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8"/>
  </p:notesMasterIdLst>
  <p:sldIdLst>
    <p:sldId id="256" r:id="rId2"/>
    <p:sldId id="293" r:id="rId3"/>
    <p:sldId id="257" r:id="rId4"/>
    <p:sldId id="263" r:id="rId5"/>
    <p:sldId id="266" r:id="rId6"/>
    <p:sldId id="269" r:id="rId7"/>
    <p:sldId id="270" r:id="rId8"/>
    <p:sldId id="275" r:id="rId9"/>
    <p:sldId id="274" r:id="rId10"/>
    <p:sldId id="310" r:id="rId11"/>
    <p:sldId id="278" r:id="rId12"/>
    <p:sldId id="279" r:id="rId13"/>
    <p:sldId id="276" r:id="rId14"/>
    <p:sldId id="286" r:id="rId15"/>
    <p:sldId id="285" r:id="rId16"/>
    <p:sldId id="284" r:id="rId17"/>
    <p:sldId id="287" r:id="rId18"/>
    <p:sldId id="288" r:id="rId19"/>
    <p:sldId id="290" r:id="rId20"/>
    <p:sldId id="311" r:id="rId21"/>
    <p:sldId id="296" r:id="rId22"/>
    <p:sldId id="298" r:id="rId23"/>
    <p:sldId id="313" r:id="rId24"/>
    <p:sldId id="314" r:id="rId25"/>
    <p:sldId id="315" r:id="rId26"/>
    <p:sldId id="316" r:id="rId27"/>
    <p:sldId id="317" r:id="rId28"/>
    <p:sldId id="318" r:id="rId29"/>
    <p:sldId id="319" r:id="rId30"/>
    <p:sldId id="305" r:id="rId31"/>
    <p:sldId id="289" r:id="rId32"/>
    <p:sldId id="291" r:id="rId33"/>
    <p:sldId id="297" r:id="rId34"/>
    <p:sldId id="306" r:id="rId35"/>
    <p:sldId id="312" r:id="rId36"/>
    <p:sldId id="308" r:id="rId37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EBF7"/>
    <a:srgbClr val="B7C2D1"/>
    <a:srgbClr val="C7D0DB"/>
    <a:srgbClr val="D3DAE3"/>
    <a:srgbClr val="F0EFF5"/>
    <a:srgbClr val="D4DB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62" autoAdjust="0"/>
    <p:restoredTop sz="94249" autoAdjust="0"/>
  </p:normalViewPr>
  <p:slideViewPr>
    <p:cSldViewPr snapToGrid="0">
      <p:cViewPr varScale="1">
        <p:scale>
          <a:sx n="68" d="100"/>
          <a:sy n="68" d="100"/>
        </p:scale>
        <p:origin x="8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4" Type="http://schemas.openxmlformats.org/officeDocument/2006/relationships/image" Target="../media/image2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7" Type="http://schemas.openxmlformats.org/officeDocument/2006/relationships/image" Target="../media/image35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4CE411-A466-44D4-9347-E3D9CEF3F83D}" type="datetimeFigureOut">
              <a:rPr lang="en-US" smtClean="0"/>
              <a:t>11/21/2020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CE768A-A11A-4D8B-9DDA-4F5E7F1D789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871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CE768A-A11A-4D8B-9DDA-4F5E7F1D789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639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19F2DE-1E37-4664-B95C-146F0BCA59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D126981-C335-4001-884D-C93A9663E9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E784E81-4263-401A-8DB9-BCE83C9E9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07036" y="53802"/>
            <a:ext cx="6607127" cy="365125"/>
          </a:xfrm>
        </p:spPr>
        <p:txBody>
          <a:bodyPr/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A2994CB-E59B-443A-92C8-6CCA83868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50181" y="6410930"/>
            <a:ext cx="2743200" cy="365125"/>
          </a:xfrm>
        </p:spPr>
        <p:txBody>
          <a:bodyPr/>
          <a:lstStyle/>
          <a:p>
            <a:fld id="{F06C6728-8DA5-4209-93BD-DF6AE584C226}" type="slidenum">
              <a:rPr lang="es-CO" smtClean="0"/>
              <a:t>‹Nº›</a:t>
            </a:fld>
            <a:endParaRPr lang="es-CO"/>
          </a:p>
        </p:txBody>
      </p:sp>
      <p:sp>
        <p:nvSpPr>
          <p:cNvPr id="7" name="Marcador de pie de página 30">
            <a:extLst>
              <a:ext uri="{FF2B5EF4-FFF2-40B4-BE49-F238E27FC236}">
                <a16:creationId xmlns:a16="http://schemas.microsoft.com/office/drawing/2014/main" id="{7D713CE6-CFD1-45EA-8001-EE05C4585F72}"/>
              </a:ext>
            </a:extLst>
          </p:cNvPr>
          <p:cNvSpPr txBox="1">
            <a:spLocks/>
          </p:cNvSpPr>
          <p:nvPr userDrawn="1"/>
        </p:nvSpPr>
        <p:spPr>
          <a:xfrm>
            <a:off x="381000" y="405520"/>
            <a:ext cx="66071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746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FD4D14-BE4F-4B18-9139-F0783A391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277A21F-38A9-4194-8616-3A7733557E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9B14C8E-F35A-4138-8895-A5E93B38A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6482C-65B3-478E-81C3-A24247D4A916}" type="datetime1">
              <a:rPr lang="es-CO" smtClean="0"/>
              <a:t>21/11/2020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9DE7887-0804-4E1B-BDCD-CB37AD180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Design of the Class-E power amplifier with finite feed inductance: A tutorial</a:t>
            </a:r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CF63AB6-CE0C-49FC-9623-1528E5B30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75929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979103E-A2BE-4AA8-A6DB-F164AAC6BC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4B0CAE0-C0B7-4796-B09C-092C692312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98EDE57-8B4D-433B-BFDE-74C14D9CD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91939-0CB4-40C9-96C6-131A9998B3EF}" type="datetime1">
              <a:rPr lang="es-CO" smtClean="0"/>
              <a:t>21/11/2020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F6A17C1-B440-476A-8CB2-B97151F6F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Design of the Class-E power amplifier with finite feed inductance: A tutorial</a:t>
            </a:r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F7440A1-E5DC-4692-A142-354C91381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69010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47765D-DE20-41B5-8E03-788FD87CE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0484AB9-14B2-471E-B4C4-170E74F8D5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5E76C41-8E16-4F69-9310-9517193C5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69D1-CD2B-47F0-B3C4-F78F2F0267D2}" type="datetime1">
              <a:rPr lang="es-CO" smtClean="0"/>
              <a:t>21/11/2020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C8AE6F-F8B8-4CFA-A94E-7FBF6046F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Design of the Class-E power amplifier with finite feed inductance: A tutorial</a:t>
            </a:r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5BBBBE6-6CD7-4B8D-805C-4D9F16E9B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43257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2B5487-9694-43FC-895E-7C2F62068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5A2BC65-27A5-41FC-8A69-513778B0B5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BAA01B9-B64A-4BD5-8CD1-24D32F5EB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DEF73-096C-4CC7-96CA-D6D801FAD3C8}" type="datetime1">
              <a:rPr lang="es-CO" smtClean="0"/>
              <a:t>21/11/2020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751D9F3-6AC4-4889-A733-2321A1D70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Design of the Class-E power amplifier with finite feed inductance: A tutorial</a:t>
            </a:r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E73FE60-8FA6-4164-BD1E-E186A66A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1110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FE1B99-9CEA-4438-87E6-54DB830AF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BBD796E-028E-4557-9C41-201A750BA4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6A09C31-BDED-4ABF-B677-ADC9AD49F8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FB55D19-9599-4804-AD37-6C3FFB38B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960B4-1C87-4CFB-A0B9-25C209A353B2}" type="datetime1">
              <a:rPr lang="es-CO" smtClean="0"/>
              <a:t>21/11/2020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650E204-0189-419E-BF58-487F54717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Design of the Class-E power amplifier with finite feed inductance: A tutorial</a:t>
            </a:r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6BC2447-DACE-446B-9612-978491FEC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01481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6CC958-B361-4676-86D5-E82D673F2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BE109C7-B30E-40FA-9276-03AD5F54AE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2AB7C84-1009-443D-B543-01A790EE85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EEC1148-4EE7-4208-ACAE-B0D08DE321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AE08A193-17F3-4BA8-88BE-379230316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D74830B7-D2B2-4083-A596-2A50E1144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8727B-CDCC-4328-B441-4CD5E1DF7A5B}" type="datetime1">
              <a:rPr lang="es-CO" smtClean="0"/>
              <a:t>21/11/2020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E954C26B-C737-4CC5-A7E7-F73354F02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Design of the Class-E power amplifier with finite feed inductance: A tutorial</a:t>
            </a:r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A67ED2F4-A5A3-42CE-894D-1BAD6D9C0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50610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FFC7FB-30E1-4357-91C8-81E9A425F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BB4FE26-AB16-4696-BC97-E1F885D0A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4A1D4-F5B7-4B4F-BD4C-DCDE675CB9FE}" type="datetime1">
              <a:rPr lang="es-CO" smtClean="0"/>
              <a:t>21/11/2020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DB3D134-1E6B-4E9F-ACC0-69A5B75AF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Design of the Class-E power amplifier with finite feed inductance: A tutorial</a:t>
            </a:r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AC8FFBF-1352-4533-B855-F85491163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94745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B93987F-6C63-4365-832A-B4A0F6AC1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0CD87-0267-414A-A4A2-971565D9FC51}" type="datetime1">
              <a:rPr lang="es-CO" smtClean="0"/>
              <a:t>21/11/2020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A88B17F-0959-49D9-A86D-CB9F23923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Design of the Class-E power amplifier with finite feed inductance: A tutorial</a:t>
            </a:r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C673CD0-8FC6-4BDD-A546-CF030490F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26102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7BD7B5-9AB7-4826-AE8F-D2BB25D69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91A5CC6-455F-410A-AD7B-46AA32ED6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8E7FA47-5D0A-4F68-A472-3EAF02DA64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780F68D-FB0B-497A-AF7B-BEFCB889B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46B52-30C1-4552-AA1C-7F78BC65A326}" type="datetime1">
              <a:rPr lang="es-CO" smtClean="0"/>
              <a:t>21/11/2020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D44B459-5B44-4F1C-B2B9-9E5CFCC1F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Design of the Class-E power amplifier with finite feed inductance: A tutorial</a:t>
            </a:r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7EF7889-75C6-4EC0-9E4F-A809AE521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47980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C0C519-A869-4ABC-BF8B-F6191CCAD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5BDDBBB-C4F3-4ACB-8501-E5851DB905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321D0DB-ECD0-4E48-9D59-BD3336FB27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4708F21-90E8-474A-AF2F-D3136DC47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C917F-401B-406B-8BD4-8DB1B6CD2605}" type="datetime1">
              <a:rPr lang="es-CO" smtClean="0"/>
              <a:t>21/11/2020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A356260-0E89-4233-A5E7-99A70697A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Design of the Class-E power amplifier with finite feed inductance: A tutorial</a:t>
            </a:r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2BCAADB-BFF9-41C0-850C-83D204FDE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69303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4BF3B86-7447-4B64-9394-609705505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AEE6403-CB47-4F00-8F06-45EBA779E5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0108D90-6363-4364-B464-70B52371FB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3A3B6-CEEA-493B-BF14-87C0B4ABEBAA}" type="datetime1">
              <a:rPr lang="es-CO" smtClean="0"/>
              <a:t>21/11/2020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F7C70A2-0C22-429F-A6A8-B891CC2B4F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Design of the Class-E power amplifier with finite feed inductance: A tutorial</a:t>
            </a:r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5D8CF4A-37B5-4C45-82C6-5BEACD4FED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C6728-8DA5-4209-93BD-DF6AE584C22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80514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6.png"/><Relationship Id="rId4" Type="http://schemas.openxmlformats.org/officeDocument/2006/relationships/image" Target="../media/image1.wmf"/><Relationship Id="rId9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6.png"/><Relationship Id="rId7" Type="http://schemas.openxmlformats.org/officeDocument/2006/relationships/image" Target="../media/image7.wmf"/><Relationship Id="rId12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9.wmf"/><Relationship Id="rId5" Type="http://schemas.openxmlformats.org/officeDocument/2006/relationships/image" Target="../media/image11.png"/><Relationship Id="rId10" Type="http://schemas.openxmlformats.org/officeDocument/2006/relationships/oleObject" Target="../embeddings/oleObject5.bin"/><Relationship Id="rId4" Type="http://schemas.openxmlformats.org/officeDocument/2006/relationships/image" Target="../media/image10.png"/><Relationship Id="rId9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6.png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3.w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13" Type="http://schemas.openxmlformats.org/officeDocument/2006/relationships/oleObject" Target="../embeddings/oleObject13.bin"/><Relationship Id="rId18" Type="http://schemas.openxmlformats.org/officeDocument/2006/relationships/image" Target="../media/image24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21.wmf"/><Relationship Id="rId1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3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5" Type="http://schemas.openxmlformats.org/officeDocument/2006/relationships/oleObject" Target="../embeddings/oleObject14.bin"/><Relationship Id="rId10" Type="http://schemas.openxmlformats.org/officeDocument/2006/relationships/image" Target="../media/image20.wmf"/><Relationship Id="rId4" Type="http://schemas.openxmlformats.org/officeDocument/2006/relationships/image" Target="../media/image17.w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22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17.bin"/><Relationship Id="rId10" Type="http://schemas.openxmlformats.org/officeDocument/2006/relationships/image" Target="../media/image28.wmf"/><Relationship Id="rId4" Type="http://schemas.openxmlformats.org/officeDocument/2006/relationships/image" Target="../media/image25.wmf"/><Relationship Id="rId9" Type="http://schemas.openxmlformats.org/officeDocument/2006/relationships/oleObject" Target="../embeddings/oleObject19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13" Type="http://schemas.openxmlformats.org/officeDocument/2006/relationships/oleObject" Target="../embeddings/oleObject25.bin"/><Relationship Id="rId18" Type="http://schemas.openxmlformats.org/officeDocument/2006/relationships/image" Target="../media/image35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33.wmf"/><Relationship Id="rId17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7.svg"/><Relationship Id="rId1" Type="http://schemas.openxmlformats.org/officeDocument/2006/relationships/vmlDrawing" Target="../drawings/vmlDrawing6.v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5" Type="http://schemas.openxmlformats.org/officeDocument/2006/relationships/image" Target="../media/image36.png"/><Relationship Id="rId10" Type="http://schemas.openxmlformats.org/officeDocument/2006/relationships/image" Target="../media/image32.wmf"/><Relationship Id="rId4" Type="http://schemas.openxmlformats.org/officeDocument/2006/relationships/image" Target="../media/image29.wmf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34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010F7C-A6B5-4A82-8A37-0604755A87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7608" y="1565031"/>
            <a:ext cx="9436784" cy="3727937"/>
          </a:xfrm>
        </p:spPr>
        <p:txBody>
          <a:bodyPr>
            <a:no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Presentation of the </a:t>
            </a:r>
            <a:r>
              <a:rPr lang="en-US" sz="32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model equations and the step by step to develop a Class-E PA design with Maple™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413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10</a:t>
            </a:fld>
            <a:endParaRPr lang="es-CO" dirty="0"/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C845FEE2-861B-421D-B794-35B15D99A953}"/>
              </a:ext>
            </a:extLst>
          </p:cNvPr>
          <p:cNvSpPr txBox="1">
            <a:spLocks/>
          </p:cNvSpPr>
          <p:nvPr/>
        </p:nvSpPr>
        <p:spPr>
          <a:xfrm>
            <a:off x="3196614" y="2380629"/>
            <a:ext cx="5798772" cy="2096742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 A</a:t>
            </a:r>
          </a:p>
        </p:txBody>
      </p:sp>
      <p:sp>
        <p:nvSpPr>
          <p:cNvPr id="5" name="Marcador de pie de página 30">
            <a:extLst>
              <a:ext uri="{FF2B5EF4-FFF2-40B4-BE49-F238E27FC236}">
                <a16:creationId xmlns:a16="http://schemas.microsoft.com/office/drawing/2014/main" id="{AFD3E9CB-1BBC-4A58-921A-810AF826F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539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11</a:t>
            </a:fld>
            <a:endParaRPr lang="es-C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023D25C-87EF-4558-97CD-190794893815}"/>
                  </a:ext>
                </a:extLst>
              </p:cNvPr>
              <p:cNvSpPr txBox="1"/>
              <p:nvPr/>
            </p:nvSpPr>
            <p:spPr>
              <a:xfrm>
                <a:off x="2446186" y="1742371"/>
                <a:ext cx="7299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1.1.   Define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𝝋</m:t>
                    </m:r>
                  </m:oMath>
                </a14:m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023D25C-87EF-4558-97CD-190794893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186" y="1742371"/>
                <a:ext cx="7299628" cy="369332"/>
              </a:xfrm>
              <a:prstGeom prst="rect">
                <a:avLst/>
              </a:prstGeom>
              <a:blipFill>
                <a:blip r:embed="rId2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uadroTexto 8">
            <a:extLst>
              <a:ext uri="{FF2B5EF4-FFF2-40B4-BE49-F238E27FC236}">
                <a16:creationId xmlns:a16="http://schemas.microsoft.com/office/drawing/2014/main" id="{29ECC8FE-6E12-4711-B95C-8B0F1D79FA16}"/>
              </a:ext>
            </a:extLst>
          </p:cNvPr>
          <p:cNvSpPr txBox="1"/>
          <p:nvPr/>
        </p:nvSpPr>
        <p:spPr>
          <a:xfrm>
            <a:off x="619540" y="2490404"/>
            <a:ext cx="10734260" cy="3477875"/>
          </a:xfrm>
          <a:prstGeom prst="rect">
            <a:avLst/>
          </a:prstGeom>
          <a:solidFill>
            <a:srgbClr val="DEEBF7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en-US" sz="1100" dirty="0"/>
              <a:t>Phi := (D, q) -&gt; arctan(-q*(4*D*Pi*cos(2*D*Pi)*q - 4*D*Pi*cos(2*q*Pi*(D - 1))*q - 2*q*sin(2*D*Pi) + q*sin(2*Pi*(q*D + D - q)) - q*sin(2*Pi*(q*D - D - q)) + 2*sin(2*q*Pi*(D - 1)) - sin(2*Pi*(q*D + D - q)) - sin(2*Pi*(q*D - D - q)))/(sqrt(-(-24 + 2*q^4*cos(2*Pi*(2*q*D - D - 2*q)) + 2*q^4*cos(2*Pi*(2*q*D + D - 2*q)) + 12*cos(2*D*Pi)*q^4 - 20*q^2*cos(2*D*Pi) - 32*cos(2*q*Pi*(D - 1))*q^2 + 16*cos(2*q*Pi*(D - 1))*q^4 + 16*q^2*cos(2*Pi*(q*D + D - q)) + 16*q^2*cos(2*Pi*(q*D - D - q)) - 4*q^4*cos(4*q*Pi*(D - 1)) + 4*q*cos(2*Pi*(2*q*D + D - 2*q)) - 4*q*cos(2*Pi*(2*q*D - D - 2*q)) - 8*q^4*cos(2*Pi*(q*D + D - q)) - 8*q^4*cos(2*Pi*(q*D - D - q)) - 6*q^2*cos(2*Pi*(2*q*D - D - 2*q)) - 6*q^2*cos(2*Pi*(2*q*D + D - 2*q)) + 8*q*cos(2*Pi*(q*D - D - q)) - 8*q*cos(2*Pi*(q*D + D - q)) + 12*q^2*cos(4*q*Pi*(D - 1)) + 20*q^2 - 4*D*Pi*q^2*sin(2*Pi*(2*q*D - D - 2*q)) - 16*D^2*Pi^2*q^3*cos(2*Pi*(q*D + D - q)) + 16*D^2*Pi^2*q^3*cos(2*Pi*(q*D - D - q)) + 16*D*Pi*q^4*sin(2*Pi*(q*D - D - q)) - 16*D*Pi*q^4*sin(2*Pi*(q*D + D - q)) - 40*D*Pi*q^2*sin(2*D*Pi) + 32*D*Pi*q*sin(2*q*Pi*(D - 1)) + 24*D*Pi*q^4*sin(2*D*Pi) - 8*D*Pi*q^3*sin(2*Pi*(2*q*D + D - 2*q)) - 8*D*Pi*q^3*sin(2*Pi*(2*q*D - D - 2*q)) - 8*D^2*Pi^2*q^4*cos(4*q*Pi*(D - 1)) + 8*D^2*Pi^2*q^2*cos(4*q*Pi*(D - 1)) - 16*D*Pi*q^2*sin(2*Pi*(q*D - D - q)) + 16*D*Pi*q^2*sin(2*Pi*(q*D + D - q)) + 16*D^2*Pi^2*q^4*cos(2*Pi*(q*D + D - q)) + 16*D^2*Pi^2*q^4*cos(2*Pi*(q*D - D - q)) + 4*D*Pi*q^4*sin(2*Pi*(2*q*D + D - 2*q)) - 4*D*Pi*q^4*sin(2*Pi*(2*q*D - D - 2*q)) + 16*D*Pi*q^3*sin(4*q*Pi*(D - 1)) - 16*D*Pi*q*sin(4*q*Pi*(D - 1)) + 4*D*Pi*q^2*sin(2*Pi*(2*q*D + D - 2*q)) - 12*q^4 + 32*cos(2*q*Pi*(D - 1)) - 8*cos(4*q*Pi*(D - 1)) - 24*D^2*Pi^2*q^4 - 8*D^2*Pi^2*q^2)/((q - 1)^2*(q + 1)^2))*(q - 1)*(q + 1)), -(4*D*Pi*q^2*sin(2*D*Pi) - 4*D*Pi*q*sin(2*q*Pi*(D - 1)) - q^2*cos(2*Pi*(q*D + D - q)) + 2*q^2*cos(2*D*Pi) + 2*cos(2*q*Pi*(D - 1))*q^2 - q^2*cos(2*Pi*(q*D - D - q)) + q*cos(2*Pi*(q*D + D - q)) - q*cos(2*Pi*(q*D - D - q)) - 2*q^2 - 4*cos(2*q*Pi*(D - 1)) + 4)/(sqrt(-(-24 + 2*q^4*cos(2*Pi*(2*q*D - D - 2*q)) + 2*q^4*cos(2*Pi*(2*q*D + D - 2*q)) + 12*cos(2*D*Pi)*q^4 - 20*q^2*cos(2*D*Pi) - 32*cos(2*q*Pi*(D - 1))*q^2 + 16*cos(2*q*Pi*(D - 1))*q^4 + 16*q^2*cos(2*Pi*(q*D + D - q)) + 16*q^2*cos(2*Pi*(q*D - D - q)) - 4*q^4*cos(4*q*Pi*(D - 1)) + 4*q*cos(2*Pi*(2*q*D + D - 2*q)) - 4*q*cos(2*Pi*(2*q*D - D - 2*q)) - 8*q^4*cos(2*Pi*(q*D + D - q)) - 8*q^4*cos(2*Pi*(q*D - D - q)) - 6*q^2*cos(2*Pi*(2*q*D - D - 2*q)) - 6*q^2*cos(2*Pi*(2*q*D + D - 2*q)) + 8*q*cos(2*Pi*(q*D - D - q)) - 8*q*cos(2*Pi*(q*D + D - q)) + 12*q^2*cos(4*q*Pi*(D - 1)) + 20*q^2 - 4*D*Pi*q^2*sin(2*Pi*(2*q*D - D - 2*q)) - 16*D^2*Pi^2*q^3*cos(2*Pi*(q*D + D - q)) + 16*D^2*Pi^2*q^3*cos(2*Pi*(q*D - D - q)) + 16*D*Pi*q^4*sin(2*Pi*(q*D - D - q)) - 16*D*Pi*q^4*sin(2*Pi*(q*D + D - q)) - 40*D*Pi*q^2*sin(2*D*Pi) + 32*D*Pi*q*sin(2*q*Pi*(D - 1)) + 24*D*Pi*q^4*sin(2*D*Pi) - 8*D*Pi*q^3*sin(2*Pi*(2*q*D + D - 2*q)) - 8*D*Pi*q^3*sin(2*Pi*(2*q*D - D - 2*q)) - 8*D^2*Pi^2*q^4*cos(4*q*Pi*(D - 1)) + 8*D^2*Pi^2*q^2*cos(4*q*Pi*(D - 1)) - 16*D*Pi*q^2*sin(2*Pi*(q*D - D - q)) + 16*D*Pi*q^2*sin(2*Pi*(q*D + D - q)) + 16*D^2*Pi^2*q^4*cos(2*Pi*(q*D + D - q)) + 16*D^2*Pi^2*q^4*cos(2*Pi*(q*D - D - q)) + 4*D*Pi*q^4*sin(2*Pi*(2*q*D + D - 2*q)) - 4*D*Pi*q^4*sin(2*Pi*(2*q*D - D - 2*q)) + 16*D*Pi*q^3*sin(4*q*Pi*(D - 1)) - 16*D*Pi*q*sin(4*q*Pi*(D - 1)) + 4*D*Pi*q^2*sin(2*Pi*(2*q*D + D - 2*q)) - 12*q^4 + 32*cos(2*q*Pi*(D - 1)) - 8*cos(4*q*Pi*(D - 1)) - 24*D^2*Pi^2*q^4 - 8*D^2*Pi^2*q^2)/((q - 1)^2*(q + 1)^2))*(q - 1)*(q + 1))):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4DC908BA-2B8C-4DA4-B98E-A3AC79F53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7886"/>
            <a:ext cx="12192000" cy="583628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Maple™ process – Step 1</a:t>
            </a: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C845FEE2-861B-421D-B794-35B15D99A953}"/>
              </a:ext>
            </a:extLst>
          </p:cNvPr>
          <p:cNvSpPr txBox="1">
            <a:spLocks/>
          </p:cNvSpPr>
          <p:nvPr/>
        </p:nvSpPr>
        <p:spPr>
          <a:xfrm>
            <a:off x="0" y="189815"/>
            <a:ext cx="2054087" cy="58362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 A</a:t>
            </a:r>
          </a:p>
        </p:txBody>
      </p:sp>
      <p:sp>
        <p:nvSpPr>
          <p:cNvPr id="8" name="Marcador de pie de página 30">
            <a:extLst>
              <a:ext uri="{FF2B5EF4-FFF2-40B4-BE49-F238E27FC236}">
                <a16:creationId xmlns:a16="http://schemas.microsoft.com/office/drawing/2014/main" id="{37482BFF-1771-4173-9A0E-B29C41B47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7309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12</a:t>
            </a:fld>
            <a:endParaRPr lang="es-C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023D25C-87EF-4558-97CD-190794893815}"/>
                  </a:ext>
                </a:extLst>
              </p:cNvPr>
              <p:cNvSpPr txBox="1"/>
              <p:nvPr/>
            </p:nvSpPr>
            <p:spPr>
              <a:xfrm>
                <a:off x="2446184" y="1938839"/>
                <a:ext cx="7299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1.2.   Define </a:t>
                </a:r>
                <a14:m>
                  <m:oMath xmlns:m="http://schemas.openxmlformats.org/officeDocument/2006/math">
                    <m:r>
                      <a:rPr lang="es-CO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𝒑</m:t>
                    </m:r>
                  </m:oMath>
                </a14:m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023D25C-87EF-4558-97CD-190794893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184" y="1938839"/>
                <a:ext cx="7299628" cy="369332"/>
              </a:xfrm>
              <a:prstGeom prst="rect">
                <a:avLst/>
              </a:prstGeom>
              <a:blipFill>
                <a:blip r:embed="rId2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adroTexto 6">
            <a:extLst>
              <a:ext uri="{FF2B5EF4-FFF2-40B4-BE49-F238E27FC236}">
                <a16:creationId xmlns:a16="http://schemas.microsoft.com/office/drawing/2014/main" id="{96079ECF-730B-4889-A5DF-2A3FD4EF24AD}"/>
              </a:ext>
            </a:extLst>
          </p:cNvPr>
          <p:cNvSpPr txBox="1"/>
          <p:nvPr/>
        </p:nvSpPr>
        <p:spPr>
          <a:xfrm>
            <a:off x="1269029" y="2665451"/>
            <a:ext cx="10084771" cy="2123658"/>
          </a:xfrm>
          <a:prstGeom prst="rect">
            <a:avLst/>
          </a:prstGeom>
          <a:solidFill>
            <a:srgbClr val="DEEBF7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en-US" sz="1100" dirty="0"/>
              <a:t>p := (D, q) -&gt; -sqrt(-(-24 - 6*q^2*cos(2*Pi*(2*q*D + D - 2*q)) + 8*q*cos(2*Pi*(q*D - D - q)) - 8*q*cos(2*Pi*(q*D + D - q)) + 12*q^2*cos(4*q*Pi*(D - 1)) + 2*q^4*cos(2*Pi*(2*q*D - D - 2*q)) + 2*q^4*cos(2*Pi*(2*q*D + D - 2*q)) + 12*cos(2*Pi*D)*q^4 - 20*q^2*cos(2*Pi*D) - 32*cos(2*q*Pi*(D - 1))*q^2 + 16*cos(2*q*Pi*(D - 1))*q^4 + 16*q^2*cos(2*Pi*(q*D + D - q)) + 16*q^2*cos(2*Pi*(q*D - D - q)) - 4*q^4*cos(4*q*Pi*(D - 1)) + 4*q*cos(2*Pi*(2*q*D + D - 2*q)) - 4*q*cos(2*Pi*(2*q*D - D - 2*q)) - 8*q^4*cos(2*Pi*(q*D + D - q)) - 8*q^4*cos(2*Pi*(q*D - D - q)) - 6*q^2*cos(2*Pi*(2*q*D - D - 2*q)) + 20*q^2 + 16*Pi*D*q^3*sin(4*q*Pi*(D - 1)) - 16*Pi*D*q*sin(4*q*Pi*(D - 1)) + 4*Pi*D*q^2*sin(2*Pi*(2*q*D + D - 2*q)) - 4*Pi*D*q^2*sin(2*Pi*(2*q*D - D - 2*q)) - 16*D^2*Pi^2*q^3*cos(2*Pi*(q*D + D - q)) + 16*D^2*Pi^2*q^3*cos(2*Pi*(q*D - D - q)) + 16*Pi*D*q^4*sin(2*Pi*(q*D - D - q)) - 16*Pi*D*q^4*sin(2*Pi*(q*D + D - q)) - 40*Pi*D*q^2*sin(2*Pi*D) - 8*D^2*Pi^2*q^4*cos(4*q*Pi*(D - 1)) + 8*D^2*Pi^2*q^2*cos(4*q*Pi*(D - 1)) - 16*Pi*D*q^2*sin(2*Pi*(q*D - D - q)) + 16*Pi*D*q^2*sin(2*Pi*(q*D + D - q)) + 16*D^2*Pi^2*q^4*cos(2*Pi*(q*D + D - q)) + 16*D^2*Pi^2*q^4*cos(2*Pi*(q*D - D - q)) + 4*Pi*D*q^4*sin(2*Pi*(2*q*D + D - 2*q)) - 4*Pi*D*q^4*sin(2*Pi*(2*q*D - D - 2*q)) + 32*Pi*D*q*sin(2*q*Pi*(D - 1)) + 24*Pi*D*q^4*sin(2*Pi*D) - 8*Pi*D*q^3*sin(2*Pi*(2*q*D + D - 2*q)) - 8*Pi*D*q^3*sin(2*Pi*(2*q*D - D - 2*q)) - 8*D^2*Pi^2*q^2 - 24*D^2*Pi^2*q^4 + 32*cos(2*q*Pi*(D - 1)) - 8*cos(4*q*Pi*(D - 1)) - 12*q^4)/((q - 1)^2*(q + 1)^2))*(q - 1)^2*(q + 1)^2/(q^2*(2*q^2*cos(2*Pi*D) + q^2*cos(2*Pi*(q*D - D - q)) + q^2*cos(2*Pi*(q*D + D - q)) - 2*cos(2*q*Pi*(D - 1))*q^2 + 2*q*cos(2*Pi*(q*D - D - q)) - 2*q*cos(2*Pi*(q*D + D - q)) - 2*q^2 - 2*cos(2*Pi*D) + cos(2*Pi*(q*D - D - q)) + cos(2*Pi*(q*D + D - q)) + 2*cos(2*q*Pi*(D - 1)) - 2)):</a:t>
            </a:r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9F6F893D-CA7A-42A3-B91B-1A63809BD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7886"/>
            <a:ext cx="12192000" cy="583628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Maple™ process – Step 1</a:t>
            </a:r>
          </a:p>
        </p:txBody>
      </p:sp>
      <p:sp>
        <p:nvSpPr>
          <p:cNvPr id="8" name="Marcador de pie de página 30">
            <a:extLst>
              <a:ext uri="{FF2B5EF4-FFF2-40B4-BE49-F238E27FC236}">
                <a16:creationId xmlns:a16="http://schemas.microsoft.com/office/drawing/2014/main" id="{5C795339-30DC-444B-8EAD-9AC274A54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9CA1767-D25E-4ADB-A71C-191D64C7D1E9}"/>
              </a:ext>
            </a:extLst>
          </p:cNvPr>
          <p:cNvSpPr txBox="1">
            <a:spLocks/>
          </p:cNvSpPr>
          <p:nvPr/>
        </p:nvSpPr>
        <p:spPr>
          <a:xfrm>
            <a:off x="0" y="189815"/>
            <a:ext cx="2054087" cy="58362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 A</a:t>
            </a:r>
          </a:p>
        </p:txBody>
      </p:sp>
    </p:spTree>
    <p:extLst>
      <p:ext uri="{BB962C8B-B14F-4D97-AF65-F5344CB8AC3E}">
        <p14:creationId xmlns:p14="http://schemas.microsoft.com/office/powerpoint/2010/main" val="38124282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13</a:t>
            </a:fld>
            <a:endParaRPr lang="es-C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023D25C-87EF-4558-97CD-190794893815}"/>
                  </a:ext>
                </a:extLst>
              </p:cNvPr>
              <p:cNvSpPr txBox="1"/>
              <p:nvPr/>
            </p:nvSpPr>
            <p:spPr>
              <a:xfrm>
                <a:off x="2446186" y="1339386"/>
                <a:ext cx="7299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1.3.   Define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O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𝑪</m:t>
                        </m:r>
                      </m:e>
                      <m:sub>
                        <m:r>
                          <a:rPr lang="es-CO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</m:sSub>
                    <m:r>
                      <a:rPr lang="es-CO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sSub>
                      <m:sSubPr>
                        <m:ctrlPr>
                          <a:rPr lang="es-CO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𝑽</m:t>
                        </m:r>
                      </m:e>
                      <m:sub>
                        <m:r>
                          <a:rPr lang="es-CO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𝑫𝑫</m:t>
                        </m:r>
                      </m:sub>
                    </m:sSub>
                  </m:oMath>
                </a14:m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023D25C-87EF-4558-97CD-190794893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186" y="1339386"/>
                <a:ext cx="7299628" cy="369332"/>
              </a:xfrm>
              <a:prstGeom prst="rect">
                <a:avLst/>
              </a:prstGeom>
              <a:blipFill>
                <a:blip r:embed="rId2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adroTexto 6">
            <a:extLst>
              <a:ext uri="{FF2B5EF4-FFF2-40B4-BE49-F238E27FC236}">
                <a16:creationId xmlns:a16="http://schemas.microsoft.com/office/drawing/2014/main" id="{1611DACB-84C5-41DB-A087-225B8B740E82}"/>
              </a:ext>
            </a:extLst>
          </p:cNvPr>
          <p:cNvSpPr txBox="1"/>
          <p:nvPr/>
        </p:nvSpPr>
        <p:spPr>
          <a:xfrm>
            <a:off x="536713" y="1752260"/>
            <a:ext cx="11118574" cy="4670509"/>
          </a:xfrm>
          <a:prstGeom prst="rect">
            <a:avLst/>
          </a:prstGeom>
          <a:solidFill>
            <a:srgbClr val="DEEBF7">
              <a:alpha val="50196"/>
            </a:srgbClr>
          </a:solidFill>
        </p:spPr>
        <p:txBody>
          <a:bodyPr wrap="square" bIns="0">
            <a:spAutoFit/>
          </a:bodyPr>
          <a:lstStyle/>
          <a:p>
            <a:r>
              <a:rPr lang="en-US" sz="850" dirty="0"/>
              <a:t>C1_VDD := (D, q) -&gt; -(q - 1)*(q + 1)*cos(2*Pi*q)*(4*Pi*D*q^2*sin(2*Pi*D) - 4*Pi*D*q*sin(2*Pi*q*(D - 1)) - q^2*cos(2*Pi*(q*D + D - q)) + 2*q^2*cos(2*Pi*D) + 2*cos(2*Pi*q*(D - 1))*q^2 - q^2*cos(2*Pi*(q*D - q - D)) + q*cos(2*Pi*(q*D + D - q)) - q*cos(2*Pi*(q*D - q - D)) - 2*q^2 - 4*cos(2*Pi*q*(D - 1)) + 4)/((2*q^2*cos(2*Pi*D) + q^2*cos(2*Pi*(q*D - q - D)) + q^2*cos(2*Pi*(q*D + D - q)) - 2*cos(2*Pi*q*(D - 1))*q^2 + 2*q*cos(2*Pi*(q*D - q - D)) - 2*q*cos(2*Pi*(q*D + D - q)) - 2*q^2 - 2*cos(2*Pi*D) + cos(2*Pi*(q*D - q - D)) + cos(2*Pi*(q*D + D - q)) + 2*cos(2*Pi*q*(D - 1)) - 2)*sqrt(-q^2*(4*Pi*D*cos(2*Pi*D)*q - 4*Pi*D*cos(2*Pi*q*(D - 1))*q - 2*q*sin(2*Pi*D) + q*sin(2*Pi*(q*D + D - q)) - q*sin(2*Pi*(q*D - q - D)) + 2*sin(2*Pi*q*(D - 1)) - sin(2*Pi*(q*D + D - q)) - sin(2*Pi*(q*D - q - D)))^2/(-24 - 8*D^2*Pi^2*q^4*cos(4*Pi*q*(D - 1)) + 8*q^2*Pi^2*D^2*cos(4*Pi*q*(D - 1)) - 16*Pi*D*q^2*sin(2*Pi*(q*D - q - D)) + 16*Pi*D*q^2*sin(2*Pi*(q*D + D - q)) + 16*D^2*Pi^2*q^4*cos(2*Pi*(q*D + D - q)) + 16*D^2*Pi^2*q^4*cos(2*Pi*(q*D - q - D)) + 4*Pi*D*q^4*sin(2*Pi*(2*q*D + D - 2*q)) - 4*Pi*D*q^4*sin(2*Pi*(2*q*D - D - 2*q)) + 16*Pi*D*q^3*sin(4*Pi*q*(D - 1)) - 16*Pi*D*q*sin(4*Pi*q*(D - 1)) + 4*Pi*D*q^2*sin(2*Pi*(2*q*D + D - 2*q)) - 4*Pi*D*q^2*sin(2*Pi*(2*q*D - D - 2*q)) - 16*D^2*Pi^2*q^3*cos(2*Pi*(q*D + D - q)) + 16*D^2*Pi^2*q^3*cos(2*Pi*(q*D - q - D)) + 16*Pi*D*q^4*sin(2*Pi*(q*D - q - D)) - 16*Pi*D*q^4*sin(2*Pi*(q*D + D - q)) + 24*Pi*D*q^4*sin(2*Pi*D) - 8*Pi*D*q^3*sin(2*Pi*(2*q*D + D - 2*q)) - 8*Pi*D*q^3*sin(2*Pi*(2*q*D - D - 2*q)) + 32*cos(2*Pi*q*(D - 1)) - 8*cos(4*Pi*q*(D - 1)) - 40*Pi*D*q^2*sin(2*Pi*D) + 32*Pi*D*q*sin(2*Pi*q*(D - 1)) + 20*q^2 - 6*q^2*cos(2*Pi*(2*q*D - D - 2*q)) - 6*q^2*cos(2*Pi*(2*q*D + D - 2*q)) + 12*q^2*cos(4*Pi*q*(D - 1)) + 2*q^4*cos(2*Pi*(2*q*D - D - 2*q)) + 2*q^4*cos(2*Pi*(2*q*D + D - 2*q)) + 12*cos(2*Pi*D)*q^4 + 16*cos(2*Pi*q*(D - 1))*q^4 - 4*q^4*cos(4*Pi*q*(D - 1)) + 4*q*cos(2*Pi*(2*q*D + D - 2*q)) - 20*q^2*cos(2*Pi*D) - 32*cos(2*Pi*q*(D - 1))*q^2 - 4*q*cos(2*Pi*(2*q*D - D - 2*q)) - 8*q^4*cos(2*Pi*(q*D + D - q)) - 8*q^4*cos(2*Pi*(q*D - q - D)) + 16*q^2*cos(2*Pi*(q*D + D - q)) + 16*q^2*cos(2*Pi*(q*D - q - D)) - 8*q*cos(2*Pi*(q*D + D - q)) + 8*q*cos(2*Pi*(q*D - q - D)) - 8*q^2*Pi^2*D^2 - 24*D^2*Pi^2*q^4 - 12*q^4) - (4*Pi*D*q^2*sin(2*Pi*D) - 4*Pi*D*q*sin(2*Pi*q*(D - 1)) - q^2*cos(2*Pi*(q*D + D - q)) + 2*q^2*cos(2*Pi*D) + 2*cos(2*Pi*q*(D - 1))*q^2 - q^2*cos(2*Pi*(q*D - q - D)) + q*cos(2*Pi*(q*D + D - q)) - q*cos(2*Pi*(q*D - q - D)) - 2*q^2 - 4*cos(2*Pi*q*(D - 1)) + 4)^2/(-24 - 8*D^2*Pi^2*q^4*cos(4*Pi*q*(D - 1)) + 8*q^2*Pi^2*D^2*cos(4*Pi*q*(D - 1)) - 16*Pi*D*q^2*sin(2*Pi*(q*D - q - D)) + 16*Pi*D*q^2*sin(2*Pi*(q*D + D - q)) + 16*D^2*Pi^2*q^4*cos(2*Pi*(q*D + D - q)) + 16*D^2*Pi^2*q^4*cos(2*Pi*(q*D - q - D)) + 4*Pi*D*q^4*sin(2*Pi*(2*q*D + D - 2*q)) - 4*Pi*D*q^4*sin(2*Pi*(2*q*D - D - 2*q)) + 16*Pi*D*q^3*sin(4*Pi*q*(D - 1)) - 16*Pi*D*q*sin(4*Pi*q*(D - 1)) + 4*Pi*D*q^2*sin(2*Pi*(2*q*D + D - 2*q)) - 4*Pi*D*q^2*sin(2*Pi*(2*q*D - D - 2*q)) - 16*D^2*Pi^2*q^3*cos(2*Pi*(q*D + D - q)) + 16*D^2*Pi^2*q^3*cos(2*Pi*(q*D - q - D)) + 16*Pi*D*q^4*sin(2*Pi*(q*D - q - D)) - 16*Pi*D*q^4*sin(2*Pi*(q*D + D - q)) + 24*Pi*D*q^4*sin(2*Pi*D) - 8*Pi*D*q^3*sin(2*Pi*(2*q*D + D - 2*q)) - 8*Pi*D*q^3*sin(2*Pi*(2*q*D - D - 2*q)) + 32*cos(2*Pi*q*(D - 1)) - 8*cos(4*Pi*q*(D - 1)) - 40*Pi*D*q^2*sin(2*Pi*D) + 32*Pi*D*q*sin(2*Pi*q*(D - 1)) + 20*q^2 - 6*q^2*cos(2*Pi*(2*q*D - D - 2*q)) - 6*q^2*cos(2*Pi*(2*q*D + D - 2*q)) + 12*q^2*cos(4*Pi*q*(D - 1)) + 2*q^4*cos(2*Pi*(2*q*D - D - 2*q)) + 2*q^4*cos(2*Pi*(2*q*D + D - 2*q)) + 12*cos(2*Pi*D)*q^4 + 16*cos(2*Pi*q*(D - 1))*q^4 - 4*q^4*cos(4*Pi*q*(D - 1)) + 4*q*cos(2*Pi*(2*q*D + D - 2*q)) - 20*q^2*cos(2*Pi*D) - 32*cos(2*Pi*q*(D - 1))*q^2 - 4*q*cos(2*Pi*(2*q*D - D - 2*q)) - 8*q^4*cos(2*Pi*(q*D + D - q)) - 8*q^4*cos(2*Pi*(q*D - q - D)) + 16*q^2*cos(2*Pi*(q*D + D - q)) + 16*q^2*cos(2*Pi*(q*D - q - D)) - 8*q*cos(2*Pi*(q*D + D - q)) + 8*q*cos(2*Pi*(q*D - q - D)) - 8*q^2*Pi^2*D^2 - 24*D^2*Pi^2*q^4 - 12*q^4))*(q^2 - 1)) - (q - 1)*(q + 1)*sin(2*Pi*q)*(4*Pi*D*cos(2*Pi*D)*q - 4*Pi*D*cos(2*Pi*q*(D - 1))*q - 2*q*sin(2*Pi*D) + q*sin(2*Pi*(q*D + D - q)) - q*sin(2*Pi*(q*D - q - D)) + 2*sin(2*Pi*q*(D - 1)) - sin(2*Pi*(q*D + D - q)) - sin(2*Pi*(q*D - q - D)))/((2*q^2*cos(2*Pi*D) + q^2*cos(2*Pi*(q*D - q - D)) + q^2*cos(2*Pi*(q*D + D - q)) - 2*cos(2*Pi*q*(D - 1))*q^2 + 2*q*cos(2*Pi*(q*D - q - D)) - 2*q*cos(2*Pi*(q*D + D - q)) - 2*q^2 - 2*cos(2*Pi*D) + cos(2*Pi*(q*D - q - D)) + cos(2*Pi*(q*D + D - q)) + 2*cos(2*Pi*q*(D - 1)) - 2)*sqrt(-q^2*(4*Pi*D*cos(2*Pi*D)*q - 4*Pi*D*cos(2*Pi*q*(D - 1))*q - 2*q*sin(2*Pi*D) + q*sin(2*Pi*(q*D + D - q)) - q*sin(2*Pi*(q*D - q - D)) + 2*sin(2*Pi*q*(D - 1)) - sin(2*Pi*(q*D + D - q)) - sin(2*Pi*(q*D - q - D)))^2/(-24 - 8*D^2*Pi^2*q^4*cos(4*Pi*q*(D - 1)) + 8*q^2*Pi^2*D^2*cos(4*Pi*q*(D - 1)) - 16*Pi*D*q^2*sin(2*Pi*(q*D - q - D)) + 16*Pi*D*q^2*sin(2*Pi*(q*D + D - q)) + 16*D^2*Pi^2*q^4*cos(2*Pi*(q*D + D - q)) + 16*D^2*Pi^2*q^4*cos(2*Pi*(q*D - q - D)) + 4*Pi*D*q^4*sin(2*Pi*(2*q*D + D - 2*q)) - 4*Pi*D*q^4*sin(2*Pi*(2*q*D - D - 2*q)) + 16*Pi*D*q^3*sin(4*Pi*q*(D - 1)) - 16*Pi*D*q*sin(4*Pi*q*(D - 1)) + 4*Pi*D*q^2*sin(2*Pi*(2*q*D + D - 2*q)) - 4*Pi*D*q^2*sin(2*Pi*(2*q*D - D - 2*q)) - 16*D^2*Pi^2*q^3*cos(2*Pi*(q*D + D - q)) + 16*D^2*Pi^2*q^3*cos(2*Pi*(q*D - q - D)) + 16*Pi*D*q^4*sin(2*Pi*(q*D - q - D)) - 16*Pi*D*q^4*sin(2*Pi*(q*D + D - q)) + 24*Pi*D*q^4*sin(2*Pi*D) - 8*Pi*D*q^3*sin(2*Pi*(2*q*D + D - 2*q)) - 8*Pi*D*q^3*sin(2*Pi*(2*q*D - D - 2*q)) + 32*cos(2*Pi*q*(D - 1)) - 8*cos(4*Pi*q*(D - 1)) - 40*Pi*D*q^2*sin(2*Pi*D) + 32*Pi*D*q*sin(2*Pi*q*(D - 1)) + 20*q^2 - 6*q^2*cos(2*Pi*(2*q*D - D - 2*q)) - 6*q^2*cos(2*Pi*(2*q*D + D - 2*q)) + 12*q^2*cos(4*Pi*q*(D - 1)) + 2*q^4*cos(2*Pi*(2*q*D - D - 2*q)) + 2*q^4*cos(2*Pi*(2*q*D + D - 2*q)) + 12*cos(2*Pi*D)*q^4 + 16*cos(2*Pi*q*(D - 1))*q^4 - 4*q^4*cos(4*Pi*q*(D - 1)) + 4*q*cos(2*Pi*(2*q*D + D - 2*q)) - 20*q^2*cos(2*Pi*D) - 32*cos(2*Pi*q*(D - 1))*q^2 - 4*q*cos(2*Pi*(2*q*D - D - 2*q)) - 8*q^4*cos(2*Pi*(q*D + D - q)) - 8*q^4*cos(2*Pi*(q*D - q - D)) + 16*q^2*cos(2*Pi*(q*D + D - q)) + 16*q^2*cos(2*Pi*(q*D - q - D)) - 8*q*cos(2*Pi*(q*D + D - q)) + 8*q*cos(2*Pi*(q*D - q - D)) - 8*q^2*Pi^2*D^2 - 24*D^2*Pi^2*q^4 - 12*q^4) - (4*Pi*D*q^2*sin(2*Pi*D) - 4*Pi*D*q*sin(2*Pi*q*(D - 1)) - q^2*cos(2*Pi*(q*D + D - q)) + 2*q^2*cos(2*Pi*D) + 2*cos(2*Pi*q*(D - 1))*q^2 - q^2*cos(2*Pi*(q*D - q - D)) + q*cos(2*Pi*(q*D + D - q)) - q*cos(2*Pi*(q*D - q - D)) - 2*q^2 - 4*cos(2*Pi*q*(D - 1)) + 4)^2/(-24 - 8*D^2*Pi^2*q^4*cos(4*Pi*q*(D - 1)) + 8*q^2*Pi^2*D^2*cos(4*Pi*q*(D - 1)) - 16*Pi*D*q^2*sin(2*Pi*(q*D - q - D)) + 16*Pi*D*q^2*sin(2*Pi*(q*D + D - q)) + 16*D^2*Pi^2*q^4*cos(2*Pi*(q*D + D - q)) + 16*D^2*Pi^2*q^4*cos(2*Pi*(q*D - q - D)) + 4*Pi*D*q^4*sin(2*Pi*(2*q*D + D - 2*q)) - 4*Pi*D*q^4*sin(2*Pi*(2*q*D - D - 2*q)) + 16*Pi*D*q^3*sin(4*Pi*q*(D - 1)) - 16*Pi*D*q*sin(4*Pi*q*(D - 1)) + 4*Pi*D*q^2*sin(2*Pi*(2*q*D + D - 2*q)) - 4*Pi*D*q^2*sin(2*Pi*(2*q*D - D - 2*q)) - 16*D^2*Pi^2*q^3*cos(2*Pi*(q*D + D - q)) + 16*D^2*Pi^2*q^3*cos(2*Pi*(q*D - q - D)) + 16*Pi*D*q^4*sin(2*Pi*(q*D - q - D)) - 16*Pi*D*q^4*sin(2*Pi*(q*D + D - q)) + 24*Pi*D*q^4*sin(2*Pi*D) - 8*Pi*D*q^3*sin(2*Pi*(2*q*D + D - 2*q)) - 8*Pi*D*q^3*sin(2*Pi*(2*q*D - D - 2*q)) + 32*cos(2*Pi*q*(D - 1)) - 8*cos(4*Pi*q*(D - 1)) - 40*Pi*D*q^2*sin(2*Pi*D) + 32*Pi*D*q*sin(2*Pi*q*(D - 1)) + 20*q^2 - 6*q^2*cos(2*Pi*(2*q*D - D - 2*q)) - 6*q^2*cos(2*Pi*(2*q*D + D - 2*q)) + 12*q^2*cos(4*Pi*q*(D - 1)) + 2*q^4*cos(2*Pi*(2*q*D - D - 2*q)) + 2*q^4*cos(2*Pi*(2*q*D + D - 2*q)) + 12*cos(2*Pi*D)*q^4 + 16*cos(2*Pi*q*(D - 1))*q^4 - 4*q^4*cos(4*Pi*q*(D - 1)) + 4*q*cos(2*Pi*(2*q*D + D - 2*q)) - 20*q^2*cos(2*Pi*D) - 32*cos(2*Pi*q*(D - 1))*q^2 - 4*q*cos(2*Pi*(2*q*D - D - 2*q)) - 8*q^4*cos(2*Pi*(q*D + D - q)) - 8*q^4*cos(2*Pi*(q*D - q - D)) + 16*q^2*cos(2*Pi*(q*D + D - q)) + 16*q^2*cos(2*Pi*(q*D - q - D)) - 8*q*cos(2*Pi*(q*D + D - q)) + 8*q*cos(2*Pi*(q*D - q - D)) - 8*q^2*Pi^2*D^2 - 24*D^2*Pi^2*q^4 - 12*q^4))*(q^2 - 1)) - cos(2*Pi*q):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0E7F7103-6870-4086-BB53-AB13D633D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7886"/>
            <a:ext cx="12192000" cy="583628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Maple™ process – Step 1</a:t>
            </a:r>
          </a:p>
        </p:txBody>
      </p:sp>
      <p:sp>
        <p:nvSpPr>
          <p:cNvPr id="8" name="Marcador de pie de página 30">
            <a:extLst>
              <a:ext uri="{FF2B5EF4-FFF2-40B4-BE49-F238E27FC236}">
                <a16:creationId xmlns:a16="http://schemas.microsoft.com/office/drawing/2014/main" id="{9BB83481-5E95-4636-B475-8FAAC989A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C1AE724-585B-443A-A142-C56F72C279AF}"/>
              </a:ext>
            </a:extLst>
          </p:cNvPr>
          <p:cNvSpPr txBox="1">
            <a:spLocks/>
          </p:cNvSpPr>
          <p:nvPr/>
        </p:nvSpPr>
        <p:spPr>
          <a:xfrm>
            <a:off x="0" y="189815"/>
            <a:ext cx="2054087" cy="58362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 A</a:t>
            </a:r>
          </a:p>
        </p:txBody>
      </p:sp>
    </p:spTree>
    <p:extLst>
      <p:ext uri="{BB962C8B-B14F-4D97-AF65-F5344CB8AC3E}">
        <p14:creationId xmlns:p14="http://schemas.microsoft.com/office/powerpoint/2010/main" val="5180352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14</a:t>
            </a:fld>
            <a:endParaRPr lang="es-C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023D25C-87EF-4558-97CD-190794893815}"/>
                  </a:ext>
                </a:extLst>
              </p:cNvPr>
              <p:cNvSpPr txBox="1"/>
              <p:nvPr/>
            </p:nvSpPr>
            <p:spPr>
              <a:xfrm>
                <a:off x="2446186" y="1368414"/>
                <a:ext cx="7299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1.4.   Define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O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𝑪</m:t>
                        </m:r>
                      </m:e>
                      <m:sub>
                        <m:r>
                          <a:rPr lang="es-CO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</m:sSub>
                    <m:r>
                      <a:rPr lang="es-CO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sSub>
                      <m:sSubPr>
                        <m:ctrlPr>
                          <a:rPr lang="es-CO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𝑽</m:t>
                        </m:r>
                      </m:e>
                      <m:sub>
                        <m:r>
                          <a:rPr lang="es-CO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𝑫𝑫</m:t>
                        </m:r>
                      </m:sub>
                    </m:sSub>
                  </m:oMath>
                </a14:m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023D25C-87EF-4558-97CD-190794893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186" y="1368414"/>
                <a:ext cx="7299628" cy="369332"/>
              </a:xfrm>
              <a:prstGeom prst="rect">
                <a:avLst/>
              </a:prstGeom>
              <a:blipFill>
                <a:blip r:embed="rId2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adroTexto 6">
            <a:extLst>
              <a:ext uri="{FF2B5EF4-FFF2-40B4-BE49-F238E27FC236}">
                <a16:creationId xmlns:a16="http://schemas.microsoft.com/office/drawing/2014/main" id="{2DADE963-B5FC-4407-A0F0-75FA4D10F71D}"/>
              </a:ext>
            </a:extLst>
          </p:cNvPr>
          <p:cNvSpPr txBox="1"/>
          <p:nvPr/>
        </p:nvSpPr>
        <p:spPr>
          <a:xfrm>
            <a:off x="278295" y="1896495"/>
            <a:ext cx="11635409" cy="4408899"/>
          </a:xfrm>
          <a:prstGeom prst="rect">
            <a:avLst/>
          </a:prstGeom>
          <a:solidFill>
            <a:srgbClr val="DEEBF7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en-US" sz="850" dirty="0"/>
              <a:t>C2_VDD := (D, q) -&gt; -(q - 1)*(q + 1)*sin(2*Pi*q)*(4*Pi*D*q^2*sin(2*Pi*D) - 4*Pi*D*q*sin(2*Pi*q*(D - 1)) - q^2*cos(2*Pi*(q*D + D - q)) + 2*q^2*cos(2*Pi*D) + 2*cos(2*Pi*q*(D - 1))*q^2 - q^2*cos(2*Pi*(q*D - q - D)) + q*cos(2*Pi*(q*D + D - q)) - q*cos(2*Pi*(q*D - q - D)) - 2*q^2 - 4*cos(2*Pi*q*(D - 1)) + 4)/((2*q^2*cos(2*Pi*D) + q^2*cos(2*Pi*(q*D - q - D)) + q^2*cos(2*Pi*(q*D + D - q)) - 2*cos(2*Pi*q*(D - 1))*q^2 + 2*q*cos(2*Pi*(q*D - q - D)) - 2*q*cos(2*Pi*(q*D + D - q)) - 2*q^2 - 2*cos(2*Pi*D) + cos(2*Pi*(q*D - q - D)) + cos(2*Pi*(q*D + D - q)) + 2*cos(2*Pi*q*(D - 1)) - 2)*sqrt(-q^2*(4*Pi*D*cos(2*Pi*D)*q - 4*Pi*D*cos(2*Pi*q*(D - 1))*q - 2*q*sin(2*Pi*D) + q*sin(2*Pi*(q*D + D - q)) - q*sin(2*Pi*(q*D - q - D)) + 2*sin(2*Pi*q*(D - 1)) - sin(2*Pi*(q*D + D - q)) - sin(2*Pi*(q*D - q - D)))^2/(-24 - 40*Pi*D*q^2*sin(2*Pi*D) + 32*Pi*D*q*sin(2*Pi*q*(D - 1)) - 8*D^2*Pi^2*q^4*cos(4*Pi*q*(D - 1)) + 8*q^2*Pi^2*D^2*cos(4*Pi*q*(D - 1)) - 16*Pi*D*q^2*sin(2*Pi*(q*D - q - D)) + 16*Pi*D*q^2*sin(2*Pi*(q*D + D - q)) + 16*D^2*Pi^2*q^4*cos(2*Pi*(q*D + D - q)) + 16*D^2*Pi^2*q^4*cos(2*Pi*(q*D - q - D)) + 4*Pi*D*q^4*sin(2*Pi*(2*q*D + D - 2*q)) - 4*Pi*D*q^4*sin(2*Pi*(2*q*D - D - 2*q)) + 16*Pi*D*q^3*sin(4*Pi*q*(D - 1)) - 16*Pi*D*q*sin(4*Pi*q*(D - 1)) + 4*Pi*D*q^2*sin(2*Pi*(2*q*D + D - 2*q)) - 4*Pi*D*q^2*sin(2*Pi*(2*q*D - D - 2*q)) - 16*D^2*Pi^2*q^3*cos(2*Pi*(q*D + D - q)) + 16*D^2*Pi^2*q^3*cos(2*Pi*(q*D - q - D)) + 16*Pi*D*q^4*sin(2*Pi*(q*D - q - D)) - 16*Pi*D*q^4*sin(2*Pi*(q*D + D - q)) + 24*Pi*D*q^4*sin(2*Pi*D) - 8*Pi*D*q^3*sin(2*Pi*(2*q*D + D - 2*q)) - 8*Pi*D*q^3*sin(2*Pi*(2*q*D - D - 2*q)) - 12*q^4 - 4*q*cos(2*Pi*(2*q*D - D - 2*q)) - 8*q^4*cos(2*Pi*(q*D + D - q)) - 8*q^4*cos(2*Pi*(q*D - q - D)) - 6*q^2*cos(2*Pi*(2*q*D - D - 2*q)) - 6*q^2*cos(2*Pi*(2*q*D + D - 2*q)) + 12*q^2*cos(4*Pi*q*(D - 1)) + 2*q^4*cos(2*Pi*(2*q*D - D - 2*q)) + 2*q^4*cos(2*Pi*(2*q*D + D - 2*q)) + 12*cos(2*Pi*D)*q^4 + 16*cos(2*Pi*q*(D - 1))*q^4 - 4*q^4*cos(4*Pi*q*(D - 1)) + 4*q*cos(2*Pi*(2*q*D + D - 2*q)) - 20*q^2*cos(2*Pi*D) - 32*cos(2*Pi*q*(D - 1))*q^2 + 16*q^2*cos(2*Pi*(q*D + D - q)) + 16*q^2*cos(2*Pi*(q*D - q - D)) - 8*q*cos(2*Pi*(q*D + D - q)) + 8*q*cos(2*Pi*(q*D - q - D)) + 20*q^2 + 32*cos(2*Pi*q*(D - 1)) - 8*cos(4*Pi*q*(D - 1)) - 8*q^2*Pi^2*D^2 - 24*D^2*Pi^2*q^4) - (4*Pi*D*q^2*sin(2*Pi*D) - 4*Pi*D*q*sin(2*Pi*q*(D - 1)) - q^2*cos(2*Pi*(q*D + D - q)) + 2*q^2*cos(2*Pi*D) + 2*cos(2*Pi*q*(D - 1))*q^2 - q^2*cos(2*Pi*(q*D - q - D)) + q*cos(2*Pi*(q*D + D - q)) - q*cos(2*Pi*(q*D - q - D)) - 2*q^2 - 4*cos(2*Pi*q*(D - 1)) + 4)^2/(-24 - 40*Pi*D*q^2*sin(2*Pi*D) + 32*Pi*D*q*sin(2*Pi*q*(D - 1)) - 8*D^2*Pi^2*q^4*cos(4*Pi*q*(D - 1)) + 8*q^2*Pi^2*D^2*cos(4*Pi*q*(D - 1)) - 16*Pi*D*q^2*sin(2*Pi*(q*D - q - D)) + 16*Pi*D*q^2*sin(2*Pi*(q*D + D - q)) + 16*D^2*Pi^2*q^4*cos(2*Pi*(q*D + D - q)) + 16*D^2*Pi^2*q^4*cos(2*Pi*(q*D - q - D)) + 4*Pi*D*q^4*sin(2*Pi*(2*q*D + D - 2*q)) - 4*Pi*D*q^4*sin(2*Pi*(2*q*D - D - 2*q)) + 16*Pi*D*q^3*sin(4*Pi*q*(D - 1)) - 16*Pi*D*q*sin(4*Pi*q*(D - 1)) + 4*Pi*D*q^2*sin(2*Pi*(2*q*D + D - 2*q)) - 4*Pi*D*q^2*sin(2*Pi*(2*q*D - D - 2*q)) - 16*D^2*Pi^2*q^3*cos(2*Pi*(q*D + D - q)) + 16*D^2*Pi^2*q^3*cos(2*Pi*(q*D - q - D)) + 16*Pi*D*q^4*sin(2*Pi*(q*D - q - D)) - 16*Pi*D*q^4*sin(2*Pi*(q*D + D - q)) + 24*Pi*D*q^4*sin(2*Pi*D) - 8*Pi*D*q^3*sin(2*Pi*(2*q*D + D - 2*q)) - 8*Pi*D*q^3*sin(2*Pi*(2*q*D - D - 2*q)) - 12*q^4 - 4*q*cos(2*Pi*(2*q*D - D - 2*q)) - 8*q^4*cos(2*Pi*(q*D + D - q)) - 8*q^4*cos(2*Pi*(q*D - q - D)) - 6*q^2*cos(2*Pi*(2*q*D - D - 2*q)) - 6*q^2*cos(2*Pi*(2*q*D + D - 2*q)) + 12*q^2*cos(4*Pi*q*(D - 1)) + 2*q^4*cos(2*Pi*(2*q*D - D - 2*q)) + 2*q^4*cos(2*Pi*(2*q*D + D - 2*q)) + 12*cos(2*Pi*D)*q^4 + 16*cos(2*Pi*q*(D - 1))*q^4 - 4*q^4*cos(4*Pi*q*(D - 1)) + 4*q*cos(2*Pi*(2*q*D + D - 2*q)) - 20*q^2*cos(2*Pi*D) - 32*cos(2*Pi*q*(D - 1))*q^2 + 16*q^2*cos(2*Pi*(q*D + D - q)) + 16*q^2*cos(2*Pi*(q*D - q - D)) - 8*q*cos(2*Pi*(q*D + D - q)) + 8*q*cos(2*Pi*(q*D - q - D)) + 20*q^2 + 32*cos(2*Pi*q*(D - 1)) - 8*cos(4*Pi*q*(D - 1)) - 8*q^2*Pi^2*D^2 - 24*D^2*Pi^2*q^4))*(q^2 - 1)) + (q - 1)*(q + 1)*cos(2*Pi*q)*(4*Pi*D*cos(2*Pi*D)*q - 4*Pi*D*cos(2*Pi*q*(D - 1))*q - 2*q*sin(2*Pi*D) + q*sin(2*Pi*(q*D + D - q)) - q*sin(2*Pi*(q*D - q - D)) + 2*sin(2*Pi*q*(D - 1)) - sin(2*Pi*(q*D + D - q)) - sin(2*Pi*(q*D - q - D)))/((2*q^2*cos(2*Pi*D) + q^2*cos(2*Pi*(q*D - q - D)) + q^2*cos(2*Pi*(q*D + D - q)) - 2*cos(2*Pi*q*(D - 1))*q^2 + 2*q*cos(2*Pi*(q*D - q - D)) - 2*q*cos(2*Pi*(q*D + D - q)) - 2*q^2 - 2*cos(2*Pi*D) + cos(2*Pi*(q*D - q - D)) + cos(2*Pi*(q*D + D - q)) + 2*cos(2*Pi*q*(D - 1)) - 2)*sqrt(-q^2*(4*Pi*D*cos(2*Pi*D)*q - 4*Pi*D*cos(2*Pi*q*(D - 1))*q - 2*q*sin(2*Pi*D) + q*sin(2*Pi*(q*D + D - q)) - q*sin(2*Pi*(q*D - q - D)) + 2*sin(2*Pi*q*(D - 1)) - sin(2*Pi*(q*D + D - q)) - sin(2*Pi*(q*D - q - D)))^2/(-24 - 40*Pi*D*q^2*sin(2*Pi*D) + 32*Pi*D*q*sin(2*Pi*q*(D - 1)) - 8*D^2*Pi^2*q^4*cos(4*Pi*q*(D - 1)) + 8*q^2*Pi^2*D^2*cos(4*Pi*q*(D - 1)) - 16*Pi*D*q^2*sin(2*Pi*(q*D - q - D)) + 16*Pi*D*q^2*sin(2*Pi*(q*D + D - q)) + 16*D^2*Pi^2*q^4*cos(2*Pi*(q*D + D - q)) + 16*D^2*Pi^2*q^4*cos(2*Pi*(q*D - q - D)) + 4*Pi*D*q^4*sin(2*Pi*(2*q*D + D - 2*q)) - 4*Pi*D*q^4*sin(2*Pi*(2*q*D - D - 2*q)) + 16*Pi*D*q^3*sin(4*Pi*q*(D - 1)) - 16*Pi*D*q*sin(4*Pi*q*(D - 1)) + 4*Pi*D*q^2*sin(2*Pi*(2*q*D + D - 2*q)) - 4*Pi*D*q^2*sin(2*Pi*(2*q*D - D - 2*q)) - 16*D^2*Pi^2*q^3*cos(2*Pi*(q*D + D - q)) + 16*D^2*Pi^2*q^3*cos(2*Pi*(q*D - q - D)) + 16*Pi*D*q^4*sin(2*Pi*(q*D - q - D)) - 16*Pi*D*q^4*sin(2*Pi*(q*D + D - q)) + 24*Pi*D*q^4*sin(2*Pi*D) - 8*Pi*D*q^3*sin(2*Pi*(2*q*D + D - 2*q)) - 8*Pi*D*q^3*sin(2*Pi*(2*q*D - D - 2*q)) - 12*q^4 - 4*q*cos(2*Pi*(2*q*D - D - 2*q)) - 8*q^4*cos(2*Pi*(q*D + D - q)) - 8*q^4*cos(2*Pi*(q*D - q - D)) - 6*q^2*cos(2*Pi*(2*q*D - D - 2*q)) - 6*q^2*cos(2*Pi*(2*q*D + D - 2*q)) + 12*q^2*cos(4*Pi*q*(D - 1)) + 2*q^4*cos(2*Pi*(2*q*D - D - 2*q)) + 2*q^4*cos(2*Pi*(2*q*D + D - 2*q)) + 12*cos(2*Pi*D)*q^4 + 16*cos(2*Pi*q*(D - 1))*q^4 - 4*q^4*cos(4*Pi*q*(D - 1)) + 4*q*cos(2*Pi*(2*q*D + D - 2*q)) - 20*q^2*cos(2*Pi*D) - 32*cos(2*Pi*q*(D - 1))*q^2 + 16*q^2*cos(2*Pi*(q*D + D - q)) + 16*q^2*cos(2*Pi*(q*D - q - D)) - 8*q*cos(2*Pi*(q*D + D - q)) + 8*q*cos(2*Pi*(q*D - q - D)) + 20*q^2 + 32*cos(2*Pi*q*(D - 1)) - 8*cos(4*Pi*q*(D - 1)) - 8*q^2*Pi^2*D^2 - 24*D^2*Pi^2*q^4) - (4*Pi*D*q^2*sin(2*Pi*D) - 4*Pi*D*q*sin(2*Pi*q*(D - 1)) - q^2*cos(2*Pi*(q*D + D - q)) + 2*q^2*cos(2*Pi*D) + 2*cos(2*Pi*q*(D - 1))*q^2 - q^2*cos(2*Pi*(q*D - q - D)) + q*cos(2*Pi*(q*D + D - q)) - q*cos(2*Pi*(q*D - q - D)) - 2*q^2 - 4*cos(2*Pi*q*(D - 1)) + 4)^2/(-24 - 40*Pi*D*q^2*sin(2*Pi*D) + 32*Pi*D*q*sin(2*Pi*q*(D - 1)) - 8*D^2*Pi^2*q^4*cos(4*Pi*q*(D - 1)) + 8*q^2*Pi^2*D^2*cos(4*Pi*q*(D - 1)) - 16*Pi*D*q^2*sin(2*Pi*(q*D - q - D)) + 16*Pi*D*q^2*sin(2*Pi*(q*D + D - q)) + 16*D^2*Pi^2*q^4*cos(2*Pi*(q*D + D - q)) + 16*D^2*Pi^2*q^4*cos(2*Pi*(q*D - q - D)) + 4*Pi*D*q^4*sin(2*Pi*(2*q*D + D - 2*q)) - 4*Pi*D*q^4*sin(2*Pi*(2*q*D - D - 2*q)) + 16*Pi*D*q^3*sin(4*Pi*q*(D - 1)) - 16*Pi*D*q*sin(4*Pi*q*(D - 1)) + 4*Pi*D*q^2*sin(2*Pi*(2*q*D + D - 2*q)) - 4*Pi*D*q^2*sin(2*Pi*(2*q*D - D - 2*q)) - 16*D^2*Pi^2*q^3*cos(2*Pi*(q*D + D - q)) + 16*D^2*Pi^2*q^3*cos(2*Pi*(q*D - q - D)) + 16*Pi*D*q^4*sin(2*Pi*(q*D - q - D)) - 16*Pi*D*q^4*sin(2*Pi*(q*D + D - q)) + 24*Pi*D*q^4*sin(2*Pi*D) - 8*Pi*D*q^3*sin(2*Pi*(2*q*D + D - 2*q)) - 8*Pi*D*q^3*sin(2*Pi*(2*q*D - D - 2*q)) - 12*q^4 - 4*q*cos(2*Pi*(2*q*D - D - 2*q)) - 8*q^4*cos(2*Pi*(q*D + D - q)) - 8*q^4*cos(2*Pi*(q*D - q - D)) - 6*q^2*cos(2*Pi*(2*q*D - D - 2*q)) - 6*q^2*cos(2*Pi*(2*q*D + D - 2*q)) + 12*q^2*cos(4*Pi*q*(D - 1)) + 2*q^4*cos(2*Pi*(2*q*D - D - 2*q)) + 2*q^4*cos(2*Pi*(2*q*D + D - 2*q)) + 12*cos(2*Pi*D)*q^4 + 16*cos(2*Pi*q*(D - 1))*q^4 - 4*q^4*cos(4*Pi*q*(D - 1)) + 4*q*cos(2*Pi*(2*q*D + D - 2*q)) - 20*q^2*cos(2*Pi*D) - 32*cos(2*Pi*q*(D - 1))*q^2 + 16*q^2*cos(2*Pi*(q*D + D - q)) + 16*q^2*cos(2*Pi*(q*D - q - D)) - 8*q*cos(2*Pi*(q*D + D - q)) + 8*q*cos(2*Pi*(q*D - q - D)) + 20*q^2 + 32*cos(2*Pi*q*(D - 1)) - 8*cos(4*Pi*q*(D - 1)) - 8*q^2*Pi^2*D^2 - 24*D^2*Pi^2*q^4))*(q^2 - 1)) - sin(2*Pi*q):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6BC22837-E9F5-4D0D-AD06-8AFA7C832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7886"/>
            <a:ext cx="12192000" cy="583628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Maple™ process – Step 1</a:t>
            </a:r>
          </a:p>
        </p:txBody>
      </p:sp>
      <p:sp>
        <p:nvSpPr>
          <p:cNvPr id="8" name="Marcador de pie de página 30">
            <a:extLst>
              <a:ext uri="{FF2B5EF4-FFF2-40B4-BE49-F238E27FC236}">
                <a16:creationId xmlns:a16="http://schemas.microsoft.com/office/drawing/2014/main" id="{C1BE21FC-8ACD-47F4-91AC-E932788F5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8745793-87FB-4364-A320-4772AE4EE388}"/>
              </a:ext>
            </a:extLst>
          </p:cNvPr>
          <p:cNvSpPr txBox="1">
            <a:spLocks/>
          </p:cNvSpPr>
          <p:nvPr/>
        </p:nvSpPr>
        <p:spPr>
          <a:xfrm>
            <a:off x="0" y="189815"/>
            <a:ext cx="2054087" cy="58362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 A</a:t>
            </a:r>
          </a:p>
        </p:txBody>
      </p:sp>
    </p:spTree>
    <p:extLst>
      <p:ext uri="{BB962C8B-B14F-4D97-AF65-F5344CB8AC3E}">
        <p14:creationId xmlns:p14="http://schemas.microsoft.com/office/powerpoint/2010/main" val="35728193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16">
            <a:extLst>
              <a:ext uri="{FF2B5EF4-FFF2-40B4-BE49-F238E27FC236}">
                <a16:creationId xmlns:a16="http://schemas.microsoft.com/office/drawing/2014/main" id="{9333FA66-BF44-42D7-9902-4350093E0718}"/>
              </a:ext>
            </a:extLst>
          </p:cNvPr>
          <p:cNvSpPr/>
          <p:nvPr/>
        </p:nvSpPr>
        <p:spPr>
          <a:xfrm>
            <a:off x="2446186" y="3626431"/>
            <a:ext cx="7299628" cy="2746513"/>
          </a:xfrm>
          <a:prstGeom prst="rect">
            <a:avLst/>
          </a:prstGeom>
          <a:solidFill>
            <a:schemeClr val="tx2">
              <a:lumMod val="20000"/>
              <a:lumOff val="80000"/>
              <a:alpha val="3882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15</a:t>
            </a:fld>
            <a:endParaRPr lang="es-C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023D25C-87EF-4558-97CD-190794893815}"/>
                  </a:ext>
                </a:extLst>
              </p:cNvPr>
              <p:cNvSpPr txBox="1"/>
              <p:nvPr/>
            </p:nvSpPr>
            <p:spPr>
              <a:xfrm>
                <a:off x="2446186" y="1490124"/>
                <a:ext cx="7299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1.5.  Define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O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𝒈</m:t>
                        </m:r>
                      </m:e>
                      <m:sub>
                        <m:r>
                          <a:rPr lang="es-CO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023D25C-87EF-4558-97CD-190794893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186" y="1490124"/>
                <a:ext cx="7299628" cy="369332"/>
              </a:xfrm>
              <a:prstGeom prst="rect">
                <a:avLst/>
              </a:prstGeom>
              <a:blipFill>
                <a:blip r:embed="rId2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adroTexto 6">
            <a:extLst>
              <a:ext uri="{FF2B5EF4-FFF2-40B4-BE49-F238E27FC236}">
                <a16:creationId xmlns:a16="http://schemas.microsoft.com/office/drawing/2014/main" id="{A67D7BF5-00B4-4FB3-B0CA-BD79CDB5AF14}"/>
              </a:ext>
            </a:extLst>
          </p:cNvPr>
          <p:cNvSpPr txBox="1"/>
          <p:nvPr/>
        </p:nvSpPr>
        <p:spPr>
          <a:xfrm>
            <a:off x="2446186" y="2024494"/>
            <a:ext cx="7299628" cy="738664"/>
          </a:xfrm>
          <a:prstGeom prst="rect">
            <a:avLst/>
          </a:prstGeom>
          <a:solidFill>
            <a:srgbClr val="DEEBF7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en-US" sz="1400" dirty="0"/>
              <a:t>I0_IP := (D, q, p, `&amp;</a:t>
            </a:r>
            <a:r>
              <a:rPr lang="en-US" sz="1400" dirty="0" err="1"/>
              <a:t>varphi</a:t>
            </a:r>
            <a:r>
              <a:rPr lang="en-US" sz="1400" dirty="0"/>
              <a:t>;`) -&gt; -D*sin(`&amp;</a:t>
            </a:r>
            <a:r>
              <a:rPr lang="en-US" sz="1400" dirty="0" err="1"/>
              <a:t>varphi</a:t>
            </a:r>
            <a:r>
              <a:rPr lang="en-US" sz="1400" dirty="0"/>
              <a:t>;`) + sin(`&amp;</a:t>
            </a:r>
            <a:r>
              <a:rPr lang="en-US" sz="1400" dirty="0" err="1"/>
              <a:t>varphi</a:t>
            </a:r>
            <a:r>
              <a:rPr lang="en-US" sz="1400" dirty="0"/>
              <a:t>;`)*sin(Pi*D)*cos(Pi*D)/Pi - cos(`&amp;</a:t>
            </a:r>
            <a:r>
              <a:rPr lang="en-US" sz="1400" dirty="0" err="1"/>
              <a:t>varphi</a:t>
            </a:r>
            <a:r>
              <a:rPr lang="en-US" sz="1400" dirty="0"/>
              <a:t>;`)*cos(Pi*D)^2/Pi + Pi*D^2/p + cos(`&amp;</a:t>
            </a:r>
            <a:r>
              <a:rPr lang="en-US" sz="1400" dirty="0" err="1"/>
              <a:t>varphi</a:t>
            </a:r>
            <a:r>
              <a:rPr lang="en-US" sz="1400" dirty="0"/>
              <a:t>;`)/Pi:</a:t>
            </a:r>
          </a:p>
          <a:p>
            <a:r>
              <a:rPr lang="en-US" sz="1400" dirty="0" err="1"/>
              <a:t>gx</a:t>
            </a:r>
            <a:r>
              <a:rPr lang="en-US" sz="1400" dirty="0"/>
              <a:t> := (D, q) -&gt; I0_IP(D, q, p(D, q), Phi(D, q)):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01571E5-0EBF-4665-B365-D290B0391776}"/>
              </a:ext>
            </a:extLst>
          </p:cNvPr>
          <p:cNvSpPr txBox="1"/>
          <p:nvPr/>
        </p:nvSpPr>
        <p:spPr>
          <a:xfrm>
            <a:off x="3466021" y="3093234"/>
            <a:ext cx="5259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1.6. Verify the following values: 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988906ED-00BF-4BA1-92B3-1D2089BBAA4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57486" y="3849113"/>
            <a:ext cx="6677025" cy="2362200"/>
          </a:xfrm>
          <a:prstGeom prst="rect">
            <a:avLst/>
          </a:prstGeom>
        </p:spPr>
      </p:pic>
      <p:sp>
        <p:nvSpPr>
          <p:cNvPr id="13" name="Título 1">
            <a:extLst>
              <a:ext uri="{FF2B5EF4-FFF2-40B4-BE49-F238E27FC236}">
                <a16:creationId xmlns:a16="http://schemas.microsoft.com/office/drawing/2014/main" id="{CCC45106-FA32-4C1A-8FE5-6120A92E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7886"/>
            <a:ext cx="12192000" cy="583628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Maple™ process – Step 1</a:t>
            </a:r>
          </a:p>
        </p:txBody>
      </p:sp>
      <p:sp>
        <p:nvSpPr>
          <p:cNvPr id="11" name="Marcador de pie de página 30">
            <a:extLst>
              <a:ext uri="{FF2B5EF4-FFF2-40B4-BE49-F238E27FC236}">
                <a16:creationId xmlns:a16="http://schemas.microsoft.com/office/drawing/2014/main" id="{E716123E-8067-4950-82BF-E7CE0D16D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F6CF40A-B459-49BF-9342-70147743357C}"/>
              </a:ext>
            </a:extLst>
          </p:cNvPr>
          <p:cNvSpPr txBox="1">
            <a:spLocks/>
          </p:cNvSpPr>
          <p:nvPr/>
        </p:nvSpPr>
        <p:spPr>
          <a:xfrm>
            <a:off x="0" y="189815"/>
            <a:ext cx="2054087" cy="58362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 A</a:t>
            </a:r>
          </a:p>
        </p:txBody>
      </p:sp>
    </p:spTree>
    <p:extLst>
      <p:ext uri="{BB962C8B-B14F-4D97-AF65-F5344CB8AC3E}">
        <p14:creationId xmlns:p14="http://schemas.microsoft.com/office/powerpoint/2010/main" val="1441196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16</a:t>
            </a:fld>
            <a:endParaRPr lang="es-CO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94D4E74-BD9A-4139-A0E9-226F58EB6287}"/>
              </a:ext>
            </a:extLst>
          </p:cNvPr>
          <p:cNvSpPr txBox="1"/>
          <p:nvPr/>
        </p:nvSpPr>
        <p:spPr>
          <a:xfrm>
            <a:off x="569843" y="1995589"/>
            <a:ext cx="11052313" cy="4154984"/>
          </a:xfrm>
          <a:prstGeom prst="rect">
            <a:avLst/>
          </a:prstGeom>
          <a:solidFill>
            <a:srgbClr val="DEEBF7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en-US" sz="1100" dirty="0"/>
              <a:t>KX2 := (D, q, p, `&amp;</a:t>
            </a:r>
            <a:r>
              <a:rPr lang="en-US" sz="1100" dirty="0" err="1"/>
              <a:t>varphi</a:t>
            </a:r>
            <a:r>
              <a:rPr lang="en-US" sz="1100" dirty="0"/>
              <a:t>;`, C1_VDD, C2_VDD) -&gt; -(-C2_VDD*q*cos(`&amp;</a:t>
            </a:r>
            <a:r>
              <a:rPr lang="en-US" sz="1100" dirty="0" err="1"/>
              <a:t>varphi</a:t>
            </a:r>
            <a:r>
              <a:rPr lang="en-US" sz="1100" dirty="0"/>
              <a:t>;`)*cos(Pi*q)^2 - C2_VDD*sin(`&amp;</a:t>
            </a:r>
            <a:r>
              <a:rPr lang="en-US" sz="1100" dirty="0" err="1"/>
              <a:t>varphi</a:t>
            </a:r>
            <a:r>
              <a:rPr lang="en-US" sz="1100" dirty="0"/>
              <a:t>;`)*sin(Pi*q)*cos(Pi*q) + 2*C1_VDD*q*sin(D*Pi*q)*cos(D*Pi*q)*sin(`&amp;</a:t>
            </a:r>
            <a:r>
              <a:rPr lang="en-US" sz="1100" dirty="0" err="1"/>
              <a:t>varphi</a:t>
            </a:r>
            <a:r>
              <a:rPr lang="en-US" sz="1100" dirty="0"/>
              <a:t>;`)*sin(D*Pi)*cos(D*Pi) - C1_VDD*cos(D*Pi*q)^2*sin(`&amp;</a:t>
            </a:r>
            <a:r>
              <a:rPr lang="en-US" sz="1100" dirty="0" err="1"/>
              <a:t>varphi</a:t>
            </a:r>
            <a:r>
              <a:rPr lang="en-US" sz="1100" dirty="0"/>
              <a:t>;`) - q^2*sin(`&amp;</a:t>
            </a:r>
            <a:r>
              <a:rPr lang="en-US" sz="1100" dirty="0" err="1"/>
              <a:t>varphi</a:t>
            </a:r>
            <a:r>
              <a:rPr lang="en-US" sz="1100" dirty="0"/>
              <a:t>;`)*cos(D*Pi)^2 - C1_VDD*sin(`&amp;</a:t>
            </a:r>
            <a:r>
              <a:rPr lang="en-US" sz="1100" dirty="0" err="1"/>
              <a:t>varphi</a:t>
            </a:r>
            <a:r>
              <a:rPr lang="en-US" sz="1100" dirty="0"/>
              <a:t>;`)*cos(D*Pi)^2 + C2_VDD*q*cos(`&amp;</a:t>
            </a:r>
            <a:r>
              <a:rPr lang="en-US" sz="1100" dirty="0" err="1"/>
              <a:t>varphi</a:t>
            </a:r>
            <a:r>
              <a:rPr lang="en-US" sz="1100" dirty="0"/>
              <a:t>;`) + 1/2*Pi*p*q^2 - C1_VDD*sin(`&amp;</a:t>
            </a:r>
            <a:r>
              <a:rPr lang="en-US" sz="1100" dirty="0" err="1"/>
              <a:t>varphi</a:t>
            </a:r>
            <a:r>
              <a:rPr lang="en-US" sz="1100" dirty="0"/>
              <a:t>;`)*cos(Pi*q)^2 + cos(`&amp;</a:t>
            </a:r>
            <a:r>
              <a:rPr lang="en-US" sz="1100" dirty="0" err="1"/>
              <a:t>varphi</a:t>
            </a:r>
            <a:r>
              <a:rPr lang="en-US" sz="1100" dirty="0"/>
              <a:t>;`)*sin(D*Pi)*cos(D*Pi) + C1_VDD*sin(`&amp;</a:t>
            </a:r>
            <a:r>
              <a:rPr lang="en-US" sz="1100" dirty="0" err="1"/>
              <a:t>varphi</a:t>
            </a:r>
            <a:r>
              <a:rPr lang="en-US" sz="1100" dirty="0"/>
              <a:t>;`) + q^2*sin(`&amp;</a:t>
            </a:r>
            <a:r>
              <a:rPr lang="en-US" sz="1100" dirty="0" err="1"/>
              <a:t>varphi</a:t>
            </a:r>
            <a:r>
              <a:rPr lang="en-US" sz="1100" dirty="0"/>
              <a:t>;`) + sin(`&amp;</a:t>
            </a:r>
            <a:r>
              <a:rPr lang="en-US" sz="1100" dirty="0" err="1"/>
              <a:t>varphi</a:t>
            </a:r>
            <a:r>
              <a:rPr lang="en-US" sz="1100" dirty="0"/>
              <a:t>;`)*cos(D*Pi)^2 + 2*C2_VDD*sin(D*Pi*q)*cos(D*Pi*q)*cos(`&amp;</a:t>
            </a:r>
            <a:r>
              <a:rPr lang="en-US" sz="1100" dirty="0" err="1"/>
              <a:t>varphi</a:t>
            </a:r>
            <a:r>
              <a:rPr lang="en-US" sz="1100" dirty="0"/>
              <a:t>;`)*sin(D*Pi)*cos(D*Pi) - 2*C1_VDD*q*sin(D*Pi*q)*cos(D*Pi*q)*cos(`&amp;</a:t>
            </a:r>
            <a:r>
              <a:rPr lang="en-US" sz="1100" dirty="0" err="1"/>
              <a:t>varphi</a:t>
            </a:r>
            <a:r>
              <a:rPr lang="en-US" sz="1100" dirty="0"/>
              <a:t>;`)*cos(D*Pi)^2 - 2*C2_VDD*q*cos(D*Pi*q)^2*sin(`&amp;</a:t>
            </a:r>
            <a:r>
              <a:rPr lang="en-US" sz="1100" dirty="0" err="1"/>
              <a:t>varphi</a:t>
            </a:r>
            <a:r>
              <a:rPr lang="en-US" sz="1100" dirty="0"/>
              <a:t>;`)*sin(D*Pi)*cos(D*Pi) - q^2*cos(`&amp;</a:t>
            </a:r>
            <a:r>
              <a:rPr lang="en-US" sz="1100" dirty="0" err="1"/>
              <a:t>varphi</a:t>
            </a:r>
            <a:r>
              <a:rPr lang="en-US" sz="1100" dirty="0"/>
              <a:t>;`)*sin(D*Pi)*cos(D*Pi) + 2*C1_VDD*cos(D*Pi*q)^2*sin(`&amp;</a:t>
            </a:r>
            <a:r>
              <a:rPr lang="en-US" sz="1100" dirty="0" err="1"/>
              <a:t>varphi</a:t>
            </a:r>
            <a:r>
              <a:rPr lang="en-US" sz="1100" dirty="0"/>
              <a:t>;`)*cos(D*Pi)^2 - C1_VDD*cos(`&amp;</a:t>
            </a:r>
            <a:r>
              <a:rPr lang="en-US" sz="1100" dirty="0" err="1"/>
              <a:t>varphi</a:t>
            </a:r>
            <a:r>
              <a:rPr lang="en-US" sz="1100" dirty="0"/>
              <a:t>;`)*sin(D*Pi)*cos(D*Pi) - C2_VDD*q*cos(D*Pi*q)^2*cos(`&amp;</a:t>
            </a:r>
            <a:r>
              <a:rPr lang="en-US" sz="1100" dirty="0" err="1"/>
              <a:t>varphi</a:t>
            </a:r>
            <a:r>
              <a:rPr lang="en-US" sz="1100" dirty="0"/>
              <a:t>;`) - C2_VDD*sin(D*Pi*q)*cos(D*Pi*q)*sin(`&amp;</a:t>
            </a:r>
            <a:r>
              <a:rPr lang="en-US" sz="1100" dirty="0" err="1"/>
              <a:t>varphi</a:t>
            </a:r>
            <a:r>
              <a:rPr lang="en-US" sz="1100" dirty="0"/>
              <a:t>;`) + p*q^2*sin(D*Pi)*cos(D*Pi)^3 - 1/2*p*q^2*sin(D*Pi)*cos(D*Pi) - C2_VDD*q*cos(`&amp;</a:t>
            </a:r>
            <a:r>
              <a:rPr lang="en-US" sz="1100" dirty="0" err="1"/>
              <a:t>varphi</a:t>
            </a:r>
            <a:r>
              <a:rPr lang="en-US" sz="1100" dirty="0"/>
              <a:t>;`)*cos(D*Pi)^2 - 1/2*D*Pi*p*q^2 - 2*p*q^2*cos(D*Pi)^4*sin(`&amp;</a:t>
            </a:r>
            <a:r>
              <a:rPr lang="en-US" sz="1100" dirty="0" err="1"/>
              <a:t>varphi</a:t>
            </a:r>
            <a:r>
              <a:rPr lang="en-US" sz="1100" dirty="0"/>
              <a:t>;`)*cos(`&amp;</a:t>
            </a:r>
            <a:r>
              <a:rPr lang="en-US" sz="1100" dirty="0" err="1"/>
              <a:t>varphi</a:t>
            </a:r>
            <a:r>
              <a:rPr lang="en-US" sz="1100" dirty="0"/>
              <a:t>;`) + 2*p*q^2*cos(D*Pi)^2*sin(`&amp;</a:t>
            </a:r>
            <a:r>
              <a:rPr lang="en-US" sz="1100" dirty="0" err="1"/>
              <a:t>varphi</a:t>
            </a:r>
            <a:r>
              <a:rPr lang="en-US" sz="1100" dirty="0"/>
              <a:t>;`)*cos(`&amp;</a:t>
            </a:r>
            <a:r>
              <a:rPr lang="en-US" sz="1100" dirty="0" err="1"/>
              <a:t>varphi</a:t>
            </a:r>
            <a:r>
              <a:rPr lang="en-US" sz="1100" dirty="0"/>
              <a:t>;`) + 2*C2_VDD*q*cos(D*Pi*q)^2*cos(`&amp;</a:t>
            </a:r>
            <a:r>
              <a:rPr lang="en-US" sz="1100" dirty="0" err="1"/>
              <a:t>varphi</a:t>
            </a:r>
            <a:r>
              <a:rPr lang="en-US" sz="1100" dirty="0"/>
              <a:t>;`)*cos(D*Pi)^2 + C2_VDD*q*sin(`&amp;</a:t>
            </a:r>
            <a:r>
              <a:rPr lang="en-US" sz="1100" dirty="0" err="1"/>
              <a:t>varphi</a:t>
            </a:r>
            <a:r>
              <a:rPr lang="en-US" sz="1100" dirty="0"/>
              <a:t>;`)*sin(D*Pi)*cos(D*Pi) + 2*C1_VDD*cos(D*Pi*q)^2*cos(`&amp;</a:t>
            </a:r>
            <a:r>
              <a:rPr lang="en-US" sz="1100" dirty="0" err="1"/>
              <a:t>varphi</a:t>
            </a:r>
            <a:r>
              <a:rPr lang="en-US" sz="1100" dirty="0"/>
              <a:t>;`)*sin(D*Pi)*cos(D*Pi) + 2*C2_VDD*sin(D*Pi*q)*cos(D*Pi*q)*sin(`&amp;</a:t>
            </a:r>
            <a:r>
              <a:rPr lang="en-US" sz="1100" dirty="0" err="1"/>
              <a:t>varphi</a:t>
            </a:r>
            <a:r>
              <a:rPr lang="en-US" sz="1100" dirty="0"/>
              <a:t>;`)*cos(D*Pi)^2 - 2*p*q^2*sin(D*Pi)*cos(D*Pi)^3*cos(`&amp;</a:t>
            </a:r>
            <a:r>
              <a:rPr lang="en-US" sz="1100" dirty="0" err="1"/>
              <a:t>varphi</a:t>
            </a:r>
            <a:r>
              <a:rPr lang="en-US" sz="1100" dirty="0"/>
              <a:t>;`)^2 + C1_VDD*q*cos(`&amp;</a:t>
            </a:r>
            <a:r>
              <a:rPr lang="en-US" sz="1100" dirty="0" err="1"/>
              <a:t>varphi</a:t>
            </a:r>
            <a:r>
              <a:rPr lang="en-US" sz="1100" dirty="0"/>
              <a:t>;`)*sin(Pi*q)*cos(Pi*q) + C1_VDD*q*sin(D*Pi*q)*cos(D*Pi*q)*cos(`&amp;</a:t>
            </a:r>
            <a:r>
              <a:rPr lang="en-US" sz="1100" dirty="0" err="1"/>
              <a:t>varphi</a:t>
            </a:r>
            <a:r>
              <a:rPr lang="en-US" sz="1100" dirty="0"/>
              <a:t>;`) + p*q^2*sin(D*Pi)*cos(D*Pi)*cos(`&amp;</a:t>
            </a:r>
            <a:r>
              <a:rPr lang="en-US" sz="1100" dirty="0" err="1"/>
              <a:t>varphi</a:t>
            </a:r>
            <a:r>
              <a:rPr lang="en-US" sz="1100" dirty="0"/>
              <a:t>;`)^2 - sin(`&amp;</a:t>
            </a:r>
            <a:r>
              <a:rPr lang="en-US" sz="1100" dirty="0" err="1"/>
              <a:t>varphi</a:t>
            </a:r>
            <a:r>
              <a:rPr lang="en-US" sz="1100" dirty="0"/>
              <a:t>;`))*(q - 1)*(q + 1)/((q^2 - 1)*(-C1_VDD*cos(D*Pi*q)^2*cos(`&amp;</a:t>
            </a:r>
            <a:r>
              <a:rPr lang="en-US" sz="1100" dirty="0" err="1"/>
              <a:t>varphi</a:t>
            </a:r>
            <a:r>
              <a:rPr lang="en-US" sz="1100" dirty="0"/>
              <a:t>;`) + 2*C1_VDD*q*sin(D*Pi*q)*cos(D*Pi*q)*cos(`&amp;</a:t>
            </a:r>
            <a:r>
              <a:rPr lang="en-US" sz="1100" dirty="0" err="1"/>
              <a:t>varphi</a:t>
            </a:r>
            <a:r>
              <a:rPr lang="en-US" sz="1100" dirty="0"/>
              <a:t>;`)*sin(D*Pi)*cos(D*Pi) - 2*C1_VDD*cos(D*Pi*q)^2*sin(`&amp;</a:t>
            </a:r>
            <a:r>
              <a:rPr lang="en-US" sz="1100" dirty="0" err="1"/>
              <a:t>varphi</a:t>
            </a:r>
            <a:r>
              <a:rPr lang="en-US" sz="1100" dirty="0"/>
              <a:t>;`)*sin(D*Pi)*cos(D*Pi) + 2*C2_VDD*sin(D*Pi*q)*cos(D*Pi*q)*cos(`&amp;</a:t>
            </a:r>
            <a:r>
              <a:rPr lang="en-US" sz="1100" dirty="0" err="1"/>
              <a:t>varphi</a:t>
            </a:r>
            <a:r>
              <a:rPr lang="en-US" sz="1100" dirty="0"/>
              <a:t>;`)*cos(D*Pi)^2 - 2*C2_VDD*q*cos(D*Pi*q)^2*sin(`&amp;</a:t>
            </a:r>
            <a:r>
              <a:rPr lang="en-US" sz="1100" dirty="0" err="1"/>
              <a:t>varphi</a:t>
            </a:r>
            <a:r>
              <a:rPr lang="en-US" sz="1100" dirty="0"/>
              <a:t>;`)*cos(D*Pi)^2 + C2_VDD*q*cos(`&amp;</a:t>
            </a:r>
            <a:r>
              <a:rPr lang="en-US" sz="1100" dirty="0" err="1"/>
              <a:t>varphi</a:t>
            </a:r>
            <a:r>
              <a:rPr lang="en-US" sz="1100" dirty="0"/>
              <a:t>;`)*sin(D*Pi)*cos(D*Pi) - C1_VDD*q*sin(`&amp;</a:t>
            </a:r>
            <a:r>
              <a:rPr lang="en-US" sz="1100" dirty="0" err="1"/>
              <a:t>varphi</a:t>
            </a:r>
            <a:r>
              <a:rPr lang="en-US" sz="1100" dirty="0"/>
              <a:t>;`)*sin(Pi*q)*cos(Pi*q) + p*q^2*cos(D*Pi)^4 - p*q^2*cos(D*Pi)^2 - C2_VDD*q*sin(`&amp;</a:t>
            </a:r>
            <a:r>
              <a:rPr lang="en-US" sz="1100" dirty="0" err="1"/>
              <a:t>varphi</a:t>
            </a:r>
            <a:r>
              <a:rPr lang="en-US" sz="1100" dirty="0"/>
              <a:t>;`) + q^2*cos(`&amp;</a:t>
            </a:r>
            <a:r>
              <a:rPr lang="en-US" sz="1100" dirty="0" err="1"/>
              <a:t>varphi</a:t>
            </a:r>
            <a:r>
              <a:rPr lang="en-US" sz="1100" dirty="0"/>
              <a:t>;`) + C1_VDD*cos(`&amp;</a:t>
            </a:r>
            <a:r>
              <a:rPr lang="en-US" sz="1100" dirty="0" err="1"/>
              <a:t>varphi</a:t>
            </a:r>
            <a:r>
              <a:rPr lang="en-US" sz="1100" dirty="0"/>
              <a:t>;`) + cos(`&amp;</a:t>
            </a:r>
            <a:r>
              <a:rPr lang="en-US" sz="1100" dirty="0" err="1"/>
              <a:t>varphi</a:t>
            </a:r>
            <a:r>
              <a:rPr lang="en-US" sz="1100" dirty="0"/>
              <a:t>;`)*cos(D*Pi)^2 - q^2*cos(`&amp;</a:t>
            </a:r>
            <a:r>
              <a:rPr lang="en-US" sz="1100" dirty="0" err="1"/>
              <a:t>varphi</a:t>
            </a:r>
            <a:r>
              <a:rPr lang="en-US" sz="1100" dirty="0"/>
              <a:t>;`)*cos(D*Pi)^2 - C1_VDD*cos(`&amp;</a:t>
            </a:r>
            <a:r>
              <a:rPr lang="en-US" sz="1100" dirty="0" err="1"/>
              <a:t>varphi</a:t>
            </a:r>
            <a:r>
              <a:rPr lang="en-US" sz="1100" dirty="0"/>
              <a:t>;`)*cos(D*Pi)^2 - sin(`&amp;</a:t>
            </a:r>
            <a:r>
              <a:rPr lang="en-US" sz="1100" dirty="0" err="1"/>
              <a:t>varphi</a:t>
            </a:r>
            <a:r>
              <a:rPr lang="en-US" sz="1100" dirty="0"/>
              <a:t>;`)*sin(D*Pi)*cos(D*Pi) - C1_VDD*cos(`&amp;</a:t>
            </a:r>
            <a:r>
              <a:rPr lang="en-US" sz="1100" dirty="0" err="1"/>
              <a:t>varphi</a:t>
            </a:r>
            <a:r>
              <a:rPr lang="en-US" sz="1100" dirty="0"/>
              <a:t>;`)*cos(Pi*q)^2 - 2*C2_VDD*q*cos(D*Pi*q)^2*cos(`&amp;</a:t>
            </a:r>
            <a:r>
              <a:rPr lang="en-US" sz="1100" dirty="0" err="1"/>
              <a:t>varphi</a:t>
            </a:r>
            <a:r>
              <a:rPr lang="en-US" sz="1100" dirty="0"/>
              <a:t>;`)*sin(D*Pi)*cos(D*Pi) - 2*C2_VDD*sin(D*Pi*q)*cos(D*Pi*q)*sin(`&amp;</a:t>
            </a:r>
            <a:r>
              <a:rPr lang="en-US" sz="1100" dirty="0" err="1"/>
              <a:t>varphi</a:t>
            </a:r>
            <a:r>
              <a:rPr lang="en-US" sz="1100" dirty="0"/>
              <a:t>;`)*sin(D*Pi)*cos(D*Pi) + 2*p*q^2*sin(D*Pi)*cos(D*Pi)^3*sin(`&amp;</a:t>
            </a:r>
            <a:r>
              <a:rPr lang="en-US" sz="1100" dirty="0" err="1"/>
              <a:t>varphi</a:t>
            </a:r>
            <a:r>
              <a:rPr lang="en-US" sz="1100" dirty="0"/>
              <a:t>;`)*cos(`&amp;</a:t>
            </a:r>
            <a:r>
              <a:rPr lang="en-US" sz="1100" dirty="0" err="1"/>
              <a:t>varphi</a:t>
            </a:r>
            <a:r>
              <a:rPr lang="en-US" sz="1100" dirty="0"/>
              <a:t>;`) - p*q^2*sin(D*Pi)*cos(D*Pi)*sin(`&amp;</a:t>
            </a:r>
            <a:r>
              <a:rPr lang="en-US" sz="1100" dirty="0" err="1"/>
              <a:t>varphi</a:t>
            </a:r>
            <a:r>
              <a:rPr lang="en-US" sz="1100" dirty="0"/>
              <a:t>;`)*cos(`&amp;</a:t>
            </a:r>
            <a:r>
              <a:rPr lang="en-US" sz="1100" dirty="0" err="1"/>
              <a:t>varphi</a:t>
            </a:r>
            <a:r>
              <a:rPr lang="en-US" sz="1100" dirty="0"/>
              <a:t>;`) + 2*C1_VDD*q*sin(D*Pi*q)*cos(D*Pi*q)*sin(`&amp;</a:t>
            </a:r>
            <a:r>
              <a:rPr lang="en-US" sz="1100" dirty="0" err="1"/>
              <a:t>varphi</a:t>
            </a:r>
            <a:r>
              <a:rPr lang="en-US" sz="1100" dirty="0"/>
              <a:t>;`)*cos(D*Pi)^2 - C2_VDD*sin(D*Pi*q)*cos(D*Pi*q)*cos(`&amp;</a:t>
            </a:r>
            <a:r>
              <a:rPr lang="en-US" sz="1100" dirty="0" err="1"/>
              <a:t>varphi</a:t>
            </a:r>
            <a:r>
              <a:rPr lang="en-US" sz="1100" dirty="0"/>
              <a:t>;`) + C2_VDD*q*cos(D*Pi*q)^2*sin(`&amp;</a:t>
            </a:r>
            <a:r>
              <a:rPr lang="en-US" sz="1100" dirty="0" err="1"/>
              <a:t>varphi</a:t>
            </a:r>
            <a:r>
              <a:rPr lang="en-US" sz="1100" dirty="0"/>
              <a:t>;`) - 2*p*q^2*cos(D*Pi)^4*cos(`&amp;</a:t>
            </a:r>
            <a:r>
              <a:rPr lang="en-US" sz="1100" dirty="0" err="1"/>
              <a:t>varphi</a:t>
            </a:r>
            <a:r>
              <a:rPr lang="en-US" sz="1100" dirty="0"/>
              <a:t>;`)^2 + 2*p*q^2*cos(D*Pi)^2*cos(`&amp;</a:t>
            </a:r>
            <a:r>
              <a:rPr lang="en-US" sz="1100" dirty="0" err="1"/>
              <a:t>varphi</a:t>
            </a:r>
            <a:r>
              <a:rPr lang="en-US" sz="1100" dirty="0"/>
              <a:t>;`)^2 + C2_VDD*q*sin(`&amp;</a:t>
            </a:r>
            <a:r>
              <a:rPr lang="en-US" sz="1100" dirty="0" err="1"/>
              <a:t>varphi</a:t>
            </a:r>
            <a:r>
              <a:rPr lang="en-US" sz="1100" dirty="0"/>
              <a:t>;`)*cos(D*Pi)^2 - C1_VDD*q*sin(D*Pi*q)*cos(D*Pi*q)*sin(`&amp;</a:t>
            </a:r>
            <a:r>
              <a:rPr lang="en-US" sz="1100" dirty="0" err="1"/>
              <a:t>varphi</a:t>
            </a:r>
            <a:r>
              <a:rPr lang="en-US" sz="1100" dirty="0"/>
              <a:t>;`) - cos(`&amp;</a:t>
            </a:r>
            <a:r>
              <a:rPr lang="en-US" sz="1100" dirty="0" err="1"/>
              <a:t>varphi</a:t>
            </a:r>
            <a:r>
              <a:rPr lang="en-US" sz="1100" dirty="0"/>
              <a:t>;`) + q^2*sin(`&amp;</a:t>
            </a:r>
            <a:r>
              <a:rPr lang="en-US" sz="1100" dirty="0" err="1"/>
              <a:t>varphi</a:t>
            </a:r>
            <a:r>
              <a:rPr lang="en-US" sz="1100" dirty="0"/>
              <a:t>;`)*sin(D*Pi)*cos(D*Pi) + 2*C1_VDD*cos(D*Pi*q)^2*cos(`&amp;</a:t>
            </a:r>
            <a:r>
              <a:rPr lang="en-US" sz="1100" dirty="0" err="1"/>
              <a:t>varphi</a:t>
            </a:r>
            <a:r>
              <a:rPr lang="en-US" sz="1100" dirty="0"/>
              <a:t>;`)*cos(D*Pi)^2 + C1_VDD*sin(`&amp;</a:t>
            </a:r>
            <a:r>
              <a:rPr lang="en-US" sz="1100" dirty="0" err="1"/>
              <a:t>varphi</a:t>
            </a:r>
            <a:r>
              <a:rPr lang="en-US" sz="1100" dirty="0"/>
              <a:t>;`)*sin(D*Pi)*cos(D*Pi) + C2_VDD*q*sin(`&amp;</a:t>
            </a:r>
            <a:r>
              <a:rPr lang="en-US" sz="1100" dirty="0" err="1"/>
              <a:t>varphi</a:t>
            </a:r>
            <a:r>
              <a:rPr lang="en-US" sz="1100" dirty="0"/>
              <a:t>;`)*cos(Pi*q)^2 - C2_VDD*cos(`&amp;</a:t>
            </a:r>
            <a:r>
              <a:rPr lang="en-US" sz="1100" dirty="0" err="1"/>
              <a:t>varphi</a:t>
            </a:r>
            <a:r>
              <a:rPr lang="en-US" sz="1100" dirty="0"/>
              <a:t>;`)*sin(Pi*q)*cos(Pi*q))):</a:t>
            </a:r>
          </a:p>
          <a:p>
            <a:r>
              <a:rPr lang="en-US" sz="1100" dirty="0"/>
              <a:t>KX := (D, q) -&gt; KX2(D, q, p(D, q), Phi(D, q), C1_VDD(D, q), C2_VDD(D, q)):</a:t>
            </a:r>
          </a:p>
          <a:p>
            <a:r>
              <a:rPr lang="en-US" sz="1100" dirty="0"/>
              <a:t>KL := (D, q) -&gt; 1/2*p(D, q)/</a:t>
            </a:r>
            <a:r>
              <a:rPr lang="en-US" sz="1100" dirty="0" err="1"/>
              <a:t>gx</a:t>
            </a:r>
            <a:r>
              <a:rPr lang="en-US" sz="1100" dirty="0"/>
              <a:t>(D, q):</a:t>
            </a:r>
          </a:p>
          <a:p>
            <a:r>
              <a:rPr lang="en-US" sz="1100" dirty="0"/>
              <a:t>KC := (D, q) -&gt; 2*</a:t>
            </a:r>
            <a:r>
              <a:rPr lang="en-US" sz="1100" dirty="0" err="1"/>
              <a:t>gx</a:t>
            </a:r>
            <a:r>
              <a:rPr lang="en-US" sz="1100" dirty="0"/>
              <a:t>(D, q)/(q^2*p(D, q)):</a:t>
            </a:r>
          </a:p>
          <a:p>
            <a:r>
              <a:rPr lang="en-US" sz="1100" dirty="0"/>
              <a:t>KP := (D, q) -&gt; 2*</a:t>
            </a:r>
            <a:r>
              <a:rPr lang="en-US" sz="1100" dirty="0" err="1"/>
              <a:t>gx</a:t>
            </a:r>
            <a:r>
              <a:rPr lang="en-US" sz="1100" dirty="0"/>
              <a:t>(D, q)^2: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C44A0B42-7E6B-4C5D-8036-5C609270A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7886"/>
            <a:ext cx="12192000" cy="583628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Maple™ process – Step 2</a:t>
            </a:r>
          </a:p>
        </p:txBody>
      </p:sp>
      <p:sp>
        <p:nvSpPr>
          <p:cNvPr id="8" name="Marcador de pie de página 30">
            <a:extLst>
              <a:ext uri="{FF2B5EF4-FFF2-40B4-BE49-F238E27FC236}">
                <a16:creationId xmlns:a16="http://schemas.microsoft.com/office/drawing/2014/main" id="{2923A74B-E4ED-45FF-B6EE-80BA1FD79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06E5692-901D-48B2-A402-C2D4C80151A1}"/>
              </a:ext>
            </a:extLst>
          </p:cNvPr>
          <p:cNvSpPr txBox="1">
            <a:spLocks/>
          </p:cNvSpPr>
          <p:nvPr/>
        </p:nvSpPr>
        <p:spPr>
          <a:xfrm>
            <a:off x="0" y="189815"/>
            <a:ext cx="2054087" cy="58362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 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5A25400-6EFE-40FA-82DB-2059021EA046}"/>
                  </a:ext>
                </a:extLst>
              </p:cNvPr>
              <p:cNvSpPr txBox="1"/>
              <p:nvPr/>
            </p:nvSpPr>
            <p:spPr>
              <a:xfrm>
                <a:off x="1547771" y="1420480"/>
                <a:ext cx="90964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2.1.   Define the design set gains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O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𝑲</m:t>
                        </m:r>
                      </m:e>
                      <m:sub>
                        <m:r>
                          <a:rPr lang="es-CO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O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𝑲</m:t>
                        </m:r>
                      </m:e>
                      <m:sub>
                        <m:r>
                          <a:rPr lang="es-CO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𝑪</m:t>
                        </m:r>
                      </m:sub>
                    </m:sSub>
                  </m:oMath>
                </a14:m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O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𝑲</m:t>
                        </m:r>
                      </m:e>
                      <m:sub>
                        <m:r>
                          <a:rPr lang="es-CO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𝑷</m:t>
                        </m:r>
                      </m:sub>
                    </m:sSub>
                  </m:oMath>
                </a14:m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O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𝑲</m:t>
                        </m:r>
                      </m:e>
                      <m:sub>
                        <m:r>
                          <a:rPr lang="es-CO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sub>
                    </m:sSub>
                  </m:oMath>
                </a14:m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5A25400-6EFE-40FA-82DB-2059021EA0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771" y="1420480"/>
                <a:ext cx="9096458" cy="369332"/>
              </a:xfrm>
              <a:prstGeom prst="rect">
                <a:avLst/>
              </a:prstGeom>
              <a:blipFill>
                <a:blip r:embed="rId2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37071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E327D721-99A1-455C-AC99-87861127798B}"/>
              </a:ext>
            </a:extLst>
          </p:cNvPr>
          <p:cNvSpPr/>
          <p:nvPr/>
        </p:nvSpPr>
        <p:spPr>
          <a:xfrm>
            <a:off x="2367899" y="2178545"/>
            <a:ext cx="7299628" cy="2746513"/>
          </a:xfrm>
          <a:prstGeom prst="rect">
            <a:avLst/>
          </a:prstGeom>
          <a:solidFill>
            <a:schemeClr val="tx2">
              <a:lumMod val="20000"/>
              <a:lumOff val="80000"/>
              <a:alpha val="3882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17</a:t>
            </a:fld>
            <a:endParaRPr lang="es-CO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1BEA2-33A3-40E1-AB14-F2ECAB2EBDCF}"/>
              </a:ext>
            </a:extLst>
          </p:cNvPr>
          <p:cNvSpPr txBox="1"/>
          <p:nvPr/>
        </p:nvSpPr>
        <p:spPr>
          <a:xfrm>
            <a:off x="3188953" y="1562039"/>
            <a:ext cx="56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2.2.  Verify the following values: 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D220491E-F0F6-4683-AD11-A66DE8B95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7886"/>
            <a:ext cx="12192000" cy="583628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Maple™ process – Step 2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C50F698-01AD-47D2-B38D-394D60125D0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91336" y="2518553"/>
            <a:ext cx="6209328" cy="2066496"/>
          </a:xfrm>
          <a:prstGeom prst="rect">
            <a:avLst/>
          </a:prstGeom>
        </p:spPr>
      </p:pic>
      <p:sp>
        <p:nvSpPr>
          <p:cNvPr id="9" name="Marcador de pie de página 30">
            <a:extLst>
              <a:ext uri="{FF2B5EF4-FFF2-40B4-BE49-F238E27FC236}">
                <a16:creationId xmlns:a16="http://schemas.microsoft.com/office/drawing/2014/main" id="{14F2B79F-EE65-430A-82C7-E4B543A85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F8A3FD3-B652-42F1-BE87-02494473C4B3}"/>
              </a:ext>
            </a:extLst>
          </p:cNvPr>
          <p:cNvSpPr txBox="1">
            <a:spLocks/>
          </p:cNvSpPr>
          <p:nvPr/>
        </p:nvSpPr>
        <p:spPr>
          <a:xfrm>
            <a:off x="0" y="189815"/>
            <a:ext cx="2054087" cy="58362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 A</a:t>
            </a:r>
          </a:p>
        </p:txBody>
      </p:sp>
    </p:spTree>
    <p:extLst>
      <p:ext uri="{BB962C8B-B14F-4D97-AF65-F5344CB8AC3E}">
        <p14:creationId xmlns:p14="http://schemas.microsoft.com/office/powerpoint/2010/main" val="41546393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18</a:t>
            </a:fld>
            <a:endParaRPr lang="es-CO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023D25C-87EF-4558-97CD-190794893815}"/>
              </a:ext>
            </a:extLst>
          </p:cNvPr>
          <p:cNvSpPr txBox="1"/>
          <p:nvPr/>
        </p:nvSpPr>
        <p:spPr>
          <a:xfrm>
            <a:off x="1547771" y="3994945"/>
            <a:ext cx="909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3.2. Define the extended design set: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F44045FF-E0F9-4EE7-A283-AA22A373978A}"/>
              </a:ext>
            </a:extLst>
          </p:cNvPr>
          <p:cNvSpPr txBox="1"/>
          <p:nvPr/>
        </p:nvSpPr>
        <p:spPr>
          <a:xfrm>
            <a:off x="3777176" y="4575483"/>
            <a:ext cx="5048132" cy="1569660"/>
          </a:xfrm>
          <a:prstGeom prst="rect">
            <a:avLst/>
          </a:prstGeom>
          <a:solidFill>
            <a:srgbClr val="DEEBF7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en-US" sz="1200" dirty="0"/>
              <a:t>RL := (D, q) -&gt; KP(D, q)*VDDsp^2/(</a:t>
            </a:r>
            <a:r>
              <a:rPr lang="en-US" sz="1200" dirty="0" err="1"/>
              <a:t>Pinsp</a:t>
            </a:r>
            <a:r>
              <a:rPr lang="en-US" sz="1200" dirty="0"/>
              <a:t>*</a:t>
            </a:r>
            <a:r>
              <a:rPr lang="en-US" sz="1200" dirty="0" err="1"/>
              <a:t>effsp</a:t>
            </a:r>
            <a:r>
              <a:rPr lang="en-US" sz="1200" dirty="0"/>
              <a:t>):</a:t>
            </a:r>
          </a:p>
          <a:p>
            <a:r>
              <a:rPr lang="en-US" sz="1200" dirty="0" err="1"/>
              <a:t>Lsh</a:t>
            </a:r>
            <a:r>
              <a:rPr lang="en-US" sz="1200" dirty="0"/>
              <a:t> := (D, q) -&gt; KL(D, q)*RL(D, q)/`&amp;</a:t>
            </a:r>
            <a:r>
              <a:rPr lang="en-US" sz="1200" dirty="0" err="1"/>
              <a:t>omega;sp</a:t>
            </a:r>
            <a:r>
              <a:rPr lang="en-US" sz="1200" dirty="0"/>
              <a:t>`:</a:t>
            </a:r>
          </a:p>
          <a:p>
            <a:r>
              <a:rPr lang="en-US" sz="1200" dirty="0" err="1"/>
              <a:t>Csh</a:t>
            </a:r>
            <a:r>
              <a:rPr lang="en-US" sz="1200" dirty="0"/>
              <a:t> := (D, q) -&gt; KC(D, q)/(`&amp;</a:t>
            </a:r>
            <a:r>
              <a:rPr lang="en-US" sz="1200" dirty="0" err="1"/>
              <a:t>omega;sp</a:t>
            </a:r>
            <a:r>
              <a:rPr lang="en-US" sz="1200" dirty="0"/>
              <a:t>`*RL(D, q)):</a:t>
            </a:r>
          </a:p>
          <a:p>
            <a:r>
              <a:rPr lang="en-US" sz="1200" dirty="0"/>
              <a:t>KQL := (D, q) -&gt; `&amp;</a:t>
            </a:r>
            <a:r>
              <a:rPr lang="en-US" sz="1200" dirty="0" err="1"/>
              <a:t>omega;sp</a:t>
            </a:r>
            <a:r>
              <a:rPr lang="en-US" sz="1200" dirty="0"/>
              <a:t>`*</a:t>
            </a:r>
            <a:r>
              <a:rPr lang="en-US" sz="1200" dirty="0" err="1"/>
              <a:t>Losp</a:t>
            </a:r>
            <a:r>
              <a:rPr lang="en-US" sz="1200" dirty="0"/>
              <a:t>/RL(D, q):</a:t>
            </a:r>
          </a:p>
          <a:p>
            <a:r>
              <a:rPr lang="en-US" sz="1200" dirty="0" err="1"/>
              <a:t>Xs</a:t>
            </a:r>
            <a:r>
              <a:rPr lang="en-US" sz="1200" dirty="0"/>
              <a:t> := (D, q) -&gt; RL(D, q)*KX(D, q):</a:t>
            </a:r>
          </a:p>
          <a:p>
            <a:r>
              <a:rPr lang="en-US" sz="1200" dirty="0"/>
              <a:t>Co := (D, q) -&gt; 1/(`&amp;</a:t>
            </a:r>
            <a:r>
              <a:rPr lang="en-US" sz="1200" dirty="0" err="1"/>
              <a:t>omega;sp</a:t>
            </a:r>
            <a:r>
              <a:rPr lang="en-US" sz="1200" dirty="0"/>
              <a:t>`*RL(D, q)*KQL(D, q)):</a:t>
            </a:r>
          </a:p>
          <a:p>
            <a:r>
              <a:rPr lang="en-US" sz="1200" dirty="0"/>
              <a:t>Ce := (D, q) -&gt; 1/(1/Co(D, q) - `&amp;</a:t>
            </a:r>
            <a:r>
              <a:rPr lang="en-US" sz="1200" dirty="0" err="1"/>
              <a:t>omega;sp</a:t>
            </a:r>
            <a:r>
              <a:rPr lang="en-US" sz="1200" dirty="0"/>
              <a:t>`*</a:t>
            </a:r>
            <a:r>
              <a:rPr lang="en-US" sz="1200" dirty="0" err="1"/>
              <a:t>Xs</a:t>
            </a:r>
            <a:r>
              <a:rPr lang="en-US" sz="1200" dirty="0"/>
              <a:t>(D, q)):</a:t>
            </a:r>
          </a:p>
          <a:p>
            <a:r>
              <a:rPr lang="en-US" sz="1200" dirty="0" err="1"/>
              <a:t>VCshm</a:t>
            </a:r>
            <a:r>
              <a:rPr lang="en-US" sz="1200" dirty="0"/>
              <a:t> := (D, q) -&gt; </a:t>
            </a:r>
            <a:r>
              <a:rPr lang="en-US" sz="1200" dirty="0" err="1"/>
              <a:t>VDDsp</a:t>
            </a:r>
            <a:r>
              <a:rPr lang="en-US" sz="1200" dirty="0"/>
              <a:t>*(1.7613 + 0.0500*q)/(1 - D):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C338A187-13D5-4244-BFB7-3DC947320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7886"/>
            <a:ext cx="12192000" cy="583628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Maple™ process – Step 3</a:t>
            </a:r>
          </a:p>
        </p:txBody>
      </p:sp>
      <p:sp>
        <p:nvSpPr>
          <p:cNvPr id="8" name="Marcador de pie de página 30">
            <a:extLst>
              <a:ext uri="{FF2B5EF4-FFF2-40B4-BE49-F238E27FC236}">
                <a16:creationId xmlns:a16="http://schemas.microsoft.com/office/drawing/2014/main" id="{9A47994A-0A1C-4BCF-9D58-8A0F0AC65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8E61F567-780B-42AB-911B-EA9DD3AD4A27}"/>
              </a:ext>
            </a:extLst>
          </p:cNvPr>
          <p:cNvSpPr txBox="1"/>
          <p:nvPr/>
        </p:nvSpPr>
        <p:spPr>
          <a:xfrm>
            <a:off x="1547771" y="1633539"/>
            <a:ext cx="909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3..1.   Define the input parameters: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EC5F8AD0-190C-404C-A48D-7285C6A6E90A}"/>
              </a:ext>
            </a:extLst>
          </p:cNvPr>
          <p:cNvSpPr txBox="1">
            <a:spLocks/>
          </p:cNvSpPr>
          <p:nvPr/>
        </p:nvSpPr>
        <p:spPr>
          <a:xfrm>
            <a:off x="0" y="189815"/>
            <a:ext cx="2054087" cy="58362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 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BF17452-A5AF-409A-889F-A59543CAB47F}"/>
              </a:ext>
            </a:extLst>
          </p:cNvPr>
          <p:cNvSpPr txBox="1"/>
          <p:nvPr/>
        </p:nvSpPr>
        <p:spPr>
          <a:xfrm>
            <a:off x="3777176" y="2214078"/>
            <a:ext cx="5048132" cy="1569660"/>
          </a:xfrm>
          <a:prstGeom prst="rect">
            <a:avLst/>
          </a:prstGeom>
          <a:solidFill>
            <a:srgbClr val="DEEBF7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en-US" sz="1200" dirty="0" err="1"/>
              <a:t>fsp</a:t>
            </a:r>
            <a:r>
              <a:rPr lang="en-US" sz="1200" dirty="0"/>
              <a:t> := 100000.:</a:t>
            </a:r>
          </a:p>
          <a:p>
            <a:r>
              <a:rPr lang="en-US" sz="1200" dirty="0"/>
              <a:t>`&amp;</a:t>
            </a:r>
            <a:r>
              <a:rPr lang="en-US" sz="1200" dirty="0" err="1"/>
              <a:t>omega;sp</a:t>
            </a:r>
            <a:r>
              <a:rPr lang="en-US" sz="1200" dirty="0"/>
              <a:t>` := </a:t>
            </a:r>
            <a:r>
              <a:rPr lang="en-US" sz="1200" dirty="0" err="1"/>
              <a:t>evalf</a:t>
            </a:r>
            <a:r>
              <a:rPr lang="en-US" sz="1200" dirty="0"/>
              <a:t>(2*Pi*</a:t>
            </a:r>
            <a:r>
              <a:rPr lang="en-US" sz="1200" dirty="0" err="1"/>
              <a:t>fsp</a:t>
            </a:r>
            <a:r>
              <a:rPr lang="en-US" sz="1200" dirty="0"/>
              <a:t>):</a:t>
            </a:r>
          </a:p>
          <a:p>
            <a:r>
              <a:rPr lang="en-US" sz="1200" dirty="0" err="1"/>
              <a:t>VDDsp</a:t>
            </a:r>
            <a:r>
              <a:rPr lang="en-US" sz="1200" dirty="0"/>
              <a:t> := 5:</a:t>
            </a:r>
          </a:p>
          <a:p>
            <a:r>
              <a:rPr lang="en-US" sz="1200" dirty="0" err="1"/>
              <a:t>Losp</a:t>
            </a:r>
            <a:r>
              <a:rPr lang="en-US" sz="1200" dirty="0"/>
              <a:t> := 0.000024:</a:t>
            </a:r>
          </a:p>
          <a:p>
            <a:r>
              <a:rPr lang="en-US" sz="1200" dirty="0" err="1"/>
              <a:t>Pinsp</a:t>
            </a:r>
            <a:r>
              <a:rPr lang="en-US" sz="1200" dirty="0"/>
              <a:t> := 10:</a:t>
            </a:r>
          </a:p>
          <a:p>
            <a:r>
              <a:rPr lang="en-US" sz="1200" dirty="0" err="1"/>
              <a:t>effsp</a:t>
            </a:r>
            <a:r>
              <a:rPr lang="en-US" sz="1200" dirty="0"/>
              <a:t> := 1:</a:t>
            </a:r>
          </a:p>
          <a:p>
            <a:r>
              <a:rPr lang="en-US" sz="1200" dirty="0" err="1"/>
              <a:t>Dsp</a:t>
            </a:r>
            <a:r>
              <a:rPr lang="en-US" sz="1200" dirty="0"/>
              <a:t>:=0.5:</a:t>
            </a:r>
          </a:p>
          <a:p>
            <a:r>
              <a:rPr lang="en-US" sz="1200" dirty="0" err="1"/>
              <a:t>qsp</a:t>
            </a:r>
            <a:r>
              <a:rPr lang="en-US" sz="1200" dirty="0"/>
              <a:t>:=1.412:</a:t>
            </a:r>
          </a:p>
        </p:txBody>
      </p:sp>
    </p:spTree>
    <p:extLst>
      <p:ext uri="{BB962C8B-B14F-4D97-AF65-F5344CB8AC3E}">
        <p14:creationId xmlns:p14="http://schemas.microsoft.com/office/powerpoint/2010/main" val="14121082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19</a:t>
            </a:fld>
            <a:endParaRPr lang="es-CO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023D25C-87EF-4558-97CD-190794893815}"/>
              </a:ext>
            </a:extLst>
          </p:cNvPr>
          <p:cNvSpPr txBox="1"/>
          <p:nvPr/>
        </p:nvSpPr>
        <p:spPr>
          <a:xfrm>
            <a:off x="1547771" y="1423162"/>
            <a:ext cx="909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5.1.    Calculate the circuit values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C61AB0D-FF68-430F-97FD-C0AE2CD1312C}"/>
              </a:ext>
            </a:extLst>
          </p:cNvPr>
          <p:cNvSpPr txBox="1"/>
          <p:nvPr/>
        </p:nvSpPr>
        <p:spPr>
          <a:xfrm>
            <a:off x="3785968" y="1910396"/>
            <a:ext cx="4620064" cy="1277273"/>
          </a:xfrm>
          <a:prstGeom prst="rect">
            <a:avLst/>
          </a:prstGeom>
          <a:solidFill>
            <a:srgbClr val="DEEBF7">
              <a:alpha val="50196"/>
            </a:srgbClr>
          </a:solidFill>
        </p:spPr>
        <p:txBody>
          <a:bodyPr wrap="square" lIns="396000">
            <a:spAutoFit/>
          </a:bodyPr>
          <a:lstStyle/>
          <a:p>
            <a:endParaRPr lang="en-US" sz="1100" dirty="0"/>
          </a:p>
          <a:p>
            <a:r>
              <a:rPr lang="en-US" sz="1100" dirty="0" err="1"/>
              <a:t>evalf</a:t>
            </a:r>
            <a:r>
              <a:rPr lang="en-US" sz="1100" dirty="0"/>
              <a:t>(RL(</a:t>
            </a:r>
            <a:r>
              <a:rPr lang="en-US" sz="1100" dirty="0" err="1"/>
              <a:t>Dsp</a:t>
            </a:r>
            <a:r>
              <a:rPr lang="en-US" sz="1100" dirty="0"/>
              <a:t>, </a:t>
            </a:r>
            <a:r>
              <a:rPr lang="en-US" sz="1100" dirty="0" err="1"/>
              <a:t>qsp</a:t>
            </a:r>
            <a:r>
              <a:rPr lang="en-US" sz="1100" dirty="0"/>
              <a:t>));</a:t>
            </a:r>
          </a:p>
          <a:p>
            <a:r>
              <a:rPr lang="en-US" sz="1100" dirty="0" err="1"/>
              <a:t>evalf</a:t>
            </a:r>
            <a:r>
              <a:rPr lang="en-US" sz="1100" dirty="0"/>
              <a:t>(</a:t>
            </a:r>
            <a:r>
              <a:rPr lang="en-US" sz="1100" dirty="0" err="1"/>
              <a:t>Lsh</a:t>
            </a:r>
            <a:r>
              <a:rPr lang="en-US" sz="1100" dirty="0"/>
              <a:t>(</a:t>
            </a:r>
            <a:r>
              <a:rPr lang="en-US" sz="1100" dirty="0" err="1"/>
              <a:t>Dsp</a:t>
            </a:r>
            <a:r>
              <a:rPr lang="en-US" sz="1100" dirty="0"/>
              <a:t>, </a:t>
            </a:r>
            <a:r>
              <a:rPr lang="en-US" sz="1100" dirty="0" err="1"/>
              <a:t>qsp</a:t>
            </a:r>
            <a:r>
              <a:rPr lang="en-US" sz="1100" dirty="0"/>
              <a:t>));</a:t>
            </a:r>
          </a:p>
          <a:p>
            <a:r>
              <a:rPr lang="en-US" sz="1100" dirty="0" err="1"/>
              <a:t>evalf</a:t>
            </a:r>
            <a:r>
              <a:rPr lang="en-US" sz="1100" dirty="0"/>
              <a:t>(</a:t>
            </a:r>
            <a:r>
              <a:rPr lang="en-US" sz="1100" dirty="0" err="1"/>
              <a:t>Csh</a:t>
            </a:r>
            <a:r>
              <a:rPr lang="en-US" sz="1100" dirty="0"/>
              <a:t>(</a:t>
            </a:r>
            <a:r>
              <a:rPr lang="en-US" sz="1100" dirty="0" err="1"/>
              <a:t>Dsp</a:t>
            </a:r>
            <a:r>
              <a:rPr lang="en-US" sz="1100" dirty="0"/>
              <a:t>, </a:t>
            </a:r>
            <a:r>
              <a:rPr lang="en-US" sz="1100" dirty="0" err="1"/>
              <a:t>qsp</a:t>
            </a:r>
            <a:r>
              <a:rPr lang="en-US" sz="1100" dirty="0"/>
              <a:t>));</a:t>
            </a:r>
          </a:p>
          <a:p>
            <a:r>
              <a:rPr lang="en-US" sz="1100" dirty="0" err="1"/>
              <a:t>evalf</a:t>
            </a:r>
            <a:r>
              <a:rPr lang="en-US" sz="1100" dirty="0"/>
              <a:t>(Ce(</a:t>
            </a:r>
            <a:r>
              <a:rPr lang="en-US" sz="1100" dirty="0" err="1"/>
              <a:t>Dsp</a:t>
            </a:r>
            <a:r>
              <a:rPr lang="en-US" sz="1100" dirty="0"/>
              <a:t>, </a:t>
            </a:r>
            <a:r>
              <a:rPr lang="en-US" sz="1100" dirty="0" err="1"/>
              <a:t>qsp</a:t>
            </a:r>
            <a:r>
              <a:rPr lang="en-US" sz="1100" dirty="0"/>
              <a:t>));</a:t>
            </a:r>
          </a:p>
          <a:p>
            <a:r>
              <a:rPr lang="en-US" sz="1100" dirty="0" err="1"/>
              <a:t>evalf</a:t>
            </a:r>
            <a:r>
              <a:rPr lang="en-US" sz="1100" dirty="0"/>
              <a:t>(</a:t>
            </a:r>
            <a:r>
              <a:rPr lang="en-US" sz="1100" dirty="0" err="1"/>
              <a:t>VCshm</a:t>
            </a:r>
            <a:r>
              <a:rPr lang="en-US" sz="1100" dirty="0"/>
              <a:t>(</a:t>
            </a:r>
            <a:r>
              <a:rPr lang="en-US" sz="1100" dirty="0" err="1"/>
              <a:t>Dsp</a:t>
            </a:r>
            <a:r>
              <a:rPr lang="en-US" sz="1100" dirty="0"/>
              <a:t>, </a:t>
            </a:r>
            <a:r>
              <a:rPr lang="en-US" sz="1100" dirty="0" err="1"/>
              <a:t>qsp</a:t>
            </a:r>
            <a:r>
              <a:rPr lang="en-US" sz="1100" dirty="0"/>
              <a:t>));</a:t>
            </a:r>
          </a:p>
          <a:p>
            <a:endParaRPr lang="en-US" sz="1100" dirty="0"/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A1FC8948-6836-46E9-AFAF-899AD713D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7886"/>
            <a:ext cx="12192000" cy="583628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Maple™ process – Step 5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C5810A7-6143-4FBA-93DF-1B9F9E7AFBEC}"/>
              </a:ext>
            </a:extLst>
          </p:cNvPr>
          <p:cNvSpPr txBox="1"/>
          <p:nvPr/>
        </p:nvSpPr>
        <p:spPr>
          <a:xfrm>
            <a:off x="1547771" y="3520424"/>
            <a:ext cx="909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5.2.   Verify the following values:    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83F1FB0A-2276-4658-AD07-9F915534439F}"/>
              </a:ext>
            </a:extLst>
          </p:cNvPr>
          <p:cNvSpPr/>
          <p:nvPr/>
        </p:nvSpPr>
        <p:spPr>
          <a:xfrm>
            <a:off x="3785968" y="4010261"/>
            <a:ext cx="4620064" cy="2446810"/>
          </a:xfrm>
          <a:prstGeom prst="rect">
            <a:avLst/>
          </a:prstGeom>
          <a:solidFill>
            <a:schemeClr val="tx2">
              <a:lumMod val="20000"/>
              <a:lumOff val="80000"/>
              <a:alpha val="3882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CA0DD62-E81A-4871-8106-49C42ED08B0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09511" y="4145491"/>
            <a:ext cx="3372978" cy="2210859"/>
          </a:xfrm>
          <a:prstGeom prst="rect">
            <a:avLst/>
          </a:prstGeom>
        </p:spPr>
      </p:pic>
      <p:sp>
        <p:nvSpPr>
          <p:cNvPr id="13" name="Marcador de pie de página 30">
            <a:extLst>
              <a:ext uri="{FF2B5EF4-FFF2-40B4-BE49-F238E27FC236}">
                <a16:creationId xmlns:a16="http://schemas.microsoft.com/office/drawing/2014/main" id="{C0A4E5E8-92BC-413B-9EAE-F4436E003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89213EA1-AFA7-494D-ADFD-249AFC22ADBE}"/>
              </a:ext>
            </a:extLst>
          </p:cNvPr>
          <p:cNvSpPr txBox="1">
            <a:spLocks/>
          </p:cNvSpPr>
          <p:nvPr/>
        </p:nvSpPr>
        <p:spPr>
          <a:xfrm>
            <a:off x="0" y="189815"/>
            <a:ext cx="2054087" cy="58362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 A</a:t>
            </a:r>
          </a:p>
        </p:txBody>
      </p:sp>
    </p:spTree>
    <p:extLst>
      <p:ext uri="{BB962C8B-B14F-4D97-AF65-F5344CB8AC3E}">
        <p14:creationId xmlns:p14="http://schemas.microsoft.com/office/powerpoint/2010/main" val="2195078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ángulo 37">
            <a:extLst>
              <a:ext uri="{FF2B5EF4-FFF2-40B4-BE49-F238E27FC236}">
                <a16:creationId xmlns:a16="http://schemas.microsoft.com/office/drawing/2014/main" id="{A0FE3411-7D37-46FA-B05F-BF9871DA0F0D}"/>
              </a:ext>
            </a:extLst>
          </p:cNvPr>
          <p:cNvSpPr/>
          <p:nvPr/>
        </p:nvSpPr>
        <p:spPr>
          <a:xfrm>
            <a:off x="2068040" y="1307439"/>
            <a:ext cx="8454185" cy="4937349"/>
          </a:xfrm>
          <a:prstGeom prst="rect">
            <a:avLst/>
          </a:prstGeom>
          <a:solidFill>
            <a:schemeClr val="accent5">
              <a:lumMod val="20000"/>
              <a:lumOff val="80000"/>
              <a:alpha val="22745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2</a:t>
            </a:fld>
            <a:endParaRPr lang="es-CO" dirty="0"/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555C14C4-01E9-4E7D-A099-400B945B0D5D}"/>
              </a:ext>
            </a:extLst>
          </p:cNvPr>
          <p:cNvSpPr txBox="1"/>
          <p:nvPr/>
        </p:nvSpPr>
        <p:spPr>
          <a:xfrm>
            <a:off x="940700" y="634946"/>
            <a:ext cx="10310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CB45E1DA-D6A5-4660-A8AA-7B9FCA1CD5F3}"/>
              </a:ext>
            </a:extLst>
          </p:cNvPr>
          <p:cNvSpPr txBox="1"/>
          <p:nvPr/>
        </p:nvSpPr>
        <p:spPr>
          <a:xfrm>
            <a:off x="2367405" y="1510380"/>
            <a:ext cx="775655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folder contains four files described below:  </a:t>
            </a:r>
          </a:p>
          <a:p>
            <a:endParaRPr 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 TutorialMaple.pptx 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(This document)</a:t>
            </a:r>
          </a:p>
          <a:p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Presentation that summarizes the model equations and the step by step to develop a Class-E PA design with Maple™.</a:t>
            </a:r>
          </a:p>
          <a:p>
            <a:endParaRPr 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 ApproachA.mw*</a:t>
            </a:r>
          </a:p>
          <a:p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Maple™  document of “Approach A" developed in the tutorial.</a:t>
            </a:r>
          </a:p>
          <a:p>
            <a:endParaRPr 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 ApproachB.mw*</a:t>
            </a:r>
          </a:p>
          <a:p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Maple™ document of "Approach B" developed in the tutorial.</a:t>
            </a:r>
          </a:p>
          <a:p>
            <a:endParaRPr 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 BasicCode.mw* </a:t>
            </a:r>
          </a:p>
          <a:p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Maple™ document template with the basic steps to develop a new design of the Class-E power amplifier with finite feed inductance. </a:t>
            </a:r>
          </a:p>
          <a:p>
            <a:endParaRPr 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*Note: 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Code developed in Maple 2020 Academic Edition and running in a system with Windows 10 (64-bit), CPU @ 2.30GHz, and 4.00GB RAM.</a:t>
            </a:r>
          </a:p>
        </p:txBody>
      </p:sp>
      <p:sp>
        <p:nvSpPr>
          <p:cNvPr id="7" name="Marcador de pie de página 30">
            <a:extLst>
              <a:ext uri="{FF2B5EF4-FFF2-40B4-BE49-F238E27FC236}">
                <a16:creationId xmlns:a16="http://schemas.microsoft.com/office/drawing/2014/main" id="{64B17295-1096-4C1D-88EC-EA848B95C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8607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20</a:t>
            </a:fld>
            <a:endParaRPr lang="es-CO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023D25C-87EF-4558-97CD-190794893815}"/>
              </a:ext>
            </a:extLst>
          </p:cNvPr>
          <p:cNvSpPr txBox="1"/>
          <p:nvPr/>
        </p:nvSpPr>
        <p:spPr>
          <a:xfrm>
            <a:off x="2446186" y="1368414"/>
            <a:ext cx="7299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6.1.    Plot the circuit waveforms: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77367EE-62E5-48F7-A6F0-1C327F116849}"/>
              </a:ext>
            </a:extLst>
          </p:cNvPr>
          <p:cNvSpPr txBox="1"/>
          <p:nvPr/>
        </p:nvSpPr>
        <p:spPr>
          <a:xfrm>
            <a:off x="353943" y="2000334"/>
            <a:ext cx="11484114" cy="4093428"/>
          </a:xfrm>
          <a:prstGeom prst="rect">
            <a:avLst/>
          </a:prstGeom>
          <a:solidFill>
            <a:srgbClr val="DEEBF7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en-US" sz="1000" dirty="0"/>
              <a:t>vg := t -&gt; piecewise(t &lt;= </a:t>
            </a:r>
            <a:r>
              <a:rPr lang="en-US" sz="1000" dirty="0" err="1"/>
              <a:t>Dsp</a:t>
            </a:r>
            <a:r>
              <a:rPr lang="en-US" sz="1000" dirty="0"/>
              <a:t>*aux, 1, </a:t>
            </a:r>
            <a:r>
              <a:rPr lang="en-US" sz="1000" dirty="0" err="1"/>
              <a:t>Dsp</a:t>
            </a:r>
            <a:r>
              <a:rPr lang="en-US" sz="1000" dirty="0"/>
              <a:t>*aux &lt; t, 0): </a:t>
            </a:r>
          </a:p>
          <a:p>
            <a:r>
              <a:rPr lang="en-US" sz="1000" dirty="0"/>
              <a:t>aux := 1/</a:t>
            </a:r>
            <a:r>
              <a:rPr lang="en-US" sz="1000" dirty="0" err="1"/>
              <a:t>fsp</a:t>
            </a:r>
            <a:r>
              <a:rPr lang="en-US" sz="1000" dirty="0"/>
              <a:t>: </a:t>
            </a:r>
            <a:r>
              <a:rPr lang="en-US" sz="1000" dirty="0" err="1"/>
              <a:t>axeX</a:t>
            </a:r>
            <a:r>
              <a:rPr lang="en-US" sz="1000" dirty="0"/>
              <a:t> := 0 .. 1*aux: Tit := typeset(</a:t>
            </a:r>
            <a:r>
              <a:rPr lang="en-US" sz="1000" dirty="0" err="1"/>
              <a:t>Swith</a:t>
            </a:r>
            <a:r>
              <a:rPr lang="en-US" sz="1000" dirty="0"/>
              <a:t>*driver*waveform): </a:t>
            </a:r>
            <a:r>
              <a:rPr lang="en-US" sz="1000" dirty="0" err="1"/>
              <a:t>Labx</a:t>
            </a:r>
            <a:r>
              <a:rPr lang="en-US" sz="1000" dirty="0"/>
              <a:t> := "Time [s]": </a:t>
            </a:r>
            <a:r>
              <a:rPr lang="en-US" sz="1000" dirty="0" err="1"/>
              <a:t>Laby</a:t>
            </a:r>
            <a:r>
              <a:rPr lang="en-US" sz="1000" dirty="0"/>
              <a:t> := "Amplitude [V]": </a:t>
            </a:r>
            <a:r>
              <a:rPr lang="en-US" sz="1000" dirty="0" err="1"/>
              <a:t>sSize</a:t>
            </a:r>
            <a:r>
              <a:rPr lang="en-US" sz="1000" dirty="0"/>
              <a:t> := 12: </a:t>
            </a:r>
            <a:r>
              <a:rPr lang="en-US" sz="1000" dirty="0" err="1"/>
              <a:t>dfont</a:t>
            </a:r>
            <a:r>
              <a:rPr lang="en-US" sz="1000" dirty="0"/>
              <a:t> := "Times": </a:t>
            </a:r>
            <a:r>
              <a:rPr lang="en-US" sz="1000" dirty="0" err="1"/>
              <a:t>titSize</a:t>
            </a:r>
            <a:r>
              <a:rPr lang="en-US" sz="1000" dirty="0"/>
              <a:t> := 15: </a:t>
            </a:r>
            <a:r>
              <a:rPr lang="en-US" sz="1000" dirty="0" err="1"/>
              <a:t>axeSize</a:t>
            </a:r>
            <a:r>
              <a:rPr lang="en-US" sz="1000" dirty="0"/>
              <a:t> := 15:</a:t>
            </a:r>
          </a:p>
          <a:p>
            <a:r>
              <a:rPr lang="en-US" sz="1000" dirty="0"/>
              <a:t>plot(vg(x), x = </a:t>
            </a:r>
            <a:r>
              <a:rPr lang="en-US" sz="1000" dirty="0" err="1"/>
              <a:t>axeX</a:t>
            </a:r>
            <a:r>
              <a:rPr lang="en-US" sz="1000" dirty="0"/>
              <a:t>, font = [title, </a:t>
            </a:r>
            <a:r>
              <a:rPr lang="en-US" sz="1000" dirty="0" err="1"/>
              <a:t>dfont</a:t>
            </a:r>
            <a:r>
              <a:rPr lang="en-US" sz="1000" dirty="0"/>
              <a:t>, </a:t>
            </a:r>
            <a:r>
              <a:rPr lang="en-US" sz="1000" dirty="0" err="1"/>
              <a:t>titSize</a:t>
            </a:r>
            <a:r>
              <a:rPr lang="en-US" sz="1000" dirty="0"/>
              <a:t>], font = [axes, </a:t>
            </a:r>
            <a:r>
              <a:rPr lang="en-US" sz="1000" dirty="0" err="1"/>
              <a:t>dfont</a:t>
            </a:r>
            <a:r>
              <a:rPr lang="en-US" sz="1000" dirty="0"/>
              <a:t>, </a:t>
            </a:r>
            <a:r>
              <a:rPr lang="en-US" sz="1000" dirty="0" err="1"/>
              <a:t>axeSize</a:t>
            </a:r>
            <a:r>
              <a:rPr lang="en-US" sz="1000" dirty="0"/>
              <a:t>], 'labels' = [</a:t>
            </a:r>
            <a:r>
              <a:rPr lang="en-US" sz="1000" dirty="0" err="1"/>
              <a:t>Labx</a:t>
            </a:r>
            <a:r>
              <a:rPr lang="en-US" sz="1000" dirty="0"/>
              <a:t>, </a:t>
            </a:r>
            <a:r>
              <a:rPr lang="en-US" sz="1000" dirty="0" err="1"/>
              <a:t>Laby</a:t>
            </a:r>
            <a:r>
              <a:rPr lang="en-US" sz="1000" dirty="0"/>
              <a:t>], </a:t>
            </a:r>
            <a:r>
              <a:rPr lang="en-US" sz="1000" dirty="0" err="1"/>
              <a:t>labeldirections</a:t>
            </a:r>
            <a:r>
              <a:rPr lang="en-US" sz="1000" dirty="0"/>
              <a:t> = ["horizontal", "vertical"], 'title' = [Tit], color = "black", style = line, thickness = 2.6, size = [0.5, 0.5]);</a:t>
            </a:r>
          </a:p>
          <a:p>
            <a:endParaRPr lang="en-US" sz="1000" dirty="0"/>
          </a:p>
          <a:p>
            <a:r>
              <a:rPr lang="en-US" sz="1000" dirty="0" err="1"/>
              <a:t>vCsh</a:t>
            </a:r>
            <a:r>
              <a:rPr lang="en-US" sz="1000" dirty="0"/>
              <a:t> := t -&gt; piecewise(x &lt;= </a:t>
            </a:r>
            <a:r>
              <a:rPr lang="en-US" sz="1000" dirty="0" err="1"/>
              <a:t>Dsp</a:t>
            </a:r>
            <a:r>
              <a:rPr lang="en-US" sz="1000" dirty="0"/>
              <a:t>*aux, 0, </a:t>
            </a:r>
            <a:r>
              <a:rPr lang="en-US" sz="1000" dirty="0" err="1"/>
              <a:t>Dsp</a:t>
            </a:r>
            <a:r>
              <a:rPr lang="en-US" sz="1000" dirty="0"/>
              <a:t>*aux &lt; x, </a:t>
            </a:r>
            <a:r>
              <a:rPr lang="en-US" sz="1000" dirty="0" err="1"/>
              <a:t>VDDsp</a:t>
            </a:r>
            <a:r>
              <a:rPr lang="en-US" sz="1000" dirty="0"/>
              <a:t>*(1 + C1_VDD(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)*cos(`&amp;</a:t>
            </a:r>
            <a:r>
              <a:rPr lang="en-US" sz="1000" dirty="0" err="1"/>
              <a:t>omega;sp</a:t>
            </a:r>
            <a:r>
              <a:rPr lang="en-US" sz="1000" dirty="0"/>
              <a:t>`*</a:t>
            </a:r>
            <a:r>
              <a:rPr lang="en-US" sz="1000" dirty="0" err="1"/>
              <a:t>qsp</a:t>
            </a:r>
            <a:r>
              <a:rPr lang="en-US" sz="1000" dirty="0"/>
              <a:t>*t) + C2_VDD(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)*sin(`&amp;</a:t>
            </a:r>
            <a:r>
              <a:rPr lang="en-US" sz="1000" dirty="0" err="1"/>
              <a:t>omega;sp</a:t>
            </a:r>
            <a:r>
              <a:rPr lang="en-US" sz="1000" dirty="0"/>
              <a:t>`*</a:t>
            </a:r>
            <a:r>
              <a:rPr lang="en-US" sz="1000" dirty="0" err="1"/>
              <a:t>qsp</a:t>
            </a:r>
            <a:r>
              <a:rPr lang="en-US" sz="1000" dirty="0"/>
              <a:t>*t) - qsp^2*p(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)*cos(`&amp;</a:t>
            </a:r>
            <a:r>
              <a:rPr lang="en-US" sz="1000" dirty="0" err="1"/>
              <a:t>omega;sp</a:t>
            </a:r>
            <a:r>
              <a:rPr lang="en-US" sz="1000" dirty="0"/>
              <a:t>`*t + Phi(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))/(-qsp^2 + 1))): </a:t>
            </a:r>
          </a:p>
          <a:p>
            <a:r>
              <a:rPr lang="en-US" sz="1000" dirty="0"/>
              <a:t>aux = 1/</a:t>
            </a:r>
            <a:r>
              <a:rPr lang="en-US" sz="1000" dirty="0" err="1"/>
              <a:t>fsp</a:t>
            </a:r>
            <a:r>
              <a:rPr lang="en-US" sz="1000" dirty="0"/>
              <a:t>: </a:t>
            </a:r>
            <a:r>
              <a:rPr lang="en-US" sz="1000" dirty="0" err="1"/>
              <a:t>axeX</a:t>
            </a:r>
            <a:r>
              <a:rPr lang="en-US" sz="1000" dirty="0"/>
              <a:t> := 0 .. 1*aux: Tit := typeset(Switch*voltage*waveform): </a:t>
            </a:r>
            <a:r>
              <a:rPr lang="en-US" sz="1000" dirty="0" err="1"/>
              <a:t>Labx</a:t>
            </a:r>
            <a:r>
              <a:rPr lang="en-US" sz="1000" dirty="0"/>
              <a:t> := "Time [s]": </a:t>
            </a:r>
            <a:r>
              <a:rPr lang="en-US" sz="1000" dirty="0" err="1"/>
              <a:t>Laby</a:t>
            </a:r>
            <a:r>
              <a:rPr lang="en-US" sz="1000" dirty="0"/>
              <a:t> := "Amplitude [V]": </a:t>
            </a:r>
            <a:r>
              <a:rPr lang="en-US" sz="1000" dirty="0" err="1"/>
              <a:t>sSize</a:t>
            </a:r>
            <a:r>
              <a:rPr lang="en-US" sz="1000" dirty="0"/>
              <a:t> := 10: </a:t>
            </a:r>
            <a:r>
              <a:rPr lang="en-US" sz="1000" dirty="0" err="1"/>
              <a:t>dfont</a:t>
            </a:r>
            <a:r>
              <a:rPr lang="en-US" sz="1000" dirty="0"/>
              <a:t> := "Times": </a:t>
            </a:r>
            <a:r>
              <a:rPr lang="en-US" sz="1000" dirty="0" err="1"/>
              <a:t>titSize</a:t>
            </a:r>
            <a:r>
              <a:rPr lang="en-US" sz="1000" dirty="0"/>
              <a:t> := 15: </a:t>
            </a:r>
            <a:r>
              <a:rPr lang="en-US" sz="1000" dirty="0" err="1"/>
              <a:t>axeSize</a:t>
            </a:r>
            <a:r>
              <a:rPr lang="en-US" sz="1000" dirty="0"/>
              <a:t> := 15:</a:t>
            </a:r>
          </a:p>
          <a:p>
            <a:r>
              <a:rPr lang="en-US" sz="1000" dirty="0"/>
              <a:t>plot(</a:t>
            </a:r>
            <a:r>
              <a:rPr lang="en-US" sz="1000" dirty="0" err="1"/>
              <a:t>vCsh</a:t>
            </a:r>
            <a:r>
              <a:rPr lang="en-US" sz="1000" dirty="0"/>
              <a:t>(x), x = </a:t>
            </a:r>
            <a:r>
              <a:rPr lang="en-US" sz="1000" dirty="0" err="1"/>
              <a:t>axeX</a:t>
            </a:r>
            <a:r>
              <a:rPr lang="en-US" sz="1000" dirty="0"/>
              <a:t>, font = [title, </a:t>
            </a:r>
            <a:r>
              <a:rPr lang="en-US" sz="1000" dirty="0" err="1"/>
              <a:t>dfont</a:t>
            </a:r>
            <a:r>
              <a:rPr lang="en-US" sz="1000" dirty="0"/>
              <a:t>, </a:t>
            </a:r>
            <a:r>
              <a:rPr lang="en-US" sz="1000" dirty="0" err="1"/>
              <a:t>titSize</a:t>
            </a:r>
            <a:r>
              <a:rPr lang="en-US" sz="1000" dirty="0"/>
              <a:t>], font = [axes, </a:t>
            </a:r>
            <a:r>
              <a:rPr lang="en-US" sz="1000" dirty="0" err="1"/>
              <a:t>dfont</a:t>
            </a:r>
            <a:r>
              <a:rPr lang="en-US" sz="1000" dirty="0"/>
              <a:t>, </a:t>
            </a:r>
            <a:r>
              <a:rPr lang="en-US" sz="1000" dirty="0" err="1"/>
              <a:t>axeSize</a:t>
            </a:r>
            <a:r>
              <a:rPr lang="en-US" sz="1000" dirty="0"/>
              <a:t>], 'labels' = [</a:t>
            </a:r>
            <a:r>
              <a:rPr lang="en-US" sz="1000" dirty="0" err="1"/>
              <a:t>Labx</a:t>
            </a:r>
            <a:r>
              <a:rPr lang="en-US" sz="1000" dirty="0"/>
              <a:t>, </a:t>
            </a:r>
            <a:r>
              <a:rPr lang="en-US" sz="1000" dirty="0" err="1"/>
              <a:t>Laby</a:t>
            </a:r>
            <a:r>
              <a:rPr lang="en-US" sz="1000" dirty="0"/>
              <a:t>], </a:t>
            </a:r>
            <a:r>
              <a:rPr lang="en-US" sz="1000" dirty="0" err="1"/>
              <a:t>labeldirections</a:t>
            </a:r>
            <a:r>
              <a:rPr lang="en-US" sz="1000" dirty="0"/>
              <a:t> = ["horizontal", "vertical"], 'title' = [Tit], color = "black", style = line, thickness = 2.6, size = [0.5, 0.5]);</a:t>
            </a:r>
          </a:p>
          <a:p>
            <a:endParaRPr lang="en-US" sz="1000" dirty="0"/>
          </a:p>
          <a:p>
            <a:r>
              <a:rPr lang="en-US" sz="1000" dirty="0"/>
              <a:t>Ip := (D, q) -&gt; 2*</a:t>
            </a:r>
            <a:r>
              <a:rPr lang="en-US" sz="1000" dirty="0" err="1"/>
              <a:t>gx</a:t>
            </a:r>
            <a:r>
              <a:rPr lang="en-US" sz="1000" dirty="0"/>
              <a:t>(D, q)*</a:t>
            </a:r>
            <a:r>
              <a:rPr lang="en-US" sz="1000" dirty="0" err="1"/>
              <a:t>VDDsp</a:t>
            </a:r>
            <a:r>
              <a:rPr lang="en-US" sz="1000" dirty="0"/>
              <a:t>/RL(D, q):</a:t>
            </a:r>
          </a:p>
          <a:p>
            <a:r>
              <a:rPr lang="en-US" sz="1000" dirty="0"/>
              <a:t>Is := t -&gt; piecewise(x &lt;= </a:t>
            </a:r>
            <a:r>
              <a:rPr lang="en-US" sz="1000" dirty="0" err="1"/>
              <a:t>Dsp</a:t>
            </a:r>
            <a:r>
              <a:rPr lang="en-US" sz="1000" dirty="0"/>
              <a:t>*aux, </a:t>
            </a:r>
            <a:r>
              <a:rPr lang="en-US" sz="1000" dirty="0" err="1"/>
              <a:t>VDDsp</a:t>
            </a:r>
            <a:r>
              <a:rPr lang="en-US" sz="1000" dirty="0"/>
              <a:t>*t/</a:t>
            </a:r>
            <a:r>
              <a:rPr lang="en-US" sz="1000" dirty="0" err="1"/>
              <a:t>Lsh</a:t>
            </a:r>
            <a:r>
              <a:rPr lang="en-US" sz="1000" dirty="0"/>
              <a:t>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 - Ip(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)*sin(Phi(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)) + Ip(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)*sin(`&amp;</a:t>
            </a:r>
            <a:r>
              <a:rPr lang="en-US" sz="1000" dirty="0" err="1"/>
              <a:t>omega;sp</a:t>
            </a:r>
            <a:r>
              <a:rPr lang="en-US" sz="1000" dirty="0"/>
              <a:t>`*t + Phi(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)), </a:t>
            </a:r>
            <a:r>
              <a:rPr lang="en-US" sz="1000" dirty="0" err="1"/>
              <a:t>Dsp</a:t>
            </a:r>
            <a:r>
              <a:rPr lang="en-US" sz="1000" dirty="0"/>
              <a:t>*aux &lt; x, 0):</a:t>
            </a:r>
          </a:p>
          <a:p>
            <a:r>
              <a:rPr lang="en-US" sz="1000" dirty="0"/>
              <a:t>aux = 1/</a:t>
            </a:r>
            <a:r>
              <a:rPr lang="en-US" sz="1000" dirty="0" err="1"/>
              <a:t>fsp</a:t>
            </a:r>
            <a:r>
              <a:rPr lang="en-US" sz="1000" dirty="0"/>
              <a:t>: </a:t>
            </a:r>
            <a:r>
              <a:rPr lang="en-US" sz="1000" dirty="0" err="1"/>
              <a:t>axeX</a:t>
            </a:r>
            <a:r>
              <a:rPr lang="en-US" sz="1000" dirty="0"/>
              <a:t> := 0 .. 1*aux: Tit := typeset(Switch*current*waveform): </a:t>
            </a:r>
            <a:r>
              <a:rPr lang="en-US" sz="1000" dirty="0" err="1"/>
              <a:t>Labx</a:t>
            </a:r>
            <a:r>
              <a:rPr lang="en-US" sz="1000" dirty="0"/>
              <a:t> := "Time [s]": </a:t>
            </a:r>
            <a:r>
              <a:rPr lang="en-US" sz="1000" dirty="0" err="1"/>
              <a:t>Laby</a:t>
            </a:r>
            <a:r>
              <a:rPr lang="en-US" sz="1000" dirty="0"/>
              <a:t> := "Amplitude [A]": </a:t>
            </a:r>
            <a:r>
              <a:rPr lang="en-US" sz="1000" dirty="0" err="1"/>
              <a:t>sSize</a:t>
            </a:r>
            <a:r>
              <a:rPr lang="en-US" sz="1000" dirty="0"/>
              <a:t> := 10: </a:t>
            </a:r>
            <a:r>
              <a:rPr lang="en-US" sz="1000" dirty="0" err="1"/>
              <a:t>dfont</a:t>
            </a:r>
            <a:r>
              <a:rPr lang="en-US" sz="1000" dirty="0"/>
              <a:t> := "Times": </a:t>
            </a:r>
            <a:r>
              <a:rPr lang="en-US" sz="1000" dirty="0" err="1"/>
              <a:t>titSize</a:t>
            </a:r>
            <a:r>
              <a:rPr lang="en-US" sz="1000" dirty="0"/>
              <a:t> := 15: </a:t>
            </a:r>
            <a:r>
              <a:rPr lang="en-US" sz="1000" dirty="0" err="1"/>
              <a:t>axeSize</a:t>
            </a:r>
            <a:r>
              <a:rPr lang="en-US" sz="1000" dirty="0"/>
              <a:t> := 15: </a:t>
            </a:r>
          </a:p>
          <a:p>
            <a:r>
              <a:rPr lang="en-US" sz="1000" dirty="0"/>
              <a:t>plot(Is(x), x = </a:t>
            </a:r>
            <a:r>
              <a:rPr lang="en-US" sz="1000" dirty="0" err="1"/>
              <a:t>axeX</a:t>
            </a:r>
            <a:r>
              <a:rPr lang="en-US" sz="1000" dirty="0"/>
              <a:t>, font = [title, </a:t>
            </a:r>
            <a:r>
              <a:rPr lang="en-US" sz="1000" dirty="0" err="1"/>
              <a:t>dfont</a:t>
            </a:r>
            <a:r>
              <a:rPr lang="en-US" sz="1000" dirty="0"/>
              <a:t>, </a:t>
            </a:r>
            <a:r>
              <a:rPr lang="en-US" sz="1000" dirty="0" err="1"/>
              <a:t>titSize</a:t>
            </a:r>
            <a:r>
              <a:rPr lang="en-US" sz="1000" dirty="0"/>
              <a:t>], font = [axes, </a:t>
            </a:r>
            <a:r>
              <a:rPr lang="en-US" sz="1000" dirty="0" err="1"/>
              <a:t>dfont</a:t>
            </a:r>
            <a:r>
              <a:rPr lang="en-US" sz="1000" dirty="0"/>
              <a:t>, </a:t>
            </a:r>
            <a:r>
              <a:rPr lang="en-US" sz="1000" dirty="0" err="1"/>
              <a:t>axeSize</a:t>
            </a:r>
            <a:r>
              <a:rPr lang="en-US" sz="1000" dirty="0"/>
              <a:t>], 'labels' = [</a:t>
            </a:r>
            <a:r>
              <a:rPr lang="en-US" sz="1000" dirty="0" err="1"/>
              <a:t>Labx</a:t>
            </a:r>
            <a:r>
              <a:rPr lang="en-US" sz="1000" dirty="0"/>
              <a:t>, </a:t>
            </a:r>
            <a:r>
              <a:rPr lang="en-US" sz="1000" dirty="0" err="1"/>
              <a:t>Laby</a:t>
            </a:r>
            <a:r>
              <a:rPr lang="en-US" sz="1000" dirty="0"/>
              <a:t>], </a:t>
            </a:r>
            <a:r>
              <a:rPr lang="en-US" sz="1000" dirty="0" err="1"/>
              <a:t>labeldirections</a:t>
            </a:r>
            <a:r>
              <a:rPr lang="en-US" sz="1000" dirty="0"/>
              <a:t> = ["horizontal", "vertical"], 'title' = [Tit], color = "black", style = line, thickness = 2.6, size = [0.5, 0.5]);</a:t>
            </a:r>
          </a:p>
          <a:p>
            <a:endParaRPr lang="en-US" sz="1000" dirty="0"/>
          </a:p>
          <a:p>
            <a:r>
              <a:rPr lang="en-US" sz="1000" dirty="0" err="1"/>
              <a:t>iCsh</a:t>
            </a:r>
            <a:r>
              <a:rPr lang="en-US" sz="1000" dirty="0"/>
              <a:t> := t -&gt; piecewise(x &lt;= </a:t>
            </a:r>
            <a:r>
              <a:rPr lang="en-US" sz="1000" dirty="0" err="1"/>
              <a:t>Dsp</a:t>
            </a:r>
            <a:r>
              <a:rPr lang="en-US" sz="1000" dirty="0"/>
              <a:t>*aux, 0, </a:t>
            </a:r>
            <a:r>
              <a:rPr lang="en-US" sz="1000" dirty="0" err="1"/>
              <a:t>Dsp</a:t>
            </a:r>
            <a:r>
              <a:rPr lang="en-US" sz="1000" dirty="0"/>
              <a:t>*aux &lt; x, </a:t>
            </a:r>
            <a:r>
              <a:rPr lang="en-US" sz="1000" dirty="0" err="1"/>
              <a:t>VDDsp</a:t>
            </a:r>
            <a:r>
              <a:rPr lang="en-US" sz="1000" dirty="0"/>
              <a:t>*t/</a:t>
            </a:r>
            <a:r>
              <a:rPr lang="en-US" sz="1000" dirty="0" err="1"/>
              <a:t>Lsh</a:t>
            </a:r>
            <a:r>
              <a:rPr lang="en-US" sz="1000" dirty="0"/>
              <a:t>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 - int(</a:t>
            </a:r>
            <a:r>
              <a:rPr lang="en-US" sz="1000" dirty="0" err="1"/>
              <a:t>vCsh</a:t>
            </a:r>
            <a:r>
              <a:rPr lang="en-US" sz="1000" dirty="0"/>
              <a:t>(</a:t>
            </a:r>
            <a:r>
              <a:rPr lang="en-US" sz="1000" dirty="0" err="1"/>
              <a:t>tt</a:t>
            </a:r>
            <a:r>
              <a:rPr lang="en-US" sz="1000" dirty="0"/>
              <a:t>), </a:t>
            </a:r>
            <a:r>
              <a:rPr lang="en-US" sz="1000" dirty="0" err="1"/>
              <a:t>tt</a:t>
            </a:r>
            <a:r>
              <a:rPr lang="en-US" sz="1000" dirty="0"/>
              <a:t> = </a:t>
            </a:r>
            <a:r>
              <a:rPr lang="en-US" sz="1000" dirty="0" err="1"/>
              <a:t>Dsp</a:t>
            </a:r>
            <a:r>
              <a:rPr lang="en-US" sz="1000" dirty="0"/>
              <a:t>/</a:t>
            </a:r>
            <a:r>
              <a:rPr lang="en-US" sz="1000" dirty="0" err="1"/>
              <a:t>fsp</a:t>
            </a:r>
            <a:r>
              <a:rPr lang="en-US" sz="1000" dirty="0"/>
              <a:t> .. t)/</a:t>
            </a:r>
            <a:r>
              <a:rPr lang="en-US" sz="1000" dirty="0" err="1"/>
              <a:t>Lsh</a:t>
            </a:r>
            <a:r>
              <a:rPr lang="en-US" sz="1000" dirty="0"/>
              <a:t>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 + Ip(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)*(sin(`&amp;</a:t>
            </a:r>
            <a:r>
              <a:rPr lang="en-US" sz="1000" dirty="0" err="1"/>
              <a:t>omega;sp</a:t>
            </a:r>
            <a:r>
              <a:rPr lang="en-US" sz="1000" dirty="0"/>
              <a:t>`*t + Phi(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)) - sin(Phi(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)))):</a:t>
            </a:r>
          </a:p>
          <a:p>
            <a:r>
              <a:rPr lang="en-US" sz="1000" dirty="0"/>
              <a:t>aux = 1/</a:t>
            </a:r>
            <a:r>
              <a:rPr lang="en-US" sz="1000" dirty="0" err="1"/>
              <a:t>fsp</a:t>
            </a:r>
            <a:r>
              <a:rPr lang="en-US" sz="1000" dirty="0"/>
              <a:t>: </a:t>
            </a:r>
            <a:r>
              <a:rPr lang="en-US" sz="1000" dirty="0" err="1"/>
              <a:t>axeX</a:t>
            </a:r>
            <a:r>
              <a:rPr lang="en-US" sz="1000" dirty="0"/>
              <a:t> := 0 .. 1*aux: Tit := typeset(C[SH]*current*waveform): </a:t>
            </a:r>
            <a:r>
              <a:rPr lang="en-US" sz="1000" dirty="0" err="1"/>
              <a:t>Labx</a:t>
            </a:r>
            <a:r>
              <a:rPr lang="en-US" sz="1000" dirty="0"/>
              <a:t> := "Time [s]": </a:t>
            </a:r>
            <a:r>
              <a:rPr lang="en-US" sz="1000" dirty="0" err="1"/>
              <a:t>Laby</a:t>
            </a:r>
            <a:r>
              <a:rPr lang="en-US" sz="1000" dirty="0"/>
              <a:t> := "Amplitude [A]": </a:t>
            </a:r>
            <a:r>
              <a:rPr lang="en-US" sz="1000" dirty="0" err="1"/>
              <a:t>sSize</a:t>
            </a:r>
            <a:r>
              <a:rPr lang="en-US" sz="1000" dirty="0"/>
              <a:t> := 12: </a:t>
            </a:r>
            <a:r>
              <a:rPr lang="en-US" sz="1000" dirty="0" err="1"/>
              <a:t>dfont</a:t>
            </a:r>
            <a:r>
              <a:rPr lang="en-US" sz="1000" dirty="0"/>
              <a:t> := "Times": </a:t>
            </a:r>
            <a:r>
              <a:rPr lang="en-US" sz="1000" dirty="0" err="1"/>
              <a:t>titSize</a:t>
            </a:r>
            <a:r>
              <a:rPr lang="en-US" sz="1000" dirty="0"/>
              <a:t> := 15: </a:t>
            </a:r>
            <a:r>
              <a:rPr lang="en-US" sz="1000" dirty="0" err="1"/>
              <a:t>axeSize</a:t>
            </a:r>
            <a:r>
              <a:rPr lang="en-US" sz="1000" dirty="0"/>
              <a:t> := 15:</a:t>
            </a:r>
          </a:p>
          <a:p>
            <a:r>
              <a:rPr lang="en-US" sz="1000" dirty="0"/>
              <a:t>plot(</a:t>
            </a:r>
            <a:r>
              <a:rPr lang="en-US" sz="1000" dirty="0" err="1"/>
              <a:t>iCsh</a:t>
            </a:r>
            <a:r>
              <a:rPr lang="en-US" sz="1000" dirty="0"/>
              <a:t>(x), x = </a:t>
            </a:r>
            <a:r>
              <a:rPr lang="en-US" sz="1000" dirty="0" err="1"/>
              <a:t>axeX</a:t>
            </a:r>
            <a:r>
              <a:rPr lang="en-US" sz="1000" dirty="0"/>
              <a:t>, font = [title, </a:t>
            </a:r>
            <a:r>
              <a:rPr lang="en-US" sz="1000" dirty="0" err="1"/>
              <a:t>dfont</a:t>
            </a:r>
            <a:r>
              <a:rPr lang="en-US" sz="1000" dirty="0"/>
              <a:t>, </a:t>
            </a:r>
            <a:r>
              <a:rPr lang="en-US" sz="1000" dirty="0" err="1"/>
              <a:t>titSize</a:t>
            </a:r>
            <a:r>
              <a:rPr lang="en-US" sz="1000" dirty="0"/>
              <a:t>], font = [axes, </a:t>
            </a:r>
            <a:r>
              <a:rPr lang="en-US" sz="1000" dirty="0" err="1"/>
              <a:t>dfont</a:t>
            </a:r>
            <a:r>
              <a:rPr lang="en-US" sz="1000" dirty="0"/>
              <a:t>, </a:t>
            </a:r>
            <a:r>
              <a:rPr lang="en-US" sz="1000" dirty="0" err="1"/>
              <a:t>axeSize</a:t>
            </a:r>
            <a:r>
              <a:rPr lang="en-US" sz="1000" dirty="0"/>
              <a:t>], 'labels' = [</a:t>
            </a:r>
            <a:r>
              <a:rPr lang="en-US" sz="1000" dirty="0" err="1"/>
              <a:t>Labx</a:t>
            </a:r>
            <a:r>
              <a:rPr lang="en-US" sz="1000" dirty="0"/>
              <a:t>, </a:t>
            </a:r>
            <a:r>
              <a:rPr lang="en-US" sz="1000" dirty="0" err="1"/>
              <a:t>Laby</a:t>
            </a:r>
            <a:r>
              <a:rPr lang="en-US" sz="1000" dirty="0"/>
              <a:t>], </a:t>
            </a:r>
            <a:r>
              <a:rPr lang="en-US" sz="1000" dirty="0" err="1"/>
              <a:t>labeldirections</a:t>
            </a:r>
            <a:r>
              <a:rPr lang="en-US" sz="1000" dirty="0"/>
              <a:t> = ["horizontal", "vertical"], 'title' = [Tit], color = "black", style = line, thickness = 2.6, size = [0.5, 0.5]);</a:t>
            </a:r>
          </a:p>
          <a:p>
            <a:endParaRPr lang="en-US" sz="1000" dirty="0"/>
          </a:p>
          <a:p>
            <a:r>
              <a:rPr lang="en-US" sz="1000" dirty="0" err="1"/>
              <a:t>iLsh</a:t>
            </a:r>
            <a:r>
              <a:rPr lang="en-US" sz="1000" dirty="0"/>
              <a:t> := t -&gt; piecewise(x &lt;= </a:t>
            </a:r>
            <a:r>
              <a:rPr lang="en-US" sz="1000" dirty="0" err="1"/>
              <a:t>Dsp</a:t>
            </a:r>
            <a:r>
              <a:rPr lang="en-US" sz="1000" dirty="0"/>
              <a:t>*aux, </a:t>
            </a:r>
            <a:r>
              <a:rPr lang="en-US" sz="1000" dirty="0" err="1"/>
              <a:t>VDDsp</a:t>
            </a:r>
            <a:r>
              <a:rPr lang="en-US" sz="1000" dirty="0"/>
              <a:t>*t/</a:t>
            </a:r>
            <a:r>
              <a:rPr lang="en-US" sz="1000" dirty="0" err="1"/>
              <a:t>Lsh</a:t>
            </a:r>
            <a:r>
              <a:rPr lang="en-US" sz="1000" dirty="0"/>
              <a:t>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 - Ip(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)*sin(Phi(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)), </a:t>
            </a:r>
            <a:r>
              <a:rPr lang="en-US" sz="1000" dirty="0" err="1"/>
              <a:t>Dsp</a:t>
            </a:r>
            <a:r>
              <a:rPr lang="en-US" sz="1000" dirty="0"/>
              <a:t>*aux &lt; x, </a:t>
            </a:r>
            <a:r>
              <a:rPr lang="en-US" sz="1000" dirty="0" err="1"/>
              <a:t>VDDsp</a:t>
            </a:r>
            <a:r>
              <a:rPr lang="en-US" sz="1000" dirty="0"/>
              <a:t>*t/</a:t>
            </a:r>
            <a:r>
              <a:rPr lang="en-US" sz="1000" dirty="0" err="1"/>
              <a:t>Lsh</a:t>
            </a:r>
            <a:r>
              <a:rPr lang="en-US" sz="1000" dirty="0"/>
              <a:t>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 - Ip(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)*sin(Phi(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)) - int(</a:t>
            </a:r>
            <a:r>
              <a:rPr lang="en-US" sz="1000" dirty="0" err="1"/>
              <a:t>vCsh</a:t>
            </a:r>
            <a:r>
              <a:rPr lang="en-US" sz="1000" dirty="0"/>
              <a:t>(</a:t>
            </a:r>
            <a:r>
              <a:rPr lang="en-US" sz="1000" dirty="0" err="1"/>
              <a:t>tt</a:t>
            </a:r>
            <a:r>
              <a:rPr lang="en-US" sz="1000" dirty="0"/>
              <a:t>), </a:t>
            </a:r>
            <a:r>
              <a:rPr lang="en-US" sz="1000" dirty="0" err="1"/>
              <a:t>tt</a:t>
            </a:r>
            <a:r>
              <a:rPr lang="en-US" sz="1000" dirty="0"/>
              <a:t> = </a:t>
            </a:r>
            <a:r>
              <a:rPr lang="en-US" sz="1000" dirty="0" err="1"/>
              <a:t>Dsp</a:t>
            </a:r>
            <a:r>
              <a:rPr lang="en-US" sz="1000" dirty="0"/>
              <a:t>/</a:t>
            </a:r>
            <a:r>
              <a:rPr lang="en-US" sz="1000" dirty="0" err="1"/>
              <a:t>fsp</a:t>
            </a:r>
            <a:r>
              <a:rPr lang="en-US" sz="1000" dirty="0"/>
              <a:t> .. t)/</a:t>
            </a:r>
            <a:r>
              <a:rPr lang="en-US" sz="1000" dirty="0" err="1"/>
              <a:t>Lsh</a:t>
            </a:r>
            <a:r>
              <a:rPr lang="en-US" sz="1000" dirty="0"/>
              <a:t>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)):</a:t>
            </a:r>
          </a:p>
          <a:p>
            <a:r>
              <a:rPr lang="en-US" sz="1000" dirty="0"/>
              <a:t>aux = 1/</a:t>
            </a:r>
            <a:r>
              <a:rPr lang="en-US" sz="1000" dirty="0" err="1"/>
              <a:t>fsp</a:t>
            </a:r>
            <a:r>
              <a:rPr lang="en-US" sz="1000" dirty="0"/>
              <a:t>: </a:t>
            </a:r>
            <a:r>
              <a:rPr lang="en-US" sz="1000" dirty="0" err="1"/>
              <a:t>axeX</a:t>
            </a:r>
            <a:r>
              <a:rPr lang="en-US" sz="1000" dirty="0"/>
              <a:t> := 0 .. 1*aux: Tit := typeset(L[SH]*Current*waveform): </a:t>
            </a:r>
            <a:r>
              <a:rPr lang="en-US" sz="1000" dirty="0" err="1"/>
              <a:t>Labx</a:t>
            </a:r>
            <a:r>
              <a:rPr lang="en-US" sz="1000" dirty="0"/>
              <a:t> := "Time [s]": </a:t>
            </a:r>
            <a:r>
              <a:rPr lang="en-US" sz="1000" dirty="0" err="1"/>
              <a:t>Laby</a:t>
            </a:r>
            <a:r>
              <a:rPr lang="en-US" sz="1000" dirty="0"/>
              <a:t> := "Amplitude [A]": </a:t>
            </a:r>
            <a:r>
              <a:rPr lang="en-US" sz="1000" dirty="0" err="1"/>
              <a:t>sSize</a:t>
            </a:r>
            <a:r>
              <a:rPr lang="en-US" sz="1000" dirty="0"/>
              <a:t> := 12: </a:t>
            </a:r>
            <a:r>
              <a:rPr lang="en-US" sz="1000" dirty="0" err="1"/>
              <a:t>dfont</a:t>
            </a:r>
            <a:r>
              <a:rPr lang="en-US" sz="1000" dirty="0"/>
              <a:t> := "Times": </a:t>
            </a:r>
            <a:r>
              <a:rPr lang="en-US" sz="1000" dirty="0" err="1"/>
              <a:t>titSize</a:t>
            </a:r>
            <a:r>
              <a:rPr lang="en-US" sz="1000" dirty="0"/>
              <a:t> := 15: </a:t>
            </a:r>
            <a:r>
              <a:rPr lang="en-US" sz="1000" dirty="0" err="1"/>
              <a:t>axeSize</a:t>
            </a:r>
            <a:r>
              <a:rPr lang="en-US" sz="1000" dirty="0"/>
              <a:t> := 15:</a:t>
            </a:r>
          </a:p>
          <a:p>
            <a:r>
              <a:rPr lang="en-US" sz="1000" dirty="0"/>
              <a:t>plot(</a:t>
            </a:r>
            <a:r>
              <a:rPr lang="en-US" sz="1000" dirty="0" err="1"/>
              <a:t>iLsh</a:t>
            </a:r>
            <a:r>
              <a:rPr lang="en-US" sz="1000" dirty="0"/>
              <a:t>(x), x = </a:t>
            </a:r>
            <a:r>
              <a:rPr lang="en-US" sz="1000" dirty="0" err="1"/>
              <a:t>axeX</a:t>
            </a:r>
            <a:r>
              <a:rPr lang="en-US" sz="1000" dirty="0"/>
              <a:t>, font = [title, </a:t>
            </a:r>
            <a:r>
              <a:rPr lang="en-US" sz="1000" dirty="0" err="1"/>
              <a:t>dfont</a:t>
            </a:r>
            <a:r>
              <a:rPr lang="en-US" sz="1000" dirty="0"/>
              <a:t>, </a:t>
            </a:r>
            <a:r>
              <a:rPr lang="en-US" sz="1000" dirty="0" err="1"/>
              <a:t>titSize</a:t>
            </a:r>
            <a:r>
              <a:rPr lang="en-US" sz="1000" dirty="0"/>
              <a:t>], font = [axes, </a:t>
            </a:r>
            <a:r>
              <a:rPr lang="en-US" sz="1000" dirty="0" err="1"/>
              <a:t>dfont</a:t>
            </a:r>
            <a:r>
              <a:rPr lang="en-US" sz="1000" dirty="0"/>
              <a:t>, </a:t>
            </a:r>
            <a:r>
              <a:rPr lang="en-US" sz="1000" dirty="0" err="1"/>
              <a:t>axeSize</a:t>
            </a:r>
            <a:r>
              <a:rPr lang="en-US" sz="1000" dirty="0"/>
              <a:t>], 'labels' = [</a:t>
            </a:r>
            <a:r>
              <a:rPr lang="en-US" sz="1000" dirty="0" err="1"/>
              <a:t>Labx</a:t>
            </a:r>
            <a:r>
              <a:rPr lang="en-US" sz="1000" dirty="0"/>
              <a:t>, </a:t>
            </a:r>
            <a:r>
              <a:rPr lang="en-US" sz="1000" dirty="0" err="1"/>
              <a:t>Laby</a:t>
            </a:r>
            <a:r>
              <a:rPr lang="en-US" sz="1000" dirty="0"/>
              <a:t>], </a:t>
            </a:r>
            <a:r>
              <a:rPr lang="en-US" sz="1000" dirty="0" err="1"/>
              <a:t>labeldirections</a:t>
            </a:r>
            <a:r>
              <a:rPr lang="en-US" sz="1000" dirty="0"/>
              <a:t> = ["horizontal", "vertical"], 'title' = [Tit], color = "black", style = line, thickness = 2.6, size = [0.5, 0.5]);</a:t>
            </a:r>
          </a:p>
          <a:p>
            <a:endParaRPr lang="en-US" sz="1000" dirty="0"/>
          </a:p>
          <a:p>
            <a:r>
              <a:rPr lang="en-US" sz="1000" dirty="0" err="1"/>
              <a:t>iRL</a:t>
            </a:r>
            <a:r>
              <a:rPr lang="en-US" sz="1000" dirty="0"/>
              <a:t> := t -&gt; Ip(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)*sin(`&amp;</a:t>
            </a:r>
            <a:r>
              <a:rPr lang="en-US" sz="1000" dirty="0" err="1"/>
              <a:t>omega;sp</a:t>
            </a:r>
            <a:r>
              <a:rPr lang="en-US" sz="1000" dirty="0"/>
              <a:t>`*t + Phi(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)):</a:t>
            </a:r>
          </a:p>
          <a:p>
            <a:r>
              <a:rPr lang="en-US" sz="1000" dirty="0"/>
              <a:t>aux = 1/</a:t>
            </a:r>
            <a:r>
              <a:rPr lang="en-US" sz="1000" dirty="0" err="1"/>
              <a:t>fsp</a:t>
            </a:r>
            <a:r>
              <a:rPr lang="en-US" sz="1000" dirty="0"/>
              <a:t>: </a:t>
            </a:r>
            <a:r>
              <a:rPr lang="en-US" sz="1000" dirty="0" err="1"/>
              <a:t>axeX</a:t>
            </a:r>
            <a:r>
              <a:rPr lang="en-US" sz="1000" dirty="0"/>
              <a:t> := 0 .. 1*aux: Tit := typeset(R[L]*Current*waveform): </a:t>
            </a:r>
            <a:r>
              <a:rPr lang="en-US" sz="1000" dirty="0" err="1"/>
              <a:t>Labx</a:t>
            </a:r>
            <a:r>
              <a:rPr lang="en-US" sz="1000" dirty="0"/>
              <a:t> := "Time [s]": </a:t>
            </a:r>
            <a:r>
              <a:rPr lang="en-US" sz="1000" dirty="0" err="1"/>
              <a:t>Laby</a:t>
            </a:r>
            <a:r>
              <a:rPr lang="en-US" sz="1000" dirty="0"/>
              <a:t> := "Amplitude [A]": </a:t>
            </a:r>
            <a:r>
              <a:rPr lang="en-US" sz="1000" dirty="0" err="1"/>
              <a:t>sSize</a:t>
            </a:r>
            <a:r>
              <a:rPr lang="en-US" sz="1000" dirty="0"/>
              <a:t> := 12: </a:t>
            </a:r>
            <a:r>
              <a:rPr lang="en-US" sz="1000" dirty="0" err="1"/>
              <a:t>dfont</a:t>
            </a:r>
            <a:r>
              <a:rPr lang="en-US" sz="1000" dirty="0"/>
              <a:t> := "Times": </a:t>
            </a:r>
            <a:r>
              <a:rPr lang="en-US" sz="1000" dirty="0" err="1"/>
              <a:t>titSize</a:t>
            </a:r>
            <a:r>
              <a:rPr lang="en-US" sz="1000" dirty="0"/>
              <a:t> := 15: </a:t>
            </a:r>
            <a:r>
              <a:rPr lang="en-US" sz="1000" dirty="0" err="1"/>
              <a:t>axeSize</a:t>
            </a:r>
            <a:r>
              <a:rPr lang="en-US" sz="1000" dirty="0"/>
              <a:t> := 15:</a:t>
            </a:r>
          </a:p>
          <a:p>
            <a:r>
              <a:rPr lang="en-US" sz="1000" dirty="0"/>
              <a:t>plot(</a:t>
            </a:r>
            <a:r>
              <a:rPr lang="en-US" sz="1000" dirty="0" err="1"/>
              <a:t>iRL</a:t>
            </a:r>
            <a:r>
              <a:rPr lang="en-US" sz="1000" dirty="0"/>
              <a:t>(x), x = </a:t>
            </a:r>
            <a:r>
              <a:rPr lang="en-US" sz="1000" dirty="0" err="1"/>
              <a:t>axeX</a:t>
            </a:r>
            <a:r>
              <a:rPr lang="en-US" sz="1000" dirty="0"/>
              <a:t>, font = [title, </a:t>
            </a:r>
            <a:r>
              <a:rPr lang="en-US" sz="1000" dirty="0" err="1"/>
              <a:t>dfont</a:t>
            </a:r>
            <a:r>
              <a:rPr lang="en-US" sz="1000" dirty="0"/>
              <a:t>, </a:t>
            </a:r>
            <a:r>
              <a:rPr lang="en-US" sz="1000" dirty="0" err="1"/>
              <a:t>titSize</a:t>
            </a:r>
            <a:r>
              <a:rPr lang="en-US" sz="1000" dirty="0"/>
              <a:t>], font = [axes, </a:t>
            </a:r>
            <a:r>
              <a:rPr lang="en-US" sz="1000" dirty="0" err="1"/>
              <a:t>dfont</a:t>
            </a:r>
            <a:r>
              <a:rPr lang="en-US" sz="1000" dirty="0"/>
              <a:t>, </a:t>
            </a:r>
            <a:r>
              <a:rPr lang="en-US" sz="1000" dirty="0" err="1"/>
              <a:t>axeSize</a:t>
            </a:r>
            <a:r>
              <a:rPr lang="en-US" sz="1000" dirty="0"/>
              <a:t>], 'labels' = [</a:t>
            </a:r>
            <a:r>
              <a:rPr lang="en-US" sz="1000" dirty="0" err="1"/>
              <a:t>Labx</a:t>
            </a:r>
            <a:r>
              <a:rPr lang="en-US" sz="1000" dirty="0"/>
              <a:t>, </a:t>
            </a:r>
            <a:r>
              <a:rPr lang="en-US" sz="1000" dirty="0" err="1"/>
              <a:t>Laby</a:t>
            </a:r>
            <a:r>
              <a:rPr lang="en-US" sz="1000" dirty="0"/>
              <a:t>], </a:t>
            </a:r>
            <a:r>
              <a:rPr lang="en-US" sz="1000" dirty="0" err="1"/>
              <a:t>labeldirections</a:t>
            </a:r>
            <a:r>
              <a:rPr lang="en-US" sz="1000" dirty="0"/>
              <a:t> = ["horizontal", "vertical"], 'title' = [Tit], color = "black", style = line, thickness = 2.6, size = [0.5, 0.5]);</a:t>
            </a:r>
          </a:p>
          <a:p>
            <a:endParaRPr lang="en-US" sz="1000" dirty="0"/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BE1DA6D8-947E-4F29-BAA7-B1A9B1444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7886"/>
            <a:ext cx="12192000" cy="583628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Maple™ process – Step 6</a:t>
            </a:r>
          </a:p>
        </p:txBody>
      </p:sp>
      <p:sp>
        <p:nvSpPr>
          <p:cNvPr id="8" name="Marcador de pie de página 30">
            <a:extLst>
              <a:ext uri="{FF2B5EF4-FFF2-40B4-BE49-F238E27FC236}">
                <a16:creationId xmlns:a16="http://schemas.microsoft.com/office/drawing/2014/main" id="{A7796210-5E26-4CCC-9CA5-E3AA02727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26BA03C-6D60-4885-9C01-2CBBDFDE44C1}"/>
              </a:ext>
            </a:extLst>
          </p:cNvPr>
          <p:cNvSpPr txBox="1">
            <a:spLocks/>
          </p:cNvSpPr>
          <p:nvPr/>
        </p:nvSpPr>
        <p:spPr>
          <a:xfrm>
            <a:off x="0" y="189815"/>
            <a:ext cx="2054087" cy="58362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 A</a:t>
            </a:r>
          </a:p>
        </p:txBody>
      </p:sp>
    </p:spTree>
    <p:extLst>
      <p:ext uri="{BB962C8B-B14F-4D97-AF65-F5344CB8AC3E}">
        <p14:creationId xmlns:p14="http://schemas.microsoft.com/office/powerpoint/2010/main" val="11479997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21</a:t>
            </a:fld>
            <a:endParaRPr lang="es-CO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023D25C-87EF-4558-97CD-190794893815}"/>
              </a:ext>
            </a:extLst>
          </p:cNvPr>
          <p:cNvSpPr txBox="1"/>
          <p:nvPr/>
        </p:nvSpPr>
        <p:spPr>
          <a:xfrm>
            <a:off x="1467914" y="1549585"/>
            <a:ext cx="9256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6.2. If the Maple™ process is well developed, the waveforms of the circuit will be as follows: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BE1DA6D8-947E-4F29-BAA7-B1A9B1444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7886"/>
            <a:ext cx="12192000" cy="583628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Maple™ process – Step 6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89278DEC-C2DE-4C0D-A7F9-132A1440E32D}"/>
              </a:ext>
            </a:extLst>
          </p:cNvPr>
          <p:cNvGrpSpPr/>
          <p:nvPr/>
        </p:nvGrpSpPr>
        <p:grpSpPr>
          <a:xfrm>
            <a:off x="1027043" y="2504925"/>
            <a:ext cx="10546721" cy="3644600"/>
            <a:chOff x="1027042" y="2301725"/>
            <a:chExt cx="10546721" cy="3644600"/>
          </a:xfrm>
        </p:grpSpPr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2340630A-D5E6-4EF1-A879-FA776DFD9D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7042" y="2301725"/>
              <a:ext cx="3333327" cy="1669593"/>
            </a:xfrm>
            <a:prstGeom prst="rect">
              <a:avLst/>
            </a:prstGeom>
          </p:spPr>
        </p:pic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528DD8C2-4956-42F8-963C-26FBE42E34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40436" y="2301725"/>
              <a:ext cx="3333327" cy="1669593"/>
            </a:xfrm>
            <a:prstGeom prst="rect">
              <a:avLst/>
            </a:prstGeom>
          </p:spPr>
        </p:pic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id="{F5785C83-FEDF-4865-BAFF-D9813D12A6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33738" y="2301951"/>
              <a:ext cx="3333327" cy="1669593"/>
            </a:xfrm>
            <a:prstGeom prst="rect">
              <a:avLst/>
            </a:prstGeom>
          </p:spPr>
        </p:pic>
        <p:pic>
          <p:nvPicPr>
            <p:cNvPr id="24" name="Imagen 23">
              <a:extLst>
                <a:ext uri="{FF2B5EF4-FFF2-40B4-BE49-F238E27FC236}">
                  <a16:creationId xmlns:a16="http://schemas.microsoft.com/office/drawing/2014/main" id="{9F6E7B07-795B-4EA6-B59A-32FE5DE3625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27042" y="4276732"/>
              <a:ext cx="3333327" cy="1669593"/>
            </a:xfrm>
            <a:prstGeom prst="rect">
              <a:avLst/>
            </a:prstGeom>
          </p:spPr>
        </p:pic>
        <p:pic>
          <p:nvPicPr>
            <p:cNvPr id="26" name="Imagen 25">
              <a:extLst>
                <a:ext uri="{FF2B5EF4-FFF2-40B4-BE49-F238E27FC236}">
                  <a16:creationId xmlns:a16="http://schemas.microsoft.com/office/drawing/2014/main" id="{10190EF2-B79A-4A72-9C4F-B2E608016BE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633738" y="4276732"/>
              <a:ext cx="3333327" cy="1669593"/>
            </a:xfrm>
            <a:prstGeom prst="rect">
              <a:avLst/>
            </a:prstGeom>
          </p:spPr>
        </p:pic>
        <p:pic>
          <p:nvPicPr>
            <p:cNvPr id="28" name="Imagen 27">
              <a:extLst>
                <a:ext uri="{FF2B5EF4-FFF2-40B4-BE49-F238E27FC236}">
                  <a16:creationId xmlns:a16="http://schemas.microsoft.com/office/drawing/2014/main" id="{5B81E084-9C0A-42CC-B96B-26183E1B8A5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240436" y="4276732"/>
              <a:ext cx="3333327" cy="1669593"/>
            </a:xfrm>
            <a:prstGeom prst="rect">
              <a:avLst/>
            </a:prstGeom>
          </p:spPr>
        </p:pic>
      </p:grpSp>
      <p:sp>
        <p:nvSpPr>
          <p:cNvPr id="13" name="Marcador de pie de página 30">
            <a:extLst>
              <a:ext uri="{FF2B5EF4-FFF2-40B4-BE49-F238E27FC236}">
                <a16:creationId xmlns:a16="http://schemas.microsoft.com/office/drawing/2014/main" id="{D451DC76-9828-4E2B-88B8-AA70F11D9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9A68FD05-A186-4617-9685-B83FE9074C5E}"/>
              </a:ext>
            </a:extLst>
          </p:cNvPr>
          <p:cNvSpPr txBox="1">
            <a:spLocks/>
          </p:cNvSpPr>
          <p:nvPr/>
        </p:nvSpPr>
        <p:spPr>
          <a:xfrm>
            <a:off x="0" y="189815"/>
            <a:ext cx="2054087" cy="58362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 A</a:t>
            </a:r>
          </a:p>
        </p:txBody>
      </p:sp>
    </p:spTree>
    <p:extLst>
      <p:ext uri="{BB962C8B-B14F-4D97-AF65-F5344CB8AC3E}">
        <p14:creationId xmlns:p14="http://schemas.microsoft.com/office/powerpoint/2010/main" val="7513113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22</a:t>
            </a:fld>
            <a:endParaRPr lang="es-CO" dirty="0"/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C845FEE2-861B-421D-B794-35B15D99A953}"/>
              </a:ext>
            </a:extLst>
          </p:cNvPr>
          <p:cNvSpPr txBox="1">
            <a:spLocks/>
          </p:cNvSpPr>
          <p:nvPr/>
        </p:nvSpPr>
        <p:spPr>
          <a:xfrm>
            <a:off x="3196614" y="2380629"/>
            <a:ext cx="5798772" cy="2096742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 B</a:t>
            </a:r>
          </a:p>
        </p:txBody>
      </p:sp>
      <p:sp>
        <p:nvSpPr>
          <p:cNvPr id="5" name="Marcador de pie de página 30">
            <a:extLst>
              <a:ext uri="{FF2B5EF4-FFF2-40B4-BE49-F238E27FC236}">
                <a16:creationId xmlns:a16="http://schemas.microsoft.com/office/drawing/2014/main" id="{7AAD3424-B479-459D-9710-AE1D9AA2F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9333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23</a:t>
            </a:fld>
            <a:endParaRPr lang="es-C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023D25C-87EF-4558-97CD-190794893815}"/>
                  </a:ext>
                </a:extLst>
              </p:cNvPr>
              <p:cNvSpPr txBox="1"/>
              <p:nvPr/>
            </p:nvSpPr>
            <p:spPr>
              <a:xfrm>
                <a:off x="2446186" y="1742371"/>
                <a:ext cx="7299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1.1.   Define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𝝋</m:t>
                    </m:r>
                  </m:oMath>
                </a14:m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023D25C-87EF-4558-97CD-190794893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186" y="1742371"/>
                <a:ext cx="7299628" cy="369332"/>
              </a:xfrm>
              <a:prstGeom prst="rect">
                <a:avLst/>
              </a:prstGeom>
              <a:blipFill>
                <a:blip r:embed="rId2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uadroTexto 8">
            <a:extLst>
              <a:ext uri="{FF2B5EF4-FFF2-40B4-BE49-F238E27FC236}">
                <a16:creationId xmlns:a16="http://schemas.microsoft.com/office/drawing/2014/main" id="{29ECC8FE-6E12-4711-B95C-8B0F1D79FA16}"/>
              </a:ext>
            </a:extLst>
          </p:cNvPr>
          <p:cNvSpPr txBox="1"/>
          <p:nvPr/>
        </p:nvSpPr>
        <p:spPr>
          <a:xfrm>
            <a:off x="619540" y="2490404"/>
            <a:ext cx="10734260" cy="3477875"/>
          </a:xfrm>
          <a:prstGeom prst="rect">
            <a:avLst/>
          </a:prstGeom>
          <a:solidFill>
            <a:srgbClr val="DEEBF7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en-US" sz="1100" dirty="0"/>
              <a:t>Phi := (D, q) -&gt; arctan(-q*(4*D*Pi*cos(2*D*Pi)*q - 4*D*Pi*cos(2*q*Pi*(D - 1))*q - 2*q*sin(2*D*Pi) + q*sin(2*Pi*(q*D + D - q)) - q*sin(2*Pi*(q*D - D - q)) + 2*sin(2*q*Pi*(D - 1)) - sin(2*Pi*(q*D + D - q)) - sin(2*Pi*(q*D - D - q)))/(sqrt(-(-24 + 2*q^4*cos(2*Pi*(2*q*D - D - 2*q)) + 2*q^4*cos(2*Pi*(2*q*D + D - 2*q)) + 12*cos(2*D*Pi)*q^4 - 20*q^2*cos(2*D*Pi) - 32*cos(2*q*Pi*(D - 1))*q^2 + 16*cos(2*q*Pi*(D - 1))*q^4 + 16*q^2*cos(2*Pi*(q*D + D - q)) + 16*q^2*cos(2*Pi*(q*D - D - q)) - 4*q^4*cos(4*q*Pi*(D - 1)) + 4*q*cos(2*Pi*(2*q*D + D - 2*q)) - 4*q*cos(2*Pi*(2*q*D - D - 2*q)) - 8*q^4*cos(2*Pi*(q*D + D - q)) - 8*q^4*cos(2*Pi*(q*D - D - q)) - 6*q^2*cos(2*Pi*(2*q*D - D - 2*q)) - 6*q^2*cos(2*Pi*(2*q*D + D - 2*q)) + 8*q*cos(2*Pi*(q*D - D - q)) - 8*q*cos(2*Pi*(q*D + D - q)) + 12*q^2*cos(4*q*Pi*(D - 1)) + 20*q^2 - 4*D*Pi*q^2*sin(2*Pi*(2*q*D - D - 2*q)) - 16*D^2*Pi^2*q^3*cos(2*Pi*(q*D + D - q)) + 16*D^2*Pi^2*q^3*cos(2*Pi*(q*D - D - q)) + 16*D*Pi*q^4*sin(2*Pi*(q*D - D - q)) - 16*D*Pi*q^4*sin(2*Pi*(q*D + D - q)) - 40*D*Pi*q^2*sin(2*D*Pi) + 32*D*Pi*q*sin(2*q*Pi*(D - 1)) + 24*D*Pi*q^4*sin(2*D*Pi) - 8*D*Pi*q^3*sin(2*Pi*(2*q*D + D - 2*q)) - 8*D*Pi*q^3*sin(2*Pi*(2*q*D - D - 2*q)) - 8*D^2*Pi^2*q^4*cos(4*q*Pi*(D - 1)) + 8*D^2*Pi^2*q^2*cos(4*q*Pi*(D - 1)) - 16*D*Pi*q^2*sin(2*Pi*(q*D - D - q)) + 16*D*Pi*q^2*sin(2*Pi*(q*D + D - q)) + 16*D^2*Pi^2*q^4*cos(2*Pi*(q*D + D - q)) + 16*D^2*Pi^2*q^4*cos(2*Pi*(q*D - D - q)) + 4*D*Pi*q^4*sin(2*Pi*(2*q*D + D - 2*q)) - 4*D*Pi*q^4*sin(2*Pi*(2*q*D - D - 2*q)) + 16*D*Pi*q^3*sin(4*q*Pi*(D - 1)) - 16*D*Pi*q*sin(4*q*Pi*(D - 1)) + 4*D*Pi*q^2*sin(2*Pi*(2*q*D + D - 2*q)) - 12*q^4 + 32*cos(2*q*Pi*(D - 1)) - 8*cos(4*q*Pi*(D - 1)) - 24*D^2*Pi^2*q^4 - 8*D^2*Pi^2*q^2)/((q - 1)^2*(q + 1)^2))*(q - 1)*(q + 1)), -(4*D*Pi*q^2*sin(2*D*Pi) - 4*D*Pi*q*sin(2*q*Pi*(D - 1)) - q^2*cos(2*Pi*(q*D + D - q)) + 2*q^2*cos(2*D*Pi) + 2*cos(2*q*Pi*(D - 1))*q^2 - q^2*cos(2*Pi*(q*D - D - q)) + q*cos(2*Pi*(q*D + D - q)) - q*cos(2*Pi*(q*D - D - q)) - 2*q^2 - 4*cos(2*q*Pi*(D - 1)) + 4)/(sqrt(-(-24 + 2*q^4*cos(2*Pi*(2*q*D - D - 2*q)) + 2*q^4*cos(2*Pi*(2*q*D + D - 2*q)) + 12*cos(2*D*Pi)*q^4 - 20*q^2*cos(2*D*Pi) - 32*cos(2*q*Pi*(D - 1))*q^2 + 16*cos(2*q*Pi*(D - 1))*q^4 + 16*q^2*cos(2*Pi*(q*D + D - q)) + 16*q^2*cos(2*Pi*(q*D - D - q)) - 4*q^4*cos(4*q*Pi*(D - 1)) + 4*q*cos(2*Pi*(2*q*D + D - 2*q)) - 4*q*cos(2*Pi*(2*q*D - D - 2*q)) - 8*q^4*cos(2*Pi*(q*D + D - q)) - 8*q^4*cos(2*Pi*(q*D - D - q)) - 6*q^2*cos(2*Pi*(2*q*D - D - 2*q)) - 6*q^2*cos(2*Pi*(2*q*D + D - 2*q)) + 8*q*cos(2*Pi*(q*D - D - q)) - 8*q*cos(2*Pi*(q*D + D - q)) + 12*q^2*cos(4*q*Pi*(D - 1)) + 20*q^2 - 4*D*Pi*q^2*sin(2*Pi*(2*q*D - D - 2*q)) - 16*D^2*Pi^2*q^3*cos(2*Pi*(q*D + D - q)) + 16*D^2*Pi^2*q^3*cos(2*Pi*(q*D - D - q)) + 16*D*Pi*q^4*sin(2*Pi*(q*D - D - q)) - 16*D*Pi*q^4*sin(2*Pi*(q*D + D - q)) - 40*D*Pi*q^2*sin(2*D*Pi) + 32*D*Pi*q*sin(2*q*Pi*(D - 1)) + 24*D*Pi*q^4*sin(2*D*Pi) - 8*D*Pi*q^3*sin(2*Pi*(2*q*D + D - 2*q)) - 8*D*Pi*q^3*sin(2*Pi*(2*q*D - D - 2*q)) - 8*D^2*Pi^2*q^4*cos(4*q*Pi*(D - 1)) + 8*D^2*Pi^2*q^2*cos(4*q*Pi*(D - 1)) - 16*D*Pi*q^2*sin(2*Pi*(q*D - D - q)) + 16*D*Pi*q^2*sin(2*Pi*(q*D + D - q)) + 16*D^2*Pi^2*q^4*cos(2*Pi*(q*D + D - q)) + 16*D^2*Pi^2*q^4*cos(2*Pi*(q*D - D - q)) + 4*D*Pi*q^4*sin(2*Pi*(2*q*D + D - 2*q)) - 4*D*Pi*q^4*sin(2*Pi*(2*q*D - D - 2*q)) + 16*D*Pi*q^3*sin(4*q*Pi*(D - 1)) - 16*D*Pi*q*sin(4*q*Pi*(D - 1)) + 4*D*Pi*q^2*sin(2*Pi*(2*q*D + D - 2*q)) - 12*q^4 + 32*cos(2*q*Pi*(D - 1)) - 8*cos(4*q*Pi*(D - 1)) - 24*D^2*Pi^2*q^4 - 8*D^2*Pi^2*q^2)/((q - 1)^2*(q + 1)^2))*(q - 1)*(q + 1))):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4DC908BA-2B8C-4DA4-B98E-A3AC79F53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7886"/>
            <a:ext cx="12192000" cy="583628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Maple™ process – Step 1</a:t>
            </a: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C845FEE2-861B-421D-B794-35B15D99A953}"/>
              </a:ext>
            </a:extLst>
          </p:cNvPr>
          <p:cNvSpPr txBox="1">
            <a:spLocks/>
          </p:cNvSpPr>
          <p:nvPr/>
        </p:nvSpPr>
        <p:spPr>
          <a:xfrm>
            <a:off x="0" y="189815"/>
            <a:ext cx="2054087" cy="58362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 B</a:t>
            </a:r>
          </a:p>
        </p:txBody>
      </p:sp>
      <p:sp>
        <p:nvSpPr>
          <p:cNvPr id="8" name="Marcador de pie de página 30">
            <a:extLst>
              <a:ext uri="{FF2B5EF4-FFF2-40B4-BE49-F238E27FC236}">
                <a16:creationId xmlns:a16="http://schemas.microsoft.com/office/drawing/2014/main" id="{227EE42F-A42E-40B9-9695-3DD84B6F1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15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24</a:t>
            </a:fld>
            <a:endParaRPr lang="es-C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023D25C-87EF-4558-97CD-190794893815}"/>
                  </a:ext>
                </a:extLst>
              </p:cNvPr>
              <p:cNvSpPr txBox="1"/>
              <p:nvPr/>
            </p:nvSpPr>
            <p:spPr>
              <a:xfrm>
                <a:off x="2446184" y="1938839"/>
                <a:ext cx="7299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1.2.   Define </a:t>
                </a:r>
                <a14:m>
                  <m:oMath xmlns:m="http://schemas.openxmlformats.org/officeDocument/2006/math">
                    <m:r>
                      <a:rPr lang="es-CO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𝒑</m:t>
                    </m:r>
                  </m:oMath>
                </a14:m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023D25C-87EF-4558-97CD-190794893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184" y="1938839"/>
                <a:ext cx="7299628" cy="369332"/>
              </a:xfrm>
              <a:prstGeom prst="rect">
                <a:avLst/>
              </a:prstGeom>
              <a:blipFill>
                <a:blip r:embed="rId2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adroTexto 6">
            <a:extLst>
              <a:ext uri="{FF2B5EF4-FFF2-40B4-BE49-F238E27FC236}">
                <a16:creationId xmlns:a16="http://schemas.microsoft.com/office/drawing/2014/main" id="{96079ECF-730B-4889-A5DF-2A3FD4EF24AD}"/>
              </a:ext>
            </a:extLst>
          </p:cNvPr>
          <p:cNvSpPr txBox="1"/>
          <p:nvPr/>
        </p:nvSpPr>
        <p:spPr>
          <a:xfrm>
            <a:off x="1269029" y="2665451"/>
            <a:ext cx="10084771" cy="2123658"/>
          </a:xfrm>
          <a:prstGeom prst="rect">
            <a:avLst/>
          </a:prstGeom>
          <a:solidFill>
            <a:srgbClr val="DEEBF7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en-US" sz="1100" dirty="0"/>
              <a:t>p := (D, q) -&gt; -sqrt(-(-24 - 6*q^2*cos(2*Pi*(2*q*D + D - 2*q)) + 8*q*cos(2*Pi*(q*D - D - q)) - 8*q*cos(2*Pi*(q*D + D - q)) + 12*q^2*cos(4*q*Pi*(D - 1)) + 2*q^4*cos(2*Pi*(2*q*D - D - 2*q)) + 2*q^4*cos(2*Pi*(2*q*D + D - 2*q)) + 12*cos(2*Pi*D)*q^4 - 20*q^2*cos(2*Pi*D) - 32*cos(2*q*Pi*(D - 1))*q^2 + 16*cos(2*q*Pi*(D - 1))*q^4 + 16*q^2*cos(2*Pi*(q*D + D - q)) + 16*q^2*cos(2*Pi*(q*D - D - q)) - 4*q^4*cos(4*q*Pi*(D - 1)) + 4*q*cos(2*Pi*(2*q*D + D - 2*q)) - 4*q*cos(2*Pi*(2*q*D - D - 2*q)) - 8*q^4*cos(2*Pi*(q*D + D - q)) - 8*q^4*cos(2*Pi*(q*D - D - q)) - 6*q^2*cos(2*Pi*(2*q*D - D - 2*q)) + 20*q^2 + 16*Pi*D*q^3*sin(4*q*Pi*(D - 1)) - 16*Pi*D*q*sin(4*q*Pi*(D - 1)) + 4*Pi*D*q^2*sin(2*Pi*(2*q*D + D - 2*q)) - 4*Pi*D*q^2*sin(2*Pi*(2*q*D - D - 2*q)) - 16*D^2*Pi^2*q^3*cos(2*Pi*(q*D + D - q)) + 16*D^2*Pi^2*q^3*cos(2*Pi*(q*D - D - q)) + 16*Pi*D*q^4*sin(2*Pi*(q*D - D - q)) - 16*Pi*D*q^4*sin(2*Pi*(q*D + D - q)) - 40*Pi*D*q^2*sin(2*Pi*D) - 8*D^2*Pi^2*q^4*cos(4*q*Pi*(D - 1)) + 8*D^2*Pi^2*q^2*cos(4*q*Pi*(D - 1)) - 16*Pi*D*q^2*sin(2*Pi*(q*D - D - q)) + 16*Pi*D*q^2*sin(2*Pi*(q*D + D - q)) + 16*D^2*Pi^2*q^4*cos(2*Pi*(q*D + D - q)) + 16*D^2*Pi^2*q^4*cos(2*Pi*(q*D - D - q)) + 4*Pi*D*q^4*sin(2*Pi*(2*q*D + D - 2*q)) - 4*Pi*D*q^4*sin(2*Pi*(2*q*D - D - 2*q)) + 32*Pi*D*q*sin(2*q*Pi*(D - 1)) + 24*Pi*D*q^4*sin(2*Pi*D) - 8*Pi*D*q^3*sin(2*Pi*(2*q*D + D - 2*q)) - 8*Pi*D*q^3*sin(2*Pi*(2*q*D - D - 2*q)) - 8*D^2*Pi^2*q^2 - 24*D^2*Pi^2*q^4 + 32*cos(2*q*Pi*(D - 1)) - 8*cos(4*q*Pi*(D - 1)) - 12*q^4)/((q - 1)^2*(q + 1)^2))*(q - 1)^2*(q + 1)^2/(q^2*(2*q^2*cos(2*Pi*D) + q^2*cos(2*Pi*(q*D - D - q)) + q^2*cos(2*Pi*(q*D + D - q)) - 2*cos(2*q*Pi*(D - 1))*q^2 + 2*q*cos(2*Pi*(q*D - D - q)) - 2*q*cos(2*Pi*(q*D + D - q)) - 2*q^2 - 2*cos(2*Pi*D) + cos(2*Pi*(q*D - D - q)) + cos(2*Pi*(q*D + D - q)) + 2*cos(2*q*Pi*(D - 1)) - 2)):</a:t>
            </a:r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9F6F893D-CA7A-42A3-B91B-1A63809BD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7886"/>
            <a:ext cx="12192000" cy="583628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Maple™ process – Step 1</a:t>
            </a:r>
          </a:p>
        </p:txBody>
      </p:sp>
      <p:sp>
        <p:nvSpPr>
          <p:cNvPr id="8" name="Marcador de pie de página 30">
            <a:extLst>
              <a:ext uri="{FF2B5EF4-FFF2-40B4-BE49-F238E27FC236}">
                <a16:creationId xmlns:a16="http://schemas.microsoft.com/office/drawing/2014/main" id="{45296A69-5981-4C5B-B287-C66B8295D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EE30BF7-C31F-4E40-8462-314AE6DAD772}"/>
              </a:ext>
            </a:extLst>
          </p:cNvPr>
          <p:cNvSpPr txBox="1">
            <a:spLocks/>
          </p:cNvSpPr>
          <p:nvPr/>
        </p:nvSpPr>
        <p:spPr>
          <a:xfrm>
            <a:off x="0" y="189815"/>
            <a:ext cx="2054087" cy="58362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 B</a:t>
            </a:r>
          </a:p>
        </p:txBody>
      </p:sp>
    </p:spTree>
    <p:extLst>
      <p:ext uri="{BB962C8B-B14F-4D97-AF65-F5344CB8AC3E}">
        <p14:creationId xmlns:p14="http://schemas.microsoft.com/office/powerpoint/2010/main" val="30578303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25</a:t>
            </a:fld>
            <a:endParaRPr lang="es-C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023D25C-87EF-4558-97CD-190794893815}"/>
                  </a:ext>
                </a:extLst>
              </p:cNvPr>
              <p:cNvSpPr txBox="1"/>
              <p:nvPr/>
            </p:nvSpPr>
            <p:spPr>
              <a:xfrm>
                <a:off x="2446186" y="1339386"/>
                <a:ext cx="7299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1.3.   Define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O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𝑪</m:t>
                        </m:r>
                      </m:e>
                      <m:sub>
                        <m:r>
                          <a:rPr lang="es-CO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</m:sSub>
                    <m:r>
                      <a:rPr lang="es-CO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sSub>
                      <m:sSubPr>
                        <m:ctrlPr>
                          <a:rPr lang="es-CO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𝑽</m:t>
                        </m:r>
                      </m:e>
                      <m:sub>
                        <m:r>
                          <a:rPr lang="es-CO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𝑫𝑫</m:t>
                        </m:r>
                      </m:sub>
                    </m:sSub>
                  </m:oMath>
                </a14:m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023D25C-87EF-4558-97CD-190794893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186" y="1339386"/>
                <a:ext cx="7299628" cy="369332"/>
              </a:xfrm>
              <a:prstGeom prst="rect">
                <a:avLst/>
              </a:prstGeom>
              <a:blipFill>
                <a:blip r:embed="rId2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adroTexto 6">
            <a:extLst>
              <a:ext uri="{FF2B5EF4-FFF2-40B4-BE49-F238E27FC236}">
                <a16:creationId xmlns:a16="http://schemas.microsoft.com/office/drawing/2014/main" id="{1611DACB-84C5-41DB-A087-225B8B740E82}"/>
              </a:ext>
            </a:extLst>
          </p:cNvPr>
          <p:cNvSpPr txBox="1"/>
          <p:nvPr/>
        </p:nvSpPr>
        <p:spPr>
          <a:xfrm>
            <a:off x="536713" y="1752260"/>
            <a:ext cx="11118574" cy="4670509"/>
          </a:xfrm>
          <a:prstGeom prst="rect">
            <a:avLst/>
          </a:prstGeom>
          <a:solidFill>
            <a:srgbClr val="DEEBF7">
              <a:alpha val="50196"/>
            </a:srgbClr>
          </a:solidFill>
        </p:spPr>
        <p:txBody>
          <a:bodyPr wrap="square" bIns="0">
            <a:spAutoFit/>
          </a:bodyPr>
          <a:lstStyle/>
          <a:p>
            <a:r>
              <a:rPr lang="en-US" sz="850" dirty="0"/>
              <a:t>C1_VDD := (D, q) -&gt; -(q - 1)*(q + 1)*cos(2*Pi*q)*(4*Pi*D*q^2*sin(2*Pi*D) - 4*Pi*D*q*sin(2*Pi*q*(D - 1)) - q^2*cos(2*Pi*(q*D + D - q)) + 2*q^2*cos(2*Pi*D) + 2*cos(2*Pi*q*(D - 1))*q^2 - q^2*cos(2*Pi*(q*D - q - D)) + q*cos(2*Pi*(q*D + D - q)) - q*cos(2*Pi*(q*D - q - D)) - 2*q^2 - 4*cos(2*Pi*q*(D - 1)) + 4)/((2*q^2*cos(2*Pi*D) + q^2*cos(2*Pi*(q*D - q - D)) + q^2*cos(2*Pi*(q*D + D - q)) - 2*cos(2*Pi*q*(D - 1))*q^2 + 2*q*cos(2*Pi*(q*D - q - D)) - 2*q*cos(2*Pi*(q*D + D - q)) - 2*q^2 - 2*cos(2*Pi*D) + cos(2*Pi*(q*D - q - D)) + cos(2*Pi*(q*D + D - q)) + 2*cos(2*Pi*q*(D - 1)) - 2)*sqrt(-q^2*(4*Pi*D*cos(2*Pi*D)*q - 4*Pi*D*cos(2*Pi*q*(D - 1))*q - 2*q*sin(2*Pi*D) + q*sin(2*Pi*(q*D + D - q)) - q*sin(2*Pi*(q*D - q - D)) + 2*sin(2*Pi*q*(D - 1)) - sin(2*Pi*(q*D + D - q)) - sin(2*Pi*(q*D - q - D)))^2/(-24 - 8*D^2*Pi^2*q^4*cos(4*Pi*q*(D - 1)) + 8*q^2*Pi^2*D^2*cos(4*Pi*q*(D - 1)) - 16*Pi*D*q^2*sin(2*Pi*(q*D - q - D)) + 16*Pi*D*q^2*sin(2*Pi*(q*D + D - q)) + 16*D^2*Pi^2*q^4*cos(2*Pi*(q*D + D - q)) + 16*D^2*Pi^2*q^4*cos(2*Pi*(q*D - q - D)) + 4*Pi*D*q^4*sin(2*Pi*(2*q*D + D - 2*q)) - 4*Pi*D*q^4*sin(2*Pi*(2*q*D - D - 2*q)) + 16*Pi*D*q^3*sin(4*Pi*q*(D - 1)) - 16*Pi*D*q*sin(4*Pi*q*(D - 1)) + 4*Pi*D*q^2*sin(2*Pi*(2*q*D + D - 2*q)) - 4*Pi*D*q^2*sin(2*Pi*(2*q*D - D - 2*q)) - 16*D^2*Pi^2*q^3*cos(2*Pi*(q*D + D - q)) + 16*D^2*Pi^2*q^3*cos(2*Pi*(q*D - q - D)) + 16*Pi*D*q^4*sin(2*Pi*(q*D - q - D)) - 16*Pi*D*q^4*sin(2*Pi*(q*D + D - q)) + 24*Pi*D*q^4*sin(2*Pi*D) - 8*Pi*D*q^3*sin(2*Pi*(2*q*D + D - 2*q)) - 8*Pi*D*q^3*sin(2*Pi*(2*q*D - D - 2*q)) + 32*cos(2*Pi*q*(D - 1)) - 8*cos(4*Pi*q*(D - 1)) - 40*Pi*D*q^2*sin(2*Pi*D) + 32*Pi*D*q*sin(2*Pi*q*(D - 1)) + 20*q^2 - 6*q^2*cos(2*Pi*(2*q*D - D - 2*q)) - 6*q^2*cos(2*Pi*(2*q*D + D - 2*q)) + 12*q^2*cos(4*Pi*q*(D - 1)) + 2*q^4*cos(2*Pi*(2*q*D - D - 2*q)) + 2*q^4*cos(2*Pi*(2*q*D + D - 2*q)) + 12*cos(2*Pi*D)*q^4 + 16*cos(2*Pi*q*(D - 1))*q^4 - 4*q^4*cos(4*Pi*q*(D - 1)) + 4*q*cos(2*Pi*(2*q*D + D - 2*q)) - 20*q^2*cos(2*Pi*D) - 32*cos(2*Pi*q*(D - 1))*q^2 - 4*q*cos(2*Pi*(2*q*D - D - 2*q)) - 8*q^4*cos(2*Pi*(q*D + D - q)) - 8*q^4*cos(2*Pi*(q*D - q - D)) + 16*q^2*cos(2*Pi*(q*D + D - q)) + 16*q^2*cos(2*Pi*(q*D - q - D)) - 8*q*cos(2*Pi*(q*D + D - q)) + 8*q*cos(2*Pi*(q*D - q - D)) - 8*q^2*Pi^2*D^2 - 24*D^2*Pi^2*q^4 - 12*q^4) - (4*Pi*D*q^2*sin(2*Pi*D) - 4*Pi*D*q*sin(2*Pi*q*(D - 1)) - q^2*cos(2*Pi*(q*D + D - q)) + 2*q^2*cos(2*Pi*D) + 2*cos(2*Pi*q*(D - 1))*q^2 - q^2*cos(2*Pi*(q*D - q - D)) + q*cos(2*Pi*(q*D + D - q)) - q*cos(2*Pi*(q*D - q - D)) - 2*q^2 - 4*cos(2*Pi*q*(D - 1)) + 4)^2/(-24 - 8*D^2*Pi^2*q^4*cos(4*Pi*q*(D - 1)) + 8*q^2*Pi^2*D^2*cos(4*Pi*q*(D - 1)) - 16*Pi*D*q^2*sin(2*Pi*(q*D - q - D)) + 16*Pi*D*q^2*sin(2*Pi*(q*D + D - q)) + 16*D^2*Pi^2*q^4*cos(2*Pi*(q*D + D - q)) + 16*D^2*Pi^2*q^4*cos(2*Pi*(q*D - q - D)) + 4*Pi*D*q^4*sin(2*Pi*(2*q*D + D - 2*q)) - 4*Pi*D*q^4*sin(2*Pi*(2*q*D - D - 2*q)) + 16*Pi*D*q^3*sin(4*Pi*q*(D - 1)) - 16*Pi*D*q*sin(4*Pi*q*(D - 1)) + 4*Pi*D*q^2*sin(2*Pi*(2*q*D + D - 2*q)) - 4*Pi*D*q^2*sin(2*Pi*(2*q*D - D - 2*q)) - 16*D^2*Pi^2*q^3*cos(2*Pi*(q*D + D - q)) + 16*D^2*Pi^2*q^3*cos(2*Pi*(q*D - q - D)) + 16*Pi*D*q^4*sin(2*Pi*(q*D - q - D)) - 16*Pi*D*q^4*sin(2*Pi*(q*D + D - q)) + 24*Pi*D*q^4*sin(2*Pi*D) - 8*Pi*D*q^3*sin(2*Pi*(2*q*D + D - 2*q)) - 8*Pi*D*q^3*sin(2*Pi*(2*q*D - D - 2*q)) + 32*cos(2*Pi*q*(D - 1)) - 8*cos(4*Pi*q*(D - 1)) - 40*Pi*D*q^2*sin(2*Pi*D) + 32*Pi*D*q*sin(2*Pi*q*(D - 1)) + 20*q^2 - 6*q^2*cos(2*Pi*(2*q*D - D - 2*q)) - 6*q^2*cos(2*Pi*(2*q*D + D - 2*q)) + 12*q^2*cos(4*Pi*q*(D - 1)) + 2*q^4*cos(2*Pi*(2*q*D - D - 2*q)) + 2*q^4*cos(2*Pi*(2*q*D + D - 2*q)) + 12*cos(2*Pi*D)*q^4 + 16*cos(2*Pi*q*(D - 1))*q^4 - 4*q^4*cos(4*Pi*q*(D - 1)) + 4*q*cos(2*Pi*(2*q*D + D - 2*q)) - 20*q^2*cos(2*Pi*D) - 32*cos(2*Pi*q*(D - 1))*q^2 - 4*q*cos(2*Pi*(2*q*D - D - 2*q)) - 8*q^4*cos(2*Pi*(q*D + D - q)) - 8*q^4*cos(2*Pi*(q*D - q - D)) + 16*q^2*cos(2*Pi*(q*D + D - q)) + 16*q^2*cos(2*Pi*(q*D - q - D)) - 8*q*cos(2*Pi*(q*D + D - q)) + 8*q*cos(2*Pi*(q*D - q - D)) - 8*q^2*Pi^2*D^2 - 24*D^2*Pi^2*q^4 - 12*q^4))*(q^2 - 1)) - (q - 1)*(q + 1)*sin(2*Pi*q)*(4*Pi*D*cos(2*Pi*D)*q - 4*Pi*D*cos(2*Pi*q*(D - 1))*q - 2*q*sin(2*Pi*D) + q*sin(2*Pi*(q*D + D - q)) - q*sin(2*Pi*(q*D - q - D)) + 2*sin(2*Pi*q*(D - 1)) - sin(2*Pi*(q*D + D - q)) - sin(2*Pi*(q*D - q - D)))/((2*q^2*cos(2*Pi*D) + q^2*cos(2*Pi*(q*D - q - D)) + q^2*cos(2*Pi*(q*D + D - q)) - 2*cos(2*Pi*q*(D - 1))*q^2 + 2*q*cos(2*Pi*(q*D - q - D)) - 2*q*cos(2*Pi*(q*D + D - q)) - 2*q^2 - 2*cos(2*Pi*D) + cos(2*Pi*(q*D - q - D)) + cos(2*Pi*(q*D + D - q)) + 2*cos(2*Pi*q*(D - 1)) - 2)*sqrt(-q^2*(4*Pi*D*cos(2*Pi*D)*q - 4*Pi*D*cos(2*Pi*q*(D - 1))*q - 2*q*sin(2*Pi*D) + q*sin(2*Pi*(q*D + D - q)) - q*sin(2*Pi*(q*D - q - D)) + 2*sin(2*Pi*q*(D - 1)) - sin(2*Pi*(q*D + D - q)) - sin(2*Pi*(q*D - q - D)))^2/(-24 - 8*D^2*Pi^2*q^4*cos(4*Pi*q*(D - 1)) + 8*q^2*Pi^2*D^2*cos(4*Pi*q*(D - 1)) - 16*Pi*D*q^2*sin(2*Pi*(q*D - q - D)) + 16*Pi*D*q^2*sin(2*Pi*(q*D + D - q)) + 16*D^2*Pi^2*q^4*cos(2*Pi*(q*D + D - q)) + 16*D^2*Pi^2*q^4*cos(2*Pi*(q*D - q - D)) + 4*Pi*D*q^4*sin(2*Pi*(2*q*D + D - 2*q)) - 4*Pi*D*q^4*sin(2*Pi*(2*q*D - D - 2*q)) + 16*Pi*D*q^3*sin(4*Pi*q*(D - 1)) - 16*Pi*D*q*sin(4*Pi*q*(D - 1)) + 4*Pi*D*q^2*sin(2*Pi*(2*q*D + D - 2*q)) - 4*Pi*D*q^2*sin(2*Pi*(2*q*D - D - 2*q)) - 16*D^2*Pi^2*q^3*cos(2*Pi*(q*D + D - q)) + 16*D^2*Pi^2*q^3*cos(2*Pi*(q*D - q - D)) + 16*Pi*D*q^4*sin(2*Pi*(q*D - q - D)) - 16*Pi*D*q^4*sin(2*Pi*(q*D + D - q)) + 24*Pi*D*q^4*sin(2*Pi*D) - 8*Pi*D*q^3*sin(2*Pi*(2*q*D + D - 2*q)) - 8*Pi*D*q^3*sin(2*Pi*(2*q*D - D - 2*q)) + 32*cos(2*Pi*q*(D - 1)) - 8*cos(4*Pi*q*(D - 1)) - 40*Pi*D*q^2*sin(2*Pi*D) + 32*Pi*D*q*sin(2*Pi*q*(D - 1)) + 20*q^2 - 6*q^2*cos(2*Pi*(2*q*D - D - 2*q)) - 6*q^2*cos(2*Pi*(2*q*D + D - 2*q)) + 12*q^2*cos(4*Pi*q*(D - 1)) + 2*q^4*cos(2*Pi*(2*q*D - D - 2*q)) + 2*q^4*cos(2*Pi*(2*q*D + D - 2*q)) + 12*cos(2*Pi*D)*q^4 + 16*cos(2*Pi*q*(D - 1))*q^4 - 4*q^4*cos(4*Pi*q*(D - 1)) + 4*q*cos(2*Pi*(2*q*D + D - 2*q)) - 20*q^2*cos(2*Pi*D) - 32*cos(2*Pi*q*(D - 1))*q^2 - 4*q*cos(2*Pi*(2*q*D - D - 2*q)) - 8*q^4*cos(2*Pi*(q*D + D - q)) - 8*q^4*cos(2*Pi*(q*D - q - D)) + 16*q^2*cos(2*Pi*(q*D + D - q)) + 16*q^2*cos(2*Pi*(q*D - q - D)) - 8*q*cos(2*Pi*(q*D + D - q)) + 8*q*cos(2*Pi*(q*D - q - D)) - 8*q^2*Pi^2*D^2 - 24*D^2*Pi^2*q^4 - 12*q^4) - (4*Pi*D*q^2*sin(2*Pi*D) - 4*Pi*D*q*sin(2*Pi*q*(D - 1)) - q^2*cos(2*Pi*(q*D + D - q)) + 2*q^2*cos(2*Pi*D) + 2*cos(2*Pi*q*(D - 1))*q^2 - q^2*cos(2*Pi*(q*D - q - D)) + q*cos(2*Pi*(q*D + D - q)) - q*cos(2*Pi*(q*D - q - D)) - 2*q^2 - 4*cos(2*Pi*q*(D - 1)) + 4)^2/(-24 - 8*D^2*Pi^2*q^4*cos(4*Pi*q*(D - 1)) + 8*q^2*Pi^2*D^2*cos(4*Pi*q*(D - 1)) - 16*Pi*D*q^2*sin(2*Pi*(q*D - q - D)) + 16*Pi*D*q^2*sin(2*Pi*(q*D + D - q)) + 16*D^2*Pi^2*q^4*cos(2*Pi*(q*D + D - q)) + 16*D^2*Pi^2*q^4*cos(2*Pi*(q*D - q - D)) + 4*Pi*D*q^4*sin(2*Pi*(2*q*D + D - 2*q)) - 4*Pi*D*q^4*sin(2*Pi*(2*q*D - D - 2*q)) + 16*Pi*D*q^3*sin(4*Pi*q*(D - 1)) - 16*Pi*D*q*sin(4*Pi*q*(D - 1)) + 4*Pi*D*q^2*sin(2*Pi*(2*q*D + D - 2*q)) - 4*Pi*D*q^2*sin(2*Pi*(2*q*D - D - 2*q)) - 16*D^2*Pi^2*q^3*cos(2*Pi*(q*D + D - q)) + 16*D^2*Pi^2*q^3*cos(2*Pi*(q*D - q - D)) + 16*Pi*D*q^4*sin(2*Pi*(q*D - q - D)) - 16*Pi*D*q^4*sin(2*Pi*(q*D + D - q)) + 24*Pi*D*q^4*sin(2*Pi*D) - 8*Pi*D*q^3*sin(2*Pi*(2*q*D + D - 2*q)) - 8*Pi*D*q^3*sin(2*Pi*(2*q*D - D - 2*q)) + 32*cos(2*Pi*q*(D - 1)) - 8*cos(4*Pi*q*(D - 1)) - 40*Pi*D*q^2*sin(2*Pi*D) + 32*Pi*D*q*sin(2*Pi*q*(D - 1)) + 20*q^2 - 6*q^2*cos(2*Pi*(2*q*D - D - 2*q)) - 6*q^2*cos(2*Pi*(2*q*D + D - 2*q)) + 12*q^2*cos(4*Pi*q*(D - 1)) + 2*q^4*cos(2*Pi*(2*q*D - D - 2*q)) + 2*q^4*cos(2*Pi*(2*q*D + D - 2*q)) + 12*cos(2*Pi*D)*q^4 + 16*cos(2*Pi*q*(D - 1))*q^4 - 4*q^4*cos(4*Pi*q*(D - 1)) + 4*q*cos(2*Pi*(2*q*D + D - 2*q)) - 20*q^2*cos(2*Pi*D) - 32*cos(2*Pi*q*(D - 1))*q^2 - 4*q*cos(2*Pi*(2*q*D - D - 2*q)) - 8*q^4*cos(2*Pi*(q*D + D - q)) - 8*q^4*cos(2*Pi*(q*D - q - D)) + 16*q^2*cos(2*Pi*(q*D + D - q)) + 16*q^2*cos(2*Pi*(q*D - q - D)) - 8*q*cos(2*Pi*(q*D + D - q)) + 8*q*cos(2*Pi*(q*D - q - D)) - 8*q^2*Pi^2*D^2 - 24*D^2*Pi^2*q^4 - 12*q^4))*(q^2 - 1)) - cos(2*Pi*q):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0E7F7103-6870-4086-BB53-AB13D633D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7886"/>
            <a:ext cx="12192000" cy="583628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Maple™ process – Step 1</a:t>
            </a:r>
          </a:p>
        </p:txBody>
      </p:sp>
      <p:sp>
        <p:nvSpPr>
          <p:cNvPr id="8" name="Marcador de pie de página 30">
            <a:extLst>
              <a:ext uri="{FF2B5EF4-FFF2-40B4-BE49-F238E27FC236}">
                <a16:creationId xmlns:a16="http://schemas.microsoft.com/office/drawing/2014/main" id="{1E2A904F-F5A3-4A45-ADEE-F1132617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3CBC91D-2C65-40AC-AA77-A8338451BD9E}"/>
              </a:ext>
            </a:extLst>
          </p:cNvPr>
          <p:cNvSpPr txBox="1">
            <a:spLocks/>
          </p:cNvSpPr>
          <p:nvPr/>
        </p:nvSpPr>
        <p:spPr>
          <a:xfrm>
            <a:off x="0" y="189815"/>
            <a:ext cx="2054087" cy="58362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 B</a:t>
            </a:r>
          </a:p>
        </p:txBody>
      </p:sp>
    </p:spTree>
    <p:extLst>
      <p:ext uri="{BB962C8B-B14F-4D97-AF65-F5344CB8AC3E}">
        <p14:creationId xmlns:p14="http://schemas.microsoft.com/office/powerpoint/2010/main" val="38520392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26</a:t>
            </a:fld>
            <a:endParaRPr lang="es-C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023D25C-87EF-4558-97CD-190794893815}"/>
                  </a:ext>
                </a:extLst>
              </p:cNvPr>
              <p:cNvSpPr txBox="1"/>
              <p:nvPr/>
            </p:nvSpPr>
            <p:spPr>
              <a:xfrm>
                <a:off x="2446186" y="1368414"/>
                <a:ext cx="7299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1.4.   Define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O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𝑪</m:t>
                        </m:r>
                      </m:e>
                      <m:sub>
                        <m:r>
                          <a:rPr lang="es-CO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</m:sSub>
                    <m:r>
                      <a:rPr lang="es-CO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sSub>
                      <m:sSubPr>
                        <m:ctrlPr>
                          <a:rPr lang="es-CO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𝑽</m:t>
                        </m:r>
                      </m:e>
                      <m:sub>
                        <m:r>
                          <a:rPr lang="es-CO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𝑫𝑫</m:t>
                        </m:r>
                      </m:sub>
                    </m:sSub>
                  </m:oMath>
                </a14:m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023D25C-87EF-4558-97CD-190794893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186" y="1368414"/>
                <a:ext cx="7299628" cy="369332"/>
              </a:xfrm>
              <a:prstGeom prst="rect">
                <a:avLst/>
              </a:prstGeom>
              <a:blipFill>
                <a:blip r:embed="rId2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adroTexto 6">
            <a:extLst>
              <a:ext uri="{FF2B5EF4-FFF2-40B4-BE49-F238E27FC236}">
                <a16:creationId xmlns:a16="http://schemas.microsoft.com/office/drawing/2014/main" id="{2DADE963-B5FC-4407-A0F0-75FA4D10F71D}"/>
              </a:ext>
            </a:extLst>
          </p:cNvPr>
          <p:cNvSpPr txBox="1"/>
          <p:nvPr/>
        </p:nvSpPr>
        <p:spPr>
          <a:xfrm>
            <a:off x="278295" y="1896495"/>
            <a:ext cx="11635409" cy="4408899"/>
          </a:xfrm>
          <a:prstGeom prst="rect">
            <a:avLst/>
          </a:prstGeom>
          <a:solidFill>
            <a:srgbClr val="DEEBF7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en-US" sz="850" dirty="0"/>
              <a:t>C2_VDD := (D, q) -&gt; -(q - 1)*(q + 1)*sin(2*Pi*q)*(4*Pi*D*q^2*sin(2*Pi*D) - 4*Pi*D*q*sin(2*Pi*q*(D - 1)) - q^2*cos(2*Pi*(q*D + D - q)) + 2*q^2*cos(2*Pi*D) + 2*cos(2*Pi*q*(D - 1))*q^2 - q^2*cos(2*Pi*(q*D - q - D)) + q*cos(2*Pi*(q*D + D - q)) - q*cos(2*Pi*(q*D - q - D)) - 2*q^2 - 4*cos(2*Pi*q*(D - 1)) + 4)/((2*q^2*cos(2*Pi*D) + q^2*cos(2*Pi*(q*D - q - D)) + q^2*cos(2*Pi*(q*D + D - q)) - 2*cos(2*Pi*q*(D - 1))*q^2 + 2*q*cos(2*Pi*(q*D - q - D)) - 2*q*cos(2*Pi*(q*D + D - q)) - 2*q^2 - 2*cos(2*Pi*D) + cos(2*Pi*(q*D - q - D)) + cos(2*Pi*(q*D + D - q)) + 2*cos(2*Pi*q*(D - 1)) - 2)*sqrt(-q^2*(4*Pi*D*cos(2*Pi*D)*q - 4*Pi*D*cos(2*Pi*q*(D - 1))*q - 2*q*sin(2*Pi*D) + q*sin(2*Pi*(q*D + D - q)) - q*sin(2*Pi*(q*D - q - D)) + 2*sin(2*Pi*q*(D - 1)) - sin(2*Pi*(q*D + D - q)) - sin(2*Pi*(q*D - q - D)))^2/(-24 - 40*Pi*D*q^2*sin(2*Pi*D) + 32*Pi*D*q*sin(2*Pi*q*(D - 1)) - 8*D^2*Pi^2*q^4*cos(4*Pi*q*(D - 1)) + 8*q^2*Pi^2*D^2*cos(4*Pi*q*(D - 1)) - 16*Pi*D*q^2*sin(2*Pi*(q*D - q - D)) + 16*Pi*D*q^2*sin(2*Pi*(q*D + D - q)) + 16*D^2*Pi^2*q^4*cos(2*Pi*(q*D + D - q)) + 16*D^2*Pi^2*q^4*cos(2*Pi*(q*D - q - D)) + 4*Pi*D*q^4*sin(2*Pi*(2*q*D + D - 2*q)) - 4*Pi*D*q^4*sin(2*Pi*(2*q*D - D - 2*q)) + 16*Pi*D*q^3*sin(4*Pi*q*(D - 1)) - 16*Pi*D*q*sin(4*Pi*q*(D - 1)) + 4*Pi*D*q^2*sin(2*Pi*(2*q*D + D - 2*q)) - 4*Pi*D*q^2*sin(2*Pi*(2*q*D - D - 2*q)) - 16*D^2*Pi^2*q^3*cos(2*Pi*(q*D + D - q)) + 16*D^2*Pi^2*q^3*cos(2*Pi*(q*D - q - D)) + 16*Pi*D*q^4*sin(2*Pi*(q*D - q - D)) - 16*Pi*D*q^4*sin(2*Pi*(q*D + D - q)) + 24*Pi*D*q^4*sin(2*Pi*D) - 8*Pi*D*q^3*sin(2*Pi*(2*q*D + D - 2*q)) - 8*Pi*D*q^3*sin(2*Pi*(2*q*D - D - 2*q)) - 12*q^4 - 4*q*cos(2*Pi*(2*q*D - D - 2*q)) - 8*q^4*cos(2*Pi*(q*D + D - q)) - 8*q^4*cos(2*Pi*(q*D - q - D)) - 6*q^2*cos(2*Pi*(2*q*D - D - 2*q)) - 6*q^2*cos(2*Pi*(2*q*D + D - 2*q)) + 12*q^2*cos(4*Pi*q*(D - 1)) + 2*q^4*cos(2*Pi*(2*q*D - D - 2*q)) + 2*q^4*cos(2*Pi*(2*q*D + D - 2*q)) + 12*cos(2*Pi*D)*q^4 + 16*cos(2*Pi*q*(D - 1))*q^4 - 4*q^4*cos(4*Pi*q*(D - 1)) + 4*q*cos(2*Pi*(2*q*D + D - 2*q)) - 20*q^2*cos(2*Pi*D) - 32*cos(2*Pi*q*(D - 1))*q^2 + 16*q^2*cos(2*Pi*(q*D + D - q)) + 16*q^2*cos(2*Pi*(q*D - q - D)) - 8*q*cos(2*Pi*(q*D + D - q)) + 8*q*cos(2*Pi*(q*D - q - D)) + 20*q^2 + 32*cos(2*Pi*q*(D - 1)) - 8*cos(4*Pi*q*(D - 1)) - 8*q^2*Pi^2*D^2 - 24*D^2*Pi^2*q^4) - (4*Pi*D*q^2*sin(2*Pi*D) - 4*Pi*D*q*sin(2*Pi*q*(D - 1)) - q^2*cos(2*Pi*(q*D + D - q)) + 2*q^2*cos(2*Pi*D) + 2*cos(2*Pi*q*(D - 1))*q^2 - q^2*cos(2*Pi*(q*D - q - D)) + q*cos(2*Pi*(q*D + D - q)) - q*cos(2*Pi*(q*D - q - D)) - 2*q^2 - 4*cos(2*Pi*q*(D - 1)) + 4)^2/(-24 - 40*Pi*D*q^2*sin(2*Pi*D) + 32*Pi*D*q*sin(2*Pi*q*(D - 1)) - 8*D^2*Pi^2*q^4*cos(4*Pi*q*(D - 1)) + 8*q^2*Pi^2*D^2*cos(4*Pi*q*(D - 1)) - 16*Pi*D*q^2*sin(2*Pi*(q*D - q - D)) + 16*Pi*D*q^2*sin(2*Pi*(q*D + D - q)) + 16*D^2*Pi^2*q^4*cos(2*Pi*(q*D + D - q)) + 16*D^2*Pi^2*q^4*cos(2*Pi*(q*D - q - D)) + 4*Pi*D*q^4*sin(2*Pi*(2*q*D + D - 2*q)) - 4*Pi*D*q^4*sin(2*Pi*(2*q*D - D - 2*q)) + 16*Pi*D*q^3*sin(4*Pi*q*(D - 1)) - 16*Pi*D*q*sin(4*Pi*q*(D - 1)) + 4*Pi*D*q^2*sin(2*Pi*(2*q*D + D - 2*q)) - 4*Pi*D*q^2*sin(2*Pi*(2*q*D - D - 2*q)) - 16*D^2*Pi^2*q^3*cos(2*Pi*(q*D + D - q)) + 16*D^2*Pi^2*q^3*cos(2*Pi*(q*D - q - D)) + 16*Pi*D*q^4*sin(2*Pi*(q*D - q - D)) - 16*Pi*D*q^4*sin(2*Pi*(q*D + D - q)) + 24*Pi*D*q^4*sin(2*Pi*D) - 8*Pi*D*q^3*sin(2*Pi*(2*q*D + D - 2*q)) - 8*Pi*D*q^3*sin(2*Pi*(2*q*D - D - 2*q)) - 12*q^4 - 4*q*cos(2*Pi*(2*q*D - D - 2*q)) - 8*q^4*cos(2*Pi*(q*D + D - q)) - 8*q^4*cos(2*Pi*(q*D - q - D)) - 6*q^2*cos(2*Pi*(2*q*D - D - 2*q)) - 6*q^2*cos(2*Pi*(2*q*D + D - 2*q)) + 12*q^2*cos(4*Pi*q*(D - 1)) + 2*q^4*cos(2*Pi*(2*q*D - D - 2*q)) + 2*q^4*cos(2*Pi*(2*q*D + D - 2*q)) + 12*cos(2*Pi*D)*q^4 + 16*cos(2*Pi*q*(D - 1))*q^4 - 4*q^4*cos(4*Pi*q*(D - 1)) + 4*q*cos(2*Pi*(2*q*D + D - 2*q)) - 20*q^2*cos(2*Pi*D) - 32*cos(2*Pi*q*(D - 1))*q^2 + 16*q^2*cos(2*Pi*(q*D + D - q)) + 16*q^2*cos(2*Pi*(q*D - q - D)) - 8*q*cos(2*Pi*(q*D + D - q)) + 8*q*cos(2*Pi*(q*D - q - D)) + 20*q^2 + 32*cos(2*Pi*q*(D - 1)) - 8*cos(4*Pi*q*(D - 1)) - 8*q^2*Pi^2*D^2 - 24*D^2*Pi^2*q^4))*(q^2 - 1)) + (q - 1)*(q + 1)*cos(2*Pi*q)*(4*Pi*D*cos(2*Pi*D)*q - 4*Pi*D*cos(2*Pi*q*(D - 1))*q - 2*q*sin(2*Pi*D) + q*sin(2*Pi*(q*D + D - q)) - q*sin(2*Pi*(q*D - q - D)) + 2*sin(2*Pi*q*(D - 1)) - sin(2*Pi*(q*D + D - q)) - sin(2*Pi*(q*D - q - D)))/((2*q^2*cos(2*Pi*D) + q^2*cos(2*Pi*(q*D - q - D)) + q^2*cos(2*Pi*(q*D + D - q)) - 2*cos(2*Pi*q*(D - 1))*q^2 + 2*q*cos(2*Pi*(q*D - q - D)) - 2*q*cos(2*Pi*(q*D + D - q)) - 2*q^2 - 2*cos(2*Pi*D) + cos(2*Pi*(q*D - q - D)) + cos(2*Pi*(q*D + D - q)) + 2*cos(2*Pi*q*(D - 1)) - 2)*sqrt(-q^2*(4*Pi*D*cos(2*Pi*D)*q - 4*Pi*D*cos(2*Pi*q*(D - 1))*q - 2*q*sin(2*Pi*D) + q*sin(2*Pi*(q*D + D - q)) - q*sin(2*Pi*(q*D - q - D)) + 2*sin(2*Pi*q*(D - 1)) - sin(2*Pi*(q*D + D - q)) - sin(2*Pi*(q*D - q - D)))^2/(-24 - 40*Pi*D*q^2*sin(2*Pi*D) + 32*Pi*D*q*sin(2*Pi*q*(D - 1)) - 8*D^2*Pi^2*q^4*cos(4*Pi*q*(D - 1)) + 8*q^2*Pi^2*D^2*cos(4*Pi*q*(D - 1)) - 16*Pi*D*q^2*sin(2*Pi*(q*D - q - D)) + 16*Pi*D*q^2*sin(2*Pi*(q*D + D - q)) + 16*D^2*Pi^2*q^4*cos(2*Pi*(q*D + D - q)) + 16*D^2*Pi^2*q^4*cos(2*Pi*(q*D - q - D)) + 4*Pi*D*q^4*sin(2*Pi*(2*q*D + D - 2*q)) - 4*Pi*D*q^4*sin(2*Pi*(2*q*D - D - 2*q)) + 16*Pi*D*q^3*sin(4*Pi*q*(D - 1)) - 16*Pi*D*q*sin(4*Pi*q*(D - 1)) + 4*Pi*D*q^2*sin(2*Pi*(2*q*D + D - 2*q)) - 4*Pi*D*q^2*sin(2*Pi*(2*q*D - D - 2*q)) - 16*D^2*Pi^2*q^3*cos(2*Pi*(q*D + D - q)) + 16*D^2*Pi^2*q^3*cos(2*Pi*(q*D - q - D)) + 16*Pi*D*q^4*sin(2*Pi*(q*D - q - D)) - 16*Pi*D*q^4*sin(2*Pi*(q*D + D - q)) + 24*Pi*D*q^4*sin(2*Pi*D) - 8*Pi*D*q^3*sin(2*Pi*(2*q*D + D - 2*q)) - 8*Pi*D*q^3*sin(2*Pi*(2*q*D - D - 2*q)) - 12*q^4 - 4*q*cos(2*Pi*(2*q*D - D - 2*q)) - 8*q^4*cos(2*Pi*(q*D + D - q)) - 8*q^4*cos(2*Pi*(q*D - q - D)) - 6*q^2*cos(2*Pi*(2*q*D - D - 2*q)) - 6*q^2*cos(2*Pi*(2*q*D + D - 2*q)) + 12*q^2*cos(4*Pi*q*(D - 1)) + 2*q^4*cos(2*Pi*(2*q*D - D - 2*q)) + 2*q^4*cos(2*Pi*(2*q*D + D - 2*q)) + 12*cos(2*Pi*D)*q^4 + 16*cos(2*Pi*q*(D - 1))*q^4 - 4*q^4*cos(4*Pi*q*(D - 1)) + 4*q*cos(2*Pi*(2*q*D + D - 2*q)) - 20*q^2*cos(2*Pi*D) - 32*cos(2*Pi*q*(D - 1))*q^2 + 16*q^2*cos(2*Pi*(q*D + D - q)) + 16*q^2*cos(2*Pi*(q*D - q - D)) - 8*q*cos(2*Pi*(q*D + D - q)) + 8*q*cos(2*Pi*(q*D - q - D)) + 20*q^2 + 32*cos(2*Pi*q*(D - 1)) - 8*cos(4*Pi*q*(D - 1)) - 8*q^2*Pi^2*D^2 - 24*D^2*Pi^2*q^4) - (4*Pi*D*q^2*sin(2*Pi*D) - 4*Pi*D*q*sin(2*Pi*q*(D - 1)) - q^2*cos(2*Pi*(q*D + D - q)) + 2*q^2*cos(2*Pi*D) + 2*cos(2*Pi*q*(D - 1))*q^2 - q^2*cos(2*Pi*(q*D - q - D)) + q*cos(2*Pi*(q*D + D - q)) - q*cos(2*Pi*(q*D - q - D)) - 2*q^2 - 4*cos(2*Pi*q*(D - 1)) + 4)^2/(-24 - 40*Pi*D*q^2*sin(2*Pi*D) + 32*Pi*D*q*sin(2*Pi*q*(D - 1)) - 8*D^2*Pi^2*q^4*cos(4*Pi*q*(D - 1)) + 8*q^2*Pi^2*D^2*cos(4*Pi*q*(D - 1)) - 16*Pi*D*q^2*sin(2*Pi*(q*D - q - D)) + 16*Pi*D*q^2*sin(2*Pi*(q*D + D - q)) + 16*D^2*Pi^2*q^4*cos(2*Pi*(q*D + D - q)) + 16*D^2*Pi^2*q^4*cos(2*Pi*(q*D - q - D)) + 4*Pi*D*q^4*sin(2*Pi*(2*q*D + D - 2*q)) - 4*Pi*D*q^4*sin(2*Pi*(2*q*D - D - 2*q)) + 16*Pi*D*q^3*sin(4*Pi*q*(D - 1)) - 16*Pi*D*q*sin(4*Pi*q*(D - 1)) + 4*Pi*D*q^2*sin(2*Pi*(2*q*D + D - 2*q)) - 4*Pi*D*q^2*sin(2*Pi*(2*q*D - D - 2*q)) - 16*D^2*Pi^2*q^3*cos(2*Pi*(q*D + D - q)) + 16*D^2*Pi^2*q^3*cos(2*Pi*(q*D - q - D)) + 16*Pi*D*q^4*sin(2*Pi*(q*D - q - D)) - 16*Pi*D*q^4*sin(2*Pi*(q*D + D - q)) + 24*Pi*D*q^4*sin(2*Pi*D) - 8*Pi*D*q^3*sin(2*Pi*(2*q*D + D - 2*q)) - 8*Pi*D*q^3*sin(2*Pi*(2*q*D - D - 2*q)) - 12*q^4 - 4*q*cos(2*Pi*(2*q*D - D - 2*q)) - 8*q^4*cos(2*Pi*(q*D + D - q)) - 8*q^4*cos(2*Pi*(q*D - q - D)) - 6*q^2*cos(2*Pi*(2*q*D - D - 2*q)) - 6*q^2*cos(2*Pi*(2*q*D + D - 2*q)) + 12*q^2*cos(4*Pi*q*(D - 1)) + 2*q^4*cos(2*Pi*(2*q*D - D - 2*q)) + 2*q^4*cos(2*Pi*(2*q*D + D - 2*q)) + 12*cos(2*Pi*D)*q^4 + 16*cos(2*Pi*q*(D - 1))*q^4 - 4*q^4*cos(4*Pi*q*(D - 1)) + 4*q*cos(2*Pi*(2*q*D + D - 2*q)) - 20*q^2*cos(2*Pi*D) - 32*cos(2*Pi*q*(D - 1))*q^2 + 16*q^2*cos(2*Pi*(q*D + D - q)) + 16*q^2*cos(2*Pi*(q*D - q - D)) - 8*q*cos(2*Pi*(q*D + D - q)) + 8*q*cos(2*Pi*(q*D - q - D)) + 20*q^2 + 32*cos(2*Pi*q*(D - 1)) - 8*cos(4*Pi*q*(D - 1)) - 8*q^2*Pi^2*D^2 - 24*D^2*Pi^2*q^4))*(q^2 - 1)) - sin(2*Pi*q):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6BC22837-E9F5-4D0D-AD06-8AFA7C832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7886"/>
            <a:ext cx="12192000" cy="583628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Maple™ process – Step 1</a:t>
            </a:r>
          </a:p>
        </p:txBody>
      </p:sp>
      <p:sp>
        <p:nvSpPr>
          <p:cNvPr id="8" name="Marcador de pie de página 30">
            <a:extLst>
              <a:ext uri="{FF2B5EF4-FFF2-40B4-BE49-F238E27FC236}">
                <a16:creationId xmlns:a16="http://schemas.microsoft.com/office/drawing/2014/main" id="{50E189F4-1F49-429D-AC5C-1295122BC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D22F59F-1CE7-4C23-9DA1-1800C2BD3EDD}"/>
              </a:ext>
            </a:extLst>
          </p:cNvPr>
          <p:cNvSpPr txBox="1">
            <a:spLocks/>
          </p:cNvSpPr>
          <p:nvPr/>
        </p:nvSpPr>
        <p:spPr>
          <a:xfrm>
            <a:off x="0" y="189815"/>
            <a:ext cx="2054087" cy="58362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 B</a:t>
            </a:r>
          </a:p>
        </p:txBody>
      </p:sp>
    </p:spTree>
    <p:extLst>
      <p:ext uri="{BB962C8B-B14F-4D97-AF65-F5344CB8AC3E}">
        <p14:creationId xmlns:p14="http://schemas.microsoft.com/office/powerpoint/2010/main" val="11342914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16">
            <a:extLst>
              <a:ext uri="{FF2B5EF4-FFF2-40B4-BE49-F238E27FC236}">
                <a16:creationId xmlns:a16="http://schemas.microsoft.com/office/drawing/2014/main" id="{9333FA66-BF44-42D7-9902-4350093E0718}"/>
              </a:ext>
            </a:extLst>
          </p:cNvPr>
          <p:cNvSpPr/>
          <p:nvPr/>
        </p:nvSpPr>
        <p:spPr>
          <a:xfrm>
            <a:off x="2446186" y="3626431"/>
            <a:ext cx="7299628" cy="2746513"/>
          </a:xfrm>
          <a:prstGeom prst="rect">
            <a:avLst/>
          </a:prstGeom>
          <a:solidFill>
            <a:schemeClr val="tx2">
              <a:lumMod val="20000"/>
              <a:lumOff val="80000"/>
              <a:alpha val="3882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27</a:t>
            </a:fld>
            <a:endParaRPr lang="es-C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023D25C-87EF-4558-97CD-190794893815}"/>
                  </a:ext>
                </a:extLst>
              </p:cNvPr>
              <p:cNvSpPr txBox="1"/>
              <p:nvPr/>
            </p:nvSpPr>
            <p:spPr>
              <a:xfrm>
                <a:off x="2446186" y="1490124"/>
                <a:ext cx="7299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1.5.  Define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O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𝒈</m:t>
                        </m:r>
                      </m:e>
                      <m:sub>
                        <m:r>
                          <a:rPr lang="es-CO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023D25C-87EF-4558-97CD-190794893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186" y="1490124"/>
                <a:ext cx="7299628" cy="369332"/>
              </a:xfrm>
              <a:prstGeom prst="rect">
                <a:avLst/>
              </a:prstGeom>
              <a:blipFill>
                <a:blip r:embed="rId2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adroTexto 6">
            <a:extLst>
              <a:ext uri="{FF2B5EF4-FFF2-40B4-BE49-F238E27FC236}">
                <a16:creationId xmlns:a16="http://schemas.microsoft.com/office/drawing/2014/main" id="{A67D7BF5-00B4-4FB3-B0CA-BD79CDB5AF14}"/>
              </a:ext>
            </a:extLst>
          </p:cNvPr>
          <p:cNvSpPr txBox="1"/>
          <p:nvPr/>
        </p:nvSpPr>
        <p:spPr>
          <a:xfrm>
            <a:off x="2446186" y="2024494"/>
            <a:ext cx="7299628" cy="738664"/>
          </a:xfrm>
          <a:prstGeom prst="rect">
            <a:avLst/>
          </a:prstGeom>
          <a:solidFill>
            <a:srgbClr val="DEEBF7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en-US" sz="1400" dirty="0"/>
              <a:t>I0_IP := (D, q, p, `&amp;</a:t>
            </a:r>
            <a:r>
              <a:rPr lang="en-US" sz="1400" dirty="0" err="1"/>
              <a:t>varphi</a:t>
            </a:r>
            <a:r>
              <a:rPr lang="en-US" sz="1400" dirty="0"/>
              <a:t>;`) -&gt; -D*sin(`&amp;</a:t>
            </a:r>
            <a:r>
              <a:rPr lang="en-US" sz="1400" dirty="0" err="1"/>
              <a:t>varphi</a:t>
            </a:r>
            <a:r>
              <a:rPr lang="en-US" sz="1400" dirty="0"/>
              <a:t>;`) + sin(`&amp;</a:t>
            </a:r>
            <a:r>
              <a:rPr lang="en-US" sz="1400" dirty="0" err="1"/>
              <a:t>varphi</a:t>
            </a:r>
            <a:r>
              <a:rPr lang="en-US" sz="1400" dirty="0"/>
              <a:t>;`)*sin(Pi*D)*cos(Pi*D)/Pi - cos(`&amp;</a:t>
            </a:r>
            <a:r>
              <a:rPr lang="en-US" sz="1400" dirty="0" err="1"/>
              <a:t>varphi</a:t>
            </a:r>
            <a:r>
              <a:rPr lang="en-US" sz="1400" dirty="0"/>
              <a:t>;`)*cos(Pi*D)^2/Pi + Pi*D^2/p + cos(`&amp;</a:t>
            </a:r>
            <a:r>
              <a:rPr lang="en-US" sz="1400" dirty="0" err="1"/>
              <a:t>varphi</a:t>
            </a:r>
            <a:r>
              <a:rPr lang="en-US" sz="1400" dirty="0"/>
              <a:t>;`)/Pi:</a:t>
            </a:r>
          </a:p>
          <a:p>
            <a:r>
              <a:rPr lang="en-US" sz="1400" dirty="0" err="1"/>
              <a:t>gx</a:t>
            </a:r>
            <a:r>
              <a:rPr lang="en-US" sz="1400" dirty="0"/>
              <a:t> := (D, q) -&gt; I0_IP(D, q, p(D, q), Phi(D, q)):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01571E5-0EBF-4665-B365-D290B0391776}"/>
              </a:ext>
            </a:extLst>
          </p:cNvPr>
          <p:cNvSpPr txBox="1"/>
          <p:nvPr/>
        </p:nvSpPr>
        <p:spPr>
          <a:xfrm>
            <a:off x="3466021" y="3093234"/>
            <a:ext cx="5259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1.6. Verify the following values: 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988906ED-00BF-4BA1-92B3-1D2089BBAA4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57486" y="3849113"/>
            <a:ext cx="6677025" cy="2362200"/>
          </a:xfrm>
          <a:prstGeom prst="rect">
            <a:avLst/>
          </a:prstGeom>
        </p:spPr>
      </p:pic>
      <p:sp>
        <p:nvSpPr>
          <p:cNvPr id="13" name="Título 1">
            <a:extLst>
              <a:ext uri="{FF2B5EF4-FFF2-40B4-BE49-F238E27FC236}">
                <a16:creationId xmlns:a16="http://schemas.microsoft.com/office/drawing/2014/main" id="{CCC45106-FA32-4C1A-8FE5-6120A92E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7886"/>
            <a:ext cx="12192000" cy="583628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Maple™ process – Step 1</a:t>
            </a:r>
          </a:p>
        </p:txBody>
      </p:sp>
      <p:sp>
        <p:nvSpPr>
          <p:cNvPr id="11" name="Marcador de pie de página 30">
            <a:extLst>
              <a:ext uri="{FF2B5EF4-FFF2-40B4-BE49-F238E27FC236}">
                <a16:creationId xmlns:a16="http://schemas.microsoft.com/office/drawing/2014/main" id="{12E726C5-022E-45C2-8812-5E569B163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D4534F2-EEAA-47B5-B022-CE0440235E86}"/>
              </a:ext>
            </a:extLst>
          </p:cNvPr>
          <p:cNvSpPr txBox="1">
            <a:spLocks/>
          </p:cNvSpPr>
          <p:nvPr/>
        </p:nvSpPr>
        <p:spPr>
          <a:xfrm>
            <a:off x="0" y="189815"/>
            <a:ext cx="2054087" cy="58362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 B</a:t>
            </a:r>
          </a:p>
        </p:txBody>
      </p:sp>
    </p:spTree>
    <p:extLst>
      <p:ext uri="{BB962C8B-B14F-4D97-AF65-F5344CB8AC3E}">
        <p14:creationId xmlns:p14="http://schemas.microsoft.com/office/powerpoint/2010/main" val="21720984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28</a:t>
            </a:fld>
            <a:endParaRPr lang="es-C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023D25C-87EF-4558-97CD-190794893815}"/>
                  </a:ext>
                </a:extLst>
              </p:cNvPr>
              <p:cNvSpPr txBox="1"/>
              <p:nvPr/>
            </p:nvSpPr>
            <p:spPr>
              <a:xfrm>
                <a:off x="1547771" y="1420480"/>
                <a:ext cx="90964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2.1.   Define the design set gains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O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𝑲</m:t>
                        </m:r>
                      </m:e>
                      <m:sub>
                        <m:r>
                          <a:rPr lang="es-CO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O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𝑲</m:t>
                        </m:r>
                      </m:e>
                      <m:sub>
                        <m:r>
                          <a:rPr lang="es-CO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𝑪</m:t>
                        </m:r>
                      </m:sub>
                    </m:sSub>
                  </m:oMath>
                </a14:m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O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𝑲</m:t>
                        </m:r>
                      </m:e>
                      <m:sub>
                        <m:r>
                          <a:rPr lang="es-CO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𝑷</m:t>
                        </m:r>
                      </m:sub>
                    </m:sSub>
                  </m:oMath>
                </a14:m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O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𝑲</m:t>
                        </m:r>
                      </m:e>
                      <m:sub>
                        <m:r>
                          <a:rPr lang="es-CO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sub>
                    </m:sSub>
                  </m:oMath>
                </a14:m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023D25C-87EF-4558-97CD-190794893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771" y="1420480"/>
                <a:ext cx="9096458" cy="369332"/>
              </a:xfrm>
              <a:prstGeom prst="rect">
                <a:avLst/>
              </a:prstGeom>
              <a:blipFill>
                <a:blip r:embed="rId2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adroTexto 6">
            <a:extLst>
              <a:ext uri="{FF2B5EF4-FFF2-40B4-BE49-F238E27FC236}">
                <a16:creationId xmlns:a16="http://schemas.microsoft.com/office/drawing/2014/main" id="{594D4E74-BD9A-4139-A0E9-226F58EB6287}"/>
              </a:ext>
            </a:extLst>
          </p:cNvPr>
          <p:cNvSpPr txBox="1"/>
          <p:nvPr/>
        </p:nvSpPr>
        <p:spPr>
          <a:xfrm>
            <a:off x="569843" y="1995589"/>
            <a:ext cx="11052313" cy="4154984"/>
          </a:xfrm>
          <a:prstGeom prst="rect">
            <a:avLst/>
          </a:prstGeom>
          <a:solidFill>
            <a:srgbClr val="DEEBF7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en-US" sz="1100" dirty="0"/>
              <a:t>KX2 := (D, q, p, `&amp;</a:t>
            </a:r>
            <a:r>
              <a:rPr lang="en-US" sz="1100" dirty="0" err="1"/>
              <a:t>varphi</a:t>
            </a:r>
            <a:r>
              <a:rPr lang="en-US" sz="1100" dirty="0"/>
              <a:t>;`, C1_VDD, C2_VDD) -&gt; -(-C2_VDD*q*cos(`&amp;</a:t>
            </a:r>
            <a:r>
              <a:rPr lang="en-US" sz="1100" dirty="0" err="1"/>
              <a:t>varphi</a:t>
            </a:r>
            <a:r>
              <a:rPr lang="en-US" sz="1100" dirty="0"/>
              <a:t>;`)*cos(Pi*q)^2 - C2_VDD*sin(`&amp;</a:t>
            </a:r>
            <a:r>
              <a:rPr lang="en-US" sz="1100" dirty="0" err="1"/>
              <a:t>varphi</a:t>
            </a:r>
            <a:r>
              <a:rPr lang="en-US" sz="1100" dirty="0"/>
              <a:t>;`)*sin(Pi*q)*cos(Pi*q) + 2*C1_VDD*q*sin(D*Pi*q)*cos(D*Pi*q)*sin(`&amp;</a:t>
            </a:r>
            <a:r>
              <a:rPr lang="en-US" sz="1100" dirty="0" err="1"/>
              <a:t>varphi</a:t>
            </a:r>
            <a:r>
              <a:rPr lang="en-US" sz="1100" dirty="0"/>
              <a:t>;`)*sin(D*Pi)*cos(D*Pi) - C1_VDD*cos(D*Pi*q)^2*sin(`&amp;</a:t>
            </a:r>
            <a:r>
              <a:rPr lang="en-US" sz="1100" dirty="0" err="1"/>
              <a:t>varphi</a:t>
            </a:r>
            <a:r>
              <a:rPr lang="en-US" sz="1100" dirty="0"/>
              <a:t>;`) - q^2*sin(`&amp;</a:t>
            </a:r>
            <a:r>
              <a:rPr lang="en-US" sz="1100" dirty="0" err="1"/>
              <a:t>varphi</a:t>
            </a:r>
            <a:r>
              <a:rPr lang="en-US" sz="1100" dirty="0"/>
              <a:t>;`)*cos(D*Pi)^2 - C1_VDD*sin(`&amp;</a:t>
            </a:r>
            <a:r>
              <a:rPr lang="en-US" sz="1100" dirty="0" err="1"/>
              <a:t>varphi</a:t>
            </a:r>
            <a:r>
              <a:rPr lang="en-US" sz="1100" dirty="0"/>
              <a:t>;`)*cos(D*Pi)^2 + C2_VDD*q*cos(`&amp;</a:t>
            </a:r>
            <a:r>
              <a:rPr lang="en-US" sz="1100" dirty="0" err="1"/>
              <a:t>varphi</a:t>
            </a:r>
            <a:r>
              <a:rPr lang="en-US" sz="1100" dirty="0"/>
              <a:t>;`) + 1/2*Pi*p*q^2 - C1_VDD*sin(`&amp;</a:t>
            </a:r>
            <a:r>
              <a:rPr lang="en-US" sz="1100" dirty="0" err="1"/>
              <a:t>varphi</a:t>
            </a:r>
            <a:r>
              <a:rPr lang="en-US" sz="1100" dirty="0"/>
              <a:t>;`)*cos(Pi*q)^2 + cos(`&amp;</a:t>
            </a:r>
            <a:r>
              <a:rPr lang="en-US" sz="1100" dirty="0" err="1"/>
              <a:t>varphi</a:t>
            </a:r>
            <a:r>
              <a:rPr lang="en-US" sz="1100" dirty="0"/>
              <a:t>;`)*sin(D*Pi)*cos(D*Pi) + C1_VDD*sin(`&amp;</a:t>
            </a:r>
            <a:r>
              <a:rPr lang="en-US" sz="1100" dirty="0" err="1"/>
              <a:t>varphi</a:t>
            </a:r>
            <a:r>
              <a:rPr lang="en-US" sz="1100" dirty="0"/>
              <a:t>;`) + q^2*sin(`&amp;</a:t>
            </a:r>
            <a:r>
              <a:rPr lang="en-US" sz="1100" dirty="0" err="1"/>
              <a:t>varphi</a:t>
            </a:r>
            <a:r>
              <a:rPr lang="en-US" sz="1100" dirty="0"/>
              <a:t>;`) + sin(`&amp;</a:t>
            </a:r>
            <a:r>
              <a:rPr lang="en-US" sz="1100" dirty="0" err="1"/>
              <a:t>varphi</a:t>
            </a:r>
            <a:r>
              <a:rPr lang="en-US" sz="1100" dirty="0"/>
              <a:t>;`)*cos(D*Pi)^2 + 2*C2_VDD*sin(D*Pi*q)*cos(D*Pi*q)*cos(`&amp;</a:t>
            </a:r>
            <a:r>
              <a:rPr lang="en-US" sz="1100" dirty="0" err="1"/>
              <a:t>varphi</a:t>
            </a:r>
            <a:r>
              <a:rPr lang="en-US" sz="1100" dirty="0"/>
              <a:t>;`)*sin(D*Pi)*cos(D*Pi) - 2*C1_VDD*q*sin(D*Pi*q)*cos(D*Pi*q)*cos(`&amp;</a:t>
            </a:r>
            <a:r>
              <a:rPr lang="en-US" sz="1100" dirty="0" err="1"/>
              <a:t>varphi</a:t>
            </a:r>
            <a:r>
              <a:rPr lang="en-US" sz="1100" dirty="0"/>
              <a:t>;`)*cos(D*Pi)^2 - 2*C2_VDD*q*cos(D*Pi*q)^2*sin(`&amp;</a:t>
            </a:r>
            <a:r>
              <a:rPr lang="en-US" sz="1100" dirty="0" err="1"/>
              <a:t>varphi</a:t>
            </a:r>
            <a:r>
              <a:rPr lang="en-US" sz="1100" dirty="0"/>
              <a:t>;`)*sin(D*Pi)*cos(D*Pi) - q^2*cos(`&amp;</a:t>
            </a:r>
            <a:r>
              <a:rPr lang="en-US" sz="1100" dirty="0" err="1"/>
              <a:t>varphi</a:t>
            </a:r>
            <a:r>
              <a:rPr lang="en-US" sz="1100" dirty="0"/>
              <a:t>;`)*sin(D*Pi)*cos(D*Pi) + 2*C1_VDD*cos(D*Pi*q)^2*sin(`&amp;</a:t>
            </a:r>
            <a:r>
              <a:rPr lang="en-US" sz="1100" dirty="0" err="1"/>
              <a:t>varphi</a:t>
            </a:r>
            <a:r>
              <a:rPr lang="en-US" sz="1100" dirty="0"/>
              <a:t>;`)*cos(D*Pi)^2 - C1_VDD*cos(`&amp;</a:t>
            </a:r>
            <a:r>
              <a:rPr lang="en-US" sz="1100" dirty="0" err="1"/>
              <a:t>varphi</a:t>
            </a:r>
            <a:r>
              <a:rPr lang="en-US" sz="1100" dirty="0"/>
              <a:t>;`)*sin(D*Pi)*cos(D*Pi) - C2_VDD*q*cos(D*Pi*q)^2*cos(`&amp;</a:t>
            </a:r>
            <a:r>
              <a:rPr lang="en-US" sz="1100" dirty="0" err="1"/>
              <a:t>varphi</a:t>
            </a:r>
            <a:r>
              <a:rPr lang="en-US" sz="1100" dirty="0"/>
              <a:t>;`) - C2_VDD*sin(D*Pi*q)*cos(D*Pi*q)*sin(`&amp;</a:t>
            </a:r>
            <a:r>
              <a:rPr lang="en-US" sz="1100" dirty="0" err="1"/>
              <a:t>varphi</a:t>
            </a:r>
            <a:r>
              <a:rPr lang="en-US" sz="1100" dirty="0"/>
              <a:t>;`) + p*q^2*sin(D*Pi)*cos(D*Pi)^3 - 1/2*p*q^2*sin(D*Pi)*cos(D*Pi) - C2_VDD*q*cos(`&amp;</a:t>
            </a:r>
            <a:r>
              <a:rPr lang="en-US" sz="1100" dirty="0" err="1"/>
              <a:t>varphi</a:t>
            </a:r>
            <a:r>
              <a:rPr lang="en-US" sz="1100" dirty="0"/>
              <a:t>;`)*cos(D*Pi)^2 - 1/2*D*Pi*p*q^2 - 2*p*q^2*cos(D*Pi)^4*sin(`&amp;</a:t>
            </a:r>
            <a:r>
              <a:rPr lang="en-US" sz="1100" dirty="0" err="1"/>
              <a:t>varphi</a:t>
            </a:r>
            <a:r>
              <a:rPr lang="en-US" sz="1100" dirty="0"/>
              <a:t>;`)*cos(`&amp;</a:t>
            </a:r>
            <a:r>
              <a:rPr lang="en-US" sz="1100" dirty="0" err="1"/>
              <a:t>varphi</a:t>
            </a:r>
            <a:r>
              <a:rPr lang="en-US" sz="1100" dirty="0"/>
              <a:t>;`) + 2*p*q^2*cos(D*Pi)^2*sin(`&amp;</a:t>
            </a:r>
            <a:r>
              <a:rPr lang="en-US" sz="1100" dirty="0" err="1"/>
              <a:t>varphi</a:t>
            </a:r>
            <a:r>
              <a:rPr lang="en-US" sz="1100" dirty="0"/>
              <a:t>;`)*cos(`&amp;</a:t>
            </a:r>
            <a:r>
              <a:rPr lang="en-US" sz="1100" dirty="0" err="1"/>
              <a:t>varphi</a:t>
            </a:r>
            <a:r>
              <a:rPr lang="en-US" sz="1100" dirty="0"/>
              <a:t>;`) + 2*C2_VDD*q*cos(D*Pi*q)^2*cos(`&amp;</a:t>
            </a:r>
            <a:r>
              <a:rPr lang="en-US" sz="1100" dirty="0" err="1"/>
              <a:t>varphi</a:t>
            </a:r>
            <a:r>
              <a:rPr lang="en-US" sz="1100" dirty="0"/>
              <a:t>;`)*cos(D*Pi)^2 + C2_VDD*q*sin(`&amp;</a:t>
            </a:r>
            <a:r>
              <a:rPr lang="en-US" sz="1100" dirty="0" err="1"/>
              <a:t>varphi</a:t>
            </a:r>
            <a:r>
              <a:rPr lang="en-US" sz="1100" dirty="0"/>
              <a:t>;`)*sin(D*Pi)*cos(D*Pi) + 2*C1_VDD*cos(D*Pi*q)^2*cos(`&amp;</a:t>
            </a:r>
            <a:r>
              <a:rPr lang="en-US" sz="1100" dirty="0" err="1"/>
              <a:t>varphi</a:t>
            </a:r>
            <a:r>
              <a:rPr lang="en-US" sz="1100" dirty="0"/>
              <a:t>;`)*sin(D*Pi)*cos(D*Pi) + 2*C2_VDD*sin(D*Pi*q)*cos(D*Pi*q)*sin(`&amp;</a:t>
            </a:r>
            <a:r>
              <a:rPr lang="en-US" sz="1100" dirty="0" err="1"/>
              <a:t>varphi</a:t>
            </a:r>
            <a:r>
              <a:rPr lang="en-US" sz="1100" dirty="0"/>
              <a:t>;`)*cos(D*Pi)^2 - 2*p*q^2*sin(D*Pi)*cos(D*Pi)^3*cos(`&amp;</a:t>
            </a:r>
            <a:r>
              <a:rPr lang="en-US" sz="1100" dirty="0" err="1"/>
              <a:t>varphi</a:t>
            </a:r>
            <a:r>
              <a:rPr lang="en-US" sz="1100" dirty="0"/>
              <a:t>;`)^2 + C1_VDD*q*cos(`&amp;</a:t>
            </a:r>
            <a:r>
              <a:rPr lang="en-US" sz="1100" dirty="0" err="1"/>
              <a:t>varphi</a:t>
            </a:r>
            <a:r>
              <a:rPr lang="en-US" sz="1100" dirty="0"/>
              <a:t>;`)*sin(Pi*q)*cos(Pi*q) + C1_VDD*q*sin(D*Pi*q)*cos(D*Pi*q)*cos(`&amp;</a:t>
            </a:r>
            <a:r>
              <a:rPr lang="en-US" sz="1100" dirty="0" err="1"/>
              <a:t>varphi</a:t>
            </a:r>
            <a:r>
              <a:rPr lang="en-US" sz="1100" dirty="0"/>
              <a:t>;`) + p*q^2*sin(D*Pi)*cos(D*Pi)*cos(`&amp;</a:t>
            </a:r>
            <a:r>
              <a:rPr lang="en-US" sz="1100" dirty="0" err="1"/>
              <a:t>varphi</a:t>
            </a:r>
            <a:r>
              <a:rPr lang="en-US" sz="1100" dirty="0"/>
              <a:t>;`)^2 - sin(`&amp;</a:t>
            </a:r>
            <a:r>
              <a:rPr lang="en-US" sz="1100" dirty="0" err="1"/>
              <a:t>varphi</a:t>
            </a:r>
            <a:r>
              <a:rPr lang="en-US" sz="1100" dirty="0"/>
              <a:t>;`))*(q - 1)*(q + 1)/((q^2 - 1)*(-C1_VDD*cos(D*Pi*q)^2*cos(`&amp;</a:t>
            </a:r>
            <a:r>
              <a:rPr lang="en-US" sz="1100" dirty="0" err="1"/>
              <a:t>varphi</a:t>
            </a:r>
            <a:r>
              <a:rPr lang="en-US" sz="1100" dirty="0"/>
              <a:t>;`) + 2*C1_VDD*q*sin(D*Pi*q)*cos(D*Pi*q)*cos(`&amp;</a:t>
            </a:r>
            <a:r>
              <a:rPr lang="en-US" sz="1100" dirty="0" err="1"/>
              <a:t>varphi</a:t>
            </a:r>
            <a:r>
              <a:rPr lang="en-US" sz="1100" dirty="0"/>
              <a:t>;`)*sin(D*Pi)*cos(D*Pi) - 2*C1_VDD*cos(D*Pi*q)^2*sin(`&amp;</a:t>
            </a:r>
            <a:r>
              <a:rPr lang="en-US" sz="1100" dirty="0" err="1"/>
              <a:t>varphi</a:t>
            </a:r>
            <a:r>
              <a:rPr lang="en-US" sz="1100" dirty="0"/>
              <a:t>;`)*sin(D*Pi)*cos(D*Pi) + 2*C2_VDD*sin(D*Pi*q)*cos(D*Pi*q)*cos(`&amp;</a:t>
            </a:r>
            <a:r>
              <a:rPr lang="en-US" sz="1100" dirty="0" err="1"/>
              <a:t>varphi</a:t>
            </a:r>
            <a:r>
              <a:rPr lang="en-US" sz="1100" dirty="0"/>
              <a:t>;`)*cos(D*Pi)^2 - 2*C2_VDD*q*cos(D*Pi*q)^2*sin(`&amp;</a:t>
            </a:r>
            <a:r>
              <a:rPr lang="en-US" sz="1100" dirty="0" err="1"/>
              <a:t>varphi</a:t>
            </a:r>
            <a:r>
              <a:rPr lang="en-US" sz="1100" dirty="0"/>
              <a:t>;`)*cos(D*Pi)^2 + C2_VDD*q*cos(`&amp;</a:t>
            </a:r>
            <a:r>
              <a:rPr lang="en-US" sz="1100" dirty="0" err="1"/>
              <a:t>varphi</a:t>
            </a:r>
            <a:r>
              <a:rPr lang="en-US" sz="1100" dirty="0"/>
              <a:t>;`)*sin(D*Pi)*cos(D*Pi) - C1_VDD*q*sin(`&amp;</a:t>
            </a:r>
            <a:r>
              <a:rPr lang="en-US" sz="1100" dirty="0" err="1"/>
              <a:t>varphi</a:t>
            </a:r>
            <a:r>
              <a:rPr lang="en-US" sz="1100" dirty="0"/>
              <a:t>;`)*sin(Pi*q)*cos(Pi*q) + p*q^2*cos(D*Pi)^4 - p*q^2*cos(D*Pi)^2 - C2_VDD*q*sin(`&amp;</a:t>
            </a:r>
            <a:r>
              <a:rPr lang="en-US" sz="1100" dirty="0" err="1"/>
              <a:t>varphi</a:t>
            </a:r>
            <a:r>
              <a:rPr lang="en-US" sz="1100" dirty="0"/>
              <a:t>;`) + q^2*cos(`&amp;</a:t>
            </a:r>
            <a:r>
              <a:rPr lang="en-US" sz="1100" dirty="0" err="1"/>
              <a:t>varphi</a:t>
            </a:r>
            <a:r>
              <a:rPr lang="en-US" sz="1100" dirty="0"/>
              <a:t>;`) + C1_VDD*cos(`&amp;</a:t>
            </a:r>
            <a:r>
              <a:rPr lang="en-US" sz="1100" dirty="0" err="1"/>
              <a:t>varphi</a:t>
            </a:r>
            <a:r>
              <a:rPr lang="en-US" sz="1100" dirty="0"/>
              <a:t>;`) + cos(`&amp;</a:t>
            </a:r>
            <a:r>
              <a:rPr lang="en-US" sz="1100" dirty="0" err="1"/>
              <a:t>varphi</a:t>
            </a:r>
            <a:r>
              <a:rPr lang="en-US" sz="1100" dirty="0"/>
              <a:t>;`)*cos(D*Pi)^2 - q^2*cos(`&amp;</a:t>
            </a:r>
            <a:r>
              <a:rPr lang="en-US" sz="1100" dirty="0" err="1"/>
              <a:t>varphi</a:t>
            </a:r>
            <a:r>
              <a:rPr lang="en-US" sz="1100" dirty="0"/>
              <a:t>;`)*cos(D*Pi)^2 - C1_VDD*cos(`&amp;</a:t>
            </a:r>
            <a:r>
              <a:rPr lang="en-US" sz="1100" dirty="0" err="1"/>
              <a:t>varphi</a:t>
            </a:r>
            <a:r>
              <a:rPr lang="en-US" sz="1100" dirty="0"/>
              <a:t>;`)*cos(D*Pi)^2 - sin(`&amp;</a:t>
            </a:r>
            <a:r>
              <a:rPr lang="en-US" sz="1100" dirty="0" err="1"/>
              <a:t>varphi</a:t>
            </a:r>
            <a:r>
              <a:rPr lang="en-US" sz="1100" dirty="0"/>
              <a:t>;`)*sin(D*Pi)*cos(D*Pi) - C1_VDD*cos(`&amp;</a:t>
            </a:r>
            <a:r>
              <a:rPr lang="en-US" sz="1100" dirty="0" err="1"/>
              <a:t>varphi</a:t>
            </a:r>
            <a:r>
              <a:rPr lang="en-US" sz="1100" dirty="0"/>
              <a:t>;`)*cos(Pi*q)^2 - 2*C2_VDD*q*cos(D*Pi*q)^2*cos(`&amp;</a:t>
            </a:r>
            <a:r>
              <a:rPr lang="en-US" sz="1100" dirty="0" err="1"/>
              <a:t>varphi</a:t>
            </a:r>
            <a:r>
              <a:rPr lang="en-US" sz="1100" dirty="0"/>
              <a:t>;`)*sin(D*Pi)*cos(D*Pi) - 2*C2_VDD*sin(D*Pi*q)*cos(D*Pi*q)*sin(`&amp;</a:t>
            </a:r>
            <a:r>
              <a:rPr lang="en-US" sz="1100" dirty="0" err="1"/>
              <a:t>varphi</a:t>
            </a:r>
            <a:r>
              <a:rPr lang="en-US" sz="1100" dirty="0"/>
              <a:t>;`)*sin(D*Pi)*cos(D*Pi) + 2*p*q^2*sin(D*Pi)*cos(D*Pi)^3*sin(`&amp;</a:t>
            </a:r>
            <a:r>
              <a:rPr lang="en-US" sz="1100" dirty="0" err="1"/>
              <a:t>varphi</a:t>
            </a:r>
            <a:r>
              <a:rPr lang="en-US" sz="1100" dirty="0"/>
              <a:t>;`)*cos(`&amp;</a:t>
            </a:r>
            <a:r>
              <a:rPr lang="en-US" sz="1100" dirty="0" err="1"/>
              <a:t>varphi</a:t>
            </a:r>
            <a:r>
              <a:rPr lang="en-US" sz="1100" dirty="0"/>
              <a:t>;`) - p*q^2*sin(D*Pi)*cos(D*Pi)*sin(`&amp;</a:t>
            </a:r>
            <a:r>
              <a:rPr lang="en-US" sz="1100" dirty="0" err="1"/>
              <a:t>varphi</a:t>
            </a:r>
            <a:r>
              <a:rPr lang="en-US" sz="1100" dirty="0"/>
              <a:t>;`)*cos(`&amp;</a:t>
            </a:r>
            <a:r>
              <a:rPr lang="en-US" sz="1100" dirty="0" err="1"/>
              <a:t>varphi</a:t>
            </a:r>
            <a:r>
              <a:rPr lang="en-US" sz="1100" dirty="0"/>
              <a:t>;`) + 2*C1_VDD*q*sin(D*Pi*q)*cos(D*Pi*q)*sin(`&amp;</a:t>
            </a:r>
            <a:r>
              <a:rPr lang="en-US" sz="1100" dirty="0" err="1"/>
              <a:t>varphi</a:t>
            </a:r>
            <a:r>
              <a:rPr lang="en-US" sz="1100" dirty="0"/>
              <a:t>;`)*cos(D*Pi)^2 - C2_VDD*sin(D*Pi*q)*cos(D*Pi*q)*cos(`&amp;</a:t>
            </a:r>
            <a:r>
              <a:rPr lang="en-US" sz="1100" dirty="0" err="1"/>
              <a:t>varphi</a:t>
            </a:r>
            <a:r>
              <a:rPr lang="en-US" sz="1100" dirty="0"/>
              <a:t>;`) + C2_VDD*q*cos(D*Pi*q)^2*sin(`&amp;</a:t>
            </a:r>
            <a:r>
              <a:rPr lang="en-US" sz="1100" dirty="0" err="1"/>
              <a:t>varphi</a:t>
            </a:r>
            <a:r>
              <a:rPr lang="en-US" sz="1100" dirty="0"/>
              <a:t>;`) - 2*p*q^2*cos(D*Pi)^4*cos(`&amp;</a:t>
            </a:r>
            <a:r>
              <a:rPr lang="en-US" sz="1100" dirty="0" err="1"/>
              <a:t>varphi</a:t>
            </a:r>
            <a:r>
              <a:rPr lang="en-US" sz="1100" dirty="0"/>
              <a:t>;`)^2 + 2*p*q^2*cos(D*Pi)^2*cos(`&amp;</a:t>
            </a:r>
            <a:r>
              <a:rPr lang="en-US" sz="1100" dirty="0" err="1"/>
              <a:t>varphi</a:t>
            </a:r>
            <a:r>
              <a:rPr lang="en-US" sz="1100" dirty="0"/>
              <a:t>;`)^2 + C2_VDD*q*sin(`&amp;</a:t>
            </a:r>
            <a:r>
              <a:rPr lang="en-US" sz="1100" dirty="0" err="1"/>
              <a:t>varphi</a:t>
            </a:r>
            <a:r>
              <a:rPr lang="en-US" sz="1100" dirty="0"/>
              <a:t>;`)*cos(D*Pi)^2 - C1_VDD*q*sin(D*Pi*q)*cos(D*Pi*q)*sin(`&amp;</a:t>
            </a:r>
            <a:r>
              <a:rPr lang="en-US" sz="1100" dirty="0" err="1"/>
              <a:t>varphi</a:t>
            </a:r>
            <a:r>
              <a:rPr lang="en-US" sz="1100" dirty="0"/>
              <a:t>;`) - cos(`&amp;</a:t>
            </a:r>
            <a:r>
              <a:rPr lang="en-US" sz="1100" dirty="0" err="1"/>
              <a:t>varphi</a:t>
            </a:r>
            <a:r>
              <a:rPr lang="en-US" sz="1100" dirty="0"/>
              <a:t>;`) + q^2*sin(`&amp;</a:t>
            </a:r>
            <a:r>
              <a:rPr lang="en-US" sz="1100" dirty="0" err="1"/>
              <a:t>varphi</a:t>
            </a:r>
            <a:r>
              <a:rPr lang="en-US" sz="1100" dirty="0"/>
              <a:t>;`)*sin(D*Pi)*cos(D*Pi) + 2*C1_VDD*cos(D*Pi*q)^2*cos(`&amp;</a:t>
            </a:r>
            <a:r>
              <a:rPr lang="en-US" sz="1100" dirty="0" err="1"/>
              <a:t>varphi</a:t>
            </a:r>
            <a:r>
              <a:rPr lang="en-US" sz="1100" dirty="0"/>
              <a:t>;`)*cos(D*Pi)^2 + C1_VDD*sin(`&amp;</a:t>
            </a:r>
            <a:r>
              <a:rPr lang="en-US" sz="1100" dirty="0" err="1"/>
              <a:t>varphi</a:t>
            </a:r>
            <a:r>
              <a:rPr lang="en-US" sz="1100" dirty="0"/>
              <a:t>;`)*sin(D*Pi)*cos(D*Pi) + C2_VDD*q*sin(`&amp;</a:t>
            </a:r>
            <a:r>
              <a:rPr lang="en-US" sz="1100" dirty="0" err="1"/>
              <a:t>varphi</a:t>
            </a:r>
            <a:r>
              <a:rPr lang="en-US" sz="1100" dirty="0"/>
              <a:t>;`)*cos(Pi*q)^2 - C2_VDD*cos(`&amp;</a:t>
            </a:r>
            <a:r>
              <a:rPr lang="en-US" sz="1100" dirty="0" err="1"/>
              <a:t>varphi</a:t>
            </a:r>
            <a:r>
              <a:rPr lang="en-US" sz="1100" dirty="0"/>
              <a:t>;`)*sin(Pi*q)*cos(Pi*q))):</a:t>
            </a:r>
          </a:p>
          <a:p>
            <a:r>
              <a:rPr lang="en-US" sz="1100" dirty="0"/>
              <a:t>KX := (D, q) -&gt; KX2(D, q, p(D, q), Phi(D, q), C1_VDD(D, q), C2_VDD(D, q)):</a:t>
            </a:r>
          </a:p>
          <a:p>
            <a:r>
              <a:rPr lang="en-US" sz="1100" dirty="0"/>
              <a:t>KL := (D, q) -&gt; 1/2*p(D, q)/</a:t>
            </a:r>
            <a:r>
              <a:rPr lang="en-US" sz="1100" dirty="0" err="1"/>
              <a:t>gx</a:t>
            </a:r>
            <a:r>
              <a:rPr lang="en-US" sz="1100" dirty="0"/>
              <a:t>(D, q):</a:t>
            </a:r>
          </a:p>
          <a:p>
            <a:r>
              <a:rPr lang="en-US" sz="1100" dirty="0"/>
              <a:t>KC := (D, q) -&gt; 2*</a:t>
            </a:r>
            <a:r>
              <a:rPr lang="en-US" sz="1100" dirty="0" err="1"/>
              <a:t>gx</a:t>
            </a:r>
            <a:r>
              <a:rPr lang="en-US" sz="1100" dirty="0"/>
              <a:t>(D, q)/(q^2*p(D, q)):</a:t>
            </a:r>
          </a:p>
          <a:p>
            <a:r>
              <a:rPr lang="en-US" sz="1100" dirty="0"/>
              <a:t>KP := (D, q) -&gt; 2*</a:t>
            </a:r>
            <a:r>
              <a:rPr lang="en-US" sz="1100" dirty="0" err="1"/>
              <a:t>gx</a:t>
            </a:r>
            <a:r>
              <a:rPr lang="en-US" sz="1100" dirty="0"/>
              <a:t>(D, q)^2: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C44A0B42-7E6B-4C5D-8036-5C609270A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7886"/>
            <a:ext cx="12192000" cy="583628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Maple™ process – Step 2</a:t>
            </a:r>
          </a:p>
        </p:txBody>
      </p:sp>
      <p:sp>
        <p:nvSpPr>
          <p:cNvPr id="8" name="Marcador de pie de página 30">
            <a:extLst>
              <a:ext uri="{FF2B5EF4-FFF2-40B4-BE49-F238E27FC236}">
                <a16:creationId xmlns:a16="http://schemas.microsoft.com/office/drawing/2014/main" id="{7608E2D2-612C-415E-AD0F-46542FB94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49AC7B2-127B-4389-90E5-E610B4F8DC46}"/>
              </a:ext>
            </a:extLst>
          </p:cNvPr>
          <p:cNvSpPr txBox="1">
            <a:spLocks/>
          </p:cNvSpPr>
          <p:nvPr/>
        </p:nvSpPr>
        <p:spPr>
          <a:xfrm>
            <a:off x="0" y="189815"/>
            <a:ext cx="2054087" cy="58362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 B</a:t>
            </a:r>
          </a:p>
        </p:txBody>
      </p:sp>
    </p:spTree>
    <p:extLst>
      <p:ext uri="{BB962C8B-B14F-4D97-AF65-F5344CB8AC3E}">
        <p14:creationId xmlns:p14="http://schemas.microsoft.com/office/powerpoint/2010/main" val="725597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E327D721-99A1-455C-AC99-87861127798B}"/>
              </a:ext>
            </a:extLst>
          </p:cNvPr>
          <p:cNvSpPr/>
          <p:nvPr/>
        </p:nvSpPr>
        <p:spPr>
          <a:xfrm>
            <a:off x="2367899" y="2178545"/>
            <a:ext cx="7299628" cy="2746513"/>
          </a:xfrm>
          <a:prstGeom prst="rect">
            <a:avLst/>
          </a:prstGeom>
          <a:solidFill>
            <a:schemeClr val="tx2">
              <a:lumMod val="20000"/>
              <a:lumOff val="80000"/>
              <a:alpha val="3882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29</a:t>
            </a:fld>
            <a:endParaRPr lang="es-CO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1BEA2-33A3-40E1-AB14-F2ECAB2EBDCF}"/>
              </a:ext>
            </a:extLst>
          </p:cNvPr>
          <p:cNvSpPr txBox="1"/>
          <p:nvPr/>
        </p:nvSpPr>
        <p:spPr>
          <a:xfrm>
            <a:off x="3188953" y="1562039"/>
            <a:ext cx="56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2.2.  Verify the following values: 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D220491E-F0F6-4683-AD11-A66DE8B95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7886"/>
            <a:ext cx="12192000" cy="583628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Maple™ process – Step 2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C50F698-01AD-47D2-B38D-394D60125D0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91336" y="2518553"/>
            <a:ext cx="6209328" cy="2066496"/>
          </a:xfrm>
          <a:prstGeom prst="rect">
            <a:avLst/>
          </a:prstGeom>
        </p:spPr>
      </p:pic>
      <p:sp>
        <p:nvSpPr>
          <p:cNvPr id="9" name="Marcador de pie de página 30">
            <a:extLst>
              <a:ext uri="{FF2B5EF4-FFF2-40B4-BE49-F238E27FC236}">
                <a16:creationId xmlns:a16="http://schemas.microsoft.com/office/drawing/2014/main" id="{F0139036-B198-4BD7-8FEB-F36851FA1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AEB2177-C7C9-4439-A782-3CE7D6256ED5}"/>
              </a:ext>
            </a:extLst>
          </p:cNvPr>
          <p:cNvSpPr txBox="1">
            <a:spLocks/>
          </p:cNvSpPr>
          <p:nvPr/>
        </p:nvSpPr>
        <p:spPr>
          <a:xfrm>
            <a:off x="0" y="189815"/>
            <a:ext cx="2054087" cy="58362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 B</a:t>
            </a:r>
          </a:p>
        </p:txBody>
      </p:sp>
    </p:spTree>
    <p:extLst>
      <p:ext uri="{BB962C8B-B14F-4D97-AF65-F5344CB8AC3E}">
        <p14:creationId xmlns:p14="http://schemas.microsoft.com/office/powerpoint/2010/main" val="2889755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ángulo 39">
            <a:extLst>
              <a:ext uri="{FF2B5EF4-FFF2-40B4-BE49-F238E27FC236}">
                <a16:creationId xmlns:a16="http://schemas.microsoft.com/office/drawing/2014/main" id="{08A519CB-9D60-4280-80E6-DBC9E7EB0CEE}"/>
              </a:ext>
            </a:extLst>
          </p:cNvPr>
          <p:cNvSpPr/>
          <p:nvPr/>
        </p:nvSpPr>
        <p:spPr>
          <a:xfrm>
            <a:off x="6527042" y="3956785"/>
            <a:ext cx="5073501" cy="2117370"/>
          </a:xfrm>
          <a:prstGeom prst="rect">
            <a:avLst/>
          </a:prstGeom>
          <a:solidFill>
            <a:schemeClr val="accent5">
              <a:lumMod val="20000"/>
              <a:lumOff val="80000"/>
              <a:alpha val="22745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A0FE3411-7D37-46FA-B05F-BF9871DA0F0D}"/>
              </a:ext>
            </a:extLst>
          </p:cNvPr>
          <p:cNvSpPr/>
          <p:nvPr/>
        </p:nvSpPr>
        <p:spPr>
          <a:xfrm>
            <a:off x="1019104" y="1926628"/>
            <a:ext cx="4200104" cy="4313247"/>
          </a:xfrm>
          <a:prstGeom prst="rect">
            <a:avLst/>
          </a:prstGeom>
          <a:solidFill>
            <a:schemeClr val="accent5">
              <a:lumMod val="20000"/>
              <a:lumOff val="80000"/>
              <a:alpha val="22745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F3974DF-11BD-4B66-A85A-F7EA28731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47431"/>
            <a:ext cx="12192000" cy="583628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Class-E power amplifier - Model </a:t>
            </a:r>
          </a:p>
        </p:txBody>
      </p:sp>
      <p:graphicFrame>
        <p:nvGraphicFramePr>
          <p:cNvPr id="4" name="13 Objeto">
            <a:extLst>
              <a:ext uri="{FF2B5EF4-FFF2-40B4-BE49-F238E27FC236}">
                <a16:creationId xmlns:a16="http://schemas.microsoft.com/office/drawing/2014/main" id="{02D18DD7-7E63-481A-A693-B41366E5FD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5347268"/>
              </p:ext>
            </p:extLst>
          </p:nvPr>
        </p:nvGraphicFramePr>
        <p:xfrm>
          <a:off x="9260080" y="4243636"/>
          <a:ext cx="1737614" cy="649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7" name="Equation" r:id="rId3" imgW="888840" imgH="330120" progId="Equation.DSMT4">
                  <p:embed/>
                </p:oleObj>
              </mc:Choice>
              <mc:Fallback>
                <p:oleObj name="Equation" r:id="rId3" imgW="888840" imgH="330120" progId="Equation.DSMT4">
                  <p:embed/>
                  <p:pic>
                    <p:nvPicPr>
                      <p:cNvPr id="14" name="13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60080" y="4243636"/>
                        <a:ext cx="1737614" cy="649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13 Objeto">
            <a:extLst>
              <a:ext uri="{FF2B5EF4-FFF2-40B4-BE49-F238E27FC236}">
                <a16:creationId xmlns:a16="http://schemas.microsoft.com/office/drawing/2014/main" id="{21E93B41-F448-4DED-A9F4-F209E4B3843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1393265"/>
              </p:ext>
            </p:extLst>
          </p:nvPr>
        </p:nvGraphicFramePr>
        <p:xfrm>
          <a:off x="9260080" y="5018365"/>
          <a:ext cx="1962052" cy="6479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8" name="Equation" r:id="rId5" imgW="1002960" imgH="330120" progId="Equation.DSMT4">
                  <p:embed/>
                </p:oleObj>
              </mc:Choice>
              <mc:Fallback>
                <p:oleObj name="Equation" r:id="rId5" imgW="1002960" imgH="330120" progId="Equation.DSMT4">
                  <p:embed/>
                  <p:pic>
                    <p:nvPicPr>
                      <p:cNvPr id="4" name="13 Objeto">
                        <a:extLst>
                          <a:ext uri="{FF2B5EF4-FFF2-40B4-BE49-F238E27FC236}">
                            <a16:creationId xmlns:a16="http://schemas.microsoft.com/office/drawing/2014/main" id="{02D18DD7-7E63-481A-A693-B41366E5FD5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60080" y="5018365"/>
                        <a:ext cx="1962052" cy="6479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uadroTexto 10">
            <a:extLst>
              <a:ext uri="{FF2B5EF4-FFF2-40B4-BE49-F238E27FC236}">
                <a16:creationId xmlns:a16="http://schemas.microsoft.com/office/drawing/2014/main" id="{D13DDAA1-29B3-45A4-ADEB-5EED5F8561B7}"/>
              </a:ext>
            </a:extLst>
          </p:cNvPr>
          <p:cNvSpPr txBox="1"/>
          <p:nvPr/>
        </p:nvSpPr>
        <p:spPr>
          <a:xfrm>
            <a:off x="6707008" y="4695985"/>
            <a:ext cx="10853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</a:p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intervals 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3AC5E37C-56A8-4F95-96B9-931373E6DE23}"/>
              </a:ext>
            </a:extLst>
          </p:cNvPr>
          <p:cNvSpPr txBox="1"/>
          <p:nvPr/>
        </p:nvSpPr>
        <p:spPr>
          <a:xfrm>
            <a:off x="7945130" y="4422879"/>
            <a:ext cx="131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Switch on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7C6DBD1-D085-4A05-8D29-671C073D5D50}"/>
              </a:ext>
            </a:extLst>
          </p:cNvPr>
          <p:cNvSpPr txBox="1"/>
          <p:nvPr/>
        </p:nvSpPr>
        <p:spPr>
          <a:xfrm>
            <a:off x="7945130" y="5191838"/>
            <a:ext cx="131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Switch off</a:t>
            </a:r>
          </a:p>
        </p:txBody>
      </p:sp>
      <p:sp>
        <p:nvSpPr>
          <p:cNvPr id="19" name="Abrir llave 18">
            <a:extLst>
              <a:ext uri="{FF2B5EF4-FFF2-40B4-BE49-F238E27FC236}">
                <a16:creationId xmlns:a16="http://schemas.microsoft.com/office/drawing/2014/main" id="{F4F7E50D-0B9B-452E-A12E-96943B25EAC4}"/>
              </a:ext>
            </a:extLst>
          </p:cNvPr>
          <p:cNvSpPr/>
          <p:nvPr/>
        </p:nvSpPr>
        <p:spPr>
          <a:xfrm>
            <a:off x="7792343" y="4322479"/>
            <a:ext cx="264019" cy="1348957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DB492EF6-988A-4E9A-80F4-8DCA3A9F76A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459" y="2284367"/>
            <a:ext cx="3259395" cy="1258748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78867D94-6D2A-4908-A891-BA839DEE5F2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093" y="2153006"/>
            <a:ext cx="3073974" cy="1628973"/>
          </a:xfrm>
          <a:prstGeom prst="rect">
            <a:avLst/>
          </a:prstGeom>
        </p:spPr>
      </p:pic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3</a:t>
            </a:fld>
            <a:endParaRPr lang="es-CO" dirty="0"/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555C14C4-01E9-4E7D-A099-400B945B0D5D}"/>
              </a:ext>
            </a:extLst>
          </p:cNvPr>
          <p:cNvSpPr txBox="1"/>
          <p:nvPr/>
        </p:nvSpPr>
        <p:spPr>
          <a:xfrm>
            <a:off x="2141256" y="1557296"/>
            <a:ext cx="195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Circuit topology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CB45E1DA-D6A5-4660-A8AA-7B9FCA1CD5F3}"/>
                  </a:ext>
                </a:extLst>
              </p:cNvPr>
              <p:cNvSpPr txBox="1"/>
              <p:nvPr/>
            </p:nvSpPr>
            <p:spPr>
              <a:xfrm>
                <a:off x="1550700" y="5537917"/>
                <a:ext cx="3136915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Circuit assuming High loaded quality factor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sub>
                    </m:sSub>
                    <m:r>
                      <a:rPr lang="en-US" sz="15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ideal components.</a:t>
                </a:r>
              </a:p>
            </p:txBody>
          </p:sp>
        </mc:Choice>
        <mc:Fallback xmlns="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CB45E1DA-D6A5-4660-A8AA-7B9FCA1CD5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0700" y="5537917"/>
                <a:ext cx="3136915" cy="553998"/>
              </a:xfrm>
              <a:prstGeom prst="rect">
                <a:avLst/>
              </a:prstGeom>
              <a:blipFill>
                <a:blip r:embed="rId9"/>
                <a:stretch>
                  <a:fillRect t="-2198" r="-583" b="-120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CuadroTexto 36">
            <a:extLst>
              <a:ext uri="{FF2B5EF4-FFF2-40B4-BE49-F238E27FC236}">
                <a16:creationId xmlns:a16="http://schemas.microsoft.com/office/drawing/2014/main" id="{774D9771-D696-493A-9AF6-0DB6BEBFC3CB}"/>
              </a:ext>
            </a:extLst>
          </p:cNvPr>
          <p:cNvSpPr txBox="1"/>
          <p:nvPr/>
        </p:nvSpPr>
        <p:spPr>
          <a:xfrm>
            <a:off x="1611939" y="3560607"/>
            <a:ext cx="313691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Ideal circuit.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E8D953AD-9420-43C4-870D-F1CFFD5AEC9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342" y="4243636"/>
            <a:ext cx="2504107" cy="1258748"/>
          </a:xfrm>
          <a:prstGeom prst="rect">
            <a:avLst/>
          </a:prstGeom>
        </p:spPr>
      </p:pic>
      <p:sp>
        <p:nvSpPr>
          <p:cNvPr id="22" name="Marcador de pie de página 30">
            <a:extLst>
              <a:ext uri="{FF2B5EF4-FFF2-40B4-BE49-F238E27FC236}">
                <a16:creationId xmlns:a16="http://schemas.microsoft.com/office/drawing/2014/main" id="{6CA1DE49-28AA-4E24-9ED2-B03BF4FD2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6886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30</a:t>
            </a:fld>
            <a:endParaRPr lang="es-CO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F44045FF-E0F9-4EE7-A283-AA22A373978A}"/>
              </a:ext>
            </a:extLst>
          </p:cNvPr>
          <p:cNvSpPr txBox="1"/>
          <p:nvPr/>
        </p:nvSpPr>
        <p:spPr>
          <a:xfrm>
            <a:off x="3562468" y="2172721"/>
            <a:ext cx="5048132" cy="1200329"/>
          </a:xfrm>
          <a:prstGeom prst="rect">
            <a:avLst/>
          </a:prstGeom>
          <a:solidFill>
            <a:srgbClr val="DEEBF7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en-US" sz="1200" dirty="0" err="1"/>
              <a:t>fsp</a:t>
            </a:r>
            <a:r>
              <a:rPr lang="en-US" sz="1200" dirty="0"/>
              <a:t> := 100000.:</a:t>
            </a:r>
          </a:p>
          <a:p>
            <a:r>
              <a:rPr lang="en-US" sz="1200" dirty="0"/>
              <a:t>`&amp;</a:t>
            </a:r>
            <a:r>
              <a:rPr lang="en-US" sz="1200" dirty="0" err="1"/>
              <a:t>omega;sp</a:t>
            </a:r>
            <a:r>
              <a:rPr lang="en-US" sz="1200" dirty="0"/>
              <a:t>` := </a:t>
            </a:r>
            <a:r>
              <a:rPr lang="en-US" sz="1200" dirty="0" err="1"/>
              <a:t>evalf</a:t>
            </a:r>
            <a:r>
              <a:rPr lang="en-US" sz="1200" dirty="0"/>
              <a:t>(2*Pi*</a:t>
            </a:r>
            <a:r>
              <a:rPr lang="en-US" sz="1200" dirty="0" err="1"/>
              <a:t>fsp</a:t>
            </a:r>
            <a:r>
              <a:rPr lang="en-US" sz="1200" dirty="0"/>
              <a:t>):</a:t>
            </a:r>
          </a:p>
          <a:p>
            <a:r>
              <a:rPr lang="en-US" sz="1200" dirty="0" err="1"/>
              <a:t>VDDsp</a:t>
            </a:r>
            <a:r>
              <a:rPr lang="en-US" sz="1200" dirty="0"/>
              <a:t> := 5:</a:t>
            </a:r>
          </a:p>
          <a:p>
            <a:r>
              <a:rPr lang="en-US" sz="1200" dirty="0" err="1"/>
              <a:t>Losp</a:t>
            </a:r>
            <a:r>
              <a:rPr lang="en-US" sz="1200" dirty="0"/>
              <a:t> := 0.000024:</a:t>
            </a:r>
          </a:p>
          <a:p>
            <a:r>
              <a:rPr lang="en-US" sz="1200" dirty="0" err="1"/>
              <a:t>Pinsp</a:t>
            </a:r>
            <a:r>
              <a:rPr lang="en-US" sz="1200" dirty="0"/>
              <a:t> := 10:</a:t>
            </a:r>
          </a:p>
          <a:p>
            <a:r>
              <a:rPr lang="en-US" sz="1200" dirty="0" err="1"/>
              <a:t>effsp</a:t>
            </a:r>
            <a:r>
              <a:rPr lang="en-US" sz="1200" dirty="0"/>
              <a:t> := 1: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C338A187-13D5-4244-BFB7-3DC947320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7886"/>
            <a:ext cx="12192000" cy="583628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Maple™ process – Step 3</a:t>
            </a:r>
          </a:p>
        </p:txBody>
      </p:sp>
      <p:sp>
        <p:nvSpPr>
          <p:cNvPr id="8" name="Marcador de pie de página 30">
            <a:extLst>
              <a:ext uri="{FF2B5EF4-FFF2-40B4-BE49-F238E27FC236}">
                <a16:creationId xmlns:a16="http://schemas.microsoft.com/office/drawing/2014/main" id="{959756AF-6CE5-4E56-AEFD-F6DF338CE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1C79E16-AB7B-4A49-AB17-54411699C99F}"/>
              </a:ext>
            </a:extLst>
          </p:cNvPr>
          <p:cNvSpPr txBox="1">
            <a:spLocks/>
          </p:cNvSpPr>
          <p:nvPr/>
        </p:nvSpPr>
        <p:spPr>
          <a:xfrm>
            <a:off x="0" y="189815"/>
            <a:ext cx="2054087" cy="58362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 B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23FC098-DD58-4A1C-A693-916E9DCF6596}"/>
              </a:ext>
            </a:extLst>
          </p:cNvPr>
          <p:cNvSpPr txBox="1"/>
          <p:nvPr/>
        </p:nvSpPr>
        <p:spPr>
          <a:xfrm>
            <a:off x="1547771" y="3751863"/>
            <a:ext cx="909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3.2. Define the extended design set: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308127C-345E-49A1-916F-1BBEEB4BD80D}"/>
              </a:ext>
            </a:extLst>
          </p:cNvPr>
          <p:cNvSpPr txBox="1"/>
          <p:nvPr/>
        </p:nvSpPr>
        <p:spPr>
          <a:xfrm>
            <a:off x="1547771" y="1633539"/>
            <a:ext cx="909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3..1.   Define the input parameters: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CE0DAAD-15CD-4457-82AA-E7390FA9E1C3}"/>
              </a:ext>
            </a:extLst>
          </p:cNvPr>
          <p:cNvSpPr txBox="1"/>
          <p:nvPr/>
        </p:nvSpPr>
        <p:spPr>
          <a:xfrm>
            <a:off x="3571934" y="4364277"/>
            <a:ext cx="5048132" cy="1569660"/>
          </a:xfrm>
          <a:prstGeom prst="rect">
            <a:avLst/>
          </a:prstGeom>
          <a:solidFill>
            <a:srgbClr val="DEEBF7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en-US" sz="1200" dirty="0"/>
              <a:t>RL := (D, q) -&gt; KP(D, q)*VDDsp^2/(</a:t>
            </a:r>
            <a:r>
              <a:rPr lang="en-US" sz="1200" dirty="0" err="1"/>
              <a:t>Pinsp</a:t>
            </a:r>
            <a:r>
              <a:rPr lang="en-US" sz="1200" dirty="0"/>
              <a:t>*</a:t>
            </a:r>
            <a:r>
              <a:rPr lang="en-US" sz="1200" dirty="0" err="1"/>
              <a:t>effsp</a:t>
            </a:r>
            <a:r>
              <a:rPr lang="en-US" sz="1200" dirty="0"/>
              <a:t>):</a:t>
            </a:r>
          </a:p>
          <a:p>
            <a:r>
              <a:rPr lang="en-US" sz="1200" dirty="0" err="1"/>
              <a:t>Lsh</a:t>
            </a:r>
            <a:r>
              <a:rPr lang="en-US" sz="1200" dirty="0"/>
              <a:t> := (D, q) -&gt; KL(D, q)*RL(D, q)/`&amp;</a:t>
            </a:r>
            <a:r>
              <a:rPr lang="en-US" sz="1200" dirty="0" err="1"/>
              <a:t>omega;sp</a:t>
            </a:r>
            <a:r>
              <a:rPr lang="en-US" sz="1200" dirty="0"/>
              <a:t>`:</a:t>
            </a:r>
          </a:p>
          <a:p>
            <a:r>
              <a:rPr lang="en-US" sz="1200" dirty="0" err="1"/>
              <a:t>Csh</a:t>
            </a:r>
            <a:r>
              <a:rPr lang="en-US" sz="1200" dirty="0"/>
              <a:t> := (D, q) -&gt; KC(D, q)/(`&amp;</a:t>
            </a:r>
            <a:r>
              <a:rPr lang="en-US" sz="1200" dirty="0" err="1"/>
              <a:t>omega;sp</a:t>
            </a:r>
            <a:r>
              <a:rPr lang="en-US" sz="1200" dirty="0"/>
              <a:t>`*RL(D, q)):</a:t>
            </a:r>
          </a:p>
          <a:p>
            <a:r>
              <a:rPr lang="en-US" sz="1200" dirty="0"/>
              <a:t>KQL := (D, q) -&gt; `&amp;</a:t>
            </a:r>
            <a:r>
              <a:rPr lang="en-US" sz="1200" dirty="0" err="1"/>
              <a:t>omega;sp</a:t>
            </a:r>
            <a:r>
              <a:rPr lang="en-US" sz="1200" dirty="0"/>
              <a:t>`*</a:t>
            </a:r>
            <a:r>
              <a:rPr lang="en-US" sz="1200" dirty="0" err="1"/>
              <a:t>Losp</a:t>
            </a:r>
            <a:r>
              <a:rPr lang="en-US" sz="1200" dirty="0"/>
              <a:t>/RL(D, q):</a:t>
            </a:r>
          </a:p>
          <a:p>
            <a:r>
              <a:rPr lang="en-US" sz="1200" dirty="0" err="1"/>
              <a:t>Xs</a:t>
            </a:r>
            <a:r>
              <a:rPr lang="en-US" sz="1200" dirty="0"/>
              <a:t> := (D, q) -&gt; RL(D, q)*KX(D, q):</a:t>
            </a:r>
          </a:p>
          <a:p>
            <a:r>
              <a:rPr lang="en-US" sz="1200" dirty="0"/>
              <a:t>Co := (D, q) -&gt; 1/(`&amp;</a:t>
            </a:r>
            <a:r>
              <a:rPr lang="en-US" sz="1200" dirty="0" err="1"/>
              <a:t>omega;sp</a:t>
            </a:r>
            <a:r>
              <a:rPr lang="en-US" sz="1200" dirty="0"/>
              <a:t>`*RL(D, q)*KQL(D, q)):</a:t>
            </a:r>
          </a:p>
          <a:p>
            <a:r>
              <a:rPr lang="en-US" sz="1200" dirty="0"/>
              <a:t>Ce := (D, q) -&gt; 1/(1/Co(D, q) - `&amp;</a:t>
            </a:r>
            <a:r>
              <a:rPr lang="en-US" sz="1200" dirty="0" err="1"/>
              <a:t>omega;sp</a:t>
            </a:r>
            <a:r>
              <a:rPr lang="en-US" sz="1200" dirty="0"/>
              <a:t>`*</a:t>
            </a:r>
            <a:r>
              <a:rPr lang="en-US" sz="1200" dirty="0" err="1"/>
              <a:t>Xs</a:t>
            </a:r>
            <a:r>
              <a:rPr lang="en-US" sz="1200" dirty="0"/>
              <a:t>(D, q)):</a:t>
            </a:r>
          </a:p>
          <a:p>
            <a:r>
              <a:rPr lang="en-US" sz="1200" dirty="0" err="1"/>
              <a:t>VCshm</a:t>
            </a:r>
            <a:r>
              <a:rPr lang="en-US" sz="1200" dirty="0"/>
              <a:t> := (D, q) -&gt; </a:t>
            </a:r>
            <a:r>
              <a:rPr lang="en-US" sz="1200" dirty="0" err="1"/>
              <a:t>VDDsp</a:t>
            </a:r>
            <a:r>
              <a:rPr lang="en-US" sz="1200" dirty="0"/>
              <a:t>*(1.7613 + 0.0500*q)/(1 - D):</a:t>
            </a:r>
          </a:p>
        </p:txBody>
      </p:sp>
    </p:spTree>
    <p:extLst>
      <p:ext uri="{BB962C8B-B14F-4D97-AF65-F5344CB8AC3E}">
        <p14:creationId xmlns:p14="http://schemas.microsoft.com/office/powerpoint/2010/main" val="25058262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31</a:t>
            </a:fld>
            <a:endParaRPr lang="es-CO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023D25C-87EF-4558-97CD-190794893815}"/>
              </a:ext>
            </a:extLst>
          </p:cNvPr>
          <p:cNvSpPr txBox="1"/>
          <p:nvPr/>
        </p:nvSpPr>
        <p:spPr>
          <a:xfrm>
            <a:off x="1547771" y="1427524"/>
            <a:ext cx="909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4.1.   Plot the search space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6B9B883C-07E7-4B4A-878B-C7BD53825506}"/>
              </a:ext>
            </a:extLst>
          </p:cNvPr>
          <p:cNvSpPr txBox="1"/>
          <p:nvPr/>
        </p:nvSpPr>
        <p:spPr>
          <a:xfrm>
            <a:off x="1060174" y="2062867"/>
            <a:ext cx="10071652" cy="4293483"/>
          </a:xfrm>
          <a:prstGeom prst="rect">
            <a:avLst/>
          </a:prstGeom>
          <a:solidFill>
            <a:srgbClr val="DEEBF7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en-US" sz="1050" dirty="0"/>
              <a:t>plot3d(RL(</a:t>
            </a:r>
            <a:r>
              <a:rPr lang="en-US" sz="1050" dirty="0" err="1"/>
              <a:t>Dv</a:t>
            </a:r>
            <a:r>
              <a:rPr lang="en-US" sz="1050" dirty="0"/>
              <a:t>, qv), qv = 0 .. 2, </a:t>
            </a:r>
            <a:r>
              <a:rPr lang="en-US" sz="1050" dirty="0" err="1"/>
              <a:t>Dv</a:t>
            </a:r>
            <a:r>
              <a:rPr lang="en-US" sz="1050" dirty="0"/>
              <a:t> = 0 .. 0.99, </a:t>
            </a:r>
            <a:r>
              <a:rPr lang="en-US" sz="1050" dirty="0" err="1"/>
              <a:t>tickmarks</a:t>
            </a:r>
            <a:r>
              <a:rPr lang="en-US" sz="1050" dirty="0"/>
              <a:t> = [[0.5, 1.0, 1.5, 2], [0.2, 0.5, 0.8], default], labels = [q, D, R__L*[Omega]], </a:t>
            </a:r>
            <a:r>
              <a:rPr lang="en-US" sz="1050" dirty="0" err="1"/>
              <a:t>labeldirections</a:t>
            </a:r>
            <a:r>
              <a:rPr lang="en-US" sz="1050" dirty="0"/>
              <a:t> = ["horizontal", "horizontal", "vertical"], axes = normal, color = gray, font = [axes, "TIMES", 28]);</a:t>
            </a:r>
          </a:p>
          <a:p>
            <a:endParaRPr lang="en-US" sz="1050" dirty="0"/>
          </a:p>
          <a:p>
            <a:r>
              <a:rPr lang="en-US" sz="1050" dirty="0"/>
              <a:t>plot3d(</a:t>
            </a:r>
            <a:r>
              <a:rPr lang="en-US" sz="1050" dirty="0" err="1"/>
              <a:t>Lsh</a:t>
            </a:r>
            <a:r>
              <a:rPr lang="en-US" sz="1050" dirty="0"/>
              <a:t>(</a:t>
            </a:r>
            <a:r>
              <a:rPr lang="en-US" sz="1050" dirty="0" err="1"/>
              <a:t>Dv</a:t>
            </a:r>
            <a:r>
              <a:rPr lang="en-US" sz="1050" dirty="0"/>
              <a:t>, qv)*10^3, qv = 0.1 .. 2, </a:t>
            </a:r>
            <a:r>
              <a:rPr lang="en-US" sz="1050" dirty="0" err="1"/>
              <a:t>Dv</a:t>
            </a:r>
            <a:r>
              <a:rPr lang="en-US" sz="1050" dirty="0"/>
              <a:t> = 0.1 .. 0.85, </a:t>
            </a:r>
            <a:r>
              <a:rPr lang="en-US" sz="1050" dirty="0" err="1"/>
              <a:t>tickmarks</a:t>
            </a:r>
            <a:r>
              <a:rPr lang="en-US" sz="1050" dirty="0"/>
              <a:t> = [[0.5, 1, 1.5, 2], [0.2, 0.5, 0.8], default], labels = [q, D, L__SH*[</a:t>
            </a:r>
            <a:r>
              <a:rPr lang="en-US" sz="1050" dirty="0" err="1"/>
              <a:t>mH</a:t>
            </a:r>
            <a:r>
              <a:rPr lang="en-US" sz="1050" dirty="0"/>
              <a:t>]], </a:t>
            </a:r>
            <a:r>
              <a:rPr lang="en-US" sz="1050" dirty="0" err="1"/>
              <a:t>labeldirections</a:t>
            </a:r>
            <a:r>
              <a:rPr lang="en-US" sz="1050" dirty="0"/>
              <a:t> = ["horizontal", "horizontal", "vertical"], axes = normal, color = gray, font = [axes, "TIMES", 28]);</a:t>
            </a:r>
          </a:p>
          <a:p>
            <a:endParaRPr lang="en-US" sz="1050" dirty="0"/>
          </a:p>
          <a:p>
            <a:r>
              <a:rPr lang="en-US" sz="1050" dirty="0"/>
              <a:t>plot3d(</a:t>
            </a:r>
            <a:r>
              <a:rPr lang="en-US" sz="1050" dirty="0" err="1"/>
              <a:t>Csh</a:t>
            </a:r>
            <a:r>
              <a:rPr lang="en-US" sz="1050" dirty="0"/>
              <a:t>(</a:t>
            </a:r>
            <a:r>
              <a:rPr lang="en-US" sz="1050" dirty="0" err="1"/>
              <a:t>Dv</a:t>
            </a:r>
            <a:r>
              <a:rPr lang="en-US" sz="1050" dirty="0"/>
              <a:t>, qv)*10^6, qv = 0.1 .. 1.9, </a:t>
            </a:r>
            <a:r>
              <a:rPr lang="en-US" sz="1050" dirty="0" err="1"/>
              <a:t>Dv</a:t>
            </a:r>
            <a:r>
              <a:rPr lang="en-US" sz="1050" dirty="0"/>
              <a:t> = 0.1 .. 0.9, </a:t>
            </a:r>
            <a:r>
              <a:rPr lang="en-US" sz="1050" dirty="0" err="1"/>
              <a:t>tickmarks</a:t>
            </a:r>
            <a:r>
              <a:rPr lang="en-US" sz="1050" dirty="0"/>
              <a:t> = [[0.5, 1, 1.5, 2], [0.2, 0.5, 0.8], default], labels = [q, D, C__SH*[`&amp;</a:t>
            </a:r>
            <a:r>
              <a:rPr lang="en-US" sz="1050" dirty="0" err="1"/>
              <a:t>mu;F</a:t>
            </a:r>
            <a:r>
              <a:rPr lang="en-US" sz="1050" dirty="0"/>
              <a:t>`]], </a:t>
            </a:r>
            <a:r>
              <a:rPr lang="en-US" sz="1050" dirty="0" err="1"/>
              <a:t>labeldirections</a:t>
            </a:r>
            <a:r>
              <a:rPr lang="en-US" sz="1050" dirty="0"/>
              <a:t> = ["horizontal", "horizontal", "vertical"], axes = normal, color = gray, font = [axes, "TIMES", 28]);</a:t>
            </a:r>
          </a:p>
          <a:p>
            <a:endParaRPr lang="en-US" sz="1050" dirty="0"/>
          </a:p>
          <a:p>
            <a:r>
              <a:rPr lang="en-US" sz="1050" dirty="0"/>
              <a:t>plot3d(Ce(</a:t>
            </a:r>
            <a:r>
              <a:rPr lang="en-US" sz="1050" dirty="0" err="1"/>
              <a:t>Dv</a:t>
            </a:r>
            <a:r>
              <a:rPr lang="en-US" sz="1050" dirty="0"/>
              <a:t>, qv)*10^9, qv = 0.01 .. 2, </a:t>
            </a:r>
            <a:r>
              <a:rPr lang="en-US" sz="1050" dirty="0" err="1"/>
              <a:t>Dv</a:t>
            </a:r>
            <a:r>
              <a:rPr lang="en-US" sz="1050" dirty="0"/>
              <a:t> = 0.01 .. 0.96, </a:t>
            </a:r>
            <a:r>
              <a:rPr lang="en-US" sz="1050" dirty="0" err="1"/>
              <a:t>tickmarks</a:t>
            </a:r>
            <a:r>
              <a:rPr lang="en-US" sz="1050" dirty="0"/>
              <a:t> = [[0.5, 1, 1.5, 2], [0.2, 0.5, 0.8], default], labels = [q, D, Ce*[nF]], </a:t>
            </a:r>
            <a:r>
              <a:rPr lang="en-US" sz="1050" dirty="0" err="1"/>
              <a:t>labeldirections</a:t>
            </a:r>
            <a:r>
              <a:rPr lang="en-US" sz="1050" dirty="0"/>
              <a:t> = ["horizontal", "horizontal", "vertical"], axes = normal, color = gray, font = [axes, "TIMES", 28]);</a:t>
            </a:r>
          </a:p>
          <a:p>
            <a:endParaRPr lang="en-US" sz="1050" dirty="0"/>
          </a:p>
          <a:p>
            <a:r>
              <a:rPr lang="en-US" sz="1050" dirty="0"/>
              <a:t>plot3d(</a:t>
            </a:r>
            <a:r>
              <a:rPr lang="en-US" sz="1050" dirty="0" err="1"/>
              <a:t>VCshm</a:t>
            </a:r>
            <a:r>
              <a:rPr lang="en-US" sz="1050" dirty="0"/>
              <a:t>(</a:t>
            </a:r>
            <a:r>
              <a:rPr lang="en-US" sz="1050" dirty="0" err="1"/>
              <a:t>Dv</a:t>
            </a:r>
            <a:r>
              <a:rPr lang="en-US" sz="1050" dirty="0"/>
              <a:t>, qv), </a:t>
            </a:r>
            <a:r>
              <a:rPr lang="en-US" sz="1050" dirty="0" err="1"/>
              <a:t>Dv</a:t>
            </a:r>
            <a:r>
              <a:rPr lang="en-US" sz="1050" dirty="0"/>
              <a:t> = 0 .. 1, qv = 0 .. 2, </a:t>
            </a:r>
            <a:r>
              <a:rPr lang="en-US" sz="1050" dirty="0" err="1"/>
              <a:t>tickmarks</a:t>
            </a:r>
            <a:r>
              <a:rPr lang="en-US" sz="1050" dirty="0"/>
              <a:t> = [[0.2, 0.5, 0.8], [0.5, 1, 1.5, 2], default], labels = [D, q, V__C__</a:t>
            </a:r>
            <a:r>
              <a:rPr lang="en-US" sz="1050" dirty="0" err="1"/>
              <a:t>SHm</a:t>
            </a:r>
            <a:r>
              <a:rPr lang="en-US" sz="1050" dirty="0"/>
              <a:t>*[V]], </a:t>
            </a:r>
            <a:r>
              <a:rPr lang="en-US" sz="1050" dirty="0" err="1"/>
              <a:t>labeldirections</a:t>
            </a:r>
            <a:r>
              <a:rPr lang="en-US" sz="1050" dirty="0"/>
              <a:t> = ["horizontal", "horizontal", "vertical"], axes = normal, color = gray, font = [axes, "TIMES", 28]);</a:t>
            </a:r>
          </a:p>
          <a:p>
            <a:endParaRPr lang="en-US" sz="1050" dirty="0"/>
          </a:p>
          <a:p>
            <a:r>
              <a:rPr lang="en-US" sz="1050" dirty="0"/>
              <a:t>F1 := </a:t>
            </a:r>
            <a:r>
              <a:rPr lang="en-US" sz="1050" dirty="0" err="1"/>
              <a:t>VCshm</a:t>
            </a:r>
            <a:r>
              <a:rPr lang="en-US" sz="1050" dirty="0"/>
              <a:t>(0.25, x): L1 := typeset(D = 0.25): S1 := asterisk: C1 := black:</a:t>
            </a:r>
          </a:p>
          <a:p>
            <a:r>
              <a:rPr lang="en-US" sz="1050" dirty="0"/>
              <a:t>F2 := </a:t>
            </a:r>
            <a:r>
              <a:rPr lang="en-US" sz="1050" dirty="0" err="1"/>
              <a:t>VCshm</a:t>
            </a:r>
            <a:r>
              <a:rPr lang="en-US" sz="1050" dirty="0"/>
              <a:t>(0.375, x): L2 := typeset(D = 0.375): S2 := </a:t>
            </a:r>
            <a:r>
              <a:rPr lang="en-US" sz="1050" dirty="0" err="1"/>
              <a:t>solidbox</a:t>
            </a:r>
            <a:r>
              <a:rPr lang="en-US" sz="1050" dirty="0"/>
              <a:t>: C2 := gray:</a:t>
            </a:r>
          </a:p>
          <a:p>
            <a:r>
              <a:rPr lang="en-US" sz="1050" dirty="0"/>
              <a:t>F3 := </a:t>
            </a:r>
            <a:r>
              <a:rPr lang="en-US" sz="1050" dirty="0" err="1"/>
              <a:t>VCshm</a:t>
            </a:r>
            <a:r>
              <a:rPr lang="en-US" sz="1050" dirty="0"/>
              <a:t>(0.5, x): L3 := typeset(D = 0.5): S3 := </a:t>
            </a:r>
            <a:r>
              <a:rPr lang="en-US" sz="1050" dirty="0" err="1"/>
              <a:t>solidcircle</a:t>
            </a:r>
            <a:r>
              <a:rPr lang="en-US" sz="1050" dirty="0"/>
              <a:t>: C3 := black:</a:t>
            </a:r>
          </a:p>
          <a:p>
            <a:r>
              <a:rPr lang="en-US" sz="1050" dirty="0"/>
              <a:t>F4 := </a:t>
            </a:r>
            <a:r>
              <a:rPr lang="en-US" sz="1050" dirty="0" err="1"/>
              <a:t>VCshm</a:t>
            </a:r>
            <a:r>
              <a:rPr lang="en-US" sz="1050" dirty="0"/>
              <a:t>(0.625, x): L4 := typeset(D = 0.625): S4 := </a:t>
            </a:r>
            <a:r>
              <a:rPr lang="en-US" sz="1050" dirty="0" err="1"/>
              <a:t>diagonalcross</a:t>
            </a:r>
            <a:r>
              <a:rPr lang="en-US" sz="1050" dirty="0"/>
              <a:t>: C4 := gray:</a:t>
            </a:r>
          </a:p>
          <a:p>
            <a:r>
              <a:rPr lang="en-US" sz="1050" dirty="0"/>
              <a:t>F5 := </a:t>
            </a:r>
            <a:r>
              <a:rPr lang="en-US" sz="1050" dirty="0" err="1"/>
              <a:t>VCshm</a:t>
            </a:r>
            <a:r>
              <a:rPr lang="en-US" sz="1050" dirty="0"/>
              <a:t>(0.75, x): L5 := typeset(D = 0.75): S5 := </a:t>
            </a:r>
            <a:r>
              <a:rPr lang="en-US" sz="1050" dirty="0" err="1"/>
              <a:t>soliddiamond</a:t>
            </a:r>
            <a:r>
              <a:rPr lang="en-US" sz="1050" dirty="0"/>
              <a:t>: C5 := black:</a:t>
            </a:r>
          </a:p>
          <a:p>
            <a:r>
              <a:rPr lang="en-US" sz="1050" dirty="0" err="1"/>
              <a:t>Labx</a:t>
            </a:r>
            <a:r>
              <a:rPr lang="en-US" sz="1050" dirty="0"/>
              <a:t> := "q": </a:t>
            </a:r>
            <a:r>
              <a:rPr lang="en-US" sz="1050" dirty="0" err="1"/>
              <a:t>Laby</a:t>
            </a:r>
            <a:r>
              <a:rPr lang="en-US" sz="1050" dirty="0"/>
              <a:t> := V__C__</a:t>
            </a:r>
            <a:r>
              <a:rPr lang="en-US" sz="1050" dirty="0" err="1"/>
              <a:t>SHm</a:t>
            </a:r>
            <a:r>
              <a:rPr lang="en-US" sz="1050" dirty="0"/>
              <a:t>*[V]: </a:t>
            </a:r>
            <a:r>
              <a:rPr lang="en-US" sz="1050" dirty="0" err="1"/>
              <a:t>axeX</a:t>
            </a:r>
            <a:r>
              <a:rPr lang="en-US" sz="1050" dirty="0"/>
              <a:t> := 0 .. 2: res := 30: </a:t>
            </a:r>
            <a:r>
              <a:rPr lang="en-US" sz="1050" dirty="0" err="1"/>
              <a:t>sSize</a:t>
            </a:r>
            <a:r>
              <a:rPr lang="en-US" sz="1050" dirty="0"/>
              <a:t> := 12: </a:t>
            </a:r>
            <a:r>
              <a:rPr lang="en-US" sz="1050" dirty="0" err="1"/>
              <a:t>dfont</a:t>
            </a:r>
            <a:r>
              <a:rPr lang="en-US" sz="1050" dirty="0"/>
              <a:t> := "TIMES": </a:t>
            </a:r>
            <a:r>
              <a:rPr lang="en-US" sz="1050" dirty="0" err="1"/>
              <a:t>axeSize</a:t>
            </a:r>
            <a:r>
              <a:rPr lang="en-US" sz="1050" dirty="0"/>
              <a:t> := 28:</a:t>
            </a:r>
          </a:p>
          <a:p>
            <a:r>
              <a:rPr lang="en-US" sz="1050" dirty="0" err="1"/>
              <a:t>functionList</a:t>
            </a:r>
            <a:r>
              <a:rPr lang="en-US" sz="1050" dirty="0"/>
              <a:t> := [F1, F2, F3, F4, F5]: </a:t>
            </a:r>
            <a:r>
              <a:rPr lang="en-US" sz="1050" dirty="0" err="1"/>
              <a:t>colorList</a:t>
            </a:r>
            <a:r>
              <a:rPr lang="en-US" sz="1050" dirty="0"/>
              <a:t> := [C1, C2, C3, C4, C5]: </a:t>
            </a:r>
            <a:r>
              <a:rPr lang="en-US" sz="1050" dirty="0" err="1"/>
              <a:t>legendList</a:t>
            </a:r>
            <a:r>
              <a:rPr lang="en-US" sz="1050" dirty="0"/>
              <a:t> := [L1, L2, L3, L4, L5]:</a:t>
            </a:r>
          </a:p>
          <a:p>
            <a:r>
              <a:rPr lang="en-US" sz="1050" dirty="0" err="1"/>
              <a:t>symbolList</a:t>
            </a:r>
            <a:r>
              <a:rPr lang="en-US" sz="1050" dirty="0"/>
              <a:t> := [S1, S2, S3, S4, S5]:  </a:t>
            </a:r>
            <a:r>
              <a:rPr lang="en-US" sz="1050" dirty="0" err="1"/>
              <a:t>styleList</a:t>
            </a:r>
            <a:r>
              <a:rPr lang="en-US" sz="1050" dirty="0"/>
              <a:t> := [</a:t>
            </a:r>
            <a:r>
              <a:rPr lang="en-US" sz="1050" dirty="0" err="1"/>
              <a:t>pointline</a:t>
            </a:r>
            <a:r>
              <a:rPr lang="en-US" sz="1050" dirty="0"/>
              <a:t>, </a:t>
            </a:r>
            <a:r>
              <a:rPr lang="en-US" sz="1050" dirty="0" err="1"/>
              <a:t>pointline</a:t>
            </a:r>
            <a:r>
              <a:rPr lang="en-US" sz="1050" dirty="0"/>
              <a:t>, </a:t>
            </a:r>
            <a:r>
              <a:rPr lang="en-US" sz="1050" dirty="0" err="1"/>
              <a:t>pointline</a:t>
            </a:r>
            <a:r>
              <a:rPr lang="en-US" sz="1050" dirty="0"/>
              <a:t>, </a:t>
            </a:r>
            <a:r>
              <a:rPr lang="en-US" sz="1050" dirty="0" err="1"/>
              <a:t>pointline</a:t>
            </a:r>
            <a:r>
              <a:rPr lang="en-US" sz="1050" dirty="0"/>
              <a:t>, </a:t>
            </a:r>
            <a:r>
              <a:rPr lang="en-US" sz="1050" dirty="0" err="1"/>
              <a:t>pointline</a:t>
            </a:r>
            <a:r>
              <a:rPr lang="en-US" sz="1050" dirty="0"/>
              <a:t>]:</a:t>
            </a:r>
          </a:p>
          <a:p>
            <a:r>
              <a:rPr lang="en-US" sz="1050" dirty="0"/>
              <a:t>plot([seq(</a:t>
            </a:r>
            <a:r>
              <a:rPr lang="en-US" sz="1050" dirty="0" err="1"/>
              <a:t>functionList</a:t>
            </a:r>
            <a:r>
              <a:rPr lang="en-US" sz="1050" dirty="0"/>
              <a:t>[k], k = [1, 2, 3, 4, 5])], x = </a:t>
            </a:r>
            <a:r>
              <a:rPr lang="en-US" sz="1050" dirty="0" err="1"/>
              <a:t>axeX</a:t>
            </a:r>
            <a:r>
              <a:rPr lang="en-US" sz="1050" dirty="0"/>
              <a:t>, '</a:t>
            </a:r>
            <a:r>
              <a:rPr lang="en-US" sz="1050" dirty="0" err="1"/>
              <a:t>numpoints</a:t>
            </a:r>
            <a:r>
              <a:rPr lang="en-US" sz="1050" dirty="0"/>
              <a:t>' = res, thickness = 2.4, 'style' = [seq(</a:t>
            </a:r>
            <a:r>
              <a:rPr lang="en-US" sz="1050" dirty="0" err="1"/>
              <a:t>styleList</a:t>
            </a:r>
            <a:r>
              <a:rPr lang="en-US" sz="1050" dirty="0"/>
              <a:t>[k], k = [1, 2, 3, 4, 5])], '</a:t>
            </a:r>
            <a:r>
              <a:rPr lang="en-US" sz="1050" dirty="0" err="1"/>
              <a:t>colour</a:t>
            </a:r>
            <a:r>
              <a:rPr lang="en-US" sz="1050" dirty="0"/>
              <a:t>' = [seq(</a:t>
            </a:r>
            <a:r>
              <a:rPr lang="en-US" sz="1050" dirty="0" err="1"/>
              <a:t>colorList</a:t>
            </a:r>
            <a:r>
              <a:rPr lang="en-US" sz="1050" dirty="0"/>
              <a:t>[k], k = [1, 2, 3, 4, 5])], 'legend' = [seq(</a:t>
            </a:r>
            <a:r>
              <a:rPr lang="en-US" sz="1050" dirty="0" err="1"/>
              <a:t>legendList</a:t>
            </a:r>
            <a:r>
              <a:rPr lang="en-US" sz="1050" dirty="0"/>
              <a:t>[k], k = [1, 2, 3, 4, 5])], 'symbol' = [seq(</a:t>
            </a:r>
            <a:r>
              <a:rPr lang="en-US" sz="1050" dirty="0" err="1"/>
              <a:t>symbolList</a:t>
            </a:r>
            <a:r>
              <a:rPr lang="en-US" sz="1050" dirty="0"/>
              <a:t>[k], k = [1, 2, 3, 4, 5])], '</a:t>
            </a:r>
            <a:r>
              <a:rPr lang="en-US" sz="1050" dirty="0" err="1"/>
              <a:t>legendstyle</a:t>
            </a:r>
            <a:r>
              <a:rPr lang="en-US" sz="1050" dirty="0"/>
              <a:t>' = ['location' = right, font = [</a:t>
            </a:r>
            <a:r>
              <a:rPr lang="en-US" sz="1050" dirty="0" err="1"/>
              <a:t>dfont</a:t>
            </a:r>
            <a:r>
              <a:rPr lang="en-US" sz="1050" dirty="0"/>
              <a:t>, </a:t>
            </a:r>
            <a:r>
              <a:rPr lang="en-US" sz="1050" dirty="0" err="1"/>
              <a:t>axeSize</a:t>
            </a:r>
            <a:r>
              <a:rPr lang="en-US" sz="1050" dirty="0"/>
              <a:t>]], '</a:t>
            </a:r>
            <a:r>
              <a:rPr lang="en-US" sz="1050" dirty="0" err="1"/>
              <a:t>symbolsize</a:t>
            </a:r>
            <a:r>
              <a:rPr lang="en-US" sz="1050" dirty="0"/>
              <a:t>' = </a:t>
            </a:r>
            <a:r>
              <a:rPr lang="en-US" sz="1050" dirty="0" err="1"/>
              <a:t>sSize</a:t>
            </a:r>
            <a:r>
              <a:rPr lang="en-US" sz="1050" dirty="0"/>
              <a:t>, font = [title, </a:t>
            </a:r>
            <a:r>
              <a:rPr lang="en-US" sz="1050" dirty="0" err="1"/>
              <a:t>dfont</a:t>
            </a:r>
            <a:r>
              <a:rPr lang="en-US" sz="1050" dirty="0"/>
              <a:t>, </a:t>
            </a:r>
            <a:r>
              <a:rPr lang="en-US" sz="1050" dirty="0" err="1"/>
              <a:t>titSize</a:t>
            </a:r>
            <a:r>
              <a:rPr lang="en-US" sz="1050" dirty="0"/>
              <a:t>], font = [axes, </a:t>
            </a:r>
            <a:r>
              <a:rPr lang="en-US" sz="1050" dirty="0" err="1"/>
              <a:t>dfont</a:t>
            </a:r>
            <a:r>
              <a:rPr lang="en-US" sz="1050" dirty="0"/>
              <a:t>, </a:t>
            </a:r>
            <a:r>
              <a:rPr lang="en-US" sz="1050" dirty="0" err="1"/>
              <a:t>axeSize</a:t>
            </a:r>
            <a:r>
              <a:rPr lang="en-US" sz="1050" dirty="0"/>
              <a:t>], 'labels' = [</a:t>
            </a:r>
            <a:r>
              <a:rPr lang="en-US" sz="1050" dirty="0" err="1"/>
              <a:t>Labx</a:t>
            </a:r>
            <a:r>
              <a:rPr lang="en-US" sz="1050" dirty="0"/>
              <a:t>, </a:t>
            </a:r>
            <a:r>
              <a:rPr lang="en-US" sz="1050" dirty="0" err="1"/>
              <a:t>Laby</a:t>
            </a:r>
            <a:r>
              <a:rPr lang="en-US" sz="1050" dirty="0"/>
              <a:t>], </a:t>
            </a:r>
            <a:r>
              <a:rPr lang="en-US" sz="1050" dirty="0" err="1"/>
              <a:t>labeldirections</a:t>
            </a:r>
            <a:r>
              <a:rPr lang="en-US" sz="1050" dirty="0"/>
              <a:t> = ["horizontal", "vertical"]);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A2801AD6-0A00-4F70-A19A-9C643C69C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7886"/>
            <a:ext cx="12192000" cy="583628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Maple™ process – Step 4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39FDEFA-C83D-4F07-B7FB-E1BFDCA1D489}"/>
              </a:ext>
            </a:extLst>
          </p:cNvPr>
          <p:cNvSpPr txBox="1"/>
          <p:nvPr/>
        </p:nvSpPr>
        <p:spPr>
          <a:xfrm>
            <a:off x="1060174" y="1638508"/>
            <a:ext cx="3728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search space:</a:t>
            </a:r>
          </a:p>
        </p:txBody>
      </p:sp>
      <p:sp>
        <p:nvSpPr>
          <p:cNvPr id="9" name="Marcador de pie de página 30">
            <a:extLst>
              <a:ext uri="{FF2B5EF4-FFF2-40B4-BE49-F238E27FC236}">
                <a16:creationId xmlns:a16="http://schemas.microsoft.com/office/drawing/2014/main" id="{A04DFFA0-A86D-4D37-B621-EB0CE71B8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BBBEA5D-6049-4339-BC68-FFE3318E38DE}"/>
              </a:ext>
            </a:extLst>
          </p:cNvPr>
          <p:cNvSpPr txBox="1">
            <a:spLocks/>
          </p:cNvSpPr>
          <p:nvPr/>
        </p:nvSpPr>
        <p:spPr>
          <a:xfrm>
            <a:off x="0" y="189815"/>
            <a:ext cx="2054087" cy="58362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 B</a:t>
            </a:r>
          </a:p>
        </p:txBody>
      </p:sp>
    </p:spTree>
    <p:extLst>
      <p:ext uri="{BB962C8B-B14F-4D97-AF65-F5344CB8AC3E}">
        <p14:creationId xmlns:p14="http://schemas.microsoft.com/office/powerpoint/2010/main" val="42410800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32</a:t>
            </a:fld>
            <a:endParaRPr lang="es-CO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023D25C-87EF-4558-97CD-190794893815}"/>
              </a:ext>
            </a:extLst>
          </p:cNvPr>
          <p:cNvSpPr txBox="1"/>
          <p:nvPr/>
        </p:nvSpPr>
        <p:spPr>
          <a:xfrm>
            <a:off x="1547771" y="1458545"/>
            <a:ext cx="909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1.  Plot the search space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6B9B883C-07E7-4B4A-878B-C7BD53825506}"/>
              </a:ext>
            </a:extLst>
          </p:cNvPr>
          <p:cNvSpPr txBox="1"/>
          <p:nvPr/>
        </p:nvSpPr>
        <p:spPr>
          <a:xfrm>
            <a:off x="862551" y="2497067"/>
            <a:ext cx="10587327" cy="3308598"/>
          </a:xfrm>
          <a:prstGeom prst="rect">
            <a:avLst/>
          </a:prstGeom>
          <a:solidFill>
            <a:srgbClr val="DEEBF7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en-US" sz="1100" dirty="0" err="1"/>
              <a:t>Dsp</a:t>
            </a:r>
            <a:r>
              <a:rPr lang="en-US" sz="1100" dirty="0"/>
              <a:t> := 0.62:</a:t>
            </a:r>
          </a:p>
          <a:p>
            <a:endParaRPr lang="en-US" sz="1100" dirty="0"/>
          </a:p>
          <a:p>
            <a:r>
              <a:rPr lang="en-US" sz="1100" dirty="0" err="1"/>
              <a:t>Fsym</a:t>
            </a:r>
            <a:r>
              <a:rPr lang="en-US" sz="1100" dirty="0"/>
              <a:t> := x -&gt; RL(</a:t>
            </a:r>
            <a:r>
              <a:rPr lang="en-US" sz="1100" dirty="0" err="1"/>
              <a:t>Dsp</a:t>
            </a:r>
            <a:r>
              <a:rPr lang="en-US" sz="1100" dirty="0"/>
              <a:t>, x): with(</a:t>
            </a:r>
            <a:r>
              <a:rPr lang="en-US" sz="1100" dirty="0" err="1"/>
              <a:t>ArrayTools</a:t>
            </a:r>
            <a:r>
              <a:rPr lang="en-US" sz="1100" dirty="0"/>
              <a:t>): </a:t>
            </a:r>
            <a:r>
              <a:rPr lang="en-US" sz="1100" dirty="0" err="1"/>
              <a:t>vectest</a:t>
            </a:r>
            <a:r>
              <a:rPr lang="en-US" sz="1100" dirty="0"/>
              <a:t> := </a:t>
            </a:r>
            <a:r>
              <a:rPr lang="en-US" sz="1100" dirty="0" err="1"/>
              <a:t>RegularArray</a:t>
            </a:r>
            <a:r>
              <a:rPr lang="en-US" sz="1100" dirty="0"/>
              <a:t>(0.1 .. 2.5, 30): </a:t>
            </a:r>
            <a:r>
              <a:rPr lang="en-US" sz="1100" dirty="0" err="1"/>
              <a:t>FNum</a:t>
            </a:r>
            <a:r>
              <a:rPr lang="en-US" sz="1100" dirty="0"/>
              <a:t> := </a:t>
            </a:r>
            <a:r>
              <a:rPr lang="en-US" sz="1100" dirty="0" err="1"/>
              <a:t>evalf</a:t>
            </a:r>
            <a:r>
              <a:rPr lang="en-US" sz="1100" dirty="0"/>
              <a:t>(seq(</a:t>
            </a:r>
            <a:r>
              <a:rPr lang="en-US" sz="1100" dirty="0" err="1"/>
              <a:t>Fsym</a:t>
            </a:r>
            <a:r>
              <a:rPr lang="en-US" sz="1100" dirty="0"/>
              <a:t>(x), x = eval(</a:t>
            </a:r>
            <a:r>
              <a:rPr lang="en-US" sz="1100" dirty="0" err="1"/>
              <a:t>vectest</a:t>
            </a:r>
            <a:r>
              <a:rPr lang="en-US" sz="1100" dirty="0"/>
              <a:t>))): </a:t>
            </a:r>
            <a:r>
              <a:rPr lang="en-US" sz="1100" dirty="0" err="1"/>
              <a:t>RLmax</a:t>
            </a:r>
            <a:r>
              <a:rPr lang="en-US" sz="1100" dirty="0"/>
              <a:t> := max(</a:t>
            </a:r>
            <a:r>
              <a:rPr lang="en-US" sz="1100" dirty="0" err="1"/>
              <a:t>FNum</a:t>
            </a:r>
            <a:r>
              <a:rPr lang="en-US" sz="1100" dirty="0"/>
              <a:t>):</a:t>
            </a:r>
          </a:p>
          <a:p>
            <a:r>
              <a:rPr lang="en-US" sz="1100" dirty="0" err="1"/>
              <a:t>Fsym</a:t>
            </a:r>
            <a:r>
              <a:rPr lang="en-US" sz="1100" dirty="0"/>
              <a:t> := x -&gt; </a:t>
            </a:r>
            <a:r>
              <a:rPr lang="en-US" sz="1100" dirty="0" err="1"/>
              <a:t>Lsh</a:t>
            </a:r>
            <a:r>
              <a:rPr lang="en-US" sz="1100" dirty="0"/>
              <a:t>(</a:t>
            </a:r>
            <a:r>
              <a:rPr lang="en-US" sz="1100" dirty="0" err="1"/>
              <a:t>Dsp</a:t>
            </a:r>
            <a:r>
              <a:rPr lang="en-US" sz="1100" dirty="0"/>
              <a:t>, x): with(</a:t>
            </a:r>
            <a:r>
              <a:rPr lang="en-US" sz="1100" dirty="0" err="1"/>
              <a:t>ArrayTools</a:t>
            </a:r>
            <a:r>
              <a:rPr lang="en-US" sz="1100" dirty="0"/>
              <a:t>): </a:t>
            </a:r>
            <a:r>
              <a:rPr lang="en-US" sz="1100" dirty="0" err="1"/>
              <a:t>vectest</a:t>
            </a:r>
            <a:r>
              <a:rPr lang="en-US" sz="1100" dirty="0"/>
              <a:t> := </a:t>
            </a:r>
            <a:r>
              <a:rPr lang="en-US" sz="1100" dirty="0" err="1"/>
              <a:t>RegularArray</a:t>
            </a:r>
            <a:r>
              <a:rPr lang="en-US" sz="1100" dirty="0"/>
              <a:t>(0.1 .. 2.5, 30): </a:t>
            </a:r>
            <a:r>
              <a:rPr lang="en-US" sz="1100" dirty="0" err="1"/>
              <a:t>FNum</a:t>
            </a:r>
            <a:r>
              <a:rPr lang="en-US" sz="1100" dirty="0"/>
              <a:t> := </a:t>
            </a:r>
            <a:r>
              <a:rPr lang="en-US" sz="1100" dirty="0" err="1"/>
              <a:t>evalf</a:t>
            </a:r>
            <a:r>
              <a:rPr lang="en-US" sz="1100" dirty="0"/>
              <a:t>(seq(</a:t>
            </a:r>
            <a:r>
              <a:rPr lang="en-US" sz="1100" dirty="0" err="1"/>
              <a:t>Fsym</a:t>
            </a:r>
            <a:r>
              <a:rPr lang="en-US" sz="1100" dirty="0"/>
              <a:t>(x), x = eval(</a:t>
            </a:r>
            <a:r>
              <a:rPr lang="en-US" sz="1100" dirty="0" err="1"/>
              <a:t>vectest</a:t>
            </a:r>
            <a:r>
              <a:rPr lang="en-US" sz="1100" dirty="0"/>
              <a:t>))): </a:t>
            </a:r>
            <a:r>
              <a:rPr lang="en-US" sz="1100" dirty="0" err="1"/>
              <a:t>Lshmax</a:t>
            </a:r>
            <a:r>
              <a:rPr lang="en-US" sz="1100" dirty="0"/>
              <a:t> := max(</a:t>
            </a:r>
            <a:r>
              <a:rPr lang="en-US" sz="1100" dirty="0" err="1"/>
              <a:t>FNum</a:t>
            </a:r>
            <a:r>
              <a:rPr lang="en-US" sz="1100" dirty="0"/>
              <a:t>):</a:t>
            </a:r>
          </a:p>
          <a:p>
            <a:r>
              <a:rPr lang="en-US" sz="1100" dirty="0" err="1"/>
              <a:t>Fsym</a:t>
            </a:r>
            <a:r>
              <a:rPr lang="en-US" sz="1100" dirty="0"/>
              <a:t> := x -&gt; </a:t>
            </a:r>
            <a:r>
              <a:rPr lang="en-US" sz="1100" dirty="0" err="1"/>
              <a:t>Csh</a:t>
            </a:r>
            <a:r>
              <a:rPr lang="en-US" sz="1100" dirty="0"/>
              <a:t>(</a:t>
            </a:r>
            <a:r>
              <a:rPr lang="en-US" sz="1100" dirty="0" err="1"/>
              <a:t>Dsp</a:t>
            </a:r>
            <a:r>
              <a:rPr lang="en-US" sz="1100" dirty="0"/>
              <a:t>, x): with(</a:t>
            </a:r>
            <a:r>
              <a:rPr lang="en-US" sz="1100" dirty="0" err="1"/>
              <a:t>ArrayTools</a:t>
            </a:r>
            <a:r>
              <a:rPr lang="en-US" sz="1100" dirty="0"/>
              <a:t>): </a:t>
            </a:r>
            <a:r>
              <a:rPr lang="en-US" sz="1100" dirty="0" err="1"/>
              <a:t>vectest</a:t>
            </a:r>
            <a:r>
              <a:rPr lang="en-US" sz="1100" dirty="0"/>
              <a:t> := </a:t>
            </a:r>
            <a:r>
              <a:rPr lang="en-US" sz="1100" dirty="0" err="1"/>
              <a:t>RegularArray</a:t>
            </a:r>
            <a:r>
              <a:rPr lang="en-US" sz="1100" dirty="0"/>
              <a:t>(0.1 .. 2.5, 30): </a:t>
            </a:r>
            <a:r>
              <a:rPr lang="en-US" sz="1100" dirty="0" err="1"/>
              <a:t>FNum</a:t>
            </a:r>
            <a:r>
              <a:rPr lang="en-US" sz="1100" dirty="0"/>
              <a:t> := </a:t>
            </a:r>
            <a:r>
              <a:rPr lang="en-US" sz="1100" dirty="0" err="1"/>
              <a:t>evalf</a:t>
            </a:r>
            <a:r>
              <a:rPr lang="en-US" sz="1100" dirty="0"/>
              <a:t>(seq(</a:t>
            </a:r>
            <a:r>
              <a:rPr lang="en-US" sz="1100" dirty="0" err="1"/>
              <a:t>Fsym</a:t>
            </a:r>
            <a:r>
              <a:rPr lang="en-US" sz="1100" dirty="0"/>
              <a:t>(x), x = eval(</a:t>
            </a:r>
            <a:r>
              <a:rPr lang="en-US" sz="1100" dirty="0" err="1"/>
              <a:t>vectest</a:t>
            </a:r>
            <a:r>
              <a:rPr lang="en-US" sz="1100" dirty="0"/>
              <a:t>))): </a:t>
            </a:r>
            <a:r>
              <a:rPr lang="en-US" sz="1100" dirty="0" err="1"/>
              <a:t>Cshmax</a:t>
            </a:r>
            <a:r>
              <a:rPr lang="en-US" sz="1100" dirty="0"/>
              <a:t> := max(</a:t>
            </a:r>
            <a:r>
              <a:rPr lang="en-US" sz="1100" dirty="0" err="1"/>
              <a:t>FNum</a:t>
            </a:r>
            <a:r>
              <a:rPr lang="en-US" sz="1100" dirty="0"/>
              <a:t>):</a:t>
            </a:r>
          </a:p>
          <a:p>
            <a:r>
              <a:rPr lang="en-US" sz="1100" dirty="0" err="1"/>
              <a:t>Fsym</a:t>
            </a:r>
            <a:r>
              <a:rPr lang="en-US" sz="1100" dirty="0"/>
              <a:t> := x -&gt; Ce(</a:t>
            </a:r>
            <a:r>
              <a:rPr lang="en-US" sz="1100" dirty="0" err="1"/>
              <a:t>Dsp</a:t>
            </a:r>
            <a:r>
              <a:rPr lang="en-US" sz="1100" dirty="0"/>
              <a:t>, x): with(</a:t>
            </a:r>
            <a:r>
              <a:rPr lang="en-US" sz="1100" dirty="0" err="1"/>
              <a:t>ArrayTools</a:t>
            </a:r>
            <a:r>
              <a:rPr lang="en-US" sz="1100" dirty="0"/>
              <a:t>): </a:t>
            </a:r>
            <a:r>
              <a:rPr lang="en-US" sz="1100" dirty="0" err="1"/>
              <a:t>vectest</a:t>
            </a:r>
            <a:r>
              <a:rPr lang="en-US" sz="1100" dirty="0"/>
              <a:t> := </a:t>
            </a:r>
            <a:r>
              <a:rPr lang="en-US" sz="1100" dirty="0" err="1"/>
              <a:t>RegularArray</a:t>
            </a:r>
            <a:r>
              <a:rPr lang="en-US" sz="1100" dirty="0"/>
              <a:t>(0.1 .. 2.5, 30): </a:t>
            </a:r>
            <a:r>
              <a:rPr lang="en-US" sz="1100" dirty="0" err="1"/>
              <a:t>FNum</a:t>
            </a:r>
            <a:r>
              <a:rPr lang="en-US" sz="1100" dirty="0"/>
              <a:t> := </a:t>
            </a:r>
            <a:r>
              <a:rPr lang="en-US" sz="1100" dirty="0" err="1"/>
              <a:t>evalf</a:t>
            </a:r>
            <a:r>
              <a:rPr lang="en-US" sz="1100" dirty="0"/>
              <a:t>(seq(</a:t>
            </a:r>
            <a:r>
              <a:rPr lang="en-US" sz="1100" dirty="0" err="1"/>
              <a:t>Fsym</a:t>
            </a:r>
            <a:r>
              <a:rPr lang="en-US" sz="1100" dirty="0"/>
              <a:t>(x), x = eval(</a:t>
            </a:r>
            <a:r>
              <a:rPr lang="en-US" sz="1100" dirty="0" err="1"/>
              <a:t>vectest</a:t>
            </a:r>
            <a:r>
              <a:rPr lang="en-US" sz="1100" dirty="0"/>
              <a:t>))): </a:t>
            </a:r>
            <a:r>
              <a:rPr lang="en-US" sz="1100" dirty="0" err="1"/>
              <a:t>Cemax</a:t>
            </a:r>
            <a:r>
              <a:rPr lang="en-US" sz="1100" dirty="0"/>
              <a:t> := max(</a:t>
            </a:r>
            <a:r>
              <a:rPr lang="en-US" sz="1100" dirty="0" err="1"/>
              <a:t>FNum</a:t>
            </a:r>
            <a:r>
              <a:rPr lang="en-US" sz="1100" dirty="0"/>
              <a:t>):</a:t>
            </a:r>
          </a:p>
          <a:p>
            <a:r>
              <a:rPr lang="en-US" sz="1100" dirty="0" err="1"/>
              <a:t>Fsym</a:t>
            </a:r>
            <a:r>
              <a:rPr lang="en-US" sz="1100" dirty="0"/>
              <a:t> := x -&gt; </a:t>
            </a:r>
            <a:r>
              <a:rPr lang="en-US" sz="1100" dirty="0" err="1"/>
              <a:t>VCshm</a:t>
            </a:r>
            <a:r>
              <a:rPr lang="en-US" sz="1100" dirty="0"/>
              <a:t>(</a:t>
            </a:r>
            <a:r>
              <a:rPr lang="en-US" sz="1100" dirty="0" err="1"/>
              <a:t>Dsp</a:t>
            </a:r>
            <a:r>
              <a:rPr lang="en-US" sz="1100" dirty="0"/>
              <a:t>, x): with(</a:t>
            </a:r>
            <a:r>
              <a:rPr lang="en-US" sz="1100" dirty="0" err="1"/>
              <a:t>ArrayTools</a:t>
            </a:r>
            <a:r>
              <a:rPr lang="en-US" sz="1100" dirty="0"/>
              <a:t>): </a:t>
            </a:r>
            <a:r>
              <a:rPr lang="en-US" sz="1100" dirty="0" err="1"/>
              <a:t>vectest</a:t>
            </a:r>
            <a:r>
              <a:rPr lang="en-US" sz="1100" dirty="0"/>
              <a:t> := </a:t>
            </a:r>
            <a:r>
              <a:rPr lang="en-US" sz="1100" dirty="0" err="1"/>
              <a:t>RegularArray</a:t>
            </a:r>
            <a:r>
              <a:rPr lang="en-US" sz="1100" dirty="0"/>
              <a:t>(0.1 .. 2.5, 30): </a:t>
            </a:r>
            <a:r>
              <a:rPr lang="en-US" sz="1100" dirty="0" err="1"/>
              <a:t>FNum</a:t>
            </a:r>
            <a:r>
              <a:rPr lang="en-US" sz="1100" dirty="0"/>
              <a:t> := </a:t>
            </a:r>
            <a:r>
              <a:rPr lang="en-US" sz="1100" dirty="0" err="1"/>
              <a:t>evalf</a:t>
            </a:r>
            <a:r>
              <a:rPr lang="en-US" sz="1100" dirty="0"/>
              <a:t>(seq(</a:t>
            </a:r>
            <a:r>
              <a:rPr lang="en-US" sz="1100" dirty="0" err="1"/>
              <a:t>Fsym</a:t>
            </a:r>
            <a:r>
              <a:rPr lang="en-US" sz="1100" dirty="0"/>
              <a:t>(x), x = eval(</a:t>
            </a:r>
            <a:r>
              <a:rPr lang="en-US" sz="1100" dirty="0" err="1"/>
              <a:t>vectest</a:t>
            </a:r>
            <a:r>
              <a:rPr lang="en-US" sz="1100" dirty="0"/>
              <a:t>))): </a:t>
            </a:r>
            <a:r>
              <a:rPr lang="en-US" sz="1100" dirty="0" err="1"/>
              <a:t>VCshmax</a:t>
            </a:r>
            <a:r>
              <a:rPr lang="en-US" sz="1100" dirty="0"/>
              <a:t> := max(</a:t>
            </a:r>
            <a:r>
              <a:rPr lang="en-US" sz="1100" dirty="0" err="1"/>
              <a:t>FNum</a:t>
            </a:r>
            <a:r>
              <a:rPr lang="en-US" sz="1100" dirty="0"/>
              <a:t>):</a:t>
            </a:r>
          </a:p>
          <a:p>
            <a:r>
              <a:rPr lang="en-US" sz="1100" dirty="0"/>
              <a:t>F1 := RL(</a:t>
            </a:r>
            <a:r>
              <a:rPr lang="en-US" sz="1100" dirty="0" err="1"/>
              <a:t>Dsp</a:t>
            </a:r>
            <a:r>
              <a:rPr lang="en-US" sz="1100" dirty="0"/>
              <a:t>, x)/</a:t>
            </a:r>
            <a:r>
              <a:rPr lang="en-US" sz="1100" dirty="0" err="1"/>
              <a:t>RLmax</a:t>
            </a:r>
            <a:r>
              <a:rPr lang="en-US" sz="1100" dirty="0"/>
              <a:t>: L1 := typeset(R[L]*[Omega]/round(1.0*</a:t>
            </a:r>
            <a:r>
              <a:rPr lang="en-US" sz="1100" dirty="0" err="1"/>
              <a:t>RLmax</a:t>
            </a:r>
            <a:r>
              <a:rPr lang="en-US" sz="1100" dirty="0"/>
              <a:t>)): S1 := asterisk: C1 := black:</a:t>
            </a:r>
          </a:p>
          <a:p>
            <a:r>
              <a:rPr lang="en-US" sz="1100" dirty="0"/>
              <a:t>F2 := </a:t>
            </a:r>
            <a:r>
              <a:rPr lang="en-US" sz="1100" dirty="0" err="1"/>
              <a:t>Lsh</a:t>
            </a:r>
            <a:r>
              <a:rPr lang="en-US" sz="1100" dirty="0"/>
              <a:t>(</a:t>
            </a:r>
            <a:r>
              <a:rPr lang="en-US" sz="1100" dirty="0" err="1"/>
              <a:t>Dsp</a:t>
            </a:r>
            <a:r>
              <a:rPr lang="en-US" sz="1100" dirty="0"/>
              <a:t>, x)/</a:t>
            </a:r>
            <a:r>
              <a:rPr lang="en-US" sz="1100" dirty="0" err="1"/>
              <a:t>Lshmax</a:t>
            </a:r>
            <a:r>
              <a:rPr lang="en-US" sz="1100" dirty="0"/>
              <a:t>: L2 := typeset(L[SH]*[</a:t>
            </a:r>
            <a:r>
              <a:rPr lang="en-US" sz="1100" dirty="0" err="1"/>
              <a:t>mH</a:t>
            </a:r>
            <a:r>
              <a:rPr lang="en-US" sz="1100" dirty="0"/>
              <a:t>]/round(1000.*</a:t>
            </a:r>
            <a:r>
              <a:rPr lang="en-US" sz="1100" dirty="0" err="1"/>
              <a:t>Lshmax</a:t>
            </a:r>
            <a:r>
              <a:rPr lang="en-US" sz="1100" dirty="0"/>
              <a:t>)): S2 := </a:t>
            </a:r>
            <a:r>
              <a:rPr lang="en-US" sz="1100" dirty="0" err="1"/>
              <a:t>solidbox</a:t>
            </a:r>
            <a:r>
              <a:rPr lang="en-US" sz="1100" dirty="0"/>
              <a:t>: C2 := gray:</a:t>
            </a:r>
          </a:p>
          <a:p>
            <a:r>
              <a:rPr lang="en-US" sz="1100" dirty="0"/>
              <a:t>F3 := </a:t>
            </a:r>
            <a:r>
              <a:rPr lang="en-US" sz="1100" dirty="0" err="1"/>
              <a:t>Csh</a:t>
            </a:r>
            <a:r>
              <a:rPr lang="en-US" sz="1100" dirty="0"/>
              <a:t>(</a:t>
            </a:r>
            <a:r>
              <a:rPr lang="en-US" sz="1100" dirty="0" err="1"/>
              <a:t>Dsp</a:t>
            </a:r>
            <a:r>
              <a:rPr lang="en-US" sz="1100" dirty="0"/>
              <a:t>, x)/</a:t>
            </a:r>
            <a:r>
              <a:rPr lang="en-US" sz="1100" dirty="0" err="1"/>
              <a:t>Cshmax</a:t>
            </a:r>
            <a:r>
              <a:rPr lang="en-US" sz="1100" dirty="0"/>
              <a:t>: L3 := typeset(C[SH]*[nF]/round(0.10*10^10*</a:t>
            </a:r>
            <a:r>
              <a:rPr lang="en-US" sz="1100" dirty="0" err="1"/>
              <a:t>Cshmax</a:t>
            </a:r>
            <a:r>
              <a:rPr lang="en-US" sz="1100" dirty="0"/>
              <a:t>)): S3 := </a:t>
            </a:r>
            <a:r>
              <a:rPr lang="en-US" sz="1100" dirty="0" err="1"/>
              <a:t>solidcircle</a:t>
            </a:r>
            <a:r>
              <a:rPr lang="en-US" sz="1100" dirty="0"/>
              <a:t>: C3 := black:</a:t>
            </a:r>
          </a:p>
          <a:p>
            <a:r>
              <a:rPr lang="en-US" sz="1100" dirty="0"/>
              <a:t>F4 := Ce(</a:t>
            </a:r>
            <a:r>
              <a:rPr lang="en-US" sz="1100" dirty="0" err="1"/>
              <a:t>Dsp</a:t>
            </a:r>
            <a:r>
              <a:rPr lang="en-US" sz="1100" dirty="0"/>
              <a:t>, x)/</a:t>
            </a:r>
            <a:r>
              <a:rPr lang="en-US" sz="1100" dirty="0" err="1"/>
              <a:t>Cemax</a:t>
            </a:r>
            <a:r>
              <a:rPr lang="en-US" sz="1100" dirty="0"/>
              <a:t>: L4 := typeset(C[e]*[nF]/round(0.10*10^10*</a:t>
            </a:r>
            <a:r>
              <a:rPr lang="en-US" sz="1100" dirty="0" err="1"/>
              <a:t>Cemax</a:t>
            </a:r>
            <a:r>
              <a:rPr lang="en-US" sz="1100" dirty="0"/>
              <a:t>)): S4 := </a:t>
            </a:r>
            <a:r>
              <a:rPr lang="en-US" sz="1100" dirty="0" err="1"/>
              <a:t>diagonalcross</a:t>
            </a:r>
            <a:r>
              <a:rPr lang="en-US" sz="1100" dirty="0"/>
              <a:t>: C4 := gray:</a:t>
            </a:r>
          </a:p>
          <a:p>
            <a:r>
              <a:rPr lang="en-US" sz="1100" dirty="0"/>
              <a:t>F5 := </a:t>
            </a:r>
            <a:r>
              <a:rPr lang="en-US" sz="1100" dirty="0" err="1"/>
              <a:t>VCshm</a:t>
            </a:r>
            <a:r>
              <a:rPr lang="en-US" sz="1100" dirty="0"/>
              <a:t>(</a:t>
            </a:r>
            <a:r>
              <a:rPr lang="en-US" sz="1100" dirty="0" err="1"/>
              <a:t>Dsp</a:t>
            </a:r>
            <a:r>
              <a:rPr lang="en-US" sz="1100" dirty="0"/>
              <a:t>, x)/</a:t>
            </a:r>
            <a:r>
              <a:rPr lang="en-US" sz="1100" dirty="0" err="1"/>
              <a:t>VCshmax</a:t>
            </a:r>
            <a:r>
              <a:rPr lang="en-US" sz="1100" dirty="0"/>
              <a:t>: L5 := typeset(V[C[</a:t>
            </a:r>
            <a:r>
              <a:rPr lang="en-US" sz="1100" dirty="0" err="1"/>
              <a:t>SHm</a:t>
            </a:r>
            <a:r>
              <a:rPr lang="en-US" sz="1100" dirty="0"/>
              <a:t>]]*[V]/round(1.0*</a:t>
            </a:r>
            <a:r>
              <a:rPr lang="en-US" sz="1100" dirty="0" err="1"/>
              <a:t>VCshmax</a:t>
            </a:r>
            <a:r>
              <a:rPr lang="en-US" sz="1100" dirty="0"/>
              <a:t>)): S5 := </a:t>
            </a:r>
            <a:r>
              <a:rPr lang="en-US" sz="1100" dirty="0" err="1"/>
              <a:t>soliddiamond</a:t>
            </a:r>
            <a:r>
              <a:rPr lang="en-US" sz="1100" dirty="0"/>
              <a:t>: C5 := black:</a:t>
            </a:r>
          </a:p>
          <a:p>
            <a:r>
              <a:rPr lang="en-US" sz="1100" dirty="0"/>
              <a:t>Tit := typeset("D=", </a:t>
            </a:r>
            <a:r>
              <a:rPr lang="en-US" sz="1100" dirty="0" err="1"/>
              <a:t>Dsp</a:t>
            </a:r>
            <a:r>
              <a:rPr lang="en-US" sz="1100" dirty="0"/>
              <a:t>): </a:t>
            </a:r>
            <a:r>
              <a:rPr lang="en-US" sz="1100" dirty="0" err="1"/>
              <a:t>Labx</a:t>
            </a:r>
            <a:r>
              <a:rPr lang="en-US" sz="1100" dirty="0"/>
              <a:t> := "q": </a:t>
            </a:r>
            <a:r>
              <a:rPr lang="en-US" sz="1100" dirty="0" err="1"/>
              <a:t>Laby</a:t>
            </a:r>
            <a:r>
              <a:rPr lang="en-US" sz="1100" dirty="0"/>
              <a:t> := "Components": </a:t>
            </a:r>
            <a:r>
              <a:rPr lang="en-US" sz="1100" dirty="0" err="1"/>
              <a:t>axeX</a:t>
            </a:r>
            <a:r>
              <a:rPr lang="en-US" sz="1100" dirty="0"/>
              <a:t> := 0 .. 2.5: </a:t>
            </a:r>
            <a:r>
              <a:rPr lang="en-US" sz="1100" dirty="0" err="1"/>
              <a:t>axeY</a:t>
            </a:r>
            <a:r>
              <a:rPr lang="en-US" sz="1100" dirty="0"/>
              <a:t> := 0 .. 1: </a:t>
            </a:r>
            <a:r>
              <a:rPr lang="en-US" sz="1100" dirty="0" err="1"/>
              <a:t>sSize</a:t>
            </a:r>
            <a:r>
              <a:rPr lang="en-US" sz="1100" dirty="0"/>
              <a:t> := 12: </a:t>
            </a:r>
            <a:r>
              <a:rPr lang="en-US" sz="1100" dirty="0" err="1"/>
              <a:t>dfont</a:t>
            </a:r>
            <a:r>
              <a:rPr lang="en-US" sz="1100" dirty="0"/>
              <a:t> := "TIMES": </a:t>
            </a:r>
            <a:r>
              <a:rPr lang="en-US" sz="1100" dirty="0" err="1"/>
              <a:t>titSize</a:t>
            </a:r>
            <a:r>
              <a:rPr lang="en-US" sz="1100" dirty="0"/>
              <a:t> := 12: </a:t>
            </a:r>
            <a:r>
              <a:rPr lang="en-US" sz="1100" dirty="0" err="1"/>
              <a:t>axeSize</a:t>
            </a:r>
            <a:r>
              <a:rPr lang="en-US" sz="1100" dirty="0"/>
              <a:t> := 20: </a:t>
            </a:r>
          </a:p>
          <a:p>
            <a:r>
              <a:rPr lang="en-US" sz="1100" dirty="0" err="1"/>
              <a:t>functionList</a:t>
            </a:r>
            <a:r>
              <a:rPr lang="en-US" sz="1100" dirty="0"/>
              <a:t> := [F1, F2, F3, F4, F5]: </a:t>
            </a:r>
            <a:r>
              <a:rPr lang="en-US" sz="1100" dirty="0" err="1"/>
              <a:t>colorList</a:t>
            </a:r>
            <a:r>
              <a:rPr lang="en-US" sz="1100" dirty="0"/>
              <a:t> := [C1, C2, C3, C4, C5]: </a:t>
            </a:r>
            <a:r>
              <a:rPr lang="en-US" sz="1100" dirty="0" err="1"/>
              <a:t>legendList</a:t>
            </a:r>
            <a:r>
              <a:rPr lang="en-US" sz="1100" dirty="0"/>
              <a:t> := [L1, L2, L3, L4, L5]:</a:t>
            </a:r>
          </a:p>
          <a:p>
            <a:r>
              <a:rPr lang="en-US" sz="1100" dirty="0" err="1"/>
              <a:t>symbolList</a:t>
            </a:r>
            <a:r>
              <a:rPr lang="en-US" sz="1100" dirty="0"/>
              <a:t> := [S1, S2, S3, S4, S5]: </a:t>
            </a:r>
            <a:r>
              <a:rPr lang="en-US" sz="1100" dirty="0" err="1"/>
              <a:t>styleList</a:t>
            </a:r>
            <a:r>
              <a:rPr lang="en-US" sz="1100" dirty="0"/>
              <a:t> := [</a:t>
            </a:r>
            <a:r>
              <a:rPr lang="en-US" sz="1100" dirty="0" err="1"/>
              <a:t>pointline</a:t>
            </a:r>
            <a:r>
              <a:rPr lang="en-US" sz="1100" dirty="0"/>
              <a:t>, </a:t>
            </a:r>
            <a:r>
              <a:rPr lang="en-US" sz="1100" dirty="0" err="1"/>
              <a:t>pointline</a:t>
            </a:r>
            <a:r>
              <a:rPr lang="en-US" sz="1100" dirty="0"/>
              <a:t>, </a:t>
            </a:r>
            <a:r>
              <a:rPr lang="en-US" sz="1100" dirty="0" err="1"/>
              <a:t>pointline</a:t>
            </a:r>
            <a:r>
              <a:rPr lang="en-US" sz="1100" dirty="0"/>
              <a:t>, </a:t>
            </a:r>
            <a:r>
              <a:rPr lang="en-US" sz="1100" dirty="0" err="1"/>
              <a:t>pointline</a:t>
            </a:r>
            <a:r>
              <a:rPr lang="en-US" sz="1100" dirty="0"/>
              <a:t>, </a:t>
            </a:r>
            <a:r>
              <a:rPr lang="en-US" sz="1100" dirty="0" err="1"/>
              <a:t>pointline</a:t>
            </a:r>
            <a:r>
              <a:rPr lang="en-US" sz="1100" dirty="0"/>
              <a:t>, </a:t>
            </a:r>
            <a:r>
              <a:rPr lang="en-US" sz="1100" dirty="0" err="1"/>
              <a:t>pointline</a:t>
            </a:r>
            <a:r>
              <a:rPr lang="en-US" sz="1100" dirty="0"/>
              <a:t>]:</a:t>
            </a:r>
          </a:p>
          <a:p>
            <a:r>
              <a:rPr lang="en-US" sz="1100" dirty="0"/>
              <a:t>plot([seq(</a:t>
            </a:r>
            <a:r>
              <a:rPr lang="en-US" sz="1100" dirty="0" err="1"/>
              <a:t>functionList</a:t>
            </a:r>
            <a:r>
              <a:rPr lang="en-US" sz="1100" dirty="0"/>
              <a:t>[k], k = [1, 2, 3, 4, 5])], x = </a:t>
            </a:r>
            <a:r>
              <a:rPr lang="en-US" sz="1100" dirty="0" err="1"/>
              <a:t>axeX</a:t>
            </a:r>
            <a:r>
              <a:rPr lang="en-US" sz="1100" dirty="0"/>
              <a:t>, y = </a:t>
            </a:r>
            <a:r>
              <a:rPr lang="en-US" sz="1100" dirty="0" err="1"/>
              <a:t>axeY</a:t>
            </a:r>
            <a:r>
              <a:rPr lang="en-US" sz="1100" dirty="0"/>
              <a:t>, '</a:t>
            </a:r>
            <a:r>
              <a:rPr lang="en-US" sz="1100" dirty="0" err="1"/>
              <a:t>numpoints</a:t>
            </a:r>
            <a:r>
              <a:rPr lang="en-US" sz="1100" dirty="0"/>
              <a:t>' = 1, thickness = 2.4, 'style' = [seq(</a:t>
            </a:r>
            <a:r>
              <a:rPr lang="en-US" sz="1100" dirty="0" err="1"/>
              <a:t>styleList</a:t>
            </a:r>
            <a:r>
              <a:rPr lang="en-US" sz="1100" dirty="0"/>
              <a:t>[k], k = [1, 2, 3, 4, 5])], '</a:t>
            </a:r>
            <a:r>
              <a:rPr lang="en-US" sz="1100" dirty="0" err="1"/>
              <a:t>colour</a:t>
            </a:r>
            <a:r>
              <a:rPr lang="en-US" sz="1100" dirty="0"/>
              <a:t>' = [seq(</a:t>
            </a:r>
            <a:r>
              <a:rPr lang="en-US" sz="1100" dirty="0" err="1"/>
              <a:t>colorList</a:t>
            </a:r>
            <a:r>
              <a:rPr lang="en-US" sz="1100" dirty="0"/>
              <a:t>[k], k = [1, 2, 3, 4, 5])], 'legend' = [seq(</a:t>
            </a:r>
            <a:r>
              <a:rPr lang="en-US" sz="1100" dirty="0" err="1"/>
              <a:t>legendList</a:t>
            </a:r>
            <a:r>
              <a:rPr lang="en-US" sz="1100" dirty="0"/>
              <a:t>[k], k = [1, 2, 3, 4, 5])], 'symbol' = [seq(</a:t>
            </a:r>
            <a:r>
              <a:rPr lang="en-US" sz="1100" dirty="0" err="1"/>
              <a:t>symbolList</a:t>
            </a:r>
            <a:r>
              <a:rPr lang="en-US" sz="1100" dirty="0"/>
              <a:t>[k], k = [1, 2, 3, 4, 5])], '</a:t>
            </a:r>
            <a:r>
              <a:rPr lang="en-US" sz="1100" dirty="0" err="1"/>
              <a:t>legendstyle</a:t>
            </a:r>
            <a:r>
              <a:rPr lang="en-US" sz="1100" dirty="0"/>
              <a:t>' = ['location' = right, font = [</a:t>
            </a:r>
            <a:r>
              <a:rPr lang="en-US" sz="1100" dirty="0" err="1"/>
              <a:t>dfont</a:t>
            </a:r>
            <a:r>
              <a:rPr lang="en-US" sz="1100" dirty="0"/>
              <a:t>, </a:t>
            </a:r>
            <a:r>
              <a:rPr lang="en-US" sz="1100" dirty="0" err="1"/>
              <a:t>axeSize</a:t>
            </a:r>
            <a:r>
              <a:rPr lang="en-US" sz="1100" dirty="0"/>
              <a:t>]], '</a:t>
            </a:r>
            <a:r>
              <a:rPr lang="en-US" sz="1100" dirty="0" err="1"/>
              <a:t>symbolsize</a:t>
            </a:r>
            <a:r>
              <a:rPr lang="en-US" sz="1100" dirty="0"/>
              <a:t>' = </a:t>
            </a:r>
            <a:r>
              <a:rPr lang="en-US" sz="1100" dirty="0" err="1"/>
              <a:t>sSize</a:t>
            </a:r>
            <a:r>
              <a:rPr lang="en-US" sz="1100" dirty="0"/>
              <a:t>, font = [title, </a:t>
            </a:r>
            <a:r>
              <a:rPr lang="en-US" sz="1100" dirty="0" err="1"/>
              <a:t>dfont</a:t>
            </a:r>
            <a:r>
              <a:rPr lang="en-US" sz="1100" dirty="0"/>
              <a:t>, </a:t>
            </a:r>
            <a:r>
              <a:rPr lang="en-US" sz="1100" dirty="0" err="1"/>
              <a:t>titSize</a:t>
            </a:r>
            <a:r>
              <a:rPr lang="en-US" sz="1100" dirty="0"/>
              <a:t>], font = [axes, </a:t>
            </a:r>
            <a:r>
              <a:rPr lang="en-US" sz="1100" dirty="0" err="1"/>
              <a:t>dfont</a:t>
            </a:r>
            <a:r>
              <a:rPr lang="en-US" sz="1100" dirty="0"/>
              <a:t>, </a:t>
            </a:r>
            <a:r>
              <a:rPr lang="en-US" sz="1100" dirty="0" err="1"/>
              <a:t>axeSize</a:t>
            </a:r>
            <a:r>
              <a:rPr lang="en-US" sz="1100" dirty="0"/>
              <a:t>], 'labels' = [</a:t>
            </a:r>
            <a:r>
              <a:rPr lang="en-US" sz="1100" dirty="0" err="1"/>
              <a:t>Labx</a:t>
            </a:r>
            <a:r>
              <a:rPr lang="en-US" sz="1100" dirty="0"/>
              <a:t>, </a:t>
            </a:r>
            <a:r>
              <a:rPr lang="en-US" sz="1100" dirty="0" err="1"/>
              <a:t>Laby</a:t>
            </a:r>
            <a:r>
              <a:rPr lang="en-US" sz="1100" dirty="0"/>
              <a:t>], </a:t>
            </a:r>
            <a:r>
              <a:rPr lang="en-US" sz="1100" dirty="0" err="1"/>
              <a:t>labeldirections</a:t>
            </a:r>
            <a:r>
              <a:rPr lang="en-US" sz="1100" dirty="0"/>
              <a:t> = ["horizontal", "vertical"], 'title' = [Tit]);</a:t>
            </a:r>
          </a:p>
          <a:p>
            <a:endParaRPr lang="en-US" sz="1100" dirty="0"/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757FA730-FED1-49E9-893D-F53D7244C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7886"/>
            <a:ext cx="12192000" cy="583628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Maple™ process – Step 4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99FE409-A6F9-4F5D-9DEA-44BE1B73C388}"/>
              </a:ext>
            </a:extLst>
          </p:cNvPr>
          <p:cNvSpPr txBox="1"/>
          <p:nvPr/>
        </p:nvSpPr>
        <p:spPr>
          <a:xfrm>
            <a:off x="862550" y="2050940"/>
            <a:ext cx="4877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Parametric sweep for an optimum value of  D: </a:t>
            </a:r>
          </a:p>
        </p:txBody>
      </p:sp>
      <p:sp>
        <p:nvSpPr>
          <p:cNvPr id="9" name="Marcador de pie de página 30">
            <a:extLst>
              <a:ext uri="{FF2B5EF4-FFF2-40B4-BE49-F238E27FC236}">
                <a16:creationId xmlns:a16="http://schemas.microsoft.com/office/drawing/2014/main" id="{C22F519E-913C-4D6F-ACC6-F55E10CC0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7D60254-DB25-4ADC-91F8-1A7A6888DB41}"/>
              </a:ext>
            </a:extLst>
          </p:cNvPr>
          <p:cNvSpPr txBox="1">
            <a:spLocks/>
          </p:cNvSpPr>
          <p:nvPr/>
        </p:nvSpPr>
        <p:spPr>
          <a:xfrm>
            <a:off x="0" y="189815"/>
            <a:ext cx="2054087" cy="58362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 B</a:t>
            </a:r>
          </a:p>
        </p:txBody>
      </p:sp>
    </p:spTree>
    <p:extLst>
      <p:ext uri="{BB962C8B-B14F-4D97-AF65-F5344CB8AC3E}">
        <p14:creationId xmlns:p14="http://schemas.microsoft.com/office/powerpoint/2010/main" val="36068439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33</a:t>
            </a:fld>
            <a:endParaRPr lang="es-CO" dirty="0"/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BE1DA6D8-947E-4F29-BAA7-B1A9B1444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7886"/>
            <a:ext cx="12192000" cy="583628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Maple™ process – Step 4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B73C79C2-9B24-4DA2-8C4D-0CF21F3C7B5D}"/>
              </a:ext>
            </a:extLst>
          </p:cNvPr>
          <p:cNvGrpSpPr/>
          <p:nvPr/>
        </p:nvGrpSpPr>
        <p:grpSpPr>
          <a:xfrm>
            <a:off x="832844" y="1807776"/>
            <a:ext cx="10293437" cy="4472338"/>
            <a:chOff x="658673" y="1847570"/>
            <a:chExt cx="10293437" cy="4472338"/>
          </a:xfrm>
        </p:grpSpPr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3431F819-46BB-44B3-9C9D-2912D87DD5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8673" y="1863226"/>
              <a:ext cx="2337484" cy="2337484"/>
            </a:xfrm>
            <a:prstGeom prst="rect">
              <a:avLst/>
            </a:prstGeom>
          </p:spPr>
        </p:pic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06EF32DB-5B09-4AC5-A065-D22A946A54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5659"/>
            <a:stretch/>
          </p:blipFill>
          <p:spPr>
            <a:xfrm>
              <a:off x="1043611" y="4348462"/>
              <a:ext cx="2337484" cy="1971446"/>
            </a:xfrm>
            <a:prstGeom prst="rect">
              <a:avLst/>
            </a:prstGeom>
          </p:spPr>
        </p:pic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7D63A86C-9388-4212-801E-796902D34C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07470" y="1863226"/>
              <a:ext cx="2337484" cy="2337484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4182AE11-8B82-4504-AF3C-F17BA1F9BA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15659"/>
            <a:stretch/>
          </p:blipFill>
          <p:spPr>
            <a:xfrm>
              <a:off x="3625150" y="4348462"/>
              <a:ext cx="2337484" cy="1971446"/>
            </a:xfrm>
            <a:prstGeom prst="rect">
              <a:avLst/>
            </a:prstGeom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D2975E7A-96A7-4046-A4EB-81511694B18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136043" y="1847570"/>
              <a:ext cx="2337484" cy="2337484"/>
            </a:xfrm>
            <a:prstGeom prst="rect">
              <a:avLst/>
            </a:prstGeom>
          </p:spPr>
        </p:pic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6C43237D-360D-4904-B073-53D58A7CD17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576295" y="2387170"/>
              <a:ext cx="3375815" cy="1393138"/>
            </a:xfrm>
            <a:prstGeom prst="rect">
              <a:avLst/>
            </a:prstGeom>
          </p:spPr>
        </p:pic>
        <p:pic>
          <p:nvPicPr>
            <p:cNvPr id="18" name="Imagen 17">
              <a:extLst>
                <a:ext uri="{FF2B5EF4-FFF2-40B4-BE49-F238E27FC236}">
                  <a16:creationId xmlns:a16="http://schemas.microsoft.com/office/drawing/2014/main" id="{A4C1F7B9-DE4B-46D3-9DB7-B428503B346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324025" y="4440944"/>
              <a:ext cx="4628085" cy="1878964"/>
            </a:xfrm>
            <a:prstGeom prst="rect">
              <a:avLst/>
            </a:prstGeom>
          </p:spPr>
        </p:pic>
      </p:grpSp>
      <p:sp>
        <p:nvSpPr>
          <p:cNvPr id="15" name="Marcador de pie de página 30">
            <a:extLst>
              <a:ext uri="{FF2B5EF4-FFF2-40B4-BE49-F238E27FC236}">
                <a16:creationId xmlns:a16="http://schemas.microsoft.com/office/drawing/2014/main" id="{FD596AE3-BCB3-4F7D-8B7F-2D18FFFF2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ítulo 1">
            <a:extLst>
              <a:ext uri="{FF2B5EF4-FFF2-40B4-BE49-F238E27FC236}">
                <a16:creationId xmlns:a16="http://schemas.microsoft.com/office/drawing/2014/main" id="{A6464A20-857A-4178-AE46-5372117E5515}"/>
              </a:ext>
            </a:extLst>
          </p:cNvPr>
          <p:cNvSpPr txBox="1">
            <a:spLocks/>
          </p:cNvSpPr>
          <p:nvPr/>
        </p:nvSpPr>
        <p:spPr>
          <a:xfrm>
            <a:off x="0" y="189815"/>
            <a:ext cx="2054087" cy="58362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 B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023D25C-87EF-4558-97CD-190794893815}"/>
              </a:ext>
            </a:extLst>
          </p:cNvPr>
          <p:cNvSpPr txBox="1"/>
          <p:nvPr/>
        </p:nvSpPr>
        <p:spPr>
          <a:xfrm>
            <a:off x="1508719" y="1574820"/>
            <a:ext cx="9256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4.2.   If the step 4 is well developed, the plots of the search space will be as follows:</a:t>
            </a:r>
          </a:p>
        </p:txBody>
      </p:sp>
    </p:spTree>
    <p:extLst>
      <p:ext uri="{BB962C8B-B14F-4D97-AF65-F5344CB8AC3E}">
        <p14:creationId xmlns:p14="http://schemas.microsoft.com/office/powerpoint/2010/main" val="24208849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34</a:t>
            </a:fld>
            <a:endParaRPr lang="es-CO" dirty="0"/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A1FC8948-6836-46E9-AFAF-899AD713D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7886"/>
            <a:ext cx="12192000" cy="583628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Maple™ process – Step 5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BB71C022-263A-4CB0-A719-4A0E7A62A0F8}"/>
              </a:ext>
            </a:extLst>
          </p:cNvPr>
          <p:cNvSpPr txBox="1"/>
          <p:nvPr/>
        </p:nvSpPr>
        <p:spPr>
          <a:xfrm>
            <a:off x="1547771" y="1423162"/>
            <a:ext cx="909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5.1.    Calculate the circuit values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DC587D2F-B530-4AED-8D51-60E90E0D1AD5}"/>
              </a:ext>
            </a:extLst>
          </p:cNvPr>
          <p:cNvSpPr txBox="1"/>
          <p:nvPr/>
        </p:nvSpPr>
        <p:spPr>
          <a:xfrm>
            <a:off x="3785968" y="1910396"/>
            <a:ext cx="4620064" cy="1615827"/>
          </a:xfrm>
          <a:prstGeom prst="rect">
            <a:avLst/>
          </a:prstGeom>
          <a:solidFill>
            <a:srgbClr val="DEEBF7">
              <a:alpha val="50196"/>
            </a:srgbClr>
          </a:solidFill>
        </p:spPr>
        <p:txBody>
          <a:bodyPr wrap="square" lIns="396000">
            <a:spAutoFit/>
          </a:bodyPr>
          <a:lstStyle/>
          <a:p>
            <a:r>
              <a:rPr lang="en-US" sz="1100" dirty="0" err="1"/>
              <a:t>Dsp</a:t>
            </a:r>
            <a:r>
              <a:rPr lang="en-US" sz="1100" dirty="0"/>
              <a:t> := 0.62:</a:t>
            </a:r>
          </a:p>
          <a:p>
            <a:r>
              <a:rPr lang="en-US" sz="1100" dirty="0" err="1"/>
              <a:t>qsp</a:t>
            </a:r>
            <a:r>
              <a:rPr lang="en-US" sz="1100" dirty="0"/>
              <a:t> := 1.821:</a:t>
            </a:r>
          </a:p>
          <a:p>
            <a:endParaRPr lang="en-US" sz="1100" dirty="0"/>
          </a:p>
          <a:p>
            <a:r>
              <a:rPr lang="en-US" sz="1100" dirty="0" err="1"/>
              <a:t>evalf</a:t>
            </a:r>
            <a:r>
              <a:rPr lang="en-US" sz="1100" dirty="0"/>
              <a:t>(RL(</a:t>
            </a:r>
            <a:r>
              <a:rPr lang="en-US" sz="1100" dirty="0" err="1"/>
              <a:t>Dsp</a:t>
            </a:r>
            <a:r>
              <a:rPr lang="en-US" sz="1100" dirty="0"/>
              <a:t>, </a:t>
            </a:r>
            <a:r>
              <a:rPr lang="en-US" sz="1100" dirty="0" err="1"/>
              <a:t>qsp</a:t>
            </a:r>
            <a:r>
              <a:rPr lang="en-US" sz="1100" dirty="0"/>
              <a:t>));</a:t>
            </a:r>
          </a:p>
          <a:p>
            <a:r>
              <a:rPr lang="en-US" sz="1100" dirty="0" err="1"/>
              <a:t>evalf</a:t>
            </a:r>
            <a:r>
              <a:rPr lang="en-US" sz="1100" dirty="0"/>
              <a:t>(</a:t>
            </a:r>
            <a:r>
              <a:rPr lang="en-US" sz="1100" dirty="0" err="1"/>
              <a:t>Lsh</a:t>
            </a:r>
            <a:r>
              <a:rPr lang="en-US" sz="1100" dirty="0"/>
              <a:t>(</a:t>
            </a:r>
            <a:r>
              <a:rPr lang="en-US" sz="1100" dirty="0" err="1"/>
              <a:t>Dsp</a:t>
            </a:r>
            <a:r>
              <a:rPr lang="en-US" sz="1100" dirty="0"/>
              <a:t>, </a:t>
            </a:r>
            <a:r>
              <a:rPr lang="en-US" sz="1100" dirty="0" err="1"/>
              <a:t>qsp</a:t>
            </a:r>
            <a:r>
              <a:rPr lang="en-US" sz="1100" dirty="0"/>
              <a:t>));</a:t>
            </a:r>
          </a:p>
          <a:p>
            <a:r>
              <a:rPr lang="en-US" sz="1100" dirty="0" err="1"/>
              <a:t>evalf</a:t>
            </a:r>
            <a:r>
              <a:rPr lang="en-US" sz="1100" dirty="0"/>
              <a:t>(</a:t>
            </a:r>
            <a:r>
              <a:rPr lang="en-US" sz="1100" dirty="0" err="1"/>
              <a:t>Csh</a:t>
            </a:r>
            <a:r>
              <a:rPr lang="en-US" sz="1100" dirty="0"/>
              <a:t>(</a:t>
            </a:r>
            <a:r>
              <a:rPr lang="en-US" sz="1100" dirty="0" err="1"/>
              <a:t>Dsp</a:t>
            </a:r>
            <a:r>
              <a:rPr lang="en-US" sz="1100" dirty="0"/>
              <a:t>, </a:t>
            </a:r>
            <a:r>
              <a:rPr lang="en-US" sz="1100" dirty="0" err="1"/>
              <a:t>qsp</a:t>
            </a:r>
            <a:r>
              <a:rPr lang="en-US" sz="1100" dirty="0"/>
              <a:t>));</a:t>
            </a:r>
          </a:p>
          <a:p>
            <a:r>
              <a:rPr lang="en-US" sz="1100" dirty="0" err="1"/>
              <a:t>evalf</a:t>
            </a:r>
            <a:r>
              <a:rPr lang="en-US" sz="1100" dirty="0"/>
              <a:t>(Ce(</a:t>
            </a:r>
            <a:r>
              <a:rPr lang="en-US" sz="1100" dirty="0" err="1"/>
              <a:t>Dsp</a:t>
            </a:r>
            <a:r>
              <a:rPr lang="en-US" sz="1100" dirty="0"/>
              <a:t>, </a:t>
            </a:r>
            <a:r>
              <a:rPr lang="en-US" sz="1100" dirty="0" err="1"/>
              <a:t>qsp</a:t>
            </a:r>
            <a:r>
              <a:rPr lang="en-US" sz="1100" dirty="0"/>
              <a:t>));</a:t>
            </a:r>
          </a:p>
          <a:p>
            <a:r>
              <a:rPr lang="en-US" sz="1100" dirty="0" err="1"/>
              <a:t>evalf</a:t>
            </a:r>
            <a:r>
              <a:rPr lang="en-US" sz="1100" dirty="0"/>
              <a:t>(</a:t>
            </a:r>
            <a:r>
              <a:rPr lang="en-US" sz="1100" dirty="0" err="1"/>
              <a:t>VCshm</a:t>
            </a:r>
            <a:r>
              <a:rPr lang="en-US" sz="1100" dirty="0"/>
              <a:t>(</a:t>
            </a:r>
            <a:r>
              <a:rPr lang="en-US" sz="1100" dirty="0" err="1"/>
              <a:t>Dsp</a:t>
            </a:r>
            <a:r>
              <a:rPr lang="en-US" sz="1100" dirty="0"/>
              <a:t>, </a:t>
            </a:r>
            <a:r>
              <a:rPr lang="en-US" sz="1100" dirty="0" err="1"/>
              <a:t>qsp</a:t>
            </a:r>
            <a:r>
              <a:rPr lang="en-US" sz="1100" dirty="0"/>
              <a:t>));</a:t>
            </a:r>
          </a:p>
          <a:p>
            <a:endParaRPr lang="en-US" sz="1100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6C6B219D-648C-4922-AC9C-D47244CAEEA3}"/>
              </a:ext>
            </a:extLst>
          </p:cNvPr>
          <p:cNvSpPr txBox="1"/>
          <p:nvPr/>
        </p:nvSpPr>
        <p:spPr>
          <a:xfrm>
            <a:off x="1547771" y="3717521"/>
            <a:ext cx="909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5.2.   Verify the following values:    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28E6EF00-836F-48B9-9D10-BDE9E80F48BD}"/>
              </a:ext>
            </a:extLst>
          </p:cNvPr>
          <p:cNvSpPr/>
          <p:nvPr/>
        </p:nvSpPr>
        <p:spPr>
          <a:xfrm>
            <a:off x="3785968" y="4269059"/>
            <a:ext cx="4620064" cy="2269853"/>
          </a:xfrm>
          <a:prstGeom prst="rect">
            <a:avLst/>
          </a:prstGeom>
          <a:solidFill>
            <a:schemeClr val="tx2">
              <a:lumMod val="20000"/>
              <a:lumOff val="80000"/>
              <a:alpha val="3882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6372E889-B269-4198-A1B0-F36A59D6C08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76737" y="4299085"/>
            <a:ext cx="3438525" cy="2209800"/>
          </a:xfrm>
          <a:prstGeom prst="rect">
            <a:avLst/>
          </a:prstGeom>
        </p:spPr>
      </p:pic>
      <p:sp>
        <p:nvSpPr>
          <p:cNvPr id="13" name="Marcador de pie de página 30">
            <a:extLst>
              <a:ext uri="{FF2B5EF4-FFF2-40B4-BE49-F238E27FC236}">
                <a16:creationId xmlns:a16="http://schemas.microsoft.com/office/drawing/2014/main" id="{ABBADD2C-FA48-4432-947B-F61000885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EC98CC9-B058-4BBB-B992-58EF1946820A}"/>
              </a:ext>
            </a:extLst>
          </p:cNvPr>
          <p:cNvSpPr txBox="1">
            <a:spLocks/>
          </p:cNvSpPr>
          <p:nvPr/>
        </p:nvSpPr>
        <p:spPr>
          <a:xfrm>
            <a:off x="0" y="189815"/>
            <a:ext cx="2054087" cy="58362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 B</a:t>
            </a:r>
          </a:p>
        </p:txBody>
      </p:sp>
    </p:spTree>
    <p:extLst>
      <p:ext uri="{BB962C8B-B14F-4D97-AF65-F5344CB8AC3E}">
        <p14:creationId xmlns:p14="http://schemas.microsoft.com/office/powerpoint/2010/main" val="24696670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35</a:t>
            </a:fld>
            <a:endParaRPr lang="es-CO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023D25C-87EF-4558-97CD-190794893815}"/>
              </a:ext>
            </a:extLst>
          </p:cNvPr>
          <p:cNvSpPr txBox="1"/>
          <p:nvPr/>
        </p:nvSpPr>
        <p:spPr>
          <a:xfrm>
            <a:off x="2446186" y="1368414"/>
            <a:ext cx="7299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6.1.    Plot the circuit waveforms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77367EE-62E5-48F7-A6F0-1C327F116849}"/>
              </a:ext>
            </a:extLst>
          </p:cNvPr>
          <p:cNvSpPr txBox="1"/>
          <p:nvPr/>
        </p:nvSpPr>
        <p:spPr>
          <a:xfrm>
            <a:off x="353943" y="2000334"/>
            <a:ext cx="11484114" cy="4093428"/>
          </a:xfrm>
          <a:prstGeom prst="rect">
            <a:avLst/>
          </a:prstGeom>
          <a:solidFill>
            <a:srgbClr val="DEEBF7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en-US" sz="1000" dirty="0"/>
              <a:t>vg := t -&gt; piecewise(t &lt;= </a:t>
            </a:r>
            <a:r>
              <a:rPr lang="en-US" sz="1000" dirty="0" err="1"/>
              <a:t>Dsp</a:t>
            </a:r>
            <a:r>
              <a:rPr lang="en-US" sz="1000" dirty="0"/>
              <a:t>*aux, 1, </a:t>
            </a:r>
            <a:r>
              <a:rPr lang="en-US" sz="1000" dirty="0" err="1"/>
              <a:t>Dsp</a:t>
            </a:r>
            <a:r>
              <a:rPr lang="en-US" sz="1000" dirty="0"/>
              <a:t>*aux &lt; t, 0): </a:t>
            </a:r>
          </a:p>
          <a:p>
            <a:r>
              <a:rPr lang="en-US" sz="1000" dirty="0"/>
              <a:t>aux := 1/</a:t>
            </a:r>
            <a:r>
              <a:rPr lang="en-US" sz="1000" dirty="0" err="1"/>
              <a:t>fsp</a:t>
            </a:r>
            <a:r>
              <a:rPr lang="en-US" sz="1000" dirty="0"/>
              <a:t>: </a:t>
            </a:r>
            <a:r>
              <a:rPr lang="en-US" sz="1000" dirty="0" err="1"/>
              <a:t>axeX</a:t>
            </a:r>
            <a:r>
              <a:rPr lang="en-US" sz="1000" dirty="0"/>
              <a:t> := 0 .. 1*aux: Tit := typeset(</a:t>
            </a:r>
            <a:r>
              <a:rPr lang="en-US" sz="1000" dirty="0" err="1"/>
              <a:t>Swith</a:t>
            </a:r>
            <a:r>
              <a:rPr lang="en-US" sz="1000" dirty="0"/>
              <a:t>*driver*waveform): </a:t>
            </a:r>
            <a:r>
              <a:rPr lang="en-US" sz="1000" dirty="0" err="1"/>
              <a:t>Labx</a:t>
            </a:r>
            <a:r>
              <a:rPr lang="en-US" sz="1000" dirty="0"/>
              <a:t> := "Time [s]": </a:t>
            </a:r>
            <a:r>
              <a:rPr lang="en-US" sz="1000" dirty="0" err="1"/>
              <a:t>Laby</a:t>
            </a:r>
            <a:r>
              <a:rPr lang="en-US" sz="1000" dirty="0"/>
              <a:t> := "Amplitude [V]": </a:t>
            </a:r>
            <a:r>
              <a:rPr lang="en-US" sz="1000" dirty="0" err="1"/>
              <a:t>sSize</a:t>
            </a:r>
            <a:r>
              <a:rPr lang="en-US" sz="1000" dirty="0"/>
              <a:t> := 12: </a:t>
            </a:r>
            <a:r>
              <a:rPr lang="en-US" sz="1000" dirty="0" err="1"/>
              <a:t>dfont</a:t>
            </a:r>
            <a:r>
              <a:rPr lang="en-US" sz="1000" dirty="0"/>
              <a:t> := "Times": </a:t>
            </a:r>
            <a:r>
              <a:rPr lang="en-US" sz="1000" dirty="0" err="1"/>
              <a:t>titSize</a:t>
            </a:r>
            <a:r>
              <a:rPr lang="en-US" sz="1000" dirty="0"/>
              <a:t> := 15: </a:t>
            </a:r>
            <a:r>
              <a:rPr lang="en-US" sz="1000" dirty="0" err="1"/>
              <a:t>axeSize</a:t>
            </a:r>
            <a:r>
              <a:rPr lang="en-US" sz="1000" dirty="0"/>
              <a:t> := 15:</a:t>
            </a:r>
          </a:p>
          <a:p>
            <a:r>
              <a:rPr lang="en-US" sz="1000" dirty="0"/>
              <a:t>plot(vg(x), x = </a:t>
            </a:r>
            <a:r>
              <a:rPr lang="en-US" sz="1000" dirty="0" err="1"/>
              <a:t>axeX</a:t>
            </a:r>
            <a:r>
              <a:rPr lang="en-US" sz="1000" dirty="0"/>
              <a:t>, font = [title, </a:t>
            </a:r>
            <a:r>
              <a:rPr lang="en-US" sz="1000" dirty="0" err="1"/>
              <a:t>dfont</a:t>
            </a:r>
            <a:r>
              <a:rPr lang="en-US" sz="1000" dirty="0"/>
              <a:t>, </a:t>
            </a:r>
            <a:r>
              <a:rPr lang="en-US" sz="1000" dirty="0" err="1"/>
              <a:t>titSize</a:t>
            </a:r>
            <a:r>
              <a:rPr lang="en-US" sz="1000" dirty="0"/>
              <a:t>], font = [axes, </a:t>
            </a:r>
            <a:r>
              <a:rPr lang="en-US" sz="1000" dirty="0" err="1"/>
              <a:t>dfont</a:t>
            </a:r>
            <a:r>
              <a:rPr lang="en-US" sz="1000" dirty="0"/>
              <a:t>, </a:t>
            </a:r>
            <a:r>
              <a:rPr lang="en-US" sz="1000" dirty="0" err="1"/>
              <a:t>axeSize</a:t>
            </a:r>
            <a:r>
              <a:rPr lang="en-US" sz="1000" dirty="0"/>
              <a:t>], 'labels' = [</a:t>
            </a:r>
            <a:r>
              <a:rPr lang="en-US" sz="1000" dirty="0" err="1"/>
              <a:t>Labx</a:t>
            </a:r>
            <a:r>
              <a:rPr lang="en-US" sz="1000" dirty="0"/>
              <a:t>, </a:t>
            </a:r>
            <a:r>
              <a:rPr lang="en-US" sz="1000" dirty="0" err="1"/>
              <a:t>Laby</a:t>
            </a:r>
            <a:r>
              <a:rPr lang="en-US" sz="1000" dirty="0"/>
              <a:t>], </a:t>
            </a:r>
            <a:r>
              <a:rPr lang="en-US" sz="1000" dirty="0" err="1"/>
              <a:t>labeldirections</a:t>
            </a:r>
            <a:r>
              <a:rPr lang="en-US" sz="1000" dirty="0"/>
              <a:t> = ["horizontal", "vertical"], 'title' = [Tit], color = "black", style = line, thickness = 2.6, size = [0.5, 0.5]);</a:t>
            </a:r>
          </a:p>
          <a:p>
            <a:endParaRPr lang="en-US" sz="1000" dirty="0"/>
          </a:p>
          <a:p>
            <a:r>
              <a:rPr lang="en-US" sz="1000" dirty="0" err="1"/>
              <a:t>vCsh</a:t>
            </a:r>
            <a:r>
              <a:rPr lang="en-US" sz="1000" dirty="0"/>
              <a:t> := t -&gt; piecewise(x &lt;= </a:t>
            </a:r>
            <a:r>
              <a:rPr lang="en-US" sz="1000" dirty="0" err="1"/>
              <a:t>Dsp</a:t>
            </a:r>
            <a:r>
              <a:rPr lang="en-US" sz="1000" dirty="0"/>
              <a:t>*aux, 0, </a:t>
            </a:r>
            <a:r>
              <a:rPr lang="en-US" sz="1000" dirty="0" err="1"/>
              <a:t>Dsp</a:t>
            </a:r>
            <a:r>
              <a:rPr lang="en-US" sz="1000" dirty="0"/>
              <a:t>*aux &lt; x, </a:t>
            </a:r>
            <a:r>
              <a:rPr lang="en-US" sz="1000" dirty="0" err="1"/>
              <a:t>VDDsp</a:t>
            </a:r>
            <a:r>
              <a:rPr lang="en-US" sz="1000" dirty="0"/>
              <a:t>*(1 + C1_VDD(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)*cos(`&amp;</a:t>
            </a:r>
            <a:r>
              <a:rPr lang="en-US" sz="1000" dirty="0" err="1"/>
              <a:t>omega;sp</a:t>
            </a:r>
            <a:r>
              <a:rPr lang="en-US" sz="1000" dirty="0"/>
              <a:t>`*</a:t>
            </a:r>
            <a:r>
              <a:rPr lang="en-US" sz="1000" dirty="0" err="1"/>
              <a:t>qsp</a:t>
            </a:r>
            <a:r>
              <a:rPr lang="en-US" sz="1000" dirty="0"/>
              <a:t>*t) + C2_VDD(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)*sin(`&amp;</a:t>
            </a:r>
            <a:r>
              <a:rPr lang="en-US" sz="1000" dirty="0" err="1"/>
              <a:t>omega;sp</a:t>
            </a:r>
            <a:r>
              <a:rPr lang="en-US" sz="1000" dirty="0"/>
              <a:t>`*</a:t>
            </a:r>
            <a:r>
              <a:rPr lang="en-US" sz="1000" dirty="0" err="1"/>
              <a:t>qsp</a:t>
            </a:r>
            <a:r>
              <a:rPr lang="en-US" sz="1000" dirty="0"/>
              <a:t>*t) - qsp^2*p(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)*cos(`&amp;</a:t>
            </a:r>
            <a:r>
              <a:rPr lang="en-US" sz="1000" dirty="0" err="1"/>
              <a:t>omega;sp</a:t>
            </a:r>
            <a:r>
              <a:rPr lang="en-US" sz="1000" dirty="0"/>
              <a:t>`*t + Phi(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))/(-qsp^2 + 1))): </a:t>
            </a:r>
          </a:p>
          <a:p>
            <a:r>
              <a:rPr lang="en-US" sz="1000" dirty="0"/>
              <a:t>aux = 1/</a:t>
            </a:r>
            <a:r>
              <a:rPr lang="en-US" sz="1000" dirty="0" err="1"/>
              <a:t>fsp</a:t>
            </a:r>
            <a:r>
              <a:rPr lang="en-US" sz="1000" dirty="0"/>
              <a:t>: </a:t>
            </a:r>
            <a:r>
              <a:rPr lang="en-US" sz="1000" dirty="0" err="1"/>
              <a:t>axeX</a:t>
            </a:r>
            <a:r>
              <a:rPr lang="en-US" sz="1000" dirty="0"/>
              <a:t> := 0 .. 1*aux: Tit := typeset(Switch*voltage*waveform): </a:t>
            </a:r>
            <a:r>
              <a:rPr lang="en-US" sz="1000" dirty="0" err="1"/>
              <a:t>Labx</a:t>
            </a:r>
            <a:r>
              <a:rPr lang="en-US" sz="1000" dirty="0"/>
              <a:t> := "Time [s]": </a:t>
            </a:r>
            <a:r>
              <a:rPr lang="en-US" sz="1000" dirty="0" err="1"/>
              <a:t>Laby</a:t>
            </a:r>
            <a:r>
              <a:rPr lang="en-US" sz="1000" dirty="0"/>
              <a:t> := "Amplitude [V]": </a:t>
            </a:r>
            <a:r>
              <a:rPr lang="en-US" sz="1000" dirty="0" err="1"/>
              <a:t>sSize</a:t>
            </a:r>
            <a:r>
              <a:rPr lang="en-US" sz="1000" dirty="0"/>
              <a:t> := 10: </a:t>
            </a:r>
            <a:r>
              <a:rPr lang="en-US" sz="1000" dirty="0" err="1"/>
              <a:t>dfont</a:t>
            </a:r>
            <a:r>
              <a:rPr lang="en-US" sz="1000" dirty="0"/>
              <a:t> := "Times": </a:t>
            </a:r>
            <a:r>
              <a:rPr lang="en-US" sz="1000" dirty="0" err="1"/>
              <a:t>titSize</a:t>
            </a:r>
            <a:r>
              <a:rPr lang="en-US" sz="1000" dirty="0"/>
              <a:t> := 15: </a:t>
            </a:r>
            <a:r>
              <a:rPr lang="en-US" sz="1000" dirty="0" err="1"/>
              <a:t>axeSize</a:t>
            </a:r>
            <a:r>
              <a:rPr lang="en-US" sz="1000" dirty="0"/>
              <a:t> := 15:</a:t>
            </a:r>
          </a:p>
          <a:p>
            <a:r>
              <a:rPr lang="en-US" sz="1000" dirty="0"/>
              <a:t>plot(</a:t>
            </a:r>
            <a:r>
              <a:rPr lang="en-US" sz="1000" dirty="0" err="1"/>
              <a:t>vCsh</a:t>
            </a:r>
            <a:r>
              <a:rPr lang="en-US" sz="1000" dirty="0"/>
              <a:t>(x), x = </a:t>
            </a:r>
            <a:r>
              <a:rPr lang="en-US" sz="1000" dirty="0" err="1"/>
              <a:t>axeX</a:t>
            </a:r>
            <a:r>
              <a:rPr lang="en-US" sz="1000" dirty="0"/>
              <a:t>, font = [title, </a:t>
            </a:r>
            <a:r>
              <a:rPr lang="en-US" sz="1000" dirty="0" err="1"/>
              <a:t>dfont</a:t>
            </a:r>
            <a:r>
              <a:rPr lang="en-US" sz="1000" dirty="0"/>
              <a:t>, </a:t>
            </a:r>
            <a:r>
              <a:rPr lang="en-US" sz="1000" dirty="0" err="1"/>
              <a:t>titSize</a:t>
            </a:r>
            <a:r>
              <a:rPr lang="en-US" sz="1000" dirty="0"/>
              <a:t>], font = [axes, </a:t>
            </a:r>
            <a:r>
              <a:rPr lang="en-US" sz="1000" dirty="0" err="1"/>
              <a:t>dfont</a:t>
            </a:r>
            <a:r>
              <a:rPr lang="en-US" sz="1000" dirty="0"/>
              <a:t>, </a:t>
            </a:r>
            <a:r>
              <a:rPr lang="en-US" sz="1000" dirty="0" err="1"/>
              <a:t>axeSize</a:t>
            </a:r>
            <a:r>
              <a:rPr lang="en-US" sz="1000" dirty="0"/>
              <a:t>], 'labels' = [</a:t>
            </a:r>
            <a:r>
              <a:rPr lang="en-US" sz="1000" dirty="0" err="1"/>
              <a:t>Labx</a:t>
            </a:r>
            <a:r>
              <a:rPr lang="en-US" sz="1000" dirty="0"/>
              <a:t>, </a:t>
            </a:r>
            <a:r>
              <a:rPr lang="en-US" sz="1000" dirty="0" err="1"/>
              <a:t>Laby</a:t>
            </a:r>
            <a:r>
              <a:rPr lang="en-US" sz="1000" dirty="0"/>
              <a:t>], </a:t>
            </a:r>
            <a:r>
              <a:rPr lang="en-US" sz="1000" dirty="0" err="1"/>
              <a:t>labeldirections</a:t>
            </a:r>
            <a:r>
              <a:rPr lang="en-US" sz="1000" dirty="0"/>
              <a:t> = ["horizontal", "vertical"], 'title' = [Tit], color = "black", style = line, thickness = 2.6, size = [0.5, 0.5]);</a:t>
            </a:r>
          </a:p>
          <a:p>
            <a:endParaRPr lang="en-US" sz="1000" dirty="0"/>
          </a:p>
          <a:p>
            <a:r>
              <a:rPr lang="en-US" sz="1000" dirty="0"/>
              <a:t>Ip := (D, q) -&gt; 2*</a:t>
            </a:r>
            <a:r>
              <a:rPr lang="en-US" sz="1000" dirty="0" err="1"/>
              <a:t>gx</a:t>
            </a:r>
            <a:r>
              <a:rPr lang="en-US" sz="1000" dirty="0"/>
              <a:t>(D, q)*</a:t>
            </a:r>
            <a:r>
              <a:rPr lang="en-US" sz="1000" dirty="0" err="1"/>
              <a:t>VDDsp</a:t>
            </a:r>
            <a:r>
              <a:rPr lang="en-US" sz="1000" dirty="0"/>
              <a:t>/RL(D, q):</a:t>
            </a:r>
          </a:p>
          <a:p>
            <a:r>
              <a:rPr lang="en-US" sz="1000" dirty="0"/>
              <a:t>Is := t -&gt; piecewise(x &lt;= </a:t>
            </a:r>
            <a:r>
              <a:rPr lang="en-US" sz="1000" dirty="0" err="1"/>
              <a:t>Dsp</a:t>
            </a:r>
            <a:r>
              <a:rPr lang="en-US" sz="1000" dirty="0"/>
              <a:t>*aux, </a:t>
            </a:r>
            <a:r>
              <a:rPr lang="en-US" sz="1000" dirty="0" err="1"/>
              <a:t>VDDsp</a:t>
            </a:r>
            <a:r>
              <a:rPr lang="en-US" sz="1000" dirty="0"/>
              <a:t>*t/</a:t>
            </a:r>
            <a:r>
              <a:rPr lang="en-US" sz="1000" dirty="0" err="1"/>
              <a:t>Lsh</a:t>
            </a:r>
            <a:r>
              <a:rPr lang="en-US" sz="1000" dirty="0"/>
              <a:t>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 - Ip(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)*sin(Phi(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)) + Ip(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)*sin(`&amp;</a:t>
            </a:r>
            <a:r>
              <a:rPr lang="en-US" sz="1000" dirty="0" err="1"/>
              <a:t>omega;sp</a:t>
            </a:r>
            <a:r>
              <a:rPr lang="en-US" sz="1000" dirty="0"/>
              <a:t>`*t + Phi(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)), </a:t>
            </a:r>
            <a:r>
              <a:rPr lang="en-US" sz="1000" dirty="0" err="1"/>
              <a:t>Dsp</a:t>
            </a:r>
            <a:r>
              <a:rPr lang="en-US" sz="1000" dirty="0"/>
              <a:t>*aux &lt; x, 0):</a:t>
            </a:r>
          </a:p>
          <a:p>
            <a:r>
              <a:rPr lang="en-US" sz="1000" dirty="0"/>
              <a:t>aux = 1/</a:t>
            </a:r>
            <a:r>
              <a:rPr lang="en-US" sz="1000" dirty="0" err="1"/>
              <a:t>fsp</a:t>
            </a:r>
            <a:r>
              <a:rPr lang="en-US" sz="1000" dirty="0"/>
              <a:t>: </a:t>
            </a:r>
            <a:r>
              <a:rPr lang="en-US" sz="1000" dirty="0" err="1"/>
              <a:t>axeX</a:t>
            </a:r>
            <a:r>
              <a:rPr lang="en-US" sz="1000" dirty="0"/>
              <a:t> := 0 .. 1*aux: Tit := typeset(Switch*current*waveform): </a:t>
            </a:r>
            <a:r>
              <a:rPr lang="en-US" sz="1000" dirty="0" err="1"/>
              <a:t>Labx</a:t>
            </a:r>
            <a:r>
              <a:rPr lang="en-US" sz="1000" dirty="0"/>
              <a:t> := "Time [s]": </a:t>
            </a:r>
            <a:r>
              <a:rPr lang="en-US" sz="1000" dirty="0" err="1"/>
              <a:t>Laby</a:t>
            </a:r>
            <a:r>
              <a:rPr lang="en-US" sz="1000" dirty="0"/>
              <a:t> := "Amplitude [A]": </a:t>
            </a:r>
            <a:r>
              <a:rPr lang="en-US" sz="1000" dirty="0" err="1"/>
              <a:t>sSize</a:t>
            </a:r>
            <a:r>
              <a:rPr lang="en-US" sz="1000" dirty="0"/>
              <a:t> := 10: </a:t>
            </a:r>
            <a:r>
              <a:rPr lang="en-US" sz="1000" dirty="0" err="1"/>
              <a:t>dfont</a:t>
            </a:r>
            <a:r>
              <a:rPr lang="en-US" sz="1000" dirty="0"/>
              <a:t> := "Times": </a:t>
            </a:r>
            <a:r>
              <a:rPr lang="en-US" sz="1000" dirty="0" err="1"/>
              <a:t>titSize</a:t>
            </a:r>
            <a:r>
              <a:rPr lang="en-US" sz="1000" dirty="0"/>
              <a:t> := 15: </a:t>
            </a:r>
            <a:r>
              <a:rPr lang="en-US" sz="1000" dirty="0" err="1"/>
              <a:t>axeSize</a:t>
            </a:r>
            <a:r>
              <a:rPr lang="en-US" sz="1000" dirty="0"/>
              <a:t> := 15: </a:t>
            </a:r>
          </a:p>
          <a:p>
            <a:r>
              <a:rPr lang="en-US" sz="1000" dirty="0"/>
              <a:t>plot(Is(x), x = </a:t>
            </a:r>
            <a:r>
              <a:rPr lang="en-US" sz="1000" dirty="0" err="1"/>
              <a:t>axeX</a:t>
            </a:r>
            <a:r>
              <a:rPr lang="en-US" sz="1000" dirty="0"/>
              <a:t>, font = [title, </a:t>
            </a:r>
            <a:r>
              <a:rPr lang="en-US" sz="1000" dirty="0" err="1"/>
              <a:t>dfont</a:t>
            </a:r>
            <a:r>
              <a:rPr lang="en-US" sz="1000" dirty="0"/>
              <a:t>, </a:t>
            </a:r>
            <a:r>
              <a:rPr lang="en-US" sz="1000" dirty="0" err="1"/>
              <a:t>titSize</a:t>
            </a:r>
            <a:r>
              <a:rPr lang="en-US" sz="1000" dirty="0"/>
              <a:t>], font = [axes, </a:t>
            </a:r>
            <a:r>
              <a:rPr lang="en-US" sz="1000" dirty="0" err="1"/>
              <a:t>dfont</a:t>
            </a:r>
            <a:r>
              <a:rPr lang="en-US" sz="1000" dirty="0"/>
              <a:t>, </a:t>
            </a:r>
            <a:r>
              <a:rPr lang="en-US" sz="1000" dirty="0" err="1"/>
              <a:t>axeSize</a:t>
            </a:r>
            <a:r>
              <a:rPr lang="en-US" sz="1000" dirty="0"/>
              <a:t>], 'labels' = [</a:t>
            </a:r>
            <a:r>
              <a:rPr lang="en-US" sz="1000" dirty="0" err="1"/>
              <a:t>Labx</a:t>
            </a:r>
            <a:r>
              <a:rPr lang="en-US" sz="1000" dirty="0"/>
              <a:t>, </a:t>
            </a:r>
            <a:r>
              <a:rPr lang="en-US" sz="1000" dirty="0" err="1"/>
              <a:t>Laby</a:t>
            </a:r>
            <a:r>
              <a:rPr lang="en-US" sz="1000" dirty="0"/>
              <a:t>], </a:t>
            </a:r>
            <a:r>
              <a:rPr lang="en-US" sz="1000" dirty="0" err="1"/>
              <a:t>labeldirections</a:t>
            </a:r>
            <a:r>
              <a:rPr lang="en-US" sz="1000" dirty="0"/>
              <a:t> = ["horizontal", "vertical"], 'title' = [Tit], color = "black", style = line, thickness = 2.6, size = [0.5, 0.5]);</a:t>
            </a:r>
          </a:p>
          <a:p>
            <a:endParaRPr lang="en-US" sz="1000" dirty="0"/>
          </a:p>
          <a:p>
            <a:r>
              <a:rPr lang="en-US" sz="1000" dirty="0" err="1"/>
              <a:t>iCsh</a:t>
            </a:r>
            <a:r>
              <a:rPr lang="en-US" sz="1000" dirty="0"/>
              <a:t> := t -&gt; piecewise(x &lt;= </a:t>
            </a:r>
            <a:r>
              <a:rPr lang="en-US" sz="1000" dirty="0" err="1"/>
              <a:t>Dsp</a:t>
            </a:r>
            <a:r>
              <a:rPr lang="en-US" sz="1000" dirty="0"/>
              <a:t>*aux, 0, </a:t>
            </a:r>
            <a:r>
              <a:rPr lang="en-US" sz="1000" dirty="0" err="1"/>
              <a:t>Dsp</a:t>
            </a:r>
            <a:r>
              <a:rPr lang="en-US" sz="1000" dirty="0"/>
              <a:t>*aux &lt; x, </a:t>
            </a:r>
            <a:r>
              <a:rPr lang="en-US" sz="1000" dirty="0" err="1"/>
              <a:t>VDDsp</a:t>
            </a:r>
            <a:r>
              <a:rPr lang="en-US" sz="1000" dirty="0"/>
              <a:t>*t/</a:t>
            </a:r>
            <a:r>
              <a:rPr lang="en-US" sz="1000" dirty="0" err="1"/>
              <a:t>Lsh</a:t>
            </a:r>
            <a:r>
              <a:rPr lang="en-US" sz="1000" dirty="0"/>
              <a:t>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 - int(</a:t>
            </a:r>
            <a:r>
              <a:rPr lang="en-US" sz="1000" dirty="0" err="1"/>
              <a:t>vCsh</a:t>
            </a:r>
            <a:r>
              <a:rPr lang="en-US" sz="1000" dirty="0"/>
              <a:t>(</a:t>
            </a:r>
            <a:r>
              <a:rPr lang="en-US" sz="1000" dirty="0" err="1"/>
              <a:t>tt</a:t>
            </a:r>
            <a:r>
              <a:rPr lang="en-US" sz="1000" dirty="0"/>
              <a:t>), </a:t>
            </a:r>
            <a:r>
              <a:rPr lang="en-US" sz="1000" dirty="0" err="1"/>
              <a:t>tt</a:t>
            </a:r>
            <a:r>
              <a:rPr lang="en-US" sz="1000" dirty="0"/>
              <a:t> = </a:t>
            </a:r>
            <a:r>
              <a:rPr lang="en-US" sz="1000" dirty="0" err="1"/>
              <a:t>Dsp</a:t>
            </a:r>
            <a:r>
              <a:rPr lang="en-US" sz="1000" dirty="0"/>
              <a:t>/</a:t>
            </a:r>
            <a:r>
              <a:rPr lang="en-US" sz="1000" dirty="0" err="1"/>
              <a:t>fsp</a:t>
            </a:r>
            <a:r>
              <a:rPr lang="en-US" sz="1000" dirty="0"/>
              <a:t> .. t)/</a:t>
            </a:r>
            <a:r>
              <a:rPr lang="en-US" sz="1000" dirty="0" err="1"/>
              <a:t>Lsh</a:t>
            </a:r>
            <a:r>
              <a:rPr lang="en-US" sz="1000" dirty="0"/>
              <a:t>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 + Ip(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)*(sin(`&amp;</a:t>
            </a:r>
            <a:r>
              <a:rPr lang="en-US" sz="1000" dirty="0" err="1"/>
              <a:t>omega;sp</a:t>
            </a:r>
            <a:r>
              <a:rPr lang="en-US" sz="1000" dirty="0"/>
              <a:t>`*t + Phi(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)) - sin(Phi(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)))):</a:t>
            </a:r>
          </a:p>
          <a:p>
            <a:r>
              <a:rPr lang="en-US" sz="1000" dirty="0"/>
              <a:t>aux = 1/</a:t>
            </a:r>
            <a:r>
              <a:rPr lang="en-US" sz="1000" dirty="0" err="1"/>
              <a:t>fsp</a:t>
            </a:r>
            <a:r>
              <a:rPr lang="en-US" sz="1000" dirty="0"/>
              <a:t>: </a:t>
            </a:r>
            <a:r>
              <a:rPr lang="en-US" sz="1000" dirty="0" err="1"/>
              <a:t>axeX</a:t>
            </a:r>
            <a:r>
              <a:rPr lang="en-US" sz="1000" dirty="0"/>
              <a:t> := 0 .. 1*aux: Tit := typeset(C[SH]*current*waveform): </a:t>
            </a:r>
            <a:r>
              <a:rPr lang="en-US" sz="1000" dirty="0" err="1"/>
              <a:t>Labx</a:t>
            </a:r>
            <a:r>
              <a:rPr lang="en-US" sz="1000" dirty="0"/>
              <a:t> := "Time [s]": </a:t>
            </a:r>
            <a:r>
              <a:rPr lang="en-US" sz="1000" dirty="0" err="1"/>
              <a:t>Laby</a:t>
            </a:r>
            <a:r>
              <a:rPr lang="en-US" sz="1000" dirty="0"/>
              <a:t> := "Amplitude [A]": </a:t>
            </a:r>
            <a:r>
              <a:rPr lang="en-US" sz="1000" dirty="0" err="1"/>
              <a:t>sSize</a:t>
            </a:r>
            <a:r>
              <a:rPr lang="en-US" sz="1000" dirty="0"/>
              <a:t> := 12: </a:t>
            </a:r>
            <a:r>
              <a:rPr lang="en-US" sz="1000" dirty="0" err="1"/>
              <a:t>dfont</a:t>
            </a:r>
            <a:r>
              <a:rPr lang="en-US" sz="1000" dirty="0"/>
              <a:t> := "Times": </a:t>
            </a:r>
            <a:r>
              <a:rPr lang="en-US" sz="1000" dirty="0" err="1"/>
              <a:t>titSize</a:t>
            </a:r>
            <a:r>
              <a:rPr lang="en-US" sz="1000" dirty="0"/>
              <a:t> := 15: </a:t>
            </a:r>
            <a:r>
              <a:rPr lang="en-US" sz="1000" dirty="0" err="1"/>
              <a:t>axeSize</a:t>
            </a:r>
            <a:r>
              <a:rPr lang="en-US" sz="1000" dirty="0"/>
              <a:t> := 15:</a:t>
            </a:r>
          </a:p>
          <a:p>
            <a:r>
              <a:rPr lang="en-US" sz="1000" dirty="0"/>
              <a:t>plot(</a:t>
            </a:r>
            <a:r>
              <a:rPr lang="en-US" sz="1000" dirty="0" err="1"/>
              <a:t>iCsh</a:t>
            </a:r>
            <a:r>
              <a:rPr lang="en-US" sz="1000" dirty="0"/>
              <a:t>(x), x = </a:t>
            </a:r>
            <a:r>
              <a:rPr lang="en-US" sz="1000" dirty="0" err="1"/>
              <a:t>axeX</a:t>
            </a:r>
            <a:r>
              <a:rPr lang="en-US" sz="1000" dirty="0"/>
              <a:t>, font = [title, </a:t>
            </a:r>
            <a:r>
              <a:rPr lang="en-US" sz="1000" dirty="0" err="1"/>
              <a:t>dfont</a:t>
            </a:r>
            <a:r>
              <a:rPr lang="en-US" sz="1000" dirty="0"/>
              <a:t>, </a:t>
            </a:r>
            <a:r>
              <a:rPr lang="en-US" sz="1000" dirty="0" err="1"/>
              <a:t>titSize</a:t>
            </a:r>
            <a:r>
              <a:rPr lang="en-US" sz="1000" dirty="0"/>
              <a:t>], font = [axes, </a:t>
            </a:r>
            <a:r>
              <a:rPr lang="en-US" sz="1000" dirty="0" err="1"/>
              <a:t>dfont</a:t>
            </a:r>
            <a:r>
              <a:rPr lang="en-US" sz="1000" dirty="0"/>
              <a:t>, </a:t>
            </a:r>
            <a:r>
              <a:rPr lang="en-US" sz="1000" dirty="0" err="1"/>
              <a:t>axeSize</a:t>
            </a:r>
            <a:r>
              <a:rPr lang="en-US" sz="1000" dirty="0"/>
              <a:t>], 'labels' = [</a:t>
            </a:r>
            <a:r>
              <a:rPr lang="en-US" sz="1000" dirty="0" err="1"/>
              <a:t>Labx</a:t>
            </a:r>
            <a:r>
              <a:rPr lang="en-US" sz="1000" dirty="0"/>
              <a:t>, </a:t>
            </a:r>
            <a:r>
              <a:rPr lang="en-US" sz="1000" dirty="0" err="1"/>
              <a:t>Laby</a:t>
            </a:r>
            <a:r>
              <a:rPr lang="en-US" sz="1000" dirty="0"/>
              <a:t>], </a:t>
            </a:r>
            <a:r>
              <a:rPr lang="en-US" sz="1000" dirty="0" err="1"/>
              <a:t>labeldirections</a:t>
            </a:r>
            <a:r>
              <a:rPr lang="en-US" sz="1000" dirty="0"/>
              <a:t> = ["horizontal", "vertical"], 'title' = [Tit], color = "black", style = line, thickness = 2.6, size = [0.5, 0.5]);</a:t>
            </a:r>
          </a:p>
          <a:p>
            <a:endParaRPr lang="en-US" sz="1000" dirty="0"/>
          </a:p>
          <a:p>
            <a:r>
              <a:rPr lang="en-US" sz="1000" dirty="0" err="1"/>
              <a:t>iLsh</a:t>
            </a:r>
            <a:r>
              <a:rPr lang="en-US" sz="1000" dirty="0"/>
              <a:t> := t -&gt; piecewise(x &lt;= </a:t>
            </a:r>
            <a:r>
              <a:rPr lang="en-US" sz="1000" dirty="0" err="1"/>
              <a:t>Dsp</a:t>
            </a:r>
            <a:r>
              <a:rPr lang="en-US" sz="1000" dirty="0"/>
              <a:t>*aux, </a:t>
            </a:r>
            <a:r>
              <a:rPr lang="en-US" sz="1000" dirty="0" err="1"/>
              <a:t>VDDsp</a:t>
            </a:r>
            <a:r>
              <a:rPr lang="en-US" sz="1000" dirty="0"/>
              <a:t>*t/</a:t>
            </a:r>
            <a:r>
              <a:rPr lang="en-US" sz="1000" dirty="0" err="1"/>
              <a:t>Lsh</a:t>
            </a:r>
            <a:r>
              <a:rPr lang="en-US" sz="1000" dirty="0"/>
              <a:t>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 - Ip(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)*sin(Phi(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)), </a:t>
            </a:r>
            <a:r>
              <a:rPr lang="en-US" sz="1000" dirty="0" err="1"/>
              <a:t>Dsp</a:t>
            </a:r>
            <a:r>
              <a:rPr lang="en-US" sz="1000" dirty="0"/>
              <a:t>*aux &lt; x, </a:t>
            </a:r>
            <a:r>
              <a:rPr lang="en-US" sz="1000" dirty="0" err="1"/>
              <a:t>VDDsp</a:t>
            </a:r>
            <a:r>
              <a:rPr lang="en-US" sz="1000" dirty="0"/>
              <a:t>*t/</a:t>
            </a:r>
            <a:r>
              <a:rPr lang="en-US" sz="1000" dirty="0" err="1"/>
              <a:t>Lsh</a:t>
            </a:r>
            <a:r>
              <a:rPr lang="en-US" sz="1000" dirty="0"/>
              <a:t>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 - Ip(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)*sin(Phi(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)) - int(</a:t>
            </a:r>
            <a:r>
              <a:rPr lang="en-US" sz="1000" dirty="0" err="1"/>
              <a:t>vCsh</a:t>
            </a:r>
            <a:r>
              <a:rPr lang="en-US" sz="1000" dirty="0"/>
              <a:t>(</a:t>
            </a:r>
            <a:r>
              <a:rPr lang="en-US" sz="1000" dirty="0" err="1"/>
              <a:t>tt</a:t>
            </a:r>
            <a:r>
              <a:rPr lang="en-US" sz="1000" dirty="0"/>
              <a:t>), </a:t>
            </a:r>
            <a:r>
              <a:rPr lang="en-US" sz="1000" dirty="0" err="1"/>
              <a:t>tt</a:t>
            </a:r>
            <a:r>
              <a:rPr lang="en-US" sz="1000" dirty="0"/>
              <a:t> = </a:t>
            </a:r>
            <a:r>
              <a:rPr lang="en-US" sz="1000" dirty="0" err="1"/>
              <a:t>Dsp</a:t>
            </a:r>
            <a:r>
              <a:rPr lang="en-US" sz="1000" dirty="0"/>
              <a:t>/</a:t>
            </a:r>
            <a:r>
              <a:rPr lang="en-US" sz="1000" dirty="0" err="1"/>
              <a:t>fsp</a:t>
            </a:r>
            <a:r>
              <a:rPr lang="en-US" sz="1000" dirty="0"/>
              <a:t> .. t)/</a:t>
            </a:r>
            <a:r>
              <a:rPr lang="en-US" sz="1000" dirty="0" err="1"/>
              <a:t>Lsh</a:t>
            </a:r>
            <a:r>
              <a:rPr lang="en-US" sz="1000" dirty="0"/>
              <a:t>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)):</a:t>
            </a:r>
          </a:p>
          <a:p>
            <a:r>
              <a:rPr lang="en-US" sz="1000" dirty="0"/>
              <a:t>aux = 1/</a:t>
            </a:r>
            <a:r>
              <a:rPr lang="en-US" sz="1000" dirty="0" err="1"/>
              <a:t>fsp</a:t>
            </a:r>
            <a:r>
              <a:rPr lang="en-US" sz="1000" dirty="0"/>
              <a:t>: </a:t>
            </a:r>
            <a:r>
              <a:rPr lang="en-US" sz="1000" dirty="0" err="1"/>
              <a:t>axeX</a:t>
            </a:r>
            <a:r>
              <a:rPr lang="en-US" sz="1000" dirty="0"/>
              <a:t> := 0 .. 1*aux: Tit := typeset(L[SH]*Current*waveform): </a:t>
            </a:r>
            <a:r>
              <a:rPr lang="en-US" sz="1000" dirty="0" err="1"/>
              <a:t>Labx</a:t>
            </a:r>
            <a:r>
              <a:rPr lang="en-US" sz="1000" dirty="0"/>
              <a:t> := "Time [s]": </a:t>
            </a:r>
            <a:r>
              <a:rPr lang="en-US" sz="1000" dirty="0" err="1"/>
              <a:t>Laby</a:t>
            </a:r>
            <a:r>
              <a:rPr lang="en-US" sz="1000" dirty="0"/>
              <a:t> := "Amplitude [A]": </a:t>
            </a:r>
            <a:r>
              <a:rPr lang="en-US" sz="1000" dirty="0" err="1"/>
              <a:t>sSize</a:t>
            </a:r>
            <a:r>
              <a:rPr lang="en-US" sz="1000" dirty="0"/>
              <a:t> := 12: </a:t>
            </a:r>
            <a:r>
              <a:rPr lang="en-US" sz="1000" dirty="0" err="1"/>
              <a:t>dfont</a:t>
            </a:r>
            <a:r>
              <a:rPr lang="en-US" sz="1000" dirty="0"/>
              <a:t> := "Times": </a:t>
            </a:r>
            <a:r>
              <a:rPr lang="en-US" sz="1000" dirty="0" err="1"/>
              <a:t>titSize</a:t>
            </a:r>
            <a:r>
              <a:rPr lang="en-US" sz="1000" dirty="0"/>
              <a:t> := 15: </a:t>
            </a:r>
            <a:r>
              <a:rPr lang="en-US" sz="1000" dirty="0" err="1"/>
              <a:t>axeSize</a:t>
            </a:r>
            <a:r>
              <a:rPr lang="en-US" sz="1000" dirty="0"/>
              <a:t> := 15:</a:t>
            </a:r>
          </a:p>
          <a:p>
            <a:r>
              <a:rPr lang="en-US" sz="1000" dirty="0"/>
              <a:t>plot(</a:t>
            </a:r>
            <a:r>
              <a:rPr lang="en-US" sz="1000" dirty="0" err="1"/>
              <a:t>iLsh</a:t>
            </a:r>
            <a:r>
              <a:rPr lang="en-US" sz="1000" dirty="0"/>
              <a:t>(x), x = </a:t>
            </a:r>
            <a:r>
              <a:rPr lang="en-US" sz="1000" dirty="0" err="1"/>
              <a:t>axeX</a:t>
            </a:r>
            <a:r>
              <a:rPr lang="en-US" sz="1000" dirty="0"/>
              <a:t>, font = [title, </a:t>
            </a:r>
            <a:r>
              <a:rPr lang="en-US" sz="1000" dirty="0" err="1"/>
              <a:t>dfont</a:t>
            </a:r>
            <a:r>
              <a:rPr lang="en-US" sz="1000" dirty="0"/>
              <a:t>, </a:t>
            </a:r>
            <a:r>
              <a:rPr lang="en-US" sz="1000" dirty="0" err="1"/>
              <a:t>titSize</a:t>
            </a:r>
            <a:r>
              <a:rPr lang="en-US" sz="1000" dirty="0"/>
              <a:t>], font = [axes, </a:t>
            </a:r>
            <a:r>
              <a:rPr lang="en-US" sz="1000" dirty="0" err="1"/>
              <a:t>dfont</a:t>
            </a:r>
            <a:r>
              <a:rPr lang="en-US" sz="1000" dirty="0"/>
              <a:t>, </a:t>
            </a:r>
            <a:r>
              <a:rPr lang="en-US" sz="1000" dirty="0" err="1"/>
              <a:t>axeSize</a:t>
            </a:r>
            <a:r>
              <a:rPr lang="en-US" sz="1000" dirty="0"/>
              <a:t>], 'labels' = [</a:t>
            </a:r>
            <a:r>
              <a:rPr lang="en-US" sz="1000" dirty="0" err="1"/>
              <a:t>Labx</a:t>
            </a:r>
            <a:r>
              <a:rPr lang="en-US" sz="1000" dirty="0"/>
              <a:t>, </a:t>
            </a:r>
            <a:r>
              <a:rPr lang="en-US" sz="1000" dirty="0" err="1"/>
              <a:t>Laby</a:t>
            </a:r>
            <a:r>
              <a:rPr lang="en-US" sz="1000" dirty="0"/>
              <a:t>], </a:t>
            </a:r>
            <a:r>
              <a:rPr lang="en-US" sz="1000" dirty="0" err="1"/>
              <a:t>labeldirections</a:t>
            </a:r>
            <a:r>
              <a:rPr lang="en-US" sz="1000" dirty="0"/>
              <a:t> = ["horizontal", "vertical"], 'title' = [Tit], color = "black", style = line, thickness = 2.6, size = [0.5, 0.5]);</a:t>
            </a:r>
          </a:p>
          <a:p>
            <a:endParaRPr lang="en-US" sz="1000" dirty="0"/>
          </a:p>
          <a:p>
            <a:r>
              <a:rPr lang="en-US" sz="1000" dirty="0" err="1"/>
              <a:t>iRL</a:t>
            </a:r>
            <a:r>
              <a:rPr lang="en-US" sz="1000" dirty="0"/>
              <a:t> := t -&gt; Ip(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)*sin(`&amp;</a:t>
            </a:r>
            <a:r>
              <a:rPr lang="en-US" sz="1000" dirty="0" err="1"/>
              <a:t>omega;sp</a:t>
            </a:r>
            <a:r>
              <a:rPr lang="en-US" sz="1000" dirty="0"/>
              <a:t>`*t + Phi(</a:t>
            </a:r>
            <a:r>
              <a:rPr lang="en-US" sz="1000" dirty="0" err="1"/>
              <a:t>Dsp</a:t>
            </a:r>
            <a:r>
              <a:rPr lang="en-US" sz="1000" dirty="0"/>
              <a:t>, </a:t>
            </a:r>
            <a:r>
              <a:rPr lang="en-US" sz="1000" dirty="0" err="1"/>
              <a:t>qsp</a:t>
            </a:r>
            <a:r>
              <a:rPr lang="en-US" sz="1000" dirty="0"/>
              <a:t>)):</a:t>
            </a:r>
          </a:p>
          <a:p>
            <a:r>
              <a:rPr lang="en-US" sz="1000" dirty="0"/>
              <a:t>aux = 1/</a:t>
            </a:r>
            <a:r>
              <a:rPr lang="en-US" sz="1000" dirty="0" err="1"/>
              <a:t>fsp</a:t>
            </a:r>
            <a:r>
              <a:rPr lang="en-US" sz="1000" dirty="0"/>
              <a:t>: </a:t>
            </a:r>
            <a:r>
              <a:rPr lang="en-US" sz="1000" dirty="0" err="1"/>
              <a:t>axeX</a:t>
            </a:r>
            <a:r>
              <a:rPr lang="en-US" sz="1000" dirty="0"/>
              <a:t> := 0 .. 1*aux: Tit := typeset(R[L]*Current*waveform): </a:t>
            </a:r>
            <a:r>
              <a:rPr lang="en-US" sz="1000" dirty="0" err="1"/>
              <a:t>Labx</a:t>
            </a:r>
            <a:r>
              <a:rPr lang="en-US" sz="1000" dirty="0"/>
              <a:t> := "Time [s]": </a:t>
            </a:r>
            <a:r>
              <a:rPr lang="en-US" sz="1000" dirty="0" err="1"/>
              <a:t>Laby</a:t>
            </a:r>
            <a:r>
              <a:rPr lang="en-US" sz="1000" dirty="0"/>
              <a:t> := "Amplitude [A]": </a:t>
            </a:r>
            <a:r>
              <a:rPr lang="en-US" sz="1000" dirty="0" err="1"/>
              <a:t>sSize</a:t>
            </a:r>
            <a:r>
              <a:rPr lang="en-US" sz="1000" dirty="0"/>
              <a:t> := 12: </a:t>
            </a:r>
            <a:r>
              <a:rPr lang="en-US" sz="1000" dirty="0" err="1"/>
              <a:t>dfont</a:t>
            </a:r>
            <a:r>
              <a:rPr lang="en-US" sz="1000" dirty="0"/>
              <a:t> := "Times": </a:t>
            </a:r>
            <a:r>
              <a:rPr lang="en-US" sz="1000" dirty="0" err="1"/>
              <a:t>titSize</a:t>
            </a:r>
            <a:r>
              <a:rPr lang="en-US" sz="1000" dirty="0"/>
              <a:t> := 15: </a:t>
            </a:r>
            <a:r>
              <a:rPr lang="en-US" sz="1000" dirty="0" err="1"/>
              <a:t>axeSize</a:t>
            </a:r>
            <a:r>
              <a:rPr lang="en-US" sz="1000" dirty="0"/>
              <a:t> := 15:</a:t>
            </a:r>
          </a:p>
          <a:p>
            <a:r>
              <a:rPr lang="en-US" sz="1000" dirty="0"/>
              <a:t>plot(</a:t>
            </a:r>
            <a:r>
              <a:rPr lang="en-US" sz="1000" dirty="0" err="1"/>
              <a:t>iRL</a:t>
            </a:r>
            <a:r>
              <a:rPr lang="en-US" sz="1000" dirty="0"/>
              <a:t>(x), x = </a:t>
            </a:r>
            <a:r>
              <a:rPr lang="en-US" sz="1000" dirty="0" err="1"/>
              <a:t>axeX</a:t>
            </a:r>
            <a:r>
              <a:rPr lang="en-US" sz="1000" dirty="0"/>
              <a:t>, font = [title, </a:t>
            </a:r>
            <a:r>
              <a:rPr lang="en-US" sz="1000" dirty="0" err="1"/>
              <a:t>dfont</a:t>
            </a:r>
            <a:r>
              <a:rPr lang="en-US" sz="1000" dirty="0"/>
              <a:t>, </a:t>
            </a:r>
            <a:r>
              <a:rPr lang="en-US" sz="1000" dirty="0" err="1"/>
              <a:t>titSize</a:t>
            </a:r>
            <a:r>
              <a:rPr lang="en-US" sz="1000" dirty="0"/>
              <a:t>], font = [axes, </a:t>
            </a:r>
            <a:r>
              <a:rPr lang="en-US" sz="1000" dirty="0" err="1"/>
              <a:t>dfont</a:t>
            </a:r>
            <a:r>
              <a:rPr lang="en-US" sz="1000" dirty="0"/>
              <a:t>, </a:t>
            </a:r>
            <a:r>
              <a:rPr lang="en-US" sz="1000" dirty="0" err="1"/>
              <a:t>axeSize</a:t>
            </a:r>
            <a:r>
              <a:rPr lang="en-US" sz="1000" dirty="0"/>
              <a:t>], 'labels' = [</a:t>
            </a:r>
            <a:r>
              <a:rPr lang="en-US" sz="1000" dirty="0" err="1"/>
              <a:t>Labx</a:t>
            </a:r>
            <a:r>
              <a:rPr lang="en-US" sz="1000" dirty="0"/>
              <a:t>, </a:t>
            </a:r>
            <a:r>
              <a:rPr lang="en-US" sz="1000" dirty="0" err="1"/>
              <a:t>Laby</a:t>
            </a:r>
            <a:r>
              <a:rPr lang="en-US" sz="1000" dirty="0"/>
              <a:t>], </a:t>
            </a:r>
            <a:r>
              <a:rPr lang="en-US" sz="1000" dirty="0" err="1"/>
              <a:t>labeldirections</a:t>
            </a:r>
            <a:r>
              <a:rPr lang="en-US" sz="1000" dirty="0"/>
              <a:t> = ["horizontal", "vertical"], 'title' = [Tit], color = "black", style = line, thickness = 2.6, size = [0.5, 0.5]);</a:t>
            </a:r>
          </a:p>
          <a:p>
            <a:endParaRPr lang="en-US" sz="1000" dirty="0"/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BE1DA6D8-947E-4F29-BAA7-B1A9B1444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7886"/>
            <a:ext cx="12192000" cy="583628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Maple™ process – Step 6</a:t>
            </a:r>
          </a:p>
        </p:txBody>
      </p:sp>
      <p:sp>
        <p:nvSpPr>
          <p:cNvPr id="8" name="Marcador de pie de página 30">
            <a:extLst>
              <a:ext uri="{FF2B5EF4-FFF2-40B4-BE49-F238E27FC236}">
                <a16:creationId xmlns:a16="http://schemas.microsoft.com/office/drawing/2014/main" id="{58289BCB-F14C-4A29-848A-116EDEC1E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B7E928A-980F-4CB1-988B-B9027719D512}"/>
              </a:ext>
            </a:extLst>
          </p:cNvPr>
          <p:cNvSpPr txBox="1">
            <a:spLocks/>
          </p:cNvSpPr>
          <p:nvPr/>
        </p:nvSpPr>
        <p:spPr>
          <a:xfrm>
            <a:off x="0" y="189815"/>
            <a:ext cx="2054087" cy="58362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 B</a:t>
            </a:r>
          </a:p>
        </p:txBody>
      </p:sp>
    </p:spTree>
    <p:extLst>
      <p:ext uri="{BB962C8B-B14F-4D97-AF65-F5344CB8AC3E}">
        <p14:creationId xmlns:p14="http://schemas.microsoft.com/office/powerpoint/2010/main" val="14683195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36</a:t>
            </a:fld>
            <a:endParaRPr lang="es-CO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023D25C-87EF-4558-97CD-190794893815}"/>
              </a:ext>
            </a:extLst>
          </p:cNvPr>
          <p:cNvSpPr txBox="1"/>
          <p:nvPr/>
        </p:nvSpPr>
        <p:spPr>
          <a:xfrm>
            <a:off x="1378725" y="1549585"/>
            <a:ext cx="9434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6.2.    If the Maple™ process is well developed, the waveforms of the circuit will be as follows: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BE1DA6D8-947E-4F29-BAA7-B1A9B1444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7886"/>
            <a:ext cx="12192000" cy="583628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Maple™ process – Step 6</a:t>
            </a:r>
          </a:p>
        </p:txBody>
      </p:sp>
      <p:sp>
        <p:nvSpPr>
          <p:cNvPr id="13" name="Marcador de pie de página 30">
            <a:extLst>
              <a:ext uri="{FF2B5EF4-FFF2-40B4-BE49-F238E27FC236}">
                <a16:creationId xmlns:a16="http://schemas.microsoft.com/office/drawing/2014/main" id="{5D86CF7E-0959-42A6-86D7-7F18DA2C5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8" name="Grupo 27">
            <a:extLst>
              <a:ext uri="{FF2B5EF4-FFF2-40B4-BE49-F238E27FC236}">
                <a16:creationId xmlns:a16="http://schemas.microsoft.com/office/drawing/2014/main" id="{9C5C6CD8-63E4-499A-9116-B4281285AF30}"/>
              </a:ext>
            </a:extLst>
          </p:cNvPr>
          <p:cNvGrpSpPr/>
          <p:nvPr/>
        </p:nvGrpSpPr>
        <p:grpSpPr>
          <a:xfrm>
            <a:off x="666662" y="2255999"/>
            <a:ext cx="10858675" cy="3763268"/>
            <a:chOff x="766453" y="2255999"/>
            <a:chExt cx="10858675" cy="3763268"/>
          </a:xfrm>
        </p:grpSpPr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B3ED10D8-A187-4A7A-AB63-09D7A39B5F1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6453" y="2310326"/>
              <a:ext cx="3285855" cy="1642928"/>
            </a:xfrm>
            <a:prstGeom prst="rect">
              <a:avLst/>
            </a:prstGeom>
          </p:spPr>
        </p:pic>
        <p:pic>
          <p:nvPicPr>
            <p:cNvPr id="18" name="Imagen 17">
              <a:extLst>
                <a:ext uri="{FF2B5EF4-FFF2-40B4-BE49-F238E27FC236}">
                  <a16:creationId xmlns:a16="http://schemas.microsoft.com/office/drawing/2014/main" id="{BB6528C2-50DD-4330-8C94-889C6645CA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52863" y="2334486"/>
              <a:ext cx="3285855" cy="1642928"/>
            </a:xfrm>
            <a:prstGeom prst="rect">
              <a:avLst/>
            </a:prstGeom>
          </p:spPr>
        </p:pic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6815592A-DED5-47D4-B19E-FE2A77ECED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39273" y="2255999"/>
              <a:ext cx="3285855" cy="1642928"/>
            </a:xfrm>
            <a:prstGeom prst="rect">
              <a:avLst/>
            </a:prstGeom>
          </p:spPr>
        </p:pic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id="{758D8C6D-8965-46AF-A39C-B151E04B054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66453" y="4376338"/>
              <a:ext cx="3285855" cy="1642928"/>
            </a:xfrm>
            <a:prstGeom prst="rect">
              <a:avLst/>
            </a:prstGeom>
          </p:spPr>
        </p:pic>
        <p:pic>
          <p:nvPicPr>
            <p:cNvPr id="24" name="Imagen 23">
              <a:extLst>
                <a:ext uri="{FF2B5EF4-FFF2-40B4-BE49-F238E27FC236}">
                  <a16:creationId xmlns:a16="http://schemas.microsoft.com/office/drawing/2014/main" id="{B677B4E0-2F2B-4C25-934C-531ED38DE77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52863" y="4376339"/>
              <a:ext cx="3285855" cy="1642928"/>
            </a:xfrm>
            <a:prstGeom prst="rect">
              <a:avLst/>
            </a:prstGeom>
          </p:spPr>
        </p:pic>
        <p:pic>
          <p:nvPicPr>
            <p:cNvPr id="26" name="Imagen 25">
              <a:extLst>
                <a:ext uri="{FF2B5EF4-FFF2-40B4-BE49-F238E27FC236}">
                  <a16:creationId xmlns:a16="http://schemas.microsoft.com/office/drawing/2014/main" id="{67484246-69BB-477D-A28E-6CEF307C2A0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339272" y="4376338"/>
              <a:ext cx="3285855" cy="1642928"/>
            </a:xfrm>
            <a:prstGeom prst="rect">
              <a:avLst/>
            </a:prstGeom>
          </p:spPr>
        </p:pic>
      </p:grpSp>
      <p:sp>
        <p:nvSpPr>
          <p:cNvPr id="33" name="Título 1">
            <a:extLst>
              <a:ext uri="{FF2B5EF4-FFF2-40B4-BE49-F238E27FC236}">
                <a16:creationId xmlns:a16="http://schemas.microsoft.com/office/drawing/2014/main" id="{AB8B8CFD-F409-4D77-B7F0-2DC3B72706E5}"/>
              </a:ext>
            </a:extLst>
          </p:cNvPr>
          <p:cNvSpPr txBox="1">
            <a:spLocks/>
          </p:cNvSpPr>
          <p:nvPr/>
        </p:nvSpPr>
        <p:spPr>
          <a:xfrm>
            <a:off x="0" y="189815"/>
            <a:ext cx="2054087" cy="58362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 B</a:t>
            </a:r>
          </a:p>
        </p:txBody>
      </p:sp>
    </p:spTree>
    <p:extLst>
      <p:ext uri="{BB962C8B-B14F-4D97-AF65-F5344CB8AC3E}">
        <p14:creationId xmlns:p14="http://schemas.microsoft.com/office/powerpoint/2010/main" val="330628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lecha: a la derecha 27">
            <a:extLst>
              <a:ext uri="{FF2B5EF4-FFF2-40B4-BE49-F238E27FC236}">
                <a16:creationId xmlns:a16="http://schemas.microsoft.com/office/drawing/2014/main" id="{92F16D5B-46AB-43A8-83B0-26D8341FC554}"/>
              </a:ext>
            </a:extLst>
          </p:cNvPr>
          <p:cNvSpPr/>
          <p:nvPr/>
        </p:nvSpPr>
        <p:spPr>
          <a:xfrm>
            <a:off x="6215668" y="1931907"/>
            <a:ext cx="322084" cy="307128"/>
          </a:xfrm>
          <a:prstGeom prst="rightArrow">
            <a:avLst/>
          </a:prstGeom>
          <a:solidFill>
            <a:srgbClr val="DEEBF7">
              <a:alpha val="65882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A0FE3411-7D37-46FA-B05F-BF9871DA0F0D}"/>
              </a:ext>
            </a:extLst>
          </p:cNvPr>
          <p:cNvSpPr/>
          <p:nvPr/>
        </p:nvSpPr>
        <p:spPr>
          <a:xfrm>
            <a:off x="120667" y="2557743"/>
            <a:ext cx="2732922" cy="2641563"/>
          </a:xfrm>
          <a:prstGeom prst="rect">
            <a:avLst/>
          </a:prstGeom>
          <a:solidFill>
            <a:schemeClr val="accent5">
              <a:lumMod val="20000"/>
              <a:lumOff val="80000"/>
              <a:alpha val="22745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F3974DF-11BD-4B66-A85A-F7EA28731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47431"/>
            <a:ext cx="12192000" cy="583628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Class-E power amplifier - Model </a:t>
            </a:r>
          </a:p>
        </p:txBody>
      </p:sp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4</a:t>
            </a:fld>
            <a:endParaRPr lang="es-CO" dirty="0"/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555C14C4-01E9-4E7D-A099-400B945B0D5D}"/>
              </a:ext>
            </a:extLst>
          </p:cNvPr>
          <p:cNvSpPr txBox="1"/>
          <p:nvPr/>
        </p:nvSpPr>
        <p:spPr>
          <a:xfrm>
            <a:off x="129639" y="1658694"/>
            <a:ext cx="2732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Circuit waveforms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A360847-53A2-44D6-859B-7B489B85E0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21" y="3135796"/>
            <a:ext cx="2608959" cy="1311454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21F7083E-DAD6-46D8-9777-A38117EBD7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452" y="1561050"/>
            <a:ext cx="1806154" cy="1048844"/>
          </a:xfrm>
          <a:prstGeom prst="rect">
            <a:avLst/>
          </a:prstGeom>
          <a:ln>
            <a:noFill/>
          </a:ln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7BAE2662-4F65-48B0-A5AF-D054285DC7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452" y="3166065"/>
            <a:ext cx="1806848" cy="1082584"/>
          </a:xfrm>
          <a:prstGeom prst="rect">
            <a:avLst/>
          </a:prstGeom>
          <a:ln>
            <a:noFill/>
          </a:ln>
        </p:spPr>
      </p:pic>
      <p:graphicFrame>
        <p:nvGraphicFramePr>
          <p:cNvPr id="14" name="13 Objeto">
            <a:extLst>
              <a:ext uri="{FF2B5EF4-FFF2-40B4-BE49-F238E27FC236}">
                <a16:creationId xmlns:a16="http://schemas.microsoft.com/office/drawing/2014/main" id="{4A9E5D6F-E255-4D33-93E9-2EE8B1018CC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5330540"/>
              </p:ext>
            </p:extLst>
          </p:nvPr>
        </p:nvGraphicFramePr>
        <p:xfrm>
          <a:off x="6746814" y="4708760"/>
          <a:ext cx="4784517" cy="13509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8" name="Equation" r:id="rId6" imgW="3886200" imgH="1091880" progId="Equation.DSMT4">
                  <p:embed/>
                </p:oleObj>
              </mc:Choice>
              <mc:Fallback>
                <p:oleObj name="Equation" r:id="rId6" imgW="3886200" imgH="1091880" progId="Equation.DSMT4">
                  <p:embed/>
                  <p:pic>
                    <p:nvPicPr>
                      <p:cNvPr id="10" name="13 Objeto">
                        <a:extLst>
                          <a:ext uri="{FF2B5EF4-FFF2-40B4-BE49-F238E27FC236}">
                            <a16:creationId xmlns:a16="http://schemas.microsoft.com/office/drawing/2014/main" id="{A6E6307B-9415-468C-A1DC-AFD97875712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46814" y="4708760"/>
                        <a:ext cx="4784517" cy="13509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13 Objeto">
            <a:extLst>
              <a:ext uri="{FF2B5EF4-FFF2-40B4-BE49-F238E27FC236}">
                <a16:creationId xmlns:a16="http://schemas.microsoft.com/office/drawing/2014/main" id="{E52AB6D5-658C-4ADF-9E00-AA34205072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8498186"/>
              </p:ext>
            </p:extLst>
          </p:nvPr>
        </p:nvGraphicFramePr>
        <p:xfrm>
          <a:off x="6746814" y="3139883"/>
          <a:ext cx="4345682" cy="11319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9" name="Equation" r:id="rId8" imgW="3530520" imgH="914400" progId="Equation.DSMT4">
                  <p:embed/>
                </p:oleObj>
              </mc:Choice>
              <mc:Fallback>
                <p:oleObj name="Equation" r:id="rId8" imgW="3530520" imgH="914400" progId="Equation.DSMT4">
                  <p:embed/>
                  <p:pic>
                    <p:nvPicPr>
                      <p:cNvPr id="4" name="13 Objeto">
                        <a:extLst>
                          <a:ext uri="{FF2B5EF4-FFF2-40B4-BE49-F238E27FC236}">
                            <a16:creationId xmlns:a16="http://schemas.microsoft.com/office/drawing/2014/main" id="{02D18DD7-7E63-481A-A693-B41366E5FD5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46814" y="3139883"/>
                        <a:ext cx="4345682" cy="11319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13 Objeto">
            <a:extLst>
              <a:ext uri="{FF2B5EF4-FFF2-40B4-BE49-F238E27FC236}">
                <a16:creationId xmlns:a16="http://schemas.microsoft.com/office/drawing/2014/main" id="{F13DD5C1-A2FC-451F-AB5E-D0EB3892FD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6489464"/>
              </p:ext>
            </p:extLst>
          </p:nvPr>
        </p:nvGraphicFramePr>
        <p:xfrm>
          <a:off x="6746814" y="1787358"/>
          <a:ext cx="3564293" cy="5962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0" name="Equation" r:id="rId10" imgW="2895480" imgH="482400" progId="Equation.DSMT4">
                  <p:embed/>
                </p:oleObj>
              </mc:Choice>
              <mc:Fallback>
                <p:oleObj name="Equation" r:id="rId10" imgW="2895480" imgH="482400" progId="Equation.DSMT4">
                  <p:embed/>
                  <p:pic>
                    <p:nvPicPr>
                      <p:cNvPr id="14" name="13 Objeto">
                        <a:extLst>
                          <a:ext uri="{FF2B5EF4-FFF2-40B4-BE49-F238E27FC236}">
                            <a16:creationId xmlns:a16="http://schemas.microsoft.com/office/drawing/2014/main" id="{8947BEB6-DCEB-40C6-A8D2-0DB7CB5B235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46814" y="1787358"/>
                        <a:ext cx="3564293" cy="5962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" name="Imagen 25">
            <a:extLst>
              <a:ext uri="{FF2B5EF4-FFF2-40B4-BE49-F238E27FC236}">
                <a16:creationId xmlns:a16="http://schemas.microsoft.com/office/drawing/2014/main" id="{863F374B-D811-4D50-AA01-0A4AB2C6B50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452" y="4842920"/>
            <a:ext cx="1806154" cy="1082584"/>
          </a:xfrm>
          <a:prstGeom prst="rect">
            <a:avLst/>
          </a:prstGeom>
          <a:ln>
            <a:noFill/>
          </a:ln>
        </p:spPr>
      </p:pic>
      <p:sp>
        <p:nvSpPr>
          <p:cNvPr id="29" name="Flecha: a la derecha 28">
            <a:extLst>
              <a:ext uri="{FF2B5EF4-FFF2-40B4-BE49-F238E27FC236}">
                <a16:creationId xmlns:a16="http://schemas.microsoft.com/office/drawing/2014/main" id="{244E2458-39C6-489B-8DC4-6019E562D185}"/>
              </a:ext>
            </a:extLst>
          </p:cNvPr>
          <p:cNvSpPr/>
          <p:nvPr/>
        </p:nvSpPr>
        <p:spPr>
          <a:xfrm>
            <a:off x="6215668" y="3553792"/>
            <a:ext cx="322084" cy="307128"/>
          </a:xfrm>
          <a:prstGeom prst="rightArrow">
            <a:avLst/>
          </a:prstGeom>
          <a:solidFill>
            <a:srgbClr val="DEEBF7">
              <a:alpha val="65882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lecha: a la derecha 43">
            <a:extLst>
              <a:ext uri="{FF2B5EF4-FFF2-40B4-BE49-F238E27FC236}">
                <a16:creationId xmlns:a16="http://schemas.microsoft.com/office/drawing/2014/main" id="{9B0E0E42-FCBC-4AC0-B7B6-AFBDE5397769}"/>
              </a:ext>
            </a:extLst>
          </p:cNvPr>
          <p:cNvSpPr/>
          <p:nvPr/>
        </p:nvSpPr>
        <p:spPr>
          <a:xfrm>
            <a:off x="6215668" y="5230648"/>
            <a:ext cx="322084" cy="307128"/>
          </a:xfrm>
          <a:prstGeom prst="rightArrow">
            <a:avLst/>
          </a:prstGeom>
          <a:solidFill>
            <a:srgbClr val="DEEBF7">
              <a:alpha val="65882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Marcador de pie de página 30">
            <a:extLst>
              <a:ext uri="{FF2B5EF4-FFF2-40B4-BE49-F238E27FC236}">
                <a16:creationId xmlns:a16="http://schemas.microsoft.com/office/drawing/2014/main" id="{2E3DE81E-A175-456F-AF5C-CDF6CE2CD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492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ángulo 37">
            <a:extLst>
              <a:ext uri="{FF2B5EF4-FFF2-40B4-BE49-F238E27FC236}">
                <a16:creationId xmlns:a16="http://schemas.microsoft.com/office/drawing/2014/main" id="{A0FE3411-7D37-46FA-B05F-BF9871DA0F0D}"/>
              </a:ext>
            </a:extLst>
          </p:cNvPr>
          <p:cNvSpPr/>
          <p:nvPr/>
        </p:nvSpPr>
        <p:spPr>
          <a:xfrm>
            <a:off x="120667" y="2557743"/>
            <a:ext cx="2732922" cy="2641563"/>
          </a:xfrm>
          <a:prstGeom prst="rect">
            <a:avLst/>
          </a:prstGeom>
          <a:solidFill>
            <a:schemeClr val="accent5">
              <a:lumMod val="20000"/>
              <a:lumOff val="80000"/>
              <a:alpha val="22745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F3974DF-11BD-4B66-A85A-F7EA28731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47431"/>
            <a:ext cx="12192000" cy="583628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Class-E power amplifier - Model </a:t>
            </a:r>
          </a:p>
        </p:txBody>
      </p:sp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5</a:t>
            </a:fld>
            <a:endParaRPr lang="es-CO" dirty="0"/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555C14C4-01E9-4E7D-A099-400B945B0D5D}"/>
              </a:ext>
            </a:extLst>
          </p:cNvPr>
          <p:cNvSpPr txBox="1"/>
          <p:nvPr/>
        </p:nvSpPr>
        <p:spPr>
          <a:xfrm>
            <a:off x="129639" y="1658694"/>
            <a:ext cx="2732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Circuit waveforms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A360847-53A2-44D6-859B-7B489B85E0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21" y="3135796"/>
            <a:ext cx="2608959" cy="1311454"/>
          </a:xfrm>
          <a:prstGeom prst="rect">
            <a:avLst/>
          </a:prstGeom>
        </p:spPr>
      </p:pic>
      <p:sp>
        <p:nvSpPr>
          <p:cNvPr id="4" name="Flecha: a la derecha 3">
            <a:extLst>
              <a:ext uri="{FF2B5EF4-FFF2-40B4-BE49-F238E27FC236}">
                <a16:creationId xmlns:a16="http://schemas.microsoft.com/office/drawing/2014/main" id="{9F613C74-6F44-4425-B003-D0FAAB06674D}"/>
              </a:ext>
            </a:extLst>
          </p:cNvPr>
          <p:cNvSpPr/>
          <p:nvPr/>
        </p:nvSpPr>
        <p:spPr>
          <a:xfrm>
            <a:off x="5274247" y="2594912"/>
            <a:ext cx="322084" cy="307128"/>
          </a:xfrm>
          <a:prstGeom prst="rightArrow">
            <a:avLst/>
          </a:prstGeom>
          <a:solidFill>
            <a:srgbClr val="DEEBF7">
              <a:alpha val="65882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echa: a la derecha 4">
            <a:extLst>
              <a:ext uri="{FF2B5EF4-FFF2-40B4-BE49-F238E27FC236}">
                <a16:creationId xmlns:a16="http://schemas.microsoft.com/office/drawing/2014/main" id="{4AFBFB49-B6E6-4844-BD2E-52A045070428}"/>
              </a:ext>
            </a:extLst>
          </p:cNvPr>
          <p:cNvSpPr/>
          <p:nvPr/>
        </p:nvSpPr>
        <p:spPr>
          <a:xfrm>
            <a:off x="5194056" y="4674180"/>
            <a:ext cx="322084" cy="307128"/>
          </a:xfrm>
          <a:prstGeom prst="rightArrow">
            <a:avLst/>
          </a:prstGeom>
          <a:solidFill>
            <a:srgbClr val="DEEBF7">
              <a:alpha val="65882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13 Objeto">
            <a:extLst>
              <a:ext uri="{FF2B5EF4-FFF2-40B4-BE49-F238E27FC236}">
                <a16:creationId xmlns:a16="http://schemas.microsoft.com/office/drawing/2014/main" id="{B31B9755-132C-41A8-BCCD-C4948D07C2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9322901"/>
              </p:ext>
            </p:extLst>
          </p:nvPr>
        </p:nvGraphicFramePr>
        <p:xfrm>
          <a:off x="5701506" y="2092044"/>
          <a:ext cx="5818188" cy="1312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7" name="Equation" r:id="rId4" imgW="4863960" imgH="1091880" progId="Equation.DSMT4">
                  <p:embed/>
                </p:oleObj>
              </mc:Choice>
              <mc:Fallback>
                <p:oleObj name="Equation" r:id="rId4" imgW="4863960" imgH="1091880" progId="Equation.DSMT4">
                  <p:embed/>
                  <p:pic>
                    <p:nvPicPr>
                      <p:cNvPr id="3" name="13 Objeto">
                        <a:extLst>
                          <a:ext uri="{FF2B5EF4-FFF2-40B4-BE49-F238E27FC236}">
                            <a16:creationId xmlns:a16="http://schemas.microsoft.com/office/drawing/2014/main" id="{C5C0B709-74B9-49D0-8CB2-7B5DC285978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1506" y="2092044"/>
                        <a:ext cx="5818188" cy="1312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13 Objeto">
            <a:extLst>
              <a:ext uri="{FF2B5EF4-FFF2-40B4-BE49-F238E27FC236}">
                <a16:creationId xmlns:a16="http://schemas.microsoft.com/office/drawing/2014/main" id="{6BB0110B-FFAD-4F28-9C52-9B39E2609AB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4193629"/>
              </p:ext>
            </p:extLst>
          </p:nvPr>
        </p:nvGraphicFramePr>
        <p:xfrm>
          <a:off x="5564199" y="4248306"/>
          <a:ext cx="6426944" cy="115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8" name="Equation" r:id="rId6" imgW="5473440" imgH="965160" progId="Equation.DSMT4">
                  <p:embed/>
                </p:oleObj>
              </mc:Choice>
              <mc:Fallback>
                <p:oleObj name="Equation" r:id="rId6" imgW="5473440" imgH="965160" progId="Equation.DSMT4">
                  <p:embed/>
                  <p:pic>
                    <p:nvPicPr>
                      <p:cNvPr id="4" name="13 Objeto">
                        <a:extLst>
                          <a:ext uri="{FF2B5EF4-FFF2-40B4-BE49-F238E27FC236}">
                            <a16:creationId xmlns:a16="http://schemas.microsoft.com/office/drawing/2014/main" id="{39B7879B-DAF5-416E-8A70-747560FBB1E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4199" y="4248306"/>
                        <a:ext cx="6426944" cy="1158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Imagen 8">
            <a:extLst>
              <a:ext uri="{FF2B5EF4-FFF2-40B4-BE49-F238E27FC236}">
                <a16:creationId xmlns:a16="http://schemas.microsoft.com/office/drawing/2014/main" id="{0E90973A-AE50-43D9-A25D-84E68304CA3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568" y="4248306"/>
            <a:ext cx="1806154" cy="1063290"/>
          </a:xfrm>
          <a:prstGeom prst="rect">
            <a:avLst/>
          </a:prstGeom>
          <a:ln>
            <a:noFill/>
          </a:ln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A0282F45-ACA9-43CA-B1E8-0144A2988CB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568" y="2206002"/>
            <a:ext cx="1806154" cy="1084945"/>
          </a:xfrm>
          <a:prstGeom prst="rect">
            <a:avLst/>
          </a:prstGeom>
          <a:ln>
            <a:noFill/>
          </a:ln>
        </p:spPr>
      </p:pic>
      <p:sp>
        <p:nvSpPr>
          <p:cNvPr id="14" name="Marcador de pie de página 30">
            <a:extLst>
              <a:ext uri="{FF2B5EF4-FFF2-40B4-BE49-F238E27FC236}">
                <a16:creationId xmlns:a16="http://schemas.microsoft.com/office/drawing/2014/main" id="{BB27361F-831D-45EE-BD72-E338B18F1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988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3974DF-11BD-4B66-A85A-F7EA28731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47431"/>
            <a:ext cx="12192000" cy="583628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Class-E power amplifier - Model </a:t>
            </a:r>
          </a:p>
        </p:txBody>
      </p:sp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6</a:t>
            </a:fld>
            <a:endParaRPr lang="es-CO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E995E18-1559-48F5-A19B-A9DF03593BD9}"/>
              </a:ext>
            </a:extLst>
          </p:cNvPr>
          <p:cNvSpPr txBox="1"/>
          <p:nvPr/>
        </p:nvSpPr>
        <p:spPr>
          <a:xfrm>
            <a:off x="-145774" y="1553934"/>
            <a:ext cx="2732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Where: </a:t>
            </a:r>
          </a:p>
        </p:txBody>
      </p:sp>
      <p:graphicFrame>
        <p:nvGraphicFramePr>
          <p:cNvPr id="43" name="13 Objeto">
            <a:extLst>
              <a:ext uri="{FF2B5EF4-FFF2-40B4-BE49-F238E27FC236}">
                <a16:creationId xmlns:a16="http://schemas.microsoft.com/office/drawing/2014/main" id="{1FF9AAE5-6C3E-411D-9430-51AE8348B3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2123255"/>
              </p:ext>
            </p:extLst>
          </p:nvPr>
        </p:nvGraphicFramePr>
        <p:xfrm>
          <a:off x="561754" y="4425535"/>
          <a:ext cx="6894895" cy="8072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56" name="Equation" r:id="rId3" imgW="5460840" imgH="634680" progId="Equation.DSMT4">
                  <p:embed/>
                </p:oleObj>
              </mc:Choice>
              <mc:Fallback>
                <p:oleObj name="Equation" r:id="rId3" imgW="5460840" imgH="634680" progId="Equation.DSMT4">
                  <p:embed/>
                  <p:pic>
                    <p:nvPicPr>
                      <p:cNvPr id="18" name="13 Objeto">
                        <a:extLst>
                          <a:ext uri="{FF2B5EF4-FFF2-40B4-BE49-F238E27FC236}">
                            <a16:creationId xmlns:a16="http://schemas.microsoft.com/office/drawing/2014/main" id="{6CA1E5C8-5A30-4F9A-B0CC-D3B4E9A0DED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754" y="4425535"/>
                        <a:ext cx="6894895" cy="8072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13 Objeto">
            <a:extLst>
              <a:ext uri="{FF2B5EF4-FFF2-40B4-BE49-F238E27FC236}">
                <a16:creationId xmlns:a16="http://schemas.microsoft.com/office/drawing/2014/main" id="{A9AE4C9D-8B01-4E2E-81B1-B7B1364EB9B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6207177"/>
              </p:ext>
            </p:extLst>
          </p:nvPr>
        </p:nvGraphicFramePr>
        <p:xfrm>
          <a:off x="1707018" y="2920029"/>
          <a:ext cx="4602178" cy="6782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57" name="Equation" r:id="rId5" imgW="3644640" imgH="533160" progId="Equation.DSMT4">
                  <p:embed/>
                </p:oleObj>
              </mc:Choice>
              <mc:Fallback>
                <p:oleObj name="Equation" r:id="rId5" imgW="3644640" imgH="533160" progId="Equation.DSMT4">
                  <p:embed/>
                  <p:pic>
                    <p:nvPicPr>
                      <p:cNvPr id="19" name="13 Objeto">
                        <a:extLst>
                          <a:ext uri="{FF2B5EF4-FFF2-40B4-BE49-F238E27FC236}">
                            <a16:creationId xmlns:a16="http://schemas.microsoft.com/office/drawing/2014/main" id="{A41D3443-CBC8-4949-905F-3C2F6E3C663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7018" y="2920029"/>
                        <a:ext cx="4602178" cy="6782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8 Objeto">
            <a:extLst>
              <a:ext uri="{FF2B5EF4-FFF2-40B4-BE49-F238E27FC236}">
                <a16:creationId xmlns:a16="http://schemas.microsoft.com/office/drawing/2014/main" id="{4146757D-ACB6-49F1-8231-270FB997819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7078513"/>
              </p:ext>
            </p:extLst>
          </p:nvPr>
        </p:nvGraphicFramePr>
        <p:xfrm>
          <a:off x="8111002" y="1861487"/>
          <a:ext cx="3712627" cy="570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58" name="Equation" r:id="rId7" imgW="2070000" imgH="317160" progId="Equation.DSMT4">
                  <p:embed/>
                </p:oleObj>
              </mc:Choice>
              <mc:Fallback>
                <p:oleObj name="Equation" r:id="rId7" imgW="2070000" imgH="317160" progId="Equation.DSMT4">
                  <p:embed/>
                  <p:pic>
                    <p:nvPicPr>
                      <p:cNvPr id="20" name="8 Objeto">
                        <a:extLst>
                          <a:ext uri="{FF2B5EF4-FFF2-40B4-BE49-F238E27FC236}">
                            <a16:creationId xmlns:a16="http://schemas.microsoft.com/office/drawing/2014/main" id="{BDC2D248-45F0-4DD0-829D-9305C78275B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11002" y="1861487"/>
                        <a:ext cx="3712627" cy="5700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9 Objeto">
            <a:extLst>
              <a:ext uri="{FF2B5EF4-FFF2-40B4-BE49-F238E27FC236}">
                <a16:creationId xmlns:a16="http://schemas.microsoft.com/office/drawing/2014/main" id="{7CE7432B-24F6-4043-A459-B423058B154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9157496"/>
              </p:ext>
            </p:extLst>
          </p:nvPr>
        </p:nvGraphicFramePr>
        <p:xfrm>
          <a:off x="8111002" y="2549241"/>
          <a:ext cx="3531770" cy="570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59" name="Equation" r:id="rId9" imgW="1968480" imgH="317160" progId="Equation.DSMT4">
                  <p:embed/>
                </p:oleObj>
              </mc:Choice>
              <mc:Fallback>
                <p:oleObj name="Equation" r:id="rId9" imgW="1968480" imgH="317160" progId="Equation.DSMT4">
                  <p:embed/>
                  <p:pic>
                    <p:nvPicPr>
                      <p:cNvPr id="21" name="9 Objeto">
                        <a:extLst>
                          <a:ext uri="{FF2B5EF4-FFF2-40B4-BE49-F238E27FC236}">
                            <a16:creationId xmlns:a16="http://schemas.microsoft.com/office/drawing/2014/main" id="{5EF95EE4-8B8D-4506-86F6-1F5AA6FF01F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11002" y="2549241"/>
                        <a:ext cx="3531770" cy="5700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11 Objeto">
            <a:extLst>
              <a:ext uri="{FF2B5EF4-FFF2-40B4-BE49-F238E27FC236}">
                <a16:creationId xmlns:a16="http://schemas.microsoft.com/office/drawing/2014/main" id="{B3D8DC04-2AFA-481E-AEB8-1C28F1DDCB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7938982"/>
              </p:ext>
            </p:extLst>
          </p:nvPr>
        </p:nvGraphicFramePr>
        <p:xfrm>
          <a:off x="8111001" y="3901125"/>
          <a:ext cx="3617131" cy="5989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0" name="Equation" r:id="rId11" imgW="1917360" imgH="317160" progId="Equation.DSMT4">
                  <p:embed/>
                </p:oleObj>
              </mc:Choice>
              <mc:Fallback>
                <p:oleObj name="Equation" r:id="rId11" imgW="1917360" imgH="317160" progId="Equation.DSMT4">
                  <p:embed/>
                  <p:pic>
                    <p:nvPicPr>
                      <p:cNvPr id="23" name="11 Objeto">
                        <a:extLst>
                          <a:ext uri="{FF2B5EF4-FFF2-40B4-BE49-F238E27FC236}">
                            <a16:creationId xmlns:a16="http://schemas.microsoft.com/office/drawing/2014/main" id="{E719EC9F-F881-49E7-85ED-24DDFB406B3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11001" y="3901125"/>
                        <a:ext cx="3617131" cy="59899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12 Objeto">
            <a:extLst>
              <a:ext uri="{FF2B5EF4-FFF2-40B4-BE49-F238E27FC236}">
                <a16:creationId xmlns:a16="http://schemas.microsoft.com/office/drawing/2014/main" id="{3583C933-C296-4B6A-B2D7-777CB61AABA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3520866"/>
              </p:ext>
            </p:extLst>
          </p:nvPr>
        </p:nvGraphicFramePr>
        <p:xfrm>
          <a:off x="8111002" y="4616679"/>
          <a:ext cx="3663432" cy="59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1" name="Equation" r:id="rId13" imgW="1942920" imgH="317160" progId="Equation.DSMT4">
                  <p:embed/>
                </p:oleObj>
              </mc:Choice>
              <mc:Fallback>
                <p:oleObj name="Equation" r:id="rId13" imgW="1942920" imgH="317160" progId="Equation.DSMT4">
                  <p:embed/>
                  <p:pic>
                    <p:nvPicPr>
                      <p:cNvPr id="24" name="12 Objeto">
                        <a:extLst>
                          <a:ext uri="{FF2B5EF4-FFF2-40B4-BE49-F238E27FC236}">
                            <a16:creationId xmlns:a16="http://schemas.microsoft.com/office/drawing/2014/main" id="{F2022943-8CA6-4A1F-A678-FCB4768A3FC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11002" y="4616679"/>
                        <a:ext cx="3663432" cy="597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13 Objeto">
            <a:extLst>
              <a:ext uri="{FF2B5EF4-FFF2-40B4-BE49-F238E27FC236}">
                <a16:creationId xmlns:a16="http://schemas.microsoft.com/office/drawing/2014/main" id="{50CBA0C8-F4C2-435B-ABBF-FFEC86F7D7A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4244771"/>
              </p:ext>
            </p:extLst>
          </p:nvPr>
        </p:nvGraphicFramePr>
        <p:xfrm>
          <a:off x="8111001" y="5330842"/>
          <a:ext cx="1986529" cy="3819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2" name="Equation" r:id="rId15" imgW="1054080" imgH="203040" progId="Equation.DSMT4">
                  <p:embed/>
                </p:oleObj>
              </mc:Choice>
              <mc:Fallback>
                <p:oleObj name="Equation" r:id="rId15" imgW="1054080" imgH="203040" progId="Equation.DSMT4">
                  <p:embed/>
                  <p:pic>
                    <p:nvPicPr>
                      <p:cNvPr id="25" name="13 Objeto">
                        <a:extLst>
                          <a:ext uri="{FF2B5EF4-FFF2-40B4-BE49-F238E27FC236}">
                            <a16:creationId xmlns:a16="http://schemas.microsoft.com/office/drawing/2014/main" id="{ACDC0D91-CEF0-442E-AE0C-A019AEB9B11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11001" y="5330842"/>
                        <a:ext cx="1986529" cy="3819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10 Objeto">
            <a:extLst>
              <a:ext uri="{FF2B5EF4-FFF2-40B4-BE49-F238E27FC236}">
                <a16:creationId xmlns:a16="http://schemas.microsoft.com/office/drawing/2014/main" id="{3DDAC42F-BAAC-49A8-B9D3-863AEB318C5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6889480"/>
              </p:ext>
            </p:extLst>
          </p:nvPr>
        </p:nvGraphicFramePr>
        <p:xfrm>
          <a:off x="8111002" y="3236998"/>
          <a:ext cx="2300496" cy="545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3" name="Equation" r:id="rId17" imgW="1282680" imgH="304560" progId="Equation.DSMT4">
                  <p:embed/>
                </p:oleObj>
              </mc:Choice>
              <mc:Fallback>
                <p:oleObj name="Equation" r:id="rId17" imgW="1282680" imgH="304560" progId="Equation.DSMT4">
                  <p:embed/>
                  <p:pic>
                    <p:nvPicPr>
                      <p:cNvPr id="12" name="10 Objeto">
                        <a:extLst>
                          <a:ext uri="{FF2B5EF4-FFF2-40B4-BE49-F238E27FC236}">
                            <a16:creationId xmlns:a16="http://schemas.microsoft.com/office/drawing/2014/main" id="{FB17FDE8-8037-4920-819C-55C68FAD7A6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11002" y="3236998"/>
                        <a:ext cx="2300496" cy="5454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Abrir llave 58">
            <a:extLst>
              <a:ext uri="{FF2B5EF4-FFF2-40B4-BE49-F238E27FC236}">
                <a16:creationId xmlns:a16="http://schemas.microsoft.com/office/drawing/2014/main" id="{76BC9302-F7FD-4FAD-A204-B32AE689E9BB}"/>
              </a:ext>
            </a:extLst>
          </p:cNvPr>
          <p:cNvSpPr/>
          <p:nvPr/>
        </p:nvSpPr>
        <p:spPr>
          <a:xfrm>
            <a:off x="7456649" y="1923266"/>
            <a:ext cx="408535" cy="3868099"/>
          </a:xfrm>
          <a:prstGeom prst="leftBrace">
            <a:avLst/>
          </a:prstGeom>
          <a:ln>
            <a:solidFill>
              <a:srgbClr val="B7C2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Marcador de pie de página 30">
            <a:extLst>
              <a:ext uri="{FF2B5EF4-FFF2-40B4-BE49-F238E27FC236}">
                <a16:creationId xmlns:a16="http://schemas.microsoft.com/office/drawing/2014/main" id="{D5DC3441-BF9D-4DCA-9486-41D549B70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695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3974DF-11BD-4B66-A85A-F7EA28731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47431"/>
            <a:ext cx="12192000" cy="583628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Class-E power amplifier - Model </a:t>
            </a:r>
          </a:p>
        </p:txBody>
      </p:sp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7</a:t>
            </a:fld>
            <a:endParaRPr lang="es-CO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E995E18-1559-48F5-A19B-A9DF03593BD9}"/>
              </a:ext>
            </a:extLst>
          </p:cNvPr>
          <p:cNvSpPr txBox="1"/>
          <p:nvPr/>
        </p:nvSpPr>
        <p:spPr>
          <a:xfrm>
            <a:off x="-145774" y="1553934"/>
            <a:ext cx="2732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Where: </a:t>
            </a:r>
          </a:p>
        </p:txBody>
      </p:sp>
      <p:graphicFrame>
        <p:nvGraphicFramePr>
          <p:cNvPr id="8" name="13 Objeto">
            <a:extLst>
              <a:ext uri="{FF2B5EF4-FFF2-40B4-BE49-F238E27FC236}">
                <a16:creationId xmlns:a16="http://schemas.microsoft.com/office/drawing/2014/main" id="{47F04908-E599-42A9-8BFC-E57054100F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3288089"/>
              </p:ext>
            </p:extLst>
          </p:nvPr>
        </p:nvGraphicFramePr>
        <p:xfrm>
          <a:off x="5400536" y="2113159"/>
          <a:ext cx="1366349" cy="6109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90" name="Equation" r:id="rId3" imgW="1028520" imgH="457200" progId="Equation.DSMT4">
                  <p:embed/>
                </p:oleObj>
              </mc:Choice>
              <mc:Fallback>
                <p:oleObj name="Equation" r:id="rId3" imgW="1028520" imgH="457200" progId="Equation.DSMT4">
                  <p:embed/>
                  <p:pic>
                    <p:nvPicPr>
                      <p:cNvPr id="3" name="13 Objeto">
                        <a:extLst>
                          <a:ext uri="{FF2B5EF4-FFF2-40B4-BE49-F238E27FC236}">
                            <a16:creationId xmlns:a16="http://schemas.microsoft.com/office/drawing/2014/main" id="{A18A9265-3059-44CA-88C3-28C5316BC7F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00536" y="2113159"/>
                        <a:ext cx="1366349" cy="6109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13 Objeto">
            <a:extLst>
              <a:ext uri="{FF2B5EF4-FFF2-40B4-BE49-F238E27FC236}">
                <a16:creationId xmlns:a16="http://schemas.microsoft.com/office/drawing/2014/main" id="{76990F21-7052-4FFF-9ABD-E96EE6F6E9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6674618"/>
              </p:ext>
            </p:extLst>
          </p:nvPr>
        </p:nvGraphicFramePr>
        <p:xfrm>
          <a:off x="5468799" y="3128573"/>
          <a:ext cx="1214924" cy="5264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91" name="Equation" r:id="rId5" imgW="914400" imgH="393480" progId="Equation.DSMT4">
                  <p:embed/>
                </p:oleObj>
              </mc:Choice>
              <mc:Fallback>
                <p:oleObj name="Equation" r:id="rId5" imgW="914400" imgH="393480" progId="Equation.DSMT4">
                  <p:embed/>
                  <p:pic>
                    <p:nvPicPr>
                      <p:cNvPr id="10" name="13 Objeto">
                        <a:extLst>
                          <a:ext uri="{FF2B5EF4-FFF2-40B4-BE49-F238E27FC236}">
                            <a16:creationId xmlns:a16="http://schemas.microsoft.com/office/drawing/2014/main" id="{9F783609-479C-465B-882E-505C5DDA6B0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8799" y="3128573"/>
                        <a:ext cx="1214924" cy="5264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13 Objeto">
            <a:extLst>
              <a:ext uri="{FF2B5EF4-FFF2-40B4-BE49-F238E27FC236}">
                <a16:creationId xmlns:a16="http://schemas.microsoft.com/office/drawing/2014/main" id="{8E5F40F4-0E56-4724-8DE4-481D07DF7A2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3169136"/>
              </p:ext>
            </p:extLst>
          </p:nvPr>
        </p:nvGraphicFramePr>
        <p:xfrm>
          <a:off x="2969278" y="4067788"/>
          <a:ext cx="6759556" cy="6796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92" name="Equation" r:id="rId7" imgW="5092560" imgH="507960" progId="Equation.DSMT4">
                  <p:embed/>
                </p:oleObj>
              </mc:Choice>
              <mc:Fallback>
                <p:oleObj name="Equation" r:id="rId7" imgW="5092560" imgH="507960" progId="Equation.DSMT4">
                  <p:embed/>
                  <p:pic>
                    <p:nvPicPr>
                      <p:cNvPr id="15" name="13 Objeto">
                        <a:extLst>
                          <a:ext uri="{FF2B5EF4-FFF2-40B4-BE49-F238E27FC236}">
                            <a16:creationId xmlns:a16="http://schemas.microsoft.com/office/drawing/2014/main" id="{9BE7B70D-12D0-4D85-96D9-AD91AEACDB2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9278" y="4067788"/>
                        <a:ext cx="6759556" cy="6796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13 Objeto">
            <a:extLst>
              <a:ext uri="{FF2B5EF4-FFF2-40B4-BE49-F238E27FC236}">
                <a16:creationId xmlns:a16="http://schemas.microsoft.com/office/drawing/2014/main" id="{F8C7B271-0406-4CF0-8021-AC7C2697ECA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3074440"/>
              </p:ext>
            </p:extLst>
          </p:nvPr>
        </p:nvGraphicFramePr>
        <p:xfrm>
          <a:off x="3029603" y="5113633"/>
          <a:ext cx="6625736" cy="6778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93" name="Equation" r:id="rId9" imgW="4991040" imgH="507960" progId="Equation.DSMT4">
                  <p:embed/>
                </p:oleObj>
              </mc:Choice>
              <mc:Fallback>
                <p:oleObj name="Equation" r:id="rId9" imgW="4991040" imgH="507960" progId="Equation.DSMT4">
                  <p:embed/>
                  <p:pic>
                    <p:nvPicPr>
                      <p:cNvPr id="17" name="13 Objeto">
                        <a:extLst>
                          <a:ext uri="{FF2B5EF4-FFF2-40B4-BE49-F238E27FC236}">
                            <a16:creationId xmlns:a16="http://schemas.microsoft.com/office/drawing/2014/main" id="{2D9B08EC-1ACB-4114-B073-FDBB13C3272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9603" y="5113633"/>
                        <a:ext cx="6625736" cy="6778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Marcador de pie de página 30">
            <a:extLst>
              <a:ext uri="{FF2B5EF4-FFF2-40B4-BE49-F238E27FC236}">
                <a16:creationId xmlns:a16="http://schemas.microsoft.com/office/drawing/2014/main" id="{32C7A8C0-766C-4D58-80DA-A7A109EED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808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3974DF-11BD-4B66-A85A-F7EA28731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47431"/>
            <a:ext cx="12192000" cy="583628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Class-E power amplifier - Model </a:t>
            </a:r>
          </a:p>
        </p:txBody>
      </p:sp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8</a:t>
            </a:fld>
            <a:endParaRPr lang="es-CO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3F4866AE-04B4-4C63-BFE3-007953176BAE}"/>
              </a:ext>
            </a:extLst>
          </p:cNvPr>
          <p:cNvSpPr/>
          <p:nvPr/>
        </p:nvSpPr>
        <p:spPr>
          <a:xfrm>
            <a:off x="530461" y="2144264"/>
            <a:ext cx="3909223" cy="4542073"/>
          </a:xfrm>
          <a:prstGeom prst="rect">
            <a:avLst/>
          </a:prstGeom>
          <a:solidFill>
            <a:schemeClr val="accent5">
              <a:lumMod val="20000"/>
              <a:lumOff val="80000"/>
              <a:alpha val="22745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13 Objeto">
            <a:extLst>
              <a:ext uri="{FF2B5EF4-FFF2-40B4-BE49-F238E27FC236}">
                <a16:creationId xmlns:a16="http://schemas.microsoft.com/office/drawing/2014/main" id="{DF585F40-D6D2-49D4-BC9B-CBD3E80CD84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2418115"/>
              </p:ext>
            </p:extLst>
          </p:nvPr>
        </p:nvGraphicFramePr>
        <p:xfrm>
          <a:off x="5706649" y="5775325"/>
          <a:ext cx="5016500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66" name="Equation" r:id="rId3" imgW="4190760" imgH="482400" progId="Equation.DSMT4">
                  <p:embed/>
                </p:oleObj>
              </mc:Choice>
              <mc:Fallback>
                <p:oleObj name="Equation" r:id="rId3" imgW="4190760" imgH="482400" progId="Equation.DSMT4">
                  <p:embed/>
                  <p:pic>
                    <p:nvPicPr>
                      <p:cNvPr id="5" name="13 Objeto">
                        <a:extLst>
                          <a:ext uri="{FF2B5EF4-FFF2-40B4-BE49-F238E27FC236}">
                            <a16:creationId xmlns:a16="http://schemas.microsoft.com/office/drawing/2014/main" id="{42700F1C-E4D7-415D-B3F1-81D874A4F92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6649" y="5775325"/>
                        <a:ext cx="5016500" cy="581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13 Objeto">
            <a:extLst>
              <a:ext uri="{FF2B5EF4-FFF2-40B4-BE49-F238E27FC236}">
                <a16:creationId xmlns:a16="http://schemas.microsoft.com/office/drawing/2014/main" id="{56089358-9E86-4177-B977-CC3D5C3F62C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03923" y="4415301"/>
          <a:ext cx="3162300" cy="113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67" name="Equation" r:id="rId5" imgW="2641320" imgH="939600" progId="Equation.DSMT4">
                  <p:embed/>
                </p:oleObj>
              </mc:Choice>
              <mc:Fallback>
                <p:oleObj name="Equation" r:id="rId5" imgW="2641320" imgH="939600" progId="Equation.DSMT4">
                  <p:embed/>
                  <p:pic>
                    <p:nvPicPr>
                      <p:cNvPr id="6" name="13 Objeto">
                        <a:extLst>
                          <a:ext uri="{FF2B5EF4-FFF2-40B4-BE49-F238E27FC236}">
                            <a16:creationId xmlns:a16="http://schemas.microsoft.com/office/drawing/2014/main" id="{E5F007C0-D55A-4372-9E7E-395AFD23F14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3923" y="4415301"/>
                        <a:ext cx="3162300" cy="1130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13 Objeto">
            <a:extLst>
              <a:ext uri="{FF2B5EF4-FFF2-40B4-BE49-F238E27FC236}">
                <a16:creationId xmlns:a16="http://schemas.microsoft.com/office/drawing/2014/main" id="{356B6CDF-FF95-4673-929B-67B9179CC3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358455"/>
              </p:ext>
            </p:extLst>
          </p:nvPr>
        </p:nvGraphicFramePr>
        <p:xfrm>
          <a:off x="1230313" y="5754688"/>
          <a:ext cx="2160587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68" name="Equation" r:id="rId7" imgW="1803240" imgH="431640" progId="Equation.DSMT4">
                  <p:embed/>
                </p:oleObj>
              </mc:Choice>
              <mc:Fallback>
                <p:oleObj name="Equation" r:id="rId7" imgW="1803240" imgH="431640" progId="Equation.DSMT4">
                  <p:embed/>
                  <p:pic>
                    <p:nvPicPr>
                      <p:cNvPr id="7" name="13 Objeto">
                        <a:extLst>
                          <a:ext uri="{FF2B5EF4-FFF2-40B4-BE49-F238E27FC236}">
                            <a16:creationId xmlns:a16="http://schemas.microsoft.com/office/drawing/2014/main" id="{71CBFAB6-5185-4212-8AEF-A07E5823B1E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0313" y="5754688"/>
                        <a:ext cx="2160587" cy="52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13 Objeto">
            <a:extLst>
              <a:ext uri="{FF2B5EF4-FFF2-40B4-BE49-F238E27FC236}">
                <a16:creationId xmlns:a16="http://schemas.microsoft.com/office/drawing/2014/main" id="{297A9BE6-780D-43AE-84B6-0B67B24B417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0731745"/>
              </p:ext>
            </p:extLst>
          </p:nvPr>
        </p:nvGraphicFramePr>
        <p:xfrm>
          <a:off x="1437169" y="3120303"/>
          <a:ext cx="1749425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69" name="Equation" r:id="rId9" imgW="1460160" imgH="431640" progId="Equation.DSMT4">
                  <p:embed/>
                </p:oleObj>
              </mc:Choice>
              <mc:Fallback>
                <p:oleObj name="Equation" r:id="rId9" imgW="1460160" imgH="431640" progId="Equation.DSMT4">
                  <p:embed/>
                  <p:pic>
                    <p:nvPicPr>
                      <p:cNvPr id="15" name="13 Objeto">
                        <a:extLst>
                          <a:ext uri="{FF2B5EF4-FFF2-40B4-BE49-F238E27FC236}">
                            <a16:creationId xmlns:a16="http://schemas.microsoft.com/office/drawing/2014/main" id="{E70CD7FB-62C4-410E-92A5-EB6C9B7BB1B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7169" y="3120303"/>
                        <a:ext cx="1749425" cy="52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13 Objeto">
            <a:extLst>
              <a:ext uri="{FF2B5EF4-FFF2-40B4-BE49-F238E27FC236}">
                <a16:creationId xmlns:a16="http://schemas.microsoft.com/office/drawing/2014/main" id="{BC4C927E-82E9-436F-9D36-8FF61E5C585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73480" y="2403152"/>
          <a:ext cx="1581150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70" name="Equation" r:id="rId11" imgW="1320480" imgH="431640" progId="Equation.DSMT4">
                  <p:embed/>
                </p:oleObj>
              </mc:Choice>
              <mc:Fallback>
                <p:oleObj name="Equation" r:id="rId11" imgW="1320480" imgH="431640" progId="Equation.DSMT4">
                  <p:embed/>
                  <p:pic>
                    <p:nvPicPr>
                      <p:cNvPr id="17" name="13 Objeto">
                        <a:extLst>
                          <a:ext uri="{FF2B5EF4-FFF2-40B4-BE49-F238E27FC236}">
                            <a16:creationId xmlns:a16="http://schemas.microsoft.com/office/drawing/2014/main" id="{E439D389-DCE5-4C76-80B9-EF7DE4F1D18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3480" y="2403152"/>
                        <a:ext cx="1581150" cy="52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13 Objeto">
            <a:extLst>
              <a:ext uri="{FF2B5EF4-FFF2-40B4-BE49-F238E27FC236}">
                <a16:creationId xmlns:a16="http://schemas.microsoft.com/office/drawing/2014/main" id="{0E8A01D7-02C4-43C6-B842-B5D74FC8732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0859829"/>
              </p:ext>
            </p:extLst>
          </p:nvPr>
        </p:nvGraphicFramePr>
        <p:xfrm>
          <a:off x="1405998" y="3795259"/>
          <a:ext cx="1916113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71" name="Equation" r:id="rId13" imgW="1600200" imgH="279360" progId="Equation.DSMT4">
                  <p:embed/>
                </p:oleObj>
              </mc:Choice>
              <mc:Fallback>
                <p:oleObj name="Equation" r:id="rId13" imgW="1600200" imgH="279360" progId="Equation.DSMT4">
                  <p:embed/>
                  <p:pic>
                    <p:nvPicPr>
                      <p:cNvPr id="19" name="13 Objeto">
                        <a:extLst>
                          <a:ext uri="{FF2B5EF4-FFF2-40B4-BE49-F238E27FC236}">
                            <a16:creationId xmlns:a16="http://schemas.microsoft.com/office/drawing/2014/main" id="{8180EC41-6797-4C04-913C-440A14B9897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5998" y="3795259"/>
                        <a:ext cx="1916113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CuadroTexto 13">
            <a:extLst>
              <a:ext uri="{FF2B5EF4-FFF2-40B4-BE49-F238E27FC236}">
                <a16:creationId xmlns:a16="http://schemas.microsoft.com/office/drawing/2014/main" id="{6C93C1B8-0FA2-4100-BFB6-887F13E47D42}"/>
              </a:ext>
            </a:extLst>
          </p:cNvPr>
          <p:cNvSpPr txBox="1"/>
          <p:nvPr/>
        </p:nvSpPr>
        <p:spPr>
          <a:xfrm>
            <a:off x="945420" y="1623325"/>
            <a:ext cx="2897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Equations of the design set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268C9852-724A-4687-A329-2FFE614A4AF6}"/>
              </a:ext>
            </a:extLst>
          </p:cNvPr>
          <p:cNvSpPr txBox="1"/>
          <p:nvPr/>
        </p:nvSpPr>
        <p:spPr>
          <a:xfrm>
            <a:off x="4850113" y="4193692"/>
            <a:ext cx="1487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Where: </a:t>
            </a:r>
          </a:p>
        </p:txBody>
      </p:sp>
      <p:pic>
        <p:nvPicPr>
          <p:cNvPr id="6" name="Gráfico 5">
            <a:extLst>
              <a:ext uri="{FF2B5EF4-FFF2-40B4-BE49-F238E27FC236}">
                <a16:creationId xmlns:a16="http://schemas.microsoft.com/office/drawing/2014/main" id="{2B86ABA1-FE6B-4319-B866-B3C19EA54E0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5158200" y="2115887"/>
            <a:ext cx="6632923" cy="1615929"/>
          </a:xfrm>
          <a:prstGeom prst="rect">
            <a:avLst/>
          </a:prstGeom>
        </p:spPr>
      </p:pic>
      <p:graphicFrame>
        <p:nvGraphicFramePr>
          <p:cNvPr id="7" name="13 Objeto">
            <a:extLst>
              <a:ext uri="{FF2B5EF4-FFF2-40B4-BE49-F238E27FC236}">
                <a16:creationId xmlns:a16="http://schemas.microsoft.com/office/drawing/2014/main" id="{AE966749-875D-402D-B963-CE08D52903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0484483"/>
              </p:ext>
            </p:extLst>
          </p:nvPr>
        </p:nvGraphicFramePr>
        <p:xfrm>
          <a:off x="5024230" y="4399681"/>
          <a:ext cx="6900862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72" name="Equation" r:id="rId17" imgW="5765760" imgH="863280" progId="Equation.DSMT4">
                  <p:embed/>
                </p:oleObj>
              </mc:Choice>
              <mc:Fallback>
                <p:oleObj name="Equation" r:id="rId17" imgW="5765760" imgH="863280" progId="Equation.DSMT4">
                  <p:embed/>
                  <p:pic>
                    <p:nvPicPr>
                      <p:cNvPr id="5" name="13 Objeto">
                        <a:extLst>
                          <a:ext uri="{FF2B5EF4-FFF2-40B4-BE49-F238E27FC236}">
                            <a16:creationId xmlns:a16="http://schemas.microsoft.com/office/drawing/2014/main" id="{DF585F40-D6D2-49D4-BC9B-CBD3E80CD84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4230" y="4399681"/>
                        <a:ext cx="6900862" cy="1041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Marcador de pie de página 30">
            <a:extLst>
              <a:ext uri="{FF2B5EF4-FFF2-40B4-BE49-F238E27FC236}">
                <a16:creationId xmlns:a16="http://schemas.microsoft.com/office/drawing/2014/main" id="{5E2E5BA1-57E0-4E91-9D8D-9E22ECEF0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284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3974DF-11BD-4B66-A85A-F7EA28731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47431"/>
            <a:ext cx="12192000" cy="583628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Class-E power amplifier – Maple™ design process </a:t>
            </a:r>
          </a:p>
        </p:txBody>
      </p:sp>
      <p:sp>
        <p:nvSpPr>
          <p:cNvPr id="30" name="Marcador de número de diapositiva 29">
            <a:extLst>
              <a:ext uri="{FF2B5EF4-FFF2-40B4-BE49-F238E27FC236}">
                <a16:creationId xmlns:a16="http://schemas.microsoft.com/office/drawing/2014/main" id="{515CC035-17BA-4DE2-BE0F-4D7A38C7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6728-8DA5-4209-93BD-DF6AE584C226}" type="slidenum">
              <a:rPr lang="es-CO" smtClean="0"/>
              <a:t>9</a:t>
            </a:fld>
            <a:endParaRPr lang="es-C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023D25C-87EF-4558-97CD-190794893815}"/>
                  </a:ext>
                </a:extLst>
              </p:cNvPr>
              <p:cNvSpPr txBox="1"/>
              <p:nvPr/>
            </p:nvSpPr>
            <p:spPr>
              <a:xfrm>
                <a:off x="2446186" y="1720840"/>
                <a:ext cx="7299628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main Maple™ procedure steps are:</a:t>
                </a: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AutoNum type="arabicPeriod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Define the variables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𝜑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s-CO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𝑝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O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es-CO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s-CO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sSub>
                      <m:sSubPr>
                        <m:ctrlPr>
                          <a:rPr lang="es-CO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s-CO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𝐷𝐷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O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es-CO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s-CO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sSub>
                      <m:sSubPr>
                        <m:ctrlPr>
                          <a:rPr lang="es-CO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s-CO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𝐷𝐷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O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𝑔</m:t>
                        </m:r>
                      </m:e>
                      <m:sub>
                        <m:r>
                          <a:rPr lang="es-CO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pPr marL="342900" indent="-342900">
                  <a:buAutoNum type="arabicPeriod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Define the design set gains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O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𝐾</m:t>
                        </m:r>
                      </m:e>
                      <m:sub>
                        <m:r>
                          <a:rPr lang="es-CO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O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𝐾</m:t>
                        </m:r>
                      </m:e>
                      <m:sub>
                        <m:r>
                          <a:rPr lang="es-CO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O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𝐾</m:t>
                        </m:r>
                      </m:e>
                      <m:sub>
                        <m:r>
                          <a:rPr lang="es-CO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O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CO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𝐾</m:t>
                        </m:r>
                      </m:e>
                      <m:sub>
                        <m:r>
                          <a:rPr lang="es-CO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𝑋</m:t>
                        </m:r>
                      </m:sub>
                    </m:sSub>
                    <m:r>
                      <a:rPr lang="es-CO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AutoNum type="arabicPeriod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Define the input parameters and the extended design set.</a:t>
                </a:r>
              </a:p>
              <a:p>
                <a:pPr marL="342900" indent="-342900">
                  <a:buAutoNum type="arabicPeriod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Plot the search space (only for </a:t>
                </a:r>
                <a14:m>
                  <m:oMath xmlns:m="http://schemas.openxmlformats.org/officeDocument/2006/math">
                    <m:r>
                      <a:rPr lang="es-CO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𝐷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and/or </a:t>
                </a:r>
                <a14:m>
                  <m:oMath xmlns:m="http://schemas.openxmlformats.org/officeDocument/2006/math">
                    <m:r>
                      <a:rPr lang="es-CO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𝑞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unknown).</a:t>
                </a:r>
              </a:p>
              <a:p>
                <a:pPr marL="342900" indent="-342900">
                  <a:buAutoNum type="arabicPeriod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Calculate the circuit values.</a:t>
                </a:r>
              </a:p>
              <a:p>
                <a:pPr marL="342900" indent="-342900">
                  <a:buAutoNum type="arabicPeriod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Plot the circuit waveforms.</a:t>
                </a:r>
              </a:p>
              <a:p>
                <a:pPr marL="342900" indent="-342900">
                  <a:buAutoNum type="arabicPeriod"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AutoNum type="arabicPeriod"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023D25C-87EF-4558-97CD-190794893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186" y="1720840"/>
                <a:ext cx="7299628" cy="2862322"/>
              </a:xfrm>
              <a:prstGeom prst="rect">
                <a:avLst/>
              </a:prstGeom>
              <a:blipFill>
                <a:blip r:embed="rId3"/>
                <a:stretch>
                  <a:fillRect l="-668" t="-10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uadroTexto 3">
            <a:extLst>
              <a:ext uri="{FF2B5EF4-FFF2-40B4-BE49-F238E27FC236}">
                <a16:creationId xmlns:a16="http://schemas.microsoft.com/office/drawing/2014/main" id="{2AE119D7-2FAD-46FB-AA8E-F0ACC611AA83}"/>
              </a:ext>
            </a:extLst>
          </p:cNvPr>
          <p:cNvSpPr txBox="1"/>
          <p:nvPr/>
        </p:nvSpPr>
        <p:spPr>
          <a:xfrm>
            <a:off x="3365712" y="5581579"/>
            <a:ext cx="84446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Note:  The reported code can be copy and paste directly into the Maple™ document</a:t>
            </a:r>
            <a:endParaRPr lang="en-US" sz="16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D2408164-EAE7-4A25-A029-0607D67C5E3B}"/>
              </a:ext>
            </a:extLst>
          </p:cNvPr>
          <p:cNvSpPr txBox="1"/>
          <p:nvPr/>
        </p:nvSpPr>
        <p:spPr>
          <a:xfrm>
            <a:off x="3365712" y="4759205"/>
            <a:ext cx="66164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following slides show the Maple™ procedure steps developed in A and B design approaches that were presented in the tutorial.</a:t>
            </a:r>
          </a:p>
        </p:txBody>
      </p:sp>
      <p:sp>
        <p:nvSpPr>
          <p:cNvPr id="9" name="Marcador de pie de página 30">
            <a:extLst>
              <a:ext uri="{FF2B5EF4-FFF2-40B4-BE49-F238E27FC236}">
                <a16:creationId xmlns:a16="http://schemas.microsoft.com/office/drawing/2014/main" id="{A8121BD5-47D0-42C7-8464-E877EAF9F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4874" y="5861"/>
            <a:ext cx="6607127" cy="365125"/>
          </a:xfrm>
        </p:spPr>
        <p:txBody>
          <a:bodyPr/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Methodology of the Class-E Power Amplifier with Finite Feed Inductance - A tutorial Approach</a:t>
            </a:r>
            <a:endParaRPr lang="es-C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091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2759</TotalTime>
  <Words>37556</Words>
  <Application>Microsoft Office PowerPoint</Application>
  <PresentationFormat>Panorámica</PresentationFormat>
  <Paragraphs>354</Paragraphs>
  <Slides>36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43" baseType="lpstr">
      <vt:lpstr>Arial</vt:lpstr>
      <vt:lpstr>Calibri</vt:lpstr>
      <vt:lpstr>Calibri Light</vt:lpstr>
      <vt:lpstr>Cambria Math</vt:lpstr>
      <vt:lpstr>Times New Roman</vt:lpstr>
      <vt:lpstr>Tema de Office</vt:lpstr>
      <vt:lpstr>Equation</vt:lpstr>
      <vt:lpstr>Design Methodology of the Class-E Power Amplifier with Finite Feed Inductance - A tutorial Approach   Presentation of the model equations and the step by step to develop a Class-E PA design with Maple™</vt:lpstr>
      <vt:lpstr>Presentación de PowerPoint</vt:lpstr>
      <vt:lpstr>Class-E power amplifier - Model </vt:lpstr>
      <vt:lpstr>Class-E power amplifier - Model </vt:lpstr>
      <vt:lpstr>Class-E power amplifier - Model </vt:lpstr>
      <vt:lpstr>Class-E power amplifier - Model </vt:lpstr>
      <vt:lpstr>Class-E power amplifier - Model </vt:lpstr>
      <vt:lpstr>Class-E power amplifier - Model </vt:lpstr>
      <vt:lpstr>Class-E power amplifier – Maple™ design process </vt:lpstr>
      <vt:lpstr>Presentación de PowerPoint</vt:lpstr>
      <vt:lpstr>Maple™ process – Step 1</vt:lpstr>
      <vt:lpstr>Maple™ process – Step 1</vt:lpstr>
      <vt:lpstr>Maple™ process – Step 1</vt:lpstr>
      <vt:lpstr>Maple™ process – Step 1</vt:lpstr>
      <vt:lpstr>Maple™ process – Step 1</vt:lpstr>
      <vt:lpstr>Maple™ process – Step 2</vt:lpstr>
      <vt:lpstr>Maple™ process – Step 2</vt:lpstr>
      <vt:lpstr>Maple™ process – Step 3</vt:lpstr>
      <vt:lpstr>Maple™ process – Step 5</vt:lpstr>
      <vt:lpstr>Maple™ process – Step 6</vt:lpstr>
      <vt:lpstr>Maple™ process – Step 6</vt:lpstr>
      <vt:lpstr>Presentación de PowerPoint</vt:lpstr>
      <vt:lpstr>Maple™ process – Step 1</vt:lpstr>
      <vt:lpstr>Maple™ process – Step 1</vt:lpstr>
      <vt:lpstr>Maple™ process – Step 1</vt:lpstr>
      <vt:lpstr>Maple™ process – Step 1</vt:lpstr>
      <vt:lpstr>Maple™ process – Step 1</vt:lpstr>
      <vt:lpstr>Maple™ process – Step 2</vt:lpstr>
      <vt:lpstr>Maple™ process – Step 2</vt:lpstr>
      <vt:lpstr>Maple™ process – Step 3</vt:lpstr>
      <vt:lpstr>Maple™ process – Step 4</vt:lpstr>
      <vt:lpstr>Maple™ process – Step 4</vt:lpstr>
      <vt:lpstr>Maple™ process – Step 4</vt:lpstr>
      <vt:lpstr>Maple™ process – Step 5</vt:lpstr>
      <vt:lpstr>Maple™ process – Step 6</vt:lpstr>
      <vt:lpstr>Maple™ process – Step 6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 E with finite DC feed inductance - Design tutorial</dc:title>
  <dc:creator>Zulay Casallas</dc:creator>
  <cp:lastModifiedBy>Zulay Casallas</cp:lastModifiedBy>
  <cp:revision>16</cp:revision>
  <dcterms:created xsi:type="dcterms:W3CDTF">2020-09-14T13:16:40Z</dcterms:created>
  <dcterms:modified xsi:type="dcterms:W3CDTF">2020-11-21T15:15:08Z</dcterms:modified>
</cp:coreProperties>
</file>