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7556500" cy="10693400"/>
  <p:notesSz cx="7556500" cy="10693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5" Type="http://schemas.openxmlformats.org/officeDocument/2006/relationships/image" Target="../media/image4.jp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58911" y="3534679"/>
            <a:ext cx="132080" cy="20256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50" spc="5">
                <a:solidFill>
                  <a:srgbClr val="231F20"/>
                </a:solidFill>
                <a:latin typeface="Arial"/>
                <a:cs typeface="Arial"/>
              </a:rPr>
              <a:t>C</a:t>
            </a:r>
            <a:endParaRPr sz="115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30399" y="3714513"/>
            <a:ext cx="524510" cy="2330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350" spc="5">
                <a:solidFill>
                  <a:srgbClr val="231F20"/>
                </a:solidFill>
                <a:latin typeface="Arial"/>
                <a:cs typeface="Arial"/>
              </a:rPr>
              <a:t>SHAM</a:t>
            </a:r>
            <a:endParaRPr sz="135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01488" y="3704495"/>
            <a:ext cx="246379" cy="2330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350">
                <a:solidFill>
                  <a:srgbClr val="231F20"/>
                </a:solidFill>
                <a:latin typeface="Arial"/>
                <a:cs typeface="Arial"/>
              </a:rPr>
              <a:t>IRI</a:t>
            </a:r>
            <a:endParaRPr sz="135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26221" y="5536812"/>
            <a:ext cx="219075" cy="793115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600"/>
              </a:lnSpc>
            </a:pPr>
            <a:r>
              <a:rPr dirty="0" sz="1350">
                <a:solidFill>
                  <a:srgbClr val="231F20"/>
                </a:solidFill>
                <a:latin typeface="Arial"/>
                <a:cs typeface="Arial"/>
              </a:rPr>
              <a:t>CCN2</a:t>
            </a:r>
            <a:r>
              <a:rPr dirty="0" sz="1350" spc="-65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350" spc="5">
                <a:solidFill>
                  <a:srgbClr val="231F20"/>
                </a:solidFill>
                <a:latin typeface="Arial"/>
                <a:cs typeface="Arial"/>
              </a:rPr>
              <a:t>KO</a:t>
            </a:r>
            <a:endParaRPr sz="13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26236" y="4438432"/>
            <a:ext cx="218440" cy="294640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600"/>
              </a:lnSpc>
            </a:pPr>
            <a:r>
              <a:rPr dirty="0" sz="1350">
                <a:solidFill>
                  <a:srgbClr val="231F20"/>
                </a:solidFill>
                <a:latin typeface="Arial"/>
                <a:cs typeface="Arial"/>
              </a:rPr>
              <a:t>WT</a:t>
            </a:r>
            <a:endParaRPr sz="13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58911" y="1296205"/>
            <a:ext cx="123825" cy="20256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50" spc="5">
                <a:solidFill>
                  <a:srgbClr val="231F20"/>
                </a:solidFill>
                <a:latin typeface="Arial"/>
                <a:cs typeface="Arial"/>
              </a:rPr>
              <a:t>A</a:t>
            </a:r>
            <a:endParaRPr sz="115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890499" y="1296205"/>
            <a:ext cx="123825" cy="20256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50" spc="5">
                <a:solidFill>
                  <a:srgbClr val="231F20"/>
                </a:solidFill>
                <a:latin typeface="Arial"/>
                <a:cs typeface="Arial"/>
              </a:rPr>
              <a:t>B</a:t>
            </a:r>
            <a:endParaRPr sz="11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616931" y="396049"/>
            <a:ext cx="2871470" cy="680085"/>
          </a:xfrm>
          <a:prstGeom prst="rect">
            <a:avLst/>
          </a:prstGeom>
        </p:spPr>
        <p:txBody>
          <a:bodyPr wrap="square" lIns="0" tIns="65405" rIns="0" bIns="0" rtlCol="0" vert="horz">
            <a:spAutoFit/>
          </a:bodyPr>
          <a:lstStyle/>
          <a:p>
            <a:pPr algn="ctr" marR="16510">
              <a:lnSpc>
                <a:spcPct val="100000"/>
              </a:lnSpc>
              <a:spcBef>
                <a:spcPts val="515"/>
              </a:spcBef>
            </a:pPr>
            <a:r>
              <a:rPr dirty="0" sz="1400" i="1">
                <a:solidFill>
                  <a:srgbClr val="231F20"/>
                </a:solidFill>
                <a:latin typeface="Arial"/>
                <a:cs typeface="Arial"/>
              </a:rPr>
              <a:t>Figure</a:t>
            </a:r>
            <a:r>
              <a:rPr dirty="0" sz="1400" spc="-25" i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400" i="1">
                <a:solidFill>
                  <a:srgbClr val="231F20"/>
                </a:solidFill>
                <a:latin typeface="Arial"/>
                <a:cs typeface="Arial"/>
              </a:rPr>
              <a:t>S1</a:t>
            </a:r>
            <a:endParaRPr sz="1400">
              <a:latin typeface="Arial"/>
              <a:cs typeface="Arial"/>
            </a:endParaRPr>
          </a:p>
          <a:p>
            <a:pPr algn="ctr" marL="12700" marR="5080">
              <a:lnSpc>
                <a:spcPct val="103000"/>
              </a:lnSpc>
              <a:spcBef>
                <a:spcPts val="330"/>
              </a:spcBef>
            </a:pPr>
            <a:r>
              <a:rPr dirty="0" sz="1100" spc="20" b="1">
                <a:solidFill>
                  <a:srgbClr val="231F20"/>
                </a:solidFill>
                <a:latin typeface="Arial"/>
                <a:cs typeface="Arial"/>
              </a:rPr>
              <a:t>Mouse</a:t>
            </a:r>
            <a:r>
              <a:rPr dirty="0" sz="1100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100" spc="10" b="1">
                <a:solidFill>
                  <a:srgbClr val="231F20"/>
                </a:solidFill>
                <a:latin typeface="Arial"/>
                <a:cs typeface="Arial"/>
              </a:rPr>
              <a:t>bilateral</a:t>
            </a:r>
            <a:r>
              <a:rPr dirty="0" sz="1100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100" spc="10" b="1">
                <a:solidFill>
                  <a:srgbClr val="231F20"/>
                </a:solidFill>
                <a:latin typeface="Arial"/>
                <a:cs typeface="Arial"/>
              </a:rPr>
              <a:t>renal</a:t>
            </a:r>
            <a:r>
              <a:rPr dirty="0" sz="1100" spc="5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100" spc="10" b="1">
                <a:solidFill>
                  <a:srgbClr val="231F20"/>
                </a:solidFill>
                <a:latin typeface="Arial"/>
                <a:cs typeface="Arial"/>
              </a:rPr>
              <a:t>IRI.</a:t>
            </a:r>
            <a:r>
              <a:rPr dirty="0" sz="1100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100" spc="15" b="1">
                <a:solidFill>
                  <a:srgbClr val="231F20"/>
                </a:solidFill>
                <a:latin typeface="Arial"/>
                <a:cs typeface="Arial"/>
              </a:rPr>
              <a:t>CCN2</a:t>
            </a:r>
            <a:r>
              <a:rPr dirty="0" sz="1100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100" spc="20" b="1">
                <a:solidFill>
                  <a:srgbClr val="231F20"/>
                </a:solidFill>
                <a:latin typeface="Arial"/>
                <a:cs typeface="Arial"/>
              </a:rPr>
              <a:t>KO</a:t>
            </a:r>
            <a:r>
              <a:rPr dirty="0" sz="1100" spc="5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100" spc="15" b="1">
                <a:solidFill>
                  <a:srgbClr val="231F20"/>
                </a:solidFill>
                <a:latin typeface="Arial"/>
                <a:cs typeface="Arial"/>
              </a:rPr>
              <a:t>vs</a:t>
            </a:r>
            <a:r>
              <a:rPr dirty="0" sz="1100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100" spc="25" b="1">
                <a:solidFill>
                  <a:srgbClr val="231F20"/>
                </a:solidFill>
                <a:latin typeface="Arial"/>
                <a:cs typeface="Arial"/>
              </a:rPr>
              <a:t>WT </a:t>
            </a:r>
            <a:r>
              <a:rPr dirty="0" sz="1100" spc="-290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100" spc="15" b="1">
                <a:solidFill>
                  <a:srgbClr val="231F20"/>
                </a:solidFill>
                <a:latin typeface="Arial"/>
                <a:cs typeface="Arial"/>
              </a:rPr>
              <a:t>Immediate</a:t>
            </a:r>
            <a:r>
              <a:rPr dirty="0" sz="1100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100" spc="15" b="1">
                <a:solidFill>
                  <a:srgbClr val="231F20"/>
                </a:solidFill>
                <a:latin typeface="Arial"/>
                <a:cs typeface="Arial"/>
              </a:rPr>
              <a:t>phase</a:t>
            </a:r>
            <a:r>
              <a:rPr dirty="0" sz="1100" spc="5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100" spc="10" b="1">
                <a:solidFill>
                  <a:srgbClr val="231F20"/>
                </a:solidFill>
                <a:latin typeface="Arial"/>
                <a:cs typeface="Arial"/>
              </a:rPr>
              <a:t>(4</a:t>
            </a:r>
            <a:r>
              <a:rPr dirty="0" sz="1100" spc="5" b="1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dirty="0" sz="1100" spc="15" b="1">
                <a:solidFill>
                  <a:srgbClr val="231F20"/>
                </a:solidFill>
                <a:latin typeface="Arial"/>
                <a:cs typeface="Arial"/>
              </a:rPr>
              <a:t>hours)</a:t>
            </a:r>
            <a:endParaRPr sz="11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58911" y="6938205"/>
            <a:ext cx="132080" cy="20256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50" spc="5">
                <a:solidFill>
                  <a:srgbClr val="231F20"/>
                </a:solidFill>
                <a:latin typeface="Arial"/>
                <a:cs typeface="Arial"/>
              </a:rPr>
              <a:t>D</a:t>
            </a:r>
            <a:endParaRPr sz="115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880053" y="6938205"/>
            <a:ext cx="123825" cy="20256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50" spc="5">
                <a:solidFill>
                  <a:srgbClr val="231F20"/>
                </a:solidFill>
                <a:latin typeface="Arial"/>
                <a:cs typeface="Arial"/>
              </a:rPr>
              <a:t>E</a:t>
            </a:r>
            <a:endParaRPr sz="11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032740" y="6938205"/>
            <a:ext cx="115570" cy="20256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50" spc="5">
                <a:solidFill>
                  <a:srgbClr val="231F20"/>
                </a:solidFill>
                <a:latin typeface="Arial"/>
                <a:cs typeface="Arial"/>
              </a:rPr>
              <a:t>F</a:t>
            </a:r>
            <a:endParaRPr sz="1150">
              <a:latin typeface="Arial"/>
              <a:cs typeface="Arial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762892" y="3942306"/>
            <a:ext cx="2059939" cy="1289685"/>
            <a:chOff x="762892" y="3942306"/>
            <a:chExt cx="2059939" cy="1289685"/>
          </a:xfrm>
        </p:grpSpPr>
        <p:pic>
          <p:nvPicPr>
            <p:cNvPr id="14" name="object 1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62892" y="3942306"/>
              <a:ext cx="2059460" cy="1289568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796763" y="5184368"/>
              <a:ext cx="514350" cy="0"/>
            </a:xfrm>
            <a:custGeom>
              <a:avLst/>
              <a:gdLst/>
              <a:ahLst/>
              <a:cxnLst/>
              <a:rect l="l" t="t" r="r" b="b"/>
              <a:pathLst>
                <a:path w="514350" h="0">
                  <a:moveTo>
                    <a:pt x="0" y="0"/>
                  </a:moveTo>
                  <a:lnTo>
                    <a:pt x="513740" y="0"/>
                  </a:lnTo>
                </a:path>
              </a:pathLst>
            </a:custGeom>
            <a:ln w="999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6" name="object 16"/>
          <p:cNvGrpSpPr/>
          <p:nvPr/>
        </p:nvGrpSpPr>
        <p:grpSpPr>
          <a:xfrm>
            <a:off x="2894810" y="3942306"/>
            <a:ext cx="2059939" cy="1289685"/>
            <a:chOff x="2894810" y="3942306"/>
            <a:chExt cx="2059939" cy="1289685"/>
          </a:xfrm>
        </p:grpSpPr>
        <p:pic>
          <p:nvPicPr>
            <p:cNvPr id="17" name="object 1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894810" y="3942306"/>
              <a:ext cx="2059460" cy="1289568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2955533" y="5184368"/>
              <a:ext cx="514350" cy="0"/>
            </a:xfrm>
            <a:custGeom>
              <a:avLst/>
              <a:gdLst/>
              <a:ahLst/>
              <a:cxnLst/>
              <a:rect l="l" t="t" r="r" b="b"/>
              <a:pathLst>
                <a:path w="514350" h="0">
                  <a:moveTo>
                    <a:pt x="0" y="0"/>
                  </a:moveTo>
                  <a:lnTo>
                    <a:pt x="513740" y="0"/>
                  </a:lnTo>
                </a:path>
              </a:pathLst>
            </a:custGeom>
            <a:ln w="999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9" name="object 19"/>
          <p:cNvGrpSpPr/>
          <p:nvPr/>
        </p:nvGrpSpPr>
        <p:grpSpPr>
          <a:xfrm>
            <a:off x="762892" y="5288457"/>
            <a:ext cx="2059939" cy="1289685"/>
            <a:chOff x="762892" y="5288457"/>
            <a:chExt cx="2059939" cy="1289685"/>
          </a:xfrm>
        </p:grpSpPr>
        <p:pic>
          <p:nvPicPr>
            <p:cNvPr id="20" name="object 2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62892" y="5288457"/>
              <a:ext cx="2059460" cy="1289568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796763" y="6529043"/>
              <a:ext cx="514350" cy="0"/>
            </a:xfrm>
            <a:custGeom>
              <a:avLst/>
              <a:gdLst/>
              <a:ahLst/>
              <a:cxnLst/>
              <a:rect l="l" t="t" r="r" b="b"/>
              <a:pathLst>
                <a:path w="514350" h="0">
                  <a:moveTo>
                    <a:pt x="0" y="0"/>
                  </a:moveTo>
                  <a:lnTo>
                    <a:pt x="513740" y="0"/>
                  </a:lnTo>
                </a:path>
              </a:pathLst>
            </a:custGeom>
            <a:ln w="999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2" name="object 22"/>
          <p:cNvGrpSpPr/>
          <p:nvPr/>
        </p:nvGrpSpPr>
        <p:grpSpPr>
          <a:xfrm>
            <a:off x="2894810" y="5288457"/>
            <a:ext cx="2059939" cy="1289685"/>
            <a:chOff x="2894810" y="5288457"/>
            <a:chExt cx="2059939" cy="1289685"/>
          </a:xfrm>
        </p:grpSpPr>
        <p:pic>
          <p:nvPicPr>
            <p:cNvPr id="23" name="object 2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94810" y="5288457"/>
              <a:ext cx="2059460" cy="1289568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2955533" y="6523710"/>
              <a:ext cx="514350" cy="0"/>
            </a:xfrm>
            <a:custGeom>
              <a:avLst/>
              <a:gdLst/>
              <a:ahLst/>
              <a:cxnLst/>
              <a:rect l="l" t="t" r="r" b="b"/>
              <a:pathLst>
                <a:path w="514350" h="0">
                  <a:moveTo>
                    <a:pt x="0" y="0"/>
                  </a:moveTo>
                  <a:lnTo>
                    <a:pt x="513740" y="0"/>
                  </a:lnTo>
                </a:path>
              </a:pathLst>
            </a:custGeom>
            <a:ln w="999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5" name="object 25"/>
          <p:cNvSpPr txBox="1"/>
          <p:nvPr/>
        </p:nvSpPr>
        <p:spPr>
          <a:xfrm>
            <a:off x="1119144" y="2982681"/>
            <a:ext cx="278765" cy="129539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50" spc="15" b="1">
                <a:latin typeface="Arial"/>
                <a:cs typeface="Arial"/>
              </a:rPr>
              <a:t>SHA</a:t>
            </a:r>
            <a:r>
              <a:rPr dirty="0" sz="650" spc="25" b="1">
                <a:latin typeface="Arial"/>
                <a:cs typeface="Arial"/>
              </a:rPr>
              <a:t>M</a:t>
            </a:r>
            <a:endParaRPr sz="65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585268" y="2982681"/>
            <a:ext cx="137160" cy="129539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50" b="1">
                <a:latin typeface="Arial"/>
                <a:cs typeface="Arial"/>
              </a:rPr>
              <a:t>I</a:t>
            </a:r>
            <a:r>
              <a:rPr dirty="0" sz="650" spc="25" b="1">
                <a:latin typeface="Arial"/>
                <a:cs typeface="Arial"/>
              </a:rPr>
              <a:t>R</a:t>
            </a:r>
            <a:r>
              <a:rPr dirty="0" sz="650" spc="5" b="1">
                <a:latin typeface="Arial"/>
                <a:cs typeface="Arial"/>
              </a:rPr>
              <a:t>I</a:t>
            </a:r>
            <a:endParaRPr sz="65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908716" y="2982681"/>
            <a:ext cx="278765" cy="129539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50" spc="15" b="1">
                <a:latin typeface="Arial"/>
                <a:cs typeface="Arial"/>
              </a:rPr>
              <a:t>SHA</a:t>
            </a:r>
            <a:r>
              <a:rPr dirty="0" sz="650" spc="25" b="1">
                <a:latin typeface="Arial"/>
                <a:cs typeface="Arial"/>
              </a:rPr>
              <a:t>M</a:t>
            </a:r>
            <a:endParaRPr sz="65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2374927" y="2982681"/>
            <a:ext cx="137160" cy="129539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50" b="1">
                <a:latin typeface="Arial"/>
                <a:cs typeface="Arial"/>
              </a:rPr>
              <a:t>I</a:t>
            </a:r>
            <a:r>
              <a:rPr dirty="0" sz="650" spc="25" b="1">
                <a:latin typeface="Arial"/>
                <a:cs typeface="Arial"/>
              </a:rPr>
              <a:t>R</a:t>
            </a:r>
            <a:r>
              <a:rPr dirty="0" sz="650" spc="5" b="1">
                <a:latin typeface="Arial"/>
                <a:cs typeface="Arial"/>
              </a:rPr>
              <a:t>I</a:t>
            </a:r>
            <a:endParaRPr sz="650">
              <a:latin typeface="Arial"/>
              <a:cs typeface="Arial"/>
            </a:endParaRPr>
          </a:p>
        </p:txBody>
      </p:sp>
      <p:pic>
        <p:nvPicPr>
          <p:cNvPr id="29" name="object 2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61476" y="1804044"/>
            <a:ext cx="1752438" cy="1186474"/>
          </a:xfrm>
          <a:prstGeom prst="rect">
            <a:avLst/>
          </a:prstGeom>
        </p:spPr>
      </p:pic>
      <p:sp>
        <p:nvSpPr>
          <p:cNvPr id="30" name="object 30"/>
          <p:cNvSpPr txBox="1"/>
          <p:nvPr/>
        </p:nvSpPr>
        <p:spPr>
          <a:xfrm>
            <a:off x="888857" y="2888312"/>
            <a:ext cx="73660" cy="129539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50" spc="15" b="1">
                <a:latin typeface="Arial"/>
                <a:cs typeface="Arial"/>
              </a:rPr>
              <a:t>0</a:t>
            </a:r>
            <a:endParaRPr sz="65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888857" y="2602614"/>
            <a:ext cx="73660" cy="129539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50" spc="15" b="1">
                <a:latin typeface="Arial"/>
                <a:cs typeface="Arial"/>
              </a:rPr>
              <a:t>1</a:t>
            </a:r>
            <a:endParaRPr sz="65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888857" y="2316916"/>
            <a:ext cx="73660" cy="129539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50" spc="15" b="1">
                <a:latin typeface="Arial"/>
                <a:cs typeface="Arial"/>
              </a:rPr>
              <a:t>2</a:t>
            </a:r>
            <a:endParaRPr sz="65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888857" y="2031132"/>
            <a:ext cx="73660" cy="129539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50" spc="15" b="1">
                <a:latin typeface="Arial"/>
                <a:cs typeface="Arial"/>
              </a:rPr>
              <a:t>3</a:t>
            </a:r>
            <a:endParaRPr sz="65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888857" y="1745348"/>
            <a:ext cx="73660" cy="129539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50" spc="15" b="1">
                <a:latin typeface="Arial"/>
                <a:cs typeface="Arial"/>
              </a:rPr>
              <a:t>4</a:t>
            </a:r>
            <a:endParaRPr sz="65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745685" y="1779958"/>
            <a:ext cx="132080" cy="1209040"/>
          </a:xfrm>
          <a:prstGeom prst="rect">
            <a:avLst/>
          </a:prstGeom>
        </p:spPr>
        <p:txBody>
          <a:bodyPr wrap="square" lIns="0" tIns="3175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z="750" spc="-10" b="1">
                <a:latin typeface="Arial"/>
                <a:cs typeface="Arial"/>
              </a:rPr>
              <a:t>mRNA</a:t>
            </a:r>
            <a:r>
              <a:rPr dirty="0" sz="750" spc="-30" b="1">
                <a:latin typeface="Arial"/>
                <a:cs typeface="Arial"/>
              </a:rPr>
              <a:t> </a:t>
            </a:r>
            <a:r>
              <a:rPr dirty="0" sz="750" spc="-10" b="1">
                <a:latin typeface="Arial"/>
                <a:cs typeface="Arial"/>
              </a:rPr>
              <a:t>CCN2</a:t>
            </a:r>
            <a:r>
              <a:rPr dirty="0" sz="750" spc="-15" b="1">
                <a:latin typeface="Arial"/>
                <a:cs typeface="Arial"/>
              </a:rPr>
              <a:t> </a:t>
            </a:r>
            <a:r>
              <a:rPr dirty="0" sz="750" spc="-10" b="1">
                <a:latin typeface="Arial"/>
                <a:cs typeface="Arial"/>
              </a:rPr>
              <a:t>(fold</a:t>
            </a:r>
            <a:r>
              <a:rPr dirty="0" sz="750" spc="-20" b="1">
                <a:latin typeface="Arial"/>
                <a:cs typeface="Arial"/>
              </a:rPr>
              <a:t> </a:t>
            </a:r>
            <a:r>
              <a:rPr dirty="0" sz="750" spc="-10" b="1">
                <a:latin typeface="Arial"/>
                <a:cs typeface="Arial"/>
              </a:rPr>
              <a:t>change)</a:t>
            </a:r>
            <a:endParaRPr sz="750">
              <a:latin typeface="Arial"/>
              <a:cs typeface="Arial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1150801" y="3158166"/>
            <a:ext cx="631825" cy="0"/>
          </a:xfrm>
          <a:custGeom>
            <a:avLst/>
            <a:gdLst/>
            <a:ahLst/>
            <a:cxnLst/>
            <a:rect l="l" t="t" r="r" b="b"/>
            <a:pathLst>
              <a:path w="631825" h="0">
                <a:moveTo>
                  <a:pt x="0" y="0"/>
                </a:moveTo>
                <a:lnTo>
                  <a:pt x="631710" y="0"/>
                </a:lnTo>
              </a:path>
            </a:pathLst>
          </a:custGeom>
          <a:ln w="1828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 txBox="1"/>
          <p:nvPr/>
        </p:nvSpPr>
        <p:spPr>
          <a:xfrm>
            <a:off x="1396931" y="3182706"/>
            <a:ext cx="157480" cy="129539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50" b="1">
                <a:latin typeface="Arial"/>
                <a:cs typeface="Arial"/>
              </a:rPr>
              <a:t>W</a:t>
            </a:r>
            <a:r>
              <a:rPr dirty="0" sz="650" spc="15" b="1">
                <a:latin typeface="Arial"/>
                <a:cs typeface="Arial"/>
              </a:rPr>
              <a:t>T</a:t>
            </a:r>
            <a:endParaRPr sz="650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2017247" y="3182706"/>
            <a:ext cx="414020" cy="129539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50" spc="15" b="1">
                <a:latin typeface="Arial"/>
                <a:cs typeface="Arial"/>
              </a:rPr>
              <a:t>CC</a:t>
            </a:r>
            <a:r>
              <a:rPr dirty="0" sz="650" spc="20" b="1">
                <a:latin typeface="Arial"/>
                <a:cs typeface="Arial"/>
              </a:rPr>
              <a:t>N2</a:t>
            </a:r>
            <a:r>
              <a:rPr dirty="0" sz="650" b="1">
                <a:latin typeface="Arial"/>
                <a:cs typeface="Arial"/>
              </a:rPr>
              <a:t> </a:t>
            </a:r>
            <a:r>
              <a:rPr dirty="0" sz="650" spc="20" b="1">
                <a:latin typeface="Arial"/>
                <a:cs typeface="Arial"/>
              </a:rPr>
              <a:t>KO</a:t>
            </a:r>
            <a:endParaRPr sz="650">
              <a:latin typeface="Arial"/>
              <a:cs typeface="Arial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1946150" y="3160070"/>
            <a:ext cx="631825" cy="0"/>
          </a:xfrm>
          <a:custGeom>
            <a:avLst/>
            <a:gdLst/>
            <a:ahLst/>
            <a:cxnLst/>
            <a:rect l="l" t="t" r="r" b="b"/>
            <a:pathLst>
              <a:path w="631825" h="0">
                <a:moveTo>
                  <a:pt x="0" y="0"/>
                </a:moveTo>
                <a:lnTo>
                  <a:pt x="631723" y="0"/>
                </a:lnTo>
              </a:path>
            </a:pathLst>
          </a:custGeom>
          <a:ln w="1828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 txBox="1"/>
          <p:nvPr/>
        </p:nvSpPr>
        <p:spPr>
          <a:xfrm>
            <a:off x="2014320" y="1752789"/>
            <a:ext cx="83185" cy="12065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00" spc="-30">
                <a:latin typeface="Arial"/>
                <a:cs typeface="Arial"/>
              </a:rPr>
              <a:t>*</a:t>
            </a:r>
            <a:r>
              <a:rPr dirty="0" sz="600" spc="5">
                <a:latin typeface="Arial"/>
                <a:cs typeface="Arial"/>
              </a:rPr>
              <a:t>*</a:t>
            </a:r>
            <a:endParaRPr sz="600">
              <a:latin typeface="Arial"/>
              <a:cs typeface="Arial"/>
            </a:endParaRPr>
          </a:p>
        </p:txBody>
      </p:sp>
      <p:grpSp>
        <p:nvGrpSpPr>
          <p:cNvPr id="41" name="object 41"/>
          <p:cNvGrpSpPr/>
          <p:nvPr/>
        </p:nvGrpSpPr>
        <p:grpSpPr>
          <a:xfrm>
            <a:off x="1240421" y="1703832"/>
            <a:ext cx="758190" cy="30480"/>
            <a:chOff x="1240421" y="1703832"/>
            <a:chExt cx="758190" cy="30480"/>
          </a:xfrm>
        </p:grpSpPr>
        <p:sp>
          <p:nvSpPr>
            <p:cNvPr id="42" name="object 42"/>
            <p:cNvSpPr/>
            <p:nvPr/>
          </p:nvSpPr>
          <p:spPr>
            <a:xfrm>
              <a:off x="1241183" y="1704212"/>
              <a:ext cx="756920" cy="29209"/>
            </a:xfrm>
            <a:custGeom>
              <a:avLst/>
              <a:gdLst/>
              <a:ahLst/>
              <a:cxnLst/>
              <a:rect l="l" t="t" r="r" b="b"/>
              <a:pathLst>
                <a:path w="756919" h="29210">
                  <a:moveTo>
                    <a:pt x="756348" y="2540"/>
                  </a:moveTo>
                  <a:lnTo>
                    <a:pt x="755319" y="2540"/>
                  </a:lnTo>
                  <a:lnTo>
                    <a:pt x="755319" y="0"/>
                  </a:lnTo>
                  <a:lnTo>
                    <a:pt x="1016" y="0"/>
                  </a:lnTo>
                  <a:lnTo>
                    <a:pt x="1016" y="2540"/>
                  </a:lnTo>
                  <a:lnTo>
                    <a:pt x="0" y="2540"/>
                  </a:lnTo>
                  <a:lnTo>
                    <a:pt x="0" y="3810"/>
                  </a:lnTo>
                  <a:lnTo>
                    <a:pt x="0" y="6350"/>
                  </a:lnTo>
                  <a:lnTo>
                    <a:pt x="0" y="29210"/>
                  </a:lnTo>
                  <a:lnTo>
                    <a:pt x="5702" y="29210"/>
                  </a:lnTo>
                  <a:lnTo>
                    <a:pt x="5702" y="6350"/>
                  </a:lnTo>
                  <a:lnTo>
                    <a:pt x="5702" y="6096"/>
                  </a:lnTo>
                  <a:lnTo>
                    <a:pt x="750633" y="6096"/>
                  </a:lnTo>
                  <a:lnTo>
                    <a:pt x="750633" y="6350"/>
                  </a:lnTo>
                  <a:lnTo>
                    <a:pt x="750633" y="29210"/>
                  </a:lnTo>
                  <a:lnTo>
                    <a:pt x="756348" y="29210"/>
                  </a:lnTo>
                  <a:lnTo>
                    <a:pt x="756348" y="6350"/>
                  </a:lnTo>
                  <a:lnTo>
                    <a:pt x="755459" y="6350"/>
                  </a:lnTo>
                  <a:lnTo>
                    <a:pt x="755459" y="6096"/>
                  </a:lnTo>
                  <a:lnTo>
                    <a:pt x="756348" y="6096"/>
                  </a:lnTo>
                  <a:lnTo>
                    <a:pt x="756348" y="4191"/>
                  </a:lnTo>
                  <a:lnTo>
                    <a:pt x="755459" y="5080"/>
                  </a:lnTo>
                  <a:lnTo>
                    <a:pt x="755459" y="3810"/>
                  </a:lnTo>
                  <a:lnTo>
                    <a:pt x="756348" y="3810"/>
                  </a:lnTo>
                  <a:lnTo>
                    <a:pt x="756348" y="25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1241183" y="1707451"/>
              <a:ext cx="756920" cy="26034"/>
            </a:xfrm>
            <a:custGeom>
              <a:avLst/>
              <a:gdLst/>
              <a:ahLst/>
              <a:cxnLst/>
              <a:rect l="l" t="t" r="r" b="b"/>
              <a:pathLst>
                <a:path w="756919" h="26035">
                  <a:moveTo>
                    <a:pt x="750633" y="0"/>
                  </a:moveTo>
                  <a:lnTo>
                    <a:pt x="756348" y="0"/>
                  </a:lnTo>
                  <a:lnTo>
                    <a:pt x="756348" y="25717"/>
                  </a:lnTo>
                  <a:lnTo>
                    <a:pt x="750633" y="25717"/>
                  </a:lnTo>
                  <a:lnTo>
                    <a:pt x="750633" y="0"/>
                  </a:lnTo>
                  <a:close/>
                </a:path>
                <a:path w="756919" h="26035">
                  <a:moveTo>
                    <a:pt x="750633" y="25717"/>
                  </a:moveTo>
                  <a:lnTo>
                    <a:pt x="750633" y="0"/>
                  </a:lnTo>
                  <a:lnTo>
                    <a:pt x="756348" y="0"/>
                  </a:lnTo>
                  <a:lnTo>
                    <a:pt x="756348" y="25717"/>
                  </a:lnTo>
                  <a:lnTo>
                    <a:pt x="750633" y="25717"/>
                  </a:lnTo>
                  <a:close/>
                </a:path>
                <a:path w="756919" h="26035">
                  <a:moveTo>
                    <a:pt x="5702" y="25717"/>
                  </a:moveTo>
                  <a:lnTo>
                    <a:pt x="0" y="25717"/>
                  </a:lnTo>
                  <a:lnTo>
                    <a:pt x="0" y="0"/>
                  </a:lnTo>
                  <a:lnTo>
                    <a:pt x="5702" y="0"/>
                  </a:lnTo>
                  <a:lnTo>
                    <a:pt x="5702" y="25717"/>
                  </a:lnTo>
                  <a:close/>
                </a:path>
                <a:path w="756919" h="26035">
                  <a:moveTo>
                    <a:pt x="5702" y="0"/>
                  </a:moveTo>
                  <a:lnTo>
                    <a:pt x="5702" y="25717"/>
                  </a:lnTo>
                  <a:lnTo>
                    <a:pt x="0" y="25717"/>
                  </a:lnTo>
                  <a:lnTo>
                    <a:pt x="0" y="0"/>
                  </a:lnTo>
                  <a:lnTo>
                    <a:pt x="5702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1241183" y="1704594"/>
              <a:ext cx="756920" cy="5715"/>
            </a:xfrm>
            <a:custGeom>
              <a:avLst/>
              <a:gdLst/>
              <a:ahLst/>
              <a:cxnLst/>
              <a:rect l="l" t="t" r="r" b="b"/>
              <a:pathLst>
                <a:path w="756919" h="5714">
                  <a:moveTo>
                    <a:pt x="-762" y="2857"/>
                  </a:moveTo>
                  <a:lnTo>
                    <a:pt x="757110" y="2857"/>
                  </a:lnTo>
                </a:path>
              </a:pathLst>
            </a:custGeom>
            <a:ln w="72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5" name="object 45"/>
          <p:cNvSpPr txBox="1"/>
          <p:nvPr/>
        </p:nvSpPr>
        <p:spPr>
          <a:xfrm>
            <a:off x="1576684" y="1598515"/>
            <a:ext cx="83185" cy="12065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00" spc="-30">
                <a:latin typeface="Arial"/>
                <a:cs typeface="Arial"/>
              </a:rPr>
              <a:t>*</a:t>
            </a:r>
            <a:r>
              <a:rPr dirty="0" sz="600" spc="5">
                <a:latin typeface="Arial"/>
                <a:cs typeface="Arial"/>
              </a:rPr>
              <a:t>*</a:t>
            </a:r>
            <a:endParaRPr sz="600">
              <a:latin typeface="Arial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1418755" y="1755608"/>
            <a:ext cx="111760" cy="12065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00" spc="-20">
                <a:latin typeface="Arial"/>
                <a:cs typeface="Arial"/>
              </a:rPr>
              <a:t>**</a:t>
            </a:r>
            <a:r>
              <a:rPr dirty="0" sz="600" spc="5">
                <a:latin typeface="Arial"/>
                <a:cs typeface="Arial"/>
              </a:rPr>
              <a:t>*</a:t>
            </a:r>
            <a:endParaRPr sz="600">
              <a:latin typeface="Arial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3299618" y="2991670"/>
            <a:ext cx="278765" cy="129539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50" spc="15" b="1">
                <a:latin typeface="Arial"/>
                <a:cs typeface="Arial"/>
              </a:rPr>
              <a:t>SHA</a:t>
            </a:r>
            <a:r>
              <a:rPr dirty="0" sz="650" spc="25" b="1">
                <a:latin typeface="Arial"/>
                <a:cs typeface="Arial"/>
              </a:rPr>
              <a:t>M</a:t>
            </a:r>
            <a:endParaRPr sz="650">
              <a:latin typeface="Arial"/>
              <a:cs typeface="Arial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3765784" y="2991670"/>
            <a:ext cx="137160" cy="129539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50" b="1">
                <a:latin typeface="Arial"/>
                <a:cs typeface="Arial"/>
              </a:rPr>
              <a:t>I</a:t>
            </a:r>
            <a:r>
              <a:rPr dirty="0" sz="650" spc="25" b="1">
                <a:latin typeface="Arial"/>
                <a:cs typeface="Arial"/>
              </a:rPr>
              <a:t>R</a:t>
            </a:r>
            <a:r>
              <a:rPr dirty="0" sz="650" spc="5" b="1">
                <a:latin typeface="Arial"/>
                <a:cs typeface="Arial"/>
              </a:rPr>
              <a:t>I</a:t>
            </a:r>
            <a:endParaRPr sz="650">
              <a:latin typeface="Arial"/>
              <a:cs typeface="Arial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4089346" y="2991670"/>
            <a:ext cx="278765" cy="129539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50" spc="15" b="1">
                <a:latin typeface="Arial"/>
                <a:cs typeface="Arial"/>
              </a:rPr>
              <a:t>SHA</a:t>
            </a:r>
            <a:r>
              <a:rPr dirty="0" sz="650" spc="25" b="1">
                <a:latin typeface="Arial"/>
                <a:cs typeface="Arial"/>
              </a:rPr>
              <a:t>M</a:t>
            </a:r>
            <a:endParaRPr sz="650">
              <a:latin typeface="Arial"/>
              <a:cs typeface="Arial"/>
            </a:endParaRPr>
          </a:p>
        </p:txBody>
      </p:sp>
      <p:pic>
        <p:nvPicPr>
          <p:cNvPr id="50" name="object 5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141963" y="1797774"/>
            <a:ext cx="1752591" cy="1201878"/>
          </a:xfrm>
          <a:prstGeom prst="rect">
            <a:avLst/>
          </a:prstGeom>
        </p:spPr>
      </p:pic>
      <p:sp>
        <p:nvSpPr>
          <p:cNvPr id="51" name="object 51"/>
          <p:cNvSpPr txBox="1"/>
          <p:nvPr/>
        </p:nvSpPr>
        <p:spPr>
          <a:xfrm>
            <a:off x="4555512" y="2991670"/>
            <a:ext cx="137160" cy="129539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50" b="1">
                <a:latin typeface="Arial"/>
                <a:cs typeface="Arial"/>
              </a:rPr>
              <a:t>I</a:t>
            </a:r>
            <a:r>
              <a:rPr dirty="0" sz="650" spc="25" b="1">
                <a:latin typeface="Arial"/>
                <a:cs typeface="Arial"/>
              </a:rPr>
              <a:t>R</a:t>
            </a:r>
            <a:r>
              <a:rPr dirty="0" sz="650" spc="5" b="1">
                <a:latin typeface="Arial"/>
                <a:cs typeface="Arial"/>
              </a:rPr>
              <a:t>I</a:t>
            </a:r>
            <a:endParaRPr sz="650">
              <a:latin typeface="Arial"/>
              <a:cs typeface="Arial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3069388" y="2897603"/>
            <a:ext cx="73660" cy="129539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50" spc="15" b="1">
                <a:latin typeface="Arial"/>
                <a:cs typeface="Arial"/>
              </a:rPr>
              <a:t>0</a:t>
            </a:r>
            <a:endParaRPr sz="650">
              <a:latin typeface="Arial"/>
              <a:cs typeface="Arial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3069388" y="2669310"/>
            <a:ext cx="73660" cy="129539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50" spc="15" b="1">
                <a:latin typeface="Arial"/>
                <a:cs typeface="Arial"/>
              </a:rPr>
              <a:t>5</a:t>
            </a:r>
            <a:endParaRPr sz="650">
              <a:latin typeface="Arial"/>
              <a:cs typeface="Arial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3020814" y="2441103"/>
            <a:ext cx="123189" cy="129539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50" spc="25" b="1">
                <a:latin typeface="Arial"/>
                <a:cs typeface="Arial"/>
              </a:rPr>
              <a:t>1</a:t>
            </a:r>
            <a:r>
              <a:rPr dirty="0" sz="650" spc="15" b="1">
                <a:latin typeface="Arial"/>
                <a:cs typeface="Arial"/>
              </a:rPr>
              <a:t>0</a:t>
            </a:r>
            <a:endParaRPr sz="650">
              <a:latin typeface="Arial"/>
              <a:cs typeface="Arial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3020814" y="2212896"/>
            <a:ext cx="123189" cy="129539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50" spc="25" b="1">
                <a:latin typeface="Arial"/>
                <a:cs typeface="Arial"/>
              </a:rPr>
              <a:t>1</a:t>
            </a:r>
            <a:r>
              <a:rPr dirty="0" sz="650" spc="15" b="1">
                <a:latin typeface="Arial"/>
                <a:cs typeface="Arial"/>
              </a:rPr>
              <a:t>5</a:t>
            </a:r>
            <a:endParaRPr sz="650">
              <a:latin typeface="Arial"/>
              <a:cs typeface="Arial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3020814" y="1984689"/>
            <a:ext cx="123189" cy="129539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50" spc="25" b="1">
                <a:latin typeface="Arial"/>
                <a:cs typeface="Arial"/>
              </a:rPr>
              <a:t>2</a:t>
            </a:r>
            <a:r>
              <a:rPr dirty="0" sz="650" spc="15" b="1">
                <a:latin typeface="Arial"/>
                <a:cs typeface="Arial"/>
              </a:rPr>
              <a:t>0</a:t>
            </a:r>
            <a:endParaRPr sz="650">
              <a:latin typeface="Arial"/>
              <a:cs typeface="Arial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3020814" y="1756483"/>
            <a:ext cx="123189" cy="129539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50" spc="25" b="1">
                <a:latin typeface="Arial"/>
                <a:cs typeface="Arial"/>
              </a:rPr>
              <a:t>2</a:t>
            </a:r>
            <a:r>
              <a:rPr dirty="0" sz="650" spc="15" b="1">
                <a:latin typeface="Arial"/>
                <a:cs typeface="Arial"/>
              </a:rPr>
              <a:t>5</a:t>
            </a:r>
            <a:endParaRPr sz="650">
              <a:latin typeface="Arial"/>
              <a:cs typeface="Arial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2877597" y="1854249"/>
            <a:ext cx="132080" cy="1081405"/>
          </a:xfrm>
          <a:prstGeom prst="rect">
            <a:avLst/>
          </a:prstGeom>
        </p:spPr>
        <p:txBody>
          <a:bodyPr wrap="square" lIns="0" tIns="3175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z="750" spc="-10" b="1">
                <a:latin typeface="Arial"/>
                <a:cs typeface="Arial"/>
              </a:rPr>
              <a:t>Plasma</a:t>
            </a:r>
            <a:r>
              <a:rPr dirty="0" sz="750" spc="-35" b="1">
                <a:latin typeface="Arial"/>
                <a:cs typeface="Arial"/>
              </a:rPr>
              <a:t> </a:t>
            </a:r>
            <a:r>
              <a:rPr dirty="0" sz="750" spc="-15" b="1">
                <a:latin typeface="Arial"/>
                <a:cs typeface="Arial"/>
              </a:rPr>
              <a:t>ureum</a:t>
            </a:r>
            <a:r>
              <a:rPr dirty="0" sz="750" spc="-35" b="1">
                <a:latin typeface="Arial"/>
                <a:cs typeface="Arial"/>
              </a:rPr>
              <a:t> </a:t>
            </a:r>
            <a:r>
              <a:rPr dirty="0" sz="750" spc="-15" b="1">
                <a:latin typeface="Arial"/>
                <a:cs typeface="Arial"/>
              </a:rPr>
              <a:t>(mmol/L)</a:t>
            </a:r>
            <a:endParaRPr sz="750">
              <a:latin typeface="Arial"/>
              <a:cs typeface="Arial"/>
            </a:endParaRPr>
          </a:p>
        </p:txBody>
      </p:sp>
      <p:sp>
        <p:nvSpPr>
          <p:cNvPr id="59" name="object 59"/>
          <p:cNvSpPr/>
          <p:nvPr/>
        </p:nvSpPr>
        <p:spPr>
          <a:xfrm>
            <a:off x="3348428" y="3158464"/>
            <a:ext cx="631825" cy="0"/>
          </a:xfrm>
          <a:custGeom>
            <a:avLst/>
            <a:gdLst/>
            <a:ahLst/>
            <a:cxnLst/>
            <a:rect l="l" t="t" r="r" b="b"/>
            <a:pathLst>
              <a:path w="631825" h="0">
                <a:moveTo>
                  <a:pt x="0" y="0"/>
                </a:moveTo>
                <a:lnTo>
                  <a:pt x="631786" y="0"/>
                </a:lnTo>
              </a:path>
            </a:pathLst>
          </a:custGeom>
          <a:ln w="1826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0" name="object 60"/>
          <p:cNvSpPr txBox="1"/>
          <p:nvPr/>
        </p:nvSpPr>
        <p:spPr>
          <a:xfrm>
            <a:off x="3594577" y="3182895"/>
            <a:ext cx="157480" cy="129539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50" spc="5" b="1">
                <a:latin typeface="Arial"/>
                <a:cs typeface="Arial"/>
              </a:rPr>
              <a:t>W</a:t>
            </a:r>
            <a:r>
              <a:rPr dirty="0" sz="650" spc="15" b="1">
                <a:latin typeface="Arial"/>
                <a:cs typeface="Arial"/>
              </a:rPr>
              <a:t>T</a:t>
            </a:r>
            <a:endParaRPr sz="650">
              <a:latin typeface="Arial"/>
              <a:cs typeface="Arial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4214948" y="3182895"/>
            <a:ext cx="414020" cy="129539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50" spc="15" b="1">
                <a:latin typeface="Arial"/>
                <a:cs typeface="Arial"/>
              </a:rPr>
              <a:t>CC</a:t>
            </a:r>
            <a:r>
              <a:rPr dirty="0" sz="650" spc="20" b="1">
                <a:latin typeface="Arial"/>
                <a:cs typeface="Arial"/>
              </a:rPr>
              <a:t>N2</a:t>
            </a:r>
            <a:r>
              <a:rPr dirty="0" sz="650" b="1">
                <a:latin typeface="Arial"/>
                <a:cs typeface="Arial"/>
              </a:rPr>
              <a:t> </a:t>
            </a:r>
            <a:r>
              <a:rPr dirty="0" sz="650" spc="20" b="1">
                <a:latin typeface="Arial"/>
                <a:cs typeface="Arial"/>
              </a:rPr>
              <a:t>KO</a:t>
            </a:r>
            <a:endParaRPr sz="650">
              <a:latin typeface="Arial"/>
              <a:cs typeface="Arial"/>
            </a:endParaRPr>
          </a:p>
        </p:txBody>
      </p:sp>
      <p:sp>
        <p:nvSpPr>
          <p:cNvPr id="62" name="object 62"/>
          <p:cNvSpPr/>
          <p:nvPr/>
        </p:nvSpPr>
        <p:spPr>
          <a:xfrm>
            <a:off x="4143858" y="3160368"/>
            <a:ext cx="631825" cy="0"/>
          </a:xfrm>
          <a:custGeom>
            <a:avLst/>
            <a:gdLst/>
            <a:ahLst/>
            <a:cxnLst/>
            <a:rect l="l" t="t" r="r" b="b"/>
            <a:pathLst>
              <a:path w="631825" h="0">
                <a:moveTo>
                  <a:pt x="0" y="0"/>
                </a:moveTo>
                <a:lnTo>
                  <a:pt x="631774" y="0"/>
                </a:lnTo>
              </a:path>
            </a:pathLst>
          </a:custGeom>
          <a:ln w="1826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3" name="object 63"/>
          <p:cNvSpPr txBox="1"/>
          <p:nvPr/>
        </p:nvSpPr>
        <p:spPr>
          <a:xfrm>
            <a:off x="3571700" y="1698332"/>
            <a:ext cx="111760" cy="12065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00" spc="-20">
                <a:latin typeface="Arial"/>
                <a:cs typeface="Arial"/>
              </a:rPr>
              <a:t>**</a:t>
            </a:r>
            <a:r>
              <a:rPr dirty="0" sz="600" spc="5">
                <a:latin typeface="Arial"/>
                <a:cs typeface="Arial"/>
              </a:rPr>
              <a:t>*</a:t>
            </a:r>
            <a:endParaRPr sz="600">
              <a:latin typeface="Arial"/>
              <a:cs typeface="Arial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4379509" y="1703976"/>
            <a:ext cx="56515" cy="12065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00" spc="5">
                <a:latin typeface="Arial"/>
                <a:cs typeface="Arial"/>
              </a:rPr>
              <a:t>*</a:t>
            </a:r>
            <a:endParaRPr sz="600">
              <a:latin typeface="Arial"/>
              <a:cs typeface="Arial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5405015" y="4955443"/>
            <a:ext cx="237490" cy="1130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5" b="1">
                <a:latin typeface="Arial"/>
                <a:cs typeface="Arial"/>
              </a:rPr>
              <a:t>SHA</a:t>
            </a:r>
            <a:r>
              <a:rPr dirty="0" sz="550" spc="15" b="1">
                <a:latin typeface="Arial"/>
                <a:cs typeface="Arial"/>
              </a:rPr>
              <a:t>M</a:t>
            </a:r>
            <a:endParaRPr sz="550">
              <a:latin typeface="Arial"/>
              <a:cs typeface="Arial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5795160" y="4955443"/>
            <a:ext cx="119380" cy="1130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b="1">
                <a:latin typeface="Arial"/>
                <a:cs typeface="Arial"/>
              </a:rPr>
              <a:t>I</a:t>
            </a:r>
            <a:r>
              <a:rPr dirty="0" sz="550" spc="15" b="1">
                <a:latin typeface="Arial"/>
                <a:cs typeface="Arial"/>
              </a:rPr>
              <a:t>R</a:t>
            </a:r>
            <a:r>
              <a:rPr dirty="0" sz="550" spc="5" b="1">
                <a:latin typeface="Arial"/>
                <a:cs typeface="Arial"/>
              </a:rPr>
              <a:t>I</a:t>
            </a:r>
            <a:endParaRPr sz="550">
              <a:latin typeface="Arial"/>
              <a:cs typeface="Arial"/>
            </a:endParaRPr>
          </a:p>
        </p:txBody>
      </p:sp>
      <p:pic>
        <p:nvPicPr>
          <p:cNvPr id="67" name="object 6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275124" y="3969115"/>
            <a:ext cx="1466773" cy="994992"/>
          </a:xfrm>
          <a:prstGeom prst="rect">
            <a:avLst/>
          </a:prstGeom>
        </p:spPr>
      </p:pic>
      <p:sp>
        <p:nvSpPr>
          <p:cNvPr id="68" name="object 68"/>
          <p:cNvSpPr txBox="1"/>
          <p:nvPr/>
        </p:nvSpPr>
        <p:spPr>
          <a:xfrm>
            <a:off x="6065884" y="4955443"/>
            <a:ext cx="237490" cy="1130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5" b="1">
                <a:latin typeface="Arial"/>
                <a:cs typeface="Arial"/>
              </a:rPr>
              <a:t>SHA</a:t>
            </a:r>
            <a:r>
              <a:rPr dirty="0" sz="550" spc="15" b="1">
                <a:latin typeface="Arial"/>
                <a:cs typeface="Arial"/>
              </a:rPr>
              <a:t>M</a:t>
            </a:r>
            <a:endParaRPr sz="550">
              <a:latin typeface="Arial"/>
              <a:cs typeface="Arial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6456101" y="4955443"/>
            <a:ext cx="119380" cy="1130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b="1">
                <a:latin typeface="Arial"/>
                <a:cs typeface="Arial"/>
              </a:rPr>
              <a:t>I</a:t>
            </a:r>
            <a:r>
              <a:rPr dirty="0" sz="550" spc="15" b="1">
                <a:latin typeface="Arial"/>
                <a:cs typeface="Arial"/>
              </a:rPr>
              <a:t>R</a:t>
            </a:r>
            <a:r>
              <a:rPr dirty="0" sz="550" spc="5" b="1">
                <a:latin typeface="Arial"/>
                <a:cs typeface="Arial"/>
              </a:rPr>
              <a:t>I</a:t>
            </a:r>
            <a:endParaRPr sz="550">
              <a:latin typeface="Arial"/>
              <a:cs typeface="Arial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5212270" y="4876453"/>
            <a:ext cx="66040" cy="1130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10" b="1">
                <a:latin typeface="Arial"/>
                <a:cs typeface="Arial"/>
              </a:rPr>
              <a:t>0</a:t>
            </a:r>
            <a:endParaRPr sz="550">
              <a:latin typeface="Arial"/>
              <a:cs typeface="Arial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5212270" y="4557378"/>
            <a:ext cx="66040" cy="1130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10" b="1">
                <a:latin typeface="Arial"/>
                <a:cs typeface="Arial"/>
              </a:rPr>
              <a:t>1</a:t>
            </a:r>
            <a:endParaRPr sz="550">
              <a:latin typeface="Arial"/>
              <a:cs typeface="Arial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5212270" y="4238303"/>
            <a:ext cx="66040" cy="1130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10" b="1">
                <a:latin typeface="Arial"/>
                <a:cs typeface="Arial"/>
              </a:rPr>
              <a:t>2</a:t>
            </a:r>
            <a:endParaRPr sz="550">
              <a:latin typeface="Arial"/>
              <a:cs typeface="Arial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5212270" y="3919301"/>
            <a:ext cx="66040" cy="1130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10" b="1">
                <a:latin typeface="Arial"/>
                <a:cs typeface="Arial"/>
              </a:rPr>
              <a:t>3</a:t>
            </a:r>
            <a:endParaRPr sz="550">
              <a:latin typeface="Arial"/>
              <a:cs typeface="Arial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5092446" y="4090273"/>
            <a:ext cx="114935" cy="734060"/>
          </a:xfrm>
          <a:prstGeom prst="rect">
            <a:avLst/>
          </a:prstGeom>
        </p:spPr>
        <p:txBody>
          <a:bodyPr wrap="square" lIns="0" tIns="8255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65"/>
              </a:spcBef>
            </a:pPr>
            <a:r>
              <a:rPr dirty="0" sz="600" spc="10" b="1">
                <a:latin typeface="Arial"/>
                <a:cs typeface="Arial"/>
              </a:rPr>
              <a:t>ATN</a:t>
            </a:r>
            <a:r>
              <a:rPr dirty="0" sz="600" spc="-40" b="1">
                <a:latin typeface="Arial"/>
                <a:cs typeface="Arial"/>
              </a:rPr>
              <a:t> </a:t>
            </a:r>
            <a:r>
              <a:rPr dirty="0" sz="600" spc="5" b="1">
                <a:latin typeface="Arial"/>
                <a:cs typeface="Arial"/>
              </a:rPr>
              <a:t>severity</a:t>
            </a:r>
            <a:r>
              <a:rPr dirty="0" sz="600" spc="-35" b="1">
                <a:latin typeface="Arial"/>
                <a:cs typeface="Arial"/>
              </a:rPr>
              <a:t> </a:t>
            </a:r>
            <a:r>
              <a:rPr dirty="0" sz="600" spc="5" b="1">
                <a:latin typeface="Arial"/>
                <a:cs typeface="Arial"/>
              </a:rPr>
              <a:t>score</a:t>
            </a:r>
            <a:endParaRPr sz="600">
              <a:latin typeface="Arial"/>
              <a:cs typeface="Arial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5647023" y="3932889"/>
            <a:ext cx="51435" cy="10541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00" spc="5">
                <a:latin typeface="Arial"/>
                <a:cs typeface="Arial"/>
              </a:rPr>
              <a:t>*</a:t>
            </a:r>
            <a:endParaRPr sz="500">
              <a:latin typeface="Arial"/>
              <a:cs typeface="Arial"/>
            </a:endParaRPr>
          </a:p>
        </p:txBody>
      </p:sp>
      <p:sp>
        <p:nvSpPr>
          <p:cNvPr id="76" name="object 76"/>
          <p:cNvSpPr/>
          <p:nvPr/>
        </p:nvSpPr>
        <p:spPr>
          <a:xfrm>
            <a:off x="5447915" y="5097310"/>
            <a:ext cx="528955" cy="0"/>
          </a:xfrm>
          <a:custGeom>
            <a:avLst/>
            <a:gdLst/>
            <a:ahLst/>
            <a:cxnLst/>
            <a:rect l="l" t="t" r="r" b="b"/>
            <a:pathLst>
              <a:path w="528954" h="0">
                <a:moveTo>
                  <a:pt x="0" y="0"/>
                </a:moveTo>
                <a:lnTo>
                  <a:pt x="528751" y="0"/>
                </a:lnTo>
              </a:path>
            </a:pathLst>
          </a:custGeom>
          <a:ln w="183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7" name="object 77"/>
          <p:cNvSpPr txBox="1"/>
          <p:nvPr/>
        </p:nvSpPr>
        <p:spPr>
          <a:xfrm>
            <a:off x="5651846" y="5115755"/>
            <a:ext cx="135890" cy="1130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-5" b="1">
                <a:latin typeface="Arial"/>
                <a:cs typeface="Arial"/>
              </a:rPr>
              <a:t>W</a:t>
            </a:r>
            <a:r>
              <a:rPr dirty="0" sz="550" spc="10" b="1">
                <a:latin typeface="Arial"/>
                <a:cs typeface="Arial"/>
              </a:rPr>
              <a:t>T</a:t>
            </a:r>
            <a:endParaRPr sz="550">
              <a:latin typeface="Arial"/>
              <a:cs typeface="Arial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6171048" y="5115755"/>
            <a:ext cx="350520" cy="1130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50" spc="5" b="1">
                <a:latin typeface="Arial"/>
                <a:cs typeface="Arial"/>
              </a:rPr>
              <a:t>CC</a:t>
            </a:r>
            <a:r>
              <a:rPr dirty="0" sz="550" spc="10" b="1">
                <a:latin typeface="Arial"/>
                <a:cs typeface="Arial"/>
              </a:rPr>
              <a:t>N2</a:t>
            </a:r>
            <a:r>
              <a:rPr dirty="0" sz="550" b="1">
                <a:latin typeface="Arial"/>
                <a:cs typeface="Arial"/>
              </a:rPr>
              <a:t> </a:t>
            </a:r>
            <a:r>
              <a:rPr dirty="0" sz="550" spc="15" b="1">
                <a:latin typeface="Arial"/>
                <a:cs typeface="Arial"/>
              </a:rPr>
              <a:t>KO</a:t>
            </a:r>
            <a:endParaRPr sz="550">
              <a:latin typeface="Arial"/>
              <a:cs typeface="Arial"/>
            </a:endParaRPr>
          </a:p>
        </p:txBody>
      </p:sp>
      <p:sp>
        <p:nvSpPr>
          <p:cNvPr id="79" name="object 79"/>
          <p:cNvSpPr/>
          <p:nvPr/>
        </p:nvSpPr>
        <p:spPr>
          <a:xfrm>
            <a:off x="6113623" y="5098904"/>
            <a:ext cx="528955" cy="0"/>
          </a:xfrm>
          <a:custGeom>
            <a:avLst/>
            <a:gdLst/>
            <a:ahLst/>
            <a:cxnLst/>
            <a:rect l="l" t="t" r="r" b="b"/>
            <a:pathLst>
              <a:path w="528954" h="0">
                <a:moveTo>
                  <a:pt x="0" y="0"/>
                </a:moveTo>
                <a:lnTo>
                  <a:pt x="528751" y="0"/>
                </a:lnTo>
              </a:path>
            </a:pathLst>
          </a:custGeom>
          <a:ln w="183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0" name="object 80"/>
          <p:cNvSpPr txBox="1"/>
          <p:nvPr/>
        </p:nvSpPr>
        <p:spPr>
          <a:xfrm>
            <a:off x="1208001" y="8467128"/>
            <a:ext cx="283845" cy="1314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700" spc="-10" b="1">
                <a:latin typeface="Arial"/>
                <a:cs typeface="Arial"/>
              </a:rPr>
              <a:t>SHA</a:t>
            </a:r>
            <a:r>
              <a:rPr dirty="0" sz="700" spc="-5" b="1">
                <a:latin typeface="Arial"/>
                <a:cs typeface="Arial"/>
              </a:rPr>
              <a:t>M</a:t>
            </a:r>
            <a:endParaRPr sz="700">
              <a:latin typeface="Arial"/>
              <a:cs typeface="Arial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1683384" y="8467128"/>
            <a:ext cx="139700" cy="1314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700" spc="-10" b="1">
                <a:latin typeface="Arial"/>
                <a:cs typeface="Arial"/>
              </a:rPr>
              <a:t>I</a:t>
            </a:r>
            <a:r>
              <a:rPr dirty="0" sz="700" b="1">
                <a:latin typeface="Arial"/>
                <a:cs typeface="Arial"/>
              </a:rPr>
              <a:t>R</a:t>
            </a:r>
            <a:r>
              <a:rPr dirty="0" sz="700" spc="-5" b="1">
                <a:latin typeface="Arial"/>
                <a:cs typeface="Arial"/>
              </a:rPr>
              <a:t>I</a:t>
            </a:r>
            <a:endParaRPr sz="700">
              <a:latin typeface="Arial"/>
              <a:cs typeface="Arial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2013255" y="8467128"/>
            <a:ext cx="283845" cy="1314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700" spc="-10" b="1">
                <a:latin typeface="Arial"/>
                <a:cs typeface="Arial"/>
              </a:rPr>
              <a:t>SHA</a:t>
            </a:r>
            <a:r>
              <a:rPr dirty="0" sz="700" spc="-5" b="1">
                <a:latin typeface="Arial"/>
                <a:cs typeface="Arial"/>
              </a:rPr>
              <a:t>M</a:t>
            </a:r>
            <a:endParaRPr sz="700">
              <a:latin typeface="Arial"/>
              <a:cs typeface="Arial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2488638" y="8467128"/>
            <a:ext cx="139700" cy="1314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700" spc="-10" b="1">
                <a:latin typeface="Arial"/>
                <a:cs typeface="Arial"/>
              </a:rPr>
              <a:t>I</a:t>
            </a:r>
            <a:r>
              <a:rPr dirty="0" sz="700" b="1">
                <a:latin typeface="Arial"/>
                <a:cs typeface="Arial"/>
              </a:rPr>
              <a:t>R</a:t>
            </a:r>
            <a:r>
              <a:rPr dirty="0" sz="700" spc="-5" b="1">
                <a:latin typeface="Arial"/>
                <a:cs typeface="Arial"/>
              </a:rPr>
              <a:t>I</a:t>
            </a:r>
            <a:endParaRPr sz="700">
              <a:latin typeface="Arial"/>
              <a:cs typeface="Arial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973156" y="8371271"/>
            <a:ext cx="74930" cy="1314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700" spc="-5" b="1">
                <a:latin typeface="Arial"/>
                <a:cs typeface="Arial"/>
              </a:rPr>
              <a:t>0</a:t>
            </a:r>
            <a:endParaRPr sz="700">
              <a:latin typeface="Arial"/>
              <a:cs typeface="Arial"/>
            </a:endParaRPr>
          </a:p>
        </p:txBody>
      </p:sp>
      <p:pic>
        <p:nvPicPr>
          <p:cNvPr id="85" name="object 85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046975" y="7268790"/>
            <a:ext cx="1787251" cy="1206242"/>
          </a:xfrm>
          <a:prstGeom prst="rect">
            <a:avLst/>
          </a:prstGeom>
        </p:spPr>
      </p:pic>
      <p:sp>
        <p:nvSpPr>
          <p:cNvPr id="86" name="object 86"/>
          <p:cNvSpPr txBox="1"/>
          <p:nvPr/>
        </p:nvSpPr>
        <p:spPr>
          <a:xfrm>
            <a:off x="874177" y="8080684"/>
            <a:ext cx="174625" cy="1314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700" spc="-5" b="1">
                <a:latin typeface="Arial"/>
                <a:cs typeface="Arial"/>
              </a:rPr>
              <a:t>1</a:t>
            </a:r>
            <a:r>
              <a:rPr dirty="0" sz="700" spc="5" b="1">
                <a:latin typeface="Arial"/>
                <a:cs typeface="Arial"/>
              </a:rPr>
              <a:t>0</a:t>
            </a:r>
            <a:r>
              <a:rPr dirty="0" sz="700" spc="-5" b="1">
                <a:latin typeface="Arial"/>
                <a:cs typeface="Arial"/>
              </a:rPr>
              <a:t>0</a:t>
            </a:r>
            <a:endParaRPr sz="700">
              <a:latin typeface="Arial"/>
              <a:cs typeface="Arial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874177" y="7790097"/>
            <a:ext cx="174625" cy="1314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700" spc="-5" b="1">
                <a:latin typeface="Arial"/>
                <a:cs typeface="Arial"/>
              </a:rPr>
              <a:t>2</a:t>
            </a:r>
            <a:r>
              <a:rPr dirty="0" sz="700" spc="5" b="1">
                <a:latin typeface="Arial"/>
                <a:cs typeface="Arial"/>
              </a:rPr>
              <a:t>0</a:t>
            </a:r>
            <a:r>
              <a:rPr dirty="0" sz="700" spc="-5" b="1">
                <a:latin typeface="Arial"/>
                <a:cs typeface="Arial"/>
              </a:rPr>
              <a:t>0</a:t>
            </a:r>
            <a:endParaRPr sz="700">
              <a:latin typeface="Arial"/>
              <a:cs typeface="Arial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874177" y="7499510"/>
            <a:ext cx="174625" cy="1314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700" spc="-5" b="1">
                <a:latin typeface="Arial"/>
                <a:cs typeface="Arial"/>
              </a:rPr>
              <a:t>3</a:t>
            </a:r>
            <a:r>
              <a:rPr dirty="0" sz="700" spc="5" b="1">
                <a:latin typeface="Arial"/>
                <a:cs typeface="Arial"/>
              </a:rPr>
              <a:t>0</a:t>
            </a:r>
            <a:r>
              <a:rPr dirty="0" sz="700" spc="-5" b="1">
                <a:latin typeface="Arial"/>
                <a:cs typeface="Arial"/>
              </a:rPr>
              <a:t>0</a:t>
            </a:r>
            <a:endParaRPr sz="700">
              <a:latin typeface="Arial"/>
              <a:cs typeface="Arial"/>
            </a:endParaRPr>
          </a:p>
        </p:txBody>
      </p:sp>
      <p:sp>
        <p:nvSpPr>
          <p:cNvPr id="89" name="object 89"/>
          <p:cNvSpPr txBox="1"/>
          <p:nvPr/>
        </p:nvSpPr>
        <p:spPr>
          <a:xfrm>
            <a:off x="874177" y="7208924"/>
            <a:ext cx="174625" cy="1314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700" spc="-5" b="1">
                <a:latin typeface="Arial"/>
                <a:cs typeface="Arial"/>
              </a:rPr>
              <a:t>4</a:t>
            </a:r>
            <a:r>
              <a:rPr dirty="0" sz="700" spc="5" b="1">
                <a:latin typeface="Arial"/>
                <a:cs typeface="Arial"/>
              </a:rPr>
              <a:t>0</a:t>
            </a:r>
            <a:r>
              <a:rPr dirty="0" sz="700" spc="-5" b="1">
                <a:latin typeface="Arial"/>
                <a:cs typeface="Arial"/>
              </a:rPr>
              <a:t>0</a:t>
            </a:r>
            <a:endParaRPr sz="700">
              <a:latin typeface="Arial"/>
              <a:cs typeface="Arial"/>
            </a:endParaRPr>
          </a:p>
        </p:txBody>
      </p:sp>
      <p:sp>
        <p:nvSpPr>
          <p:cNvPr id="90" name="object 90"/>
          <p:cNvSpPr txBox="1"/>
          <p:nvPr/>
        </p:nvSpPr>
        <p:spPr>
          <a:xfrm>
            <a:off x="731101" y="7247384"/>
            <a:ext cx="133985" cy="1223010"/>
          </a:xfrm>
          <a:prstGeom prst="rect">
            <a:avLst/>
          </a:prstGeom>
        </p:spPr>
        <p:txBody>
          <a:bodyPr wrap="square" lIns="0" tIns="5080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 sz="750" spc="-5" b="1">
                <a:latin typeface="Arial"/>
                <a:cs typeface="Arial"/>
              </a:rPr>
              <a:t>mRNA</a:t>
            </a:r>
            <a:r>
              <a:rPr dirty="0" sz="750" spc="-30" b="1">
                <a:latin typeface="Arial"/>
                <a:cs typeface="Arial"/>
              </a:rPr>
              <a:t> </a:t>
            </a:r>
            <a:r>
              <a:rPr dirty="0" sz="750" spc="-5" b="1">
                <a:latin typeface="Arial"/>
                <a:cs typeface="Arial"/>
              </a:rPr>
              <a:t>KIM-1</a:t>
            </a:r>
            <a:r>
              <a:rPr dirty="0" sz="750" spc="-15" b="1">
                <a:latin typeface="Arial"/>
                <a:cs typeface="Arial"/>
              </a:rPr>
              <a:t> </a:t>
            </a:r>
            <a:r>
              <a:rPr dirty="0" sz="750" spc="-5" b="1">
                <a:latin typeface="Arial"/>
                <a:cs typeface="Arial"/>
              </a:rPr>
              <a:t>(fold</a:t>
            </a:r>
            <a:r>
              <a:rPr dirty="0" sz="750" spc="-20" b="1">
                <a:latin typeface="Arial"/>
                <a:cs typeface="Arial"/>
              </a:rPr>
              <a:t> </a:t>
            </a:r>
            <a:r>
              <a:rPr dirty="0" sz="750" spc="-5" b="1">
                <a:latin typeface="Arial"/>
                <a:cs typeface="Arial"/>
              </a:rPr>
              <a:t>change)</a:t>
            </a:r>
            <a:endParaRPr sz="750">
              <a:latin typeface="Arial"/>
              <a:cs typeface="Arial"/>
            </a:endParaRPr>
          </a:p>
        </p:txBody>
      </p:sp>
      <p:sp>
        <p:nvSpPr>
          <p:cNvPr id="91" name="object 91"/>
          <p:cNvSpPr/>
          <p:nvPr/>
        </p:nvSpPr>
        <p:spPr>
          <a:xfrm>
            <a:off x="1240054" y="8645490"/>
            <a:ext cx="644525" cy="0"/>
          </a:xfrm>
          <a:custGeom>
            <a:avLst/>
            <a:gdLst/>
            <a:ahLst/>
            <a:cxnLst/>
            <a:rect l="l" t="t" r="r" b="b"/>
            <a:pathLst>
              <a:path w="644525" h="0">
                <a:moveTo>
                  <a:pt x="0" y="0"/>
                </a:moveTo>
                <a:lnTo>
                  <a:pt x="644258" y="0"/>
                </a:lnTo>
              </a:path>
            </a:pathLst>
          </a:custGeom>
          <a:ln w="1826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2" name="object 92"/>
          <p:cNvSpPr txBox="1"/>
          <p:nvPr/>
        </p:nvSpPr>
        <p:spPr>
          <a:xfrm>
            <a:off x="1491301" y="8670465"/>
            <a:ext cx="160020" cy="1314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700" spc="-30" b="1">
                <a:latin typeface="Arial"/>
                <a:cs typeface="Arial"/>
              </a:rPr>
              <a:t>W</a:t>
            </a:r>
            <a:r>
              <a:rPr dirty="0" sz="700" spc="-5" b="1">
                <a:latin typeface="Arial"/>
                <a:cs typeface="Arial"/>
              </a:rPr>
              <a:t>T</a:t>
            </a:r>
            <a:endParaRPr sz="700">
              <a:latin typeface="Arial"/>
              <a:cs typeface="Arial"/>
            </a:endParaRPr>
          </a:p>
        </p:txBody>
      </p:sp>
      <p:sp>
        <p:nvSpPr>
          <p:cNvPr id="93" name="object 93"/>
          <p:cNvSpPr txBox="1"/>
          <p:nvPr/>
        </p:nvSpPr>
        <p:spPr>
          <a:xfrm>
            <a:off x="2123850" y="8670465"/>
            <a:ext cx="421640" cy="1314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700" spc="-10" b="1">
                <a:latin typeface="Arial"/>
                <a:cs typeface="Arial"/>
              </a:rPr>
              <a:t>CC</a:t>
            </a:r>
            <a:r>
              <a:rPr dirty="0" sz="700" spc="-5" b="1">
                <a:latin typeface="Arial"/>
                <a:cs typeface="Arial"/>
              </a:rPr>
              <a:t>N2</a:t>
            </a:r>
            <a:r>
              <a:rPr dirty="0" sz="700" spc="-10" b="1">
                <a:latin typeface="Arial"/>
                <a:cs typeface="Arial"/>
              </a:rPr>
              <a:t> </a:t>
            </a:r>
            <a:r>
              <a:rPr dirty="0" sz="700" spc="-5" b="1">
                <a:latin typeface="Arial"/>
                <a:cs typeface="Arial"/>
              </a:rPr>
              <a:t>KO</a:t>
            </a:r>
            <a:endParaRPr sz="700">
              <a:latin typeface="Arial"/>
              <a:cs typeface="Arial"/>
            </a:endParaRPr>
          </a:p>
        </p:txBody>
      </p:sp>
      <p:sp>
        <p:nvSpPr>
          <p:cNvPr id="94" name="object 94"/>
          <p:cNvSpPr/>
          <p:nvPr/>
        </p:nvSpPr>
        <p:spPr>
          <a:xfrm>
            <a:off x="2051205" y="8647424"/>
            <a:ext cx="644525" cy="0"/>
          </a:xfrm>
          <a:custGeom>
            <a:avLst/>
            <a:gdLst/>
            <a:ahLst/>
            <a:cxnLst/>
            <a:rect l="l" t="t" r="r" b="b"/>
            <a:pathLst>
              <a:path w="644525" h="0">
                <a:moveTo>
                  <a:pt x="0" y="0"/>
                </a:moveTo>
                <a:lnTo>
                  <a:pt x="644258" y="0"/>
                </a:lnTo>
              </a:path>
            </a:pathLst>
          </a:custGeom>
          <a:ln w="1826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5" name="object 95"/>
          <p:cNvSpPr txBox="1"/>
          <p:nvPr/>
        </p:nvSpPr>
        <p:spPr>
          <a:xfrm>
            <a:off x="1491239" y="7302991"/>
            <a:ext cx="113664" cy="1219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00" spc="-15">
                <a:latin typeface="Arial"/>
                <a:cs typeface="Arial"/>
              </a:rPr>
              <a:t>**</a:t>
            </a:r>
            <a:r>
              <a:rPr dirty="0" sz="600" spc="10">
                <a:latin typeface="Arial"/>
                <a:cs typeface="Arial"/>
              </a:rPr>
              <a:t>*</a:t>
            </a:r>
            <a:endParaRPr sz="600">
              <a:latin typeface="Arial"/>
              <a:cs typeface="Arial"/>
            </a:endParaRPr>
          </a:p>
        </p:txBody>
      </p:sp>
      <p:sp>
        <p:nvSpPr>
          <p:cNvPr id="96" name="object 96"/>
          <p:cNvSpPr txBox="1"/>
          <p:nvPr/>
        </p:nvSpPr>
        <p:spPr>
          <a:xfrm>
            <a:off x="2302402" y="7304951"/>
            <a:ext cx="113664" cy="1219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00" spc="-15">
                <a:latin typeface="Arial"/>
                <a:cs typeface="Arial"/>
              </a:rPr>
              <a:t>**</a:t>
            </a:r>
            <a:r>
              <a:rPr dirty="0" sz="600" spc="10">
                <a:latin typeface="Arial"/>
                <a:cs typeface="Arial"/>
              </a:rPr>
              <a:t>*</a:t>
            </a:r>
            <a:endParaRPr sz="600">
              <a:latin typeface="Arial"/>
              <a:cs typeface="Arial"/>
            </a:endParaRPr>
          </a:p>
        </p:txBody>
      </p:sp>
      <p:sp>
        <p:nvSpPr>
          <p:cNvPr id="97" name="object 97"/>
          <p:cNvSpPr txBox="1"/>
          <p:nvPr/>
        </p:nvSpPr>
        <p:spPr>
          <a:xfrm>
            <a:off x="3305280" y="8466927"/>
            <a:ext cx="283210" cy="1314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-10" b="1">
                <a:latin typeface="Arial"/>
                <a:cs typeface="Arial"/>
              </a:rPr>
              <a:t>SHA</a:t>
            </a:r>
            <a:r>
              <a:rPr dirty="0" sz="700" spc="-5" b="1">
                <a:latin typeface="Arial"/>
                <a:cs typeface="Arial"/>
              </a:rPr>
              <a:t>M</a:t>
            </a:r>
            <a:endParaRPr sz="700">
              <a:latin typeface="Arial"/>
              <a:cs typeface="Arial"/>
            </a:endParaRPr>
          </a:p>
        </p:txBody>
      </p:sp>
      <p:sp>
        <p:nvSpPr>
          <p:cNvPr id="98" name="object 98"/>
          <p:cNvSpPr txBox="1"/>
          <p:nvPr/>
        </p:nvSpPr>
        <p:spPr>
          <a:xfrm>
            <a:off x="3780054" y="8466927"/>
            <a:ext cx="139065" cy="1314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-10" b="1">
                <a:latin typeface="Arial"/>
                <a:cs typeface="Arial"/>
              </a:rPr>
              <a:t>I</a:t>
            </a:r>
            <a:r>
              <a:rPr dirty="0" sz="700" b="1">
                <a:latin typeface="Arial"/>
                <a:cs typeface="Arial"/>
              </a:rPr>
              <a:t>R</a:t>
            </a:r>
            <a:r>
              <a:rPr dirty="0" sz="700" spc="-5" b="1">
                <a:latin typeface="Arial"/>
                <a:cs typeface="Arial"/>
              </a:rPr>
              <a:t>I</a:t>
            </a:r>
            <a:endParaRPr sz="700">
              <a:latin typeface="Arial"/>
              <a:cs typeface="Arial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4109592" y="8466927"/>
            <a:ext cx="283210" cy="1314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-10" b="1">
                <a:latin typeface="Arial"/>
                <a:cs typeface="Arial"/>
              </a:rPr>
              <a:t>SHA</a:t>
            </a:r>
            <a:r>
              <a:rPr dirty="0" sz="700" spc="-5" b="1">
                <a:latin typeface="Arial"/>
                <a:cs typeface="Arial"/>
              </a:rPr>
              <a:t>M</a:t>
            </a:r>
            <a:endParaRPr sz="700">
              <a:latin typeface="Arial"/>
              <a:cs typeface="Arial"/>
            </a:endParaRPr>
          </a:p>
        </p:txBody>
      </p:sp>
      <p:sp>
        <p:nvSpPr>
          <p:cNvPr id="100" name="object 100"/>
          <p:cNvSpPr txBox="1"/>
          <p:nvPr/>
        </p:nvSpPr>
        <p:spPr>
          <a:xfrm>
            <a:off x="4584366" y="8466927"/>
            <a:ext cx="139065" cy="1314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-10" b="1">
                <a:latin typeface="Arial"/>
                <a:cs typeface="Arial"/>
              </a:rPr>
              <a:t>I</a:t>
            </a:r>
            <a:r>
              <a:rPr dirty="0" sz="700" b="1">
                <a:latin typeface="Arial"/>
                <a:cs typeface="Arial"/>
              </a:rPr>
              <a:t>R</a:t>
            </a:r>
            <a:r>
              <a:rPr dirty="0" sz="700" spc="-5" b="1">
                <a:latin typeface="Arial"/>
                <a:cs typeface="Arial"/>
              </a:rPr>
              <a:t>I</a:t>
            </a:r>
            <a:endParaRPr sz="700">
              <a:latin typeface="Arial"/>
              <a:cs typeface="Arial"/>
            </a:endParaRPr>
          </a:p>
        </p:txBody>
      </p:sp>
      <p:pic>
        <p:nvPicPr>
          <p:cNvPr id="101" name="object 101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3144472" y="7226986"/>
            <a:ext cx="1784959" cy="1247811"/>
          </a:xfrm>
          <a:prstGeom prst="rect">
            <a:avLst/>
          </a:prstGeom>
        </p:spPr>
      </p:pic>
      <p:sp>
        <p:nvSpPr>
          <p:cNvPr id="102" name="object 102"/>
          <p:cNvSpPr txBox="1"/>
          <p:nvPr/>
        </p:nvSpPr>
        <p:spPr>
          <a:xfrm>
            <a:off x="3070788" y="8370995"/>
            <a:ext cx="74930" cy="1314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-5" b="1">
                <a:latin typeface="Arial"/>
                <a:cs typeface="Arial"/>
              </a:rPr>
              <a:t>0</a:t>
            </a:r>
            <a:endParaRPr sz="700">
              <a:latin typeface="Arial"/>
              <a:cs typeface="Arial"/>
            </a:endParaRPr>
          </a:p>
        </p:txBody>
      </p:sp>
      <p:sp>
        <p:nvSpPr>
          <p:cNvPr id="103" name="object 103"/>
          <p:cNvSpPr txBox="1"/>
          <p:nvPr/>
        </p:nvSpPr>
        <p:spPr>
          <a:xfrm>
            <a:off x="3021318" y="7983461"/>
            <a:ext cx="125095" cy="1314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5" b="1">
                <a:latin typeface="Arial"/>
                <a:cs typeface="Arial"/>
              </a:rPr>
              <a:t>2</a:t>
            </a:r>
            <a:r>
              <a:rPr dirty="0" sz="700" spc="-5" b="1">
                <a:latin typeface="Arial"/>
                <a:cs typeface="Arial"/>
              </a:rPr>
              <a:t>0</a:t>
            </a:r>
            <a:endParaRPr sz="700">
              <a:latin typeface="Arial"/>
              <a:cs typeface="Arial"/>
            </a:endParaRPr>
          </a:p>
        </p:txBody>
      </p:sp>
      <p:sp>
        <p:nvSpPr>
          <p:cNvPr id="104" name="object 104"/>
          <p:cNvSpPr txBox="1"/>
          <p:nvPr/>
        </p:nvSpPr>
        <p:spPr>
          <a:xfrm>
            <a:off x="3021318" y="7595839"/>
            <a:ext cx="125095" cy="1314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5" b="1">
                <a:latin typeface="Arial"/>
                <a:cs typeface="Arial"/>
              </a:rPr>
              <a:t>4</a:t>
            </a:r>
            <a:r>
              <a:rPr dirty="0" sz="700" spc="-5" b="1">
                <a:latin typeface="Arial"/>
                <a:cs typeface="Arial"/>
              </a:rPr>
              <a:t>0</a:t>
            </a:r>
            <a:endParaRPr sz="700">
              <a:latin typeface="Arial"/>
              <a:cs typeface="Arial"/>
            </a:endParaRPr>
          </a:p>
        </p:txBody>
      </p:sp>
      <p:sp>
        <p:nvSpPr>
          <p:cNvPr id="105" name="object 105"/>
          <p:cNvSpPr txBox="1"/>
          <p:nvPr/>
        </p:nvSpPr>
        <p:spPr>
          <a:xfrm>
            <a:off x="3021318" y="7208305"/>
            <a:ext cx="125095" cy="1314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5" b="1">
                <a:latin typeface="Arial"/>
                <a:cs typeface="Arial"/>
              </a:rPr>
              <a:t>6</a:t>
            </a:r>
            <a:r>
              <a:rPr dirty="0" sz="700" spc="-5" b="1">
                <a:latin typeface="Arial"/>
                <a:cs typeface="Arial"/>
              </a:rPr>
              <a:t>0</a:t>
            </a:r>
            <a:endParaRPr sz="700">
              <a:latin typeface="Arial"/>
              <a:cs typeface="Arial"/>
            </a:endParaRPr>
          </a:p>
        </p:txBody>
      </p:sp>
      <p:sp>
        <p:nvSpPr>
          <p:cNvPr id="106" name="object 106"/>
          <p:cNvSpPr txBox="1"/>
          <p:nvPr/>
        </p:nvSpPr>
        <p:spPr>
          <a:xfrm>
            <a:off x="2875461" y="7240879"/>
            <a:ext cx="133985" cy="1235075"/>
          </a:xfrm>
          <a:prstGeom prst="rect">
            <a:avLst/>
          </a:prstGeom>
        </p:spPr>
        <p:txBody>
          <a:bodyPr wrap="square" lIns="0" tIns="5080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 sz="750" spc="-5" b="1">
                <a:latin typeface="Arial"/>
                <a:cs typeface="Arial"/>
              </a:rPr>
              <a:t>mRNA</a:t>
            </a:r>
            <a:r>
              <a:rPr dirty="0" sz="750" spc="-30" b="1">
                <a:latin typeface="Arial"/>
                <a:cs typeface="Arial"/>
              </a:rPr>
              <a:t> </a:t>
            </a:r>
            <a:r>
              <a:rPr dirty="0" sz="750" b="1">
                <a:latin typeface="Arial"/>
                <a:cs typeface="Arial"/>
              </a:rPr>
              <a:t>NGAL</a:t>
            </a:r>
            <a:r>
              <a:rPr dirty="0" sz="750" spc="-25" b="1">
                <a:latin typeface="Arial"/>
                <a:cs typeface="Arial"/>
              </a:rPr>
              <a:t> </a:t>
            </a:r>
            <a:r>
              <a:rPr dirty="0" sz="750" spc="-5" b="1">
                <a:latin typeface="Arial"/>
                <a:cs typeface="Arial"/>
              </a:rPr>
              <a:t>(fold</a:t>
            </a:r>
            <a:r>
              <a:rPr dirty="0" sz="750" spc="-25" b="1">
                <a:latin typeface="Arial"/>
                <a:cs typeface="Arial"/>
              </a:rPr>
              <a:t> </a:t>
            </a:r>
            <a:r>
              <a:rPr dirty="0" sz="750" spc="-5" b="1">
                <a:latin typeface="Arial"/>
                <a:cs typeface="Arial"/>
              </a:rPr>
              <a:t>change)</a:t>
            </a:r>
            <a:endParaRPr sz="750">
              <a:latin typeface="Arial"/>
              <a:cs typeface="Arial"/>
            </a:endParaRPr>
          </a:p>
        </p:txBody>
      </p:sp>
      <p:sp>
        <p:nvSpPr>
          <p:cNvPr id="107" name="object 107"/>
          <p:cNvSpPr/>
          <p:nvPr/>
        </p:nvSpPr>
        <p:spPr>
          <a:xfrm>
            <a:off x="3337309" y="8645329"/>
            <a:ext cx="643890" cy="0"/>
          </a:xfrm>
          <a:custGeom>
            <a:avLst/>
            <a:gdLst/>
            <a:ahLst/>
            <a:cxnLst/>
            <a:rect l="l" t="t" r="r" b="b"/>
            <a:pathLst>
              <a:path w="643889" h="0">
                <a:moveTo>
                  <a:pt x="0" y="0"/>
                </a:moveTo>
                <a:lnTo>
                  <a:pt x="643432" y="0"/>
                </a:lnTo>
              </a:path>
            </a:pathLst>
          </a:custGeom>
          <a:ln w="1826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8" name="object 108"/>
          <p:cNvSpPr txBox="1"/>
          <p:nvPr/>
        </p:nvSpPr>
        <p:spPr>
          <a:xfrm>
            <a:off x="3588253" y="8670401"/>
            <a:ext cx="160020" cy="1314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-35" b="1">
                <a:latin typeface="Arial"/>
                <a:cs typeface="Arial"/>
              </a:rPr>
              <a:t>W</a:t>
            </a:r>
            <a:r>
              <a:rPr dirty="0" sz="700" spc="-5" b="1">
                <a:latin typeface="Arial"/>
                <a:cs typeface="Arial"/>
              </a:rPr>
              <a:t>T</a:t>
            </a:r>
            <a:endParaRPr sz="700">
              <a:latin typeface="Arial"/>
              <a:cs typeface="Arial"/>
            </a:endParaRPr>
          </a:p>
        </p:txBody>
      </p:sp>
      <p:sp>
        <p:nvSpPr>
          <p:cNvPr id="109" name="object 109"/>
          <p:cNvSpPr txBox="1"/>
          <p:nvPr/>
        </p:nvSpPr>
        <p:spPr>
          <a:xfrm>
            <a:off x="4220080" y="8670401"/>
            <a:ext cx="421005" cy="1314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-10" b="1">
                <a:latin typeface="Arial"/>
                <a:cs typeface="Arial"/>
              </a:rPr>
              <a:t>CC</a:t>
            </a:r>
            <a:r>
              <a:rPr dirty="0" sz="700" spc="-5" b="1">
                <a:latin typeface="Arial"/>
                <a:cs typeface="Arial"/>
              </a:rPr>
              <a:t>N2</a:t>
            </a:r>
            <a:r>
              <a:rPr dirty="0" sz="700" spc="-10" b="1">
                <a:latin typeface="Arial"/>
                <a:cs typeface="Arial"/>
              </a:rPr>
              <a:t> </a:t>
            </a:r>
            <a:r>
              <a:rPr dirty="0" sz="700" spc="-5" b="1">
                <a:latin typeface="Arial"/>
                <a:cs typeface="Arial"/>
              </a:rPr>
              <a:t>KO</a:t>
            </a:r>
            <a:endParaRPr sz="700">
              <a:latin typeface="Arial"/>
              <a:cs typeface="Arial"/>
            </a:endParaRPr>
          </a:p>
        </p:txBody>
      </p:sp>
      <p:sp>
        <p:nvSpPr>
          <p:cNvPr id="110" name="object 110"/>
          <p:cNvSpPr/>
          <p:nvPr/>
        </p:nvSpPr>
        <p:spPr>
          <a:xfrm>
            <a:off x="4147418" y="8647276"/>
            <a:ext cx="643890" cy="0"/>
          </a:xfrm>
          <a:custGeom>
            <a:avLst/>
            <a:gdLst/>
            <a:ahLst/>
            <a:cxnLst/>
            <a:rect l="l" t="t" r="r" b="b"/>
            <a:pathLst>
              <a:path w="643889" h="0">
                <a:moveTo>
                  <a:pt x="0" y="0"/>
                </a:moveTo>
                <a:lnTo>
                  <a:pt x="643445" y="0"/>
                </a:lnTo>
              </a:path>
            </a:pathLst>
          </a:custGeom>
          <a:ln w="1826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1" name="object 111"/>
          <p:cNvSpPr txBox="1"/>
          <p:nvPr/>
        </p:nvSpPr>
        <p:spPr>
          <a:xfrm>
            <a:off x="3605608" y="7139555"/>
            <a:ext cx="57150" cy="1219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00" spc="10">
                <a:latin typeface="Arial"/>
                <a:cs typeface="Arial"/>
              </a:rPr>
              <a:t>*</a:t>
            </a:r>
            <a:endParaRPr sz="600">
              <a:latin typeface="Arial"/>
              <a:cs typeface="Arial"/>
            </a:endParaRPr>
          </a:p>
        </p:txBody>
      </p:sp>
      <p:sp>
        <p:nvSpPr>
          <p:cNvPr id="112" name="object 112"/>
          <p:cNvSpPr txBox="1"/>
          <p:nvPr/>
        </p:nvSpPr>
        <p:spPr>
          <a:xfrm>
            <a:off x="4407997" y="7123010"/>
            <a:ext cx="113030" cy="1219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00" spc="-15">
                <a:latin typeface="Arial"/>
                <a:cs typeface="Arial"/>
              </a:rPr>
              <a:t>**</a:t>
            </a:r>
            <a:r>
              <a:rPr dirty="0" sz="600" spc="10">
                <a:latin typeface="Arial"/>
                <a:cs typeface="Arial"/>
              </a:rPr>
              <a:t>*</a:t>
            </a:r>
            <a:endParaRPr sz="600">
              <a:latin typeface="Arial"/>
              <a:cs typeface="Arial"/>
            </a:endParaRPr>
          </a:p>
        </p:txBody>
      </p:sp>
      <p:sp>
        <p:nvSpPr>
          <p:cNvPr id="113" name="object 113"/>
          <p:cNvSpPr txBox="1"/>
          <p:nvPr/>
        </p:nvSpPr>
        <p:spPr>
          <a:xfrm>
            <a:off x="5455456" y="8467128"/>
            <a:ext cx="283845" cy="1314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700" spc="-10" b="1">
                <a:latin typeface="Arial"/>
                <a:cs typeface="Arial"/>
              </a:rPr>
              <a:t>SHA</a:t>
            </a:r>
            <a:r>
              <a:rPr dirty="0" sz="700" spc="-5" b="1">
                <a:latin typeface="Arial"/>
                <a:cs typeface="Arial"/>
              </a:rPr>
              <a:t>M</a:t>
            </a:r>
            <a:endParaRPr sz="700">
              <a:latin typeface="Arial"/>
              <a:cs typeface="Arial"/>
            </a:endParaRPr>
          </a:p>
        </p:txBody>
      </p:sp>
      <p:sp>
        <p:nvSpPr>
          <p:cNvPr id="114" name="object 114"/>
          <p:cNvSpPr txBox="1"/>
          <p:nvPr/>
        </p:nvSpPr>
        <p:spPr>
          <a:xfrm>
            <a:off x="5930893" y="8467128"/>
            <a:ext cx="139700" cy="1314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700" spc="-10" b="1">
                <a:latin typeface="Arial"/>
                <a:cs typeface="Arial"/>
              </a:rPr>
              <a:t>I</a:t>
            </a:r>
            <a:r>
              <a:rPr dirty="0" sz="700" b="1">
                <a:latin typeface="Arial"/>
                <a:cs typeface="Arial"/>
              </a:rPr>
              <a:t>R</a:t>
            </a:r>
            <a:r>
              <a:rPr dirty="0" sz="700" spc="-5" b="1">
                <a:latin typeface="Arial"/>
                <a:cs typeface="Arial"/>
              </a:rPr>
              <a:t>I</a:t>
            </a:r>
            <a:endParaRPr sz="700">
              <a:latin typeface="Arial"/>
              <a:cs typeface="Arial"/>
            </a:endParaRPr>
          </a:p>
        </p:txBody>
      </p:sp>
      <p:sp>
        <p:nvSpPr>
          <p:cNvPr id="115" name="object 115"/>
          <p:cNvSpPr txBox="1"/>
          <p:nvPr/>
        </p:nvSpPr>
        <p:spPr>
          <a:xfrm>
            <a:off x="6260741" y="8467128"/>
            <a:ext cx="283845" cy="1314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700" spc="-10" b="1">
                <a:latin typeface="Arial"/>
                <a:cs typeface="Arial"/>
              </a:rPr>
              <a:t>SHA</a:t>
            </a:r>
            <a:r>
              <a:rPr dirty="0" sz="700" spc="-5" b="1">
                <a:latin typeface="Arial"/>
                <a:cs typeface="Arial"/>
              </a:rPr>
              <a:t>M</a:t>
            </a:r>
            <a:endParaRPr sz="700">
              <a:latin typeface="Arial"/>
              <a:cs typeface="Arial"/>
            </a:endParaRPr>
          </a:p>
        </p:txBody>
      </p:sp>
      <p:sp>
        <p:nvSpPr>
          <p:cNvPr id="116" name="object 116"/>
          <p:cNvSpPr txBox="1"/>
          <p:nvPr/>
        </p:nvSpPr>
        <p:spPr>
          <a:xfrm>
            <a:off x="6736090" y="8467128"/>
            <a:ext cx="139700" cy="1314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700" spc="-10" b="1">
                <a:latin typeface="Arial"/>
                <a:cs typeface="Arial"/>
              </a:rPr>
              <a:t>I</a:t>
            </a:r>
            <a:r>
              <a:rPr dirty="0" sz="700" b="1">
                <a:latin typeface="Arial"/>
                <a:cs typeface="Arial"/>
              </a:rPr>
              <a:t>R</a:t>
            </a:r>
            <a:r>
              <a:rPr dirty="0" sz="700" spc="-5" b="1">
                <a:latin typeface="Arial"/>
                <a:cs typeface="Arial"/>
              </a:rPr>
              <a:t>I</a:t>
            </a:r>
            <a:endParaRPr sz="700">
              <a:latin typeface="Arial"/>
              <a:cs typeface="Arial"/>
            </a:endParaRPr>
          </a:p>
        </p:txBody>
      </p:sp>
      <p:pic>
        <p:nvPicPr>
          <p:cNvPr id="117" name="object 117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5294536" y="7268790"/>
            <a:ext cx="1787131" cy="1206242"/>
          </a:xfrm>
          <a:prstGeom prst="rect">
            <a:avLst/>
          </a:prstGeom>
        </p:spPr>
      </p:pic>
      <p:sp>
        <p:nvSpPr>
          <p:cNvPr id="118" name="object 118"/>
          <p:cNvSpPr txBox="1"/>
          <p:nvPr/>
        </p:nvSpPr>
        <p:spPr>
          <a:xfrm>
            <a:off x="5220729" y="8371271"/>
            <a:ext cx="74930" cy="1314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700" spc="-5" b="1">
                <a:latin typeface="Arial"/>
                <a:cs typeface="Arial"/>
              </a:rPr>
              <a:t>0</a:t>
            </a:r>
            <a:endParaRPr sz="700">
              <a:latin typeface="Arial"/>
              <a:cs typeface="Arial"/>
            </a:endParaRPr>
          </a:p>
        </p:txBody>
      </p:sp>
      <p:sp>
        <p:nvSpPr>
          <p:cNvPr id="119" name="object 119"/>
          <p:cNvSpPr txBox="1"/>
          <p:nvPr/>
        </p:nvSpPr>
        <p:spPr>
          <a:xfrm>
            <a:off x="5171199" y="8080684"/>
            <a:ext cx="125095" cy="1314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700" spc="5" b="1">
                <a:latin typeface="Arial"/>
                <a:cs typeface="Arial"/>
              </a:rPr>
              <a:t>2</a:t>
            </a:r>
            <a:r>
              <a:rPr dirty="0" sz="700" spc="-5" b="1">
                <a:latin typeface="Arial"/>
                <a:cs typeface="Arial"/>
              </a:rPr>
              <a:t>0</a:t>
            </a:r>
            <a:endParaRPr sz="700">
              <a:latin typeface="Arial"/>
              <a:cs typeface="Arial"/>
            </a:endParaRPr>
          </a:p>
        </p:txBody>
      </p:sp>
      <p:sp>
        <p:nvSpPr>
          <p:cNvPr id="120" name="object 120"/>
          <p:cNvSpPr txBox="1"/>
          <p:nvPr/>
        </p:nvSpPr>
        <p:spPr>
          <a:xfrm>
            <a:off x="5171199" y="7790097"/>
            <a:ext cx="125095" cy="1314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700" spc="5" b="1">
                <a:latin typeface="Arial"/>
                <a:cs typeface="Arial"/>
              </a:rPr>
              <a:t>4</a:t>
            </a:r>
            <a:r>
              <a:rPr dirty="0" sz="700" spc="-5" b="1">
                <a:latin typeface="Arial"/>
                <a:cs typeface="Arial"/>
              </a:rPr>
              <a:t>0</a:t>
            </a:r>
            <a:endParaRPr sz="700">
              <a:latin typeface="Arial"/>
              <a:cs typeface="Arial"/>
            </a:endParaRPr>
          </a:p>
        </p:txBody>
      </p:sp>
      <p:sp>
        <p:nvSpPr>
          <p:cNvPr id="121" name="object 121"/>
          <p:cNvSpPr txBox="1"/>
          <p:nvPr/>
        </p:nvSpPr>
        <p:spPr>
          <a:xfrm>
            <a:off x="5171199" y="7499510"/>
            <a:ext cx="125095" cy="1314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700" spc="5" b="1">
                <a:latin typeface="Arial"/>
                <a:cs typeface="Arial"/>
              </a:rPr>
              <a:t>6</a:t>
            </a:r>
            <a:r>
              <a:rPr dirty="0" sz="700" spc="-5" b="1">
                <a:latin typeface="Arial"/>
                <a:cs typeface="Arial"/>
              </a:rPr>
              <a:t>0</a:t>
            </a:r>
            <a:endParaRPr sz="700">
              <a:latin typeface="Arial"/>
              <a:cs typeface="Arial"/>
            </a:endParaRPr>
          </a:p>
        </p:txBody>
      </p:sp>
      <p:sp>
        <p:nvSpPr>
          <p:cNvPr id="122" name="object 122"/>
          <p:cNvSpPr txBox="1"/>
          <p:nvPr/>
        </p:nvSpPr>
        <p:spPr>
          <a:xfrm>
            <a:off x="5171199" y="7208924"/>
            <a:ext cx="125095" cy="1314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700" spc="5" b="1">
                <a:latin typeface="Arial"/>
                <a:cs typeface="Arial"/>
              </a:rPr>
              <a:t>8</a:t>
            </a:r>
            <a:r>
              <a:rPr dirty="0" sz="700" spc="-5" b="1">
                <a:latin typeface="Arial"/>
                <a:cs typeface="Arial"/>
              </a:rPr>
              <a:t>0</a:t>
            </a:r>
            <a:endParaRPr sz="700">
              <a:latin typeface="Arial"/>
              <a:cs typeface="Arial"/>
            </a:endParaRPr>
          </a:p>
        </p:txBody>
      </p:sp>
      <p:sp>
        <p:nvSpPr>
          <p:cNvPr id="123" name="object 123"/>
          <p:cNvSpPr txBox="1"/>
          <p:nvPr/>
        </p:nvSpPr>
        <p:spPr>
          <a:xfrm>
            <a:off x="5028128" y="7261917"/>
            <a:ext cx="133985" cy="1194435"/>
          </a:xfrm>
          <a:prstGeom prst="rect">
            <a:avLst/>
          </a:prstGeom>
        </p:spPr>
        <p:txBody>
          <a:bodyPr wrap="square" lIns="0" tIns="5080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 sz="750" spc="-5" b="1">
                <a:latin typeface="Arial"/>
                <a:cs typeface="Arial"/>
              </a:rPr>
              <a:t>mRNA</a:t>
            </a:r>
            <a:r>
              <a:rPr dirty="0" sz="750" spc="-25" b="1">
                <a:latin typeface="Arial"/>
                <a:cs typeface="Arial"/>
              </a:rPr>
              <a:t> </a:t>
            </a:r>
            <a:r>
              <a:rPr dirty="0" sz="750" b="1">
                <a:latin typeface="Arial"/>
                <a:cs typeface="Arial"/>
              </a:rPr>
              <a:t>Sox9</a:t>
            </a:r>
            <a:r>
              <a:rPr dirty="0" sz="750" spc="-20" b="1">
                <a:latin typeface="Arial"/>
                <a:cs typeface="Arial"/>
              </a:rPr>
              <a:t> </a:t>
            </a:r>
            <a:r>
              <a:rPr dirty="0" sz="750" spc="-5" b="1">
                <a:latin typeface="Arial"/>
                <a:cs typeface="Arial"/>
              </a:rPr>
              <a:t>(fold</a:t>
            </a:r>
            <a:r>
              <a:rPr dirty="0" sz="750" spc="-20" b="1">
                <a:latin typeface="Arial"/>
                <a:cs typeface="Arial"/>
              </a:rPr>
              <a:t> </a:t>
            </a:r>
            <a:r>
              <a:rPr dirty="0" sz="750" spc="-5" b="1">
                <a:latin typeface="Arial"/>
                <a:cs typeface="Arial"/>
              </a:rPr>
              <a:t>change)</a:t>
            </a:r>
            <a:endParaRPr sz="750">
              <a:latin typeface="Arial"/>
              <a:cs typeface="Arial"/>
            </a:endParaRPr>
          </a:p>
        </p:txBody>
      </p:sp>
      <p:sp>
        <p:nvSpPr>
          <p:cNvPr id="124" name="object 124"/>
          <p:cNvSpPr/>
          <p:nvPr/>
        </p:nvSpPr>
        <p:spPr>
          <a:xfrm>
            <a:off x="5487615" y="8645490"/>
            <a:ext cx="644525" cy="0"/>
          </a:xfrm>
          <a:custGeom>
            <a:avLst/>
            <a:gdLst/>
            <a:ahLst/>
            <a:cxnLst/>
            <a:rect l="l" t="t" r="r" b="b"/>
            <a:pathLst>
              <a:path w="644525" h="0">
                <a:moveTo>
                  <a:pt x="0" y="0"/>
                </a:moveTo>
                <a:lnTo>
                  <a:pt x="644220" y="0"/>
                </a:lnTo>
              </a:path>
            </a:pathLst>
          </a:custGeom>
          <a:ln w="1826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5" name="object 125"/>
          <p:cNvSpPr txBox="1"/>
          <p:nvPr/>
        </p:nvSpPr>
        <p:spPr>
          <a:xfrm>
            <a:off x="5738750" y="8670465"/>
            <a:ext cx="160020" cy="1314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700" spc="-30" b="1">
                <a:latin typeface="Arial"/>
                <a:cs typeface="Arial"/>
              </a:rPr>
              <a:t>W</a:t>
            </a:r>
            <a:r>
              <a:rPr dirty="0" sz="700" spc="-5" b="1">
                <a:latin typeface="Arial"/>
                <a:cs typeface="Arial"/>
              </a:rPr>
              <a:t>T</a:t>
            </a:r>
            <a:endParaRPr sz="700">
              <a:latin typeface="Arial"/>
              <a:cs typeface="Arial"/>
            </a:endParaRPr>
          </a:p>
        </p:txBody>
      </p:sp>
      <p:sp>
        <p:nvSpPr>
          <p:cNvPr id="126" name="object 126"/>
          <p:cNvSpPr txBox="1"/>
          <p:nvPr/>
        </p:nvSpPr>
        <p:spPr>
          <a:xfrm>
            <a:off x="6371430" y="8670465"/>
            <a:ext cx="421640" cy="1314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700" spc="-10" b="1">
                <a:latin typeface="Arial"/>
                <a:cs typeface="Arial"/>
              </a:rPr>
              <a:t>CC</a:t>
            </a:r>
            <a:r>
              <a:rPr dirty="0" sz="700" spc="-5" b="1">
                <a:latin typeface="Arial"/>
                <a:cs typeface="Arial"/>
              </a:rPr>
              <a:t>N2</a:t>
            </a:r>
            <a:r>
              <a:rPr dirty="0" sz="700" spc="-10" b="1">
                <a:latin typeface="Arial"/>
                <a:cs typeface="Arial"/>
              </a:rPr>
              <a:t> </a:t>
            </a:r>
            <a:r>
              <a:rPr dirty="0" sz="700" spc="-5" b="1">
                <a:latin typeface="Arial"/>
                <a:cs typeface="Arial"/>
              </a:rPr>
              <a:t>KO</a:t>
            </a:r>
            <a:endParaRPr sz="700">
              <a:latin typeface="Arial"/>
              <a:cs typeface="Arial"/>
            </a:endParaRPr>
          </a:p>
        </p:txBody>
      </p:sp>
      <p:sp>
        <p:nvSpPr>
          <p:cNvPr id="127" name="object 127"/>
          <p:cNvSpPr/>
          <p:nvPr/>
        </p:nvSpPr>
        <p:spPr>
          <a:xfrm>
            <a:off x="6298703" y="8647424"/>
            <a:ext cx="644525" cy="0"/>
          </a:xfrm>
          <a:custGeom>
            <a:avLst/>
            <a:gdLst/>
            <a:ahLst/>
            <a:cxnLst/>
            <a:rect l="l" t="t" r="r" b="b"/>
            <a:pathLst>
              <a:path w="644525" h="0">
                <a:moveTo>
                  <a:pt x="0" y="0"/>
                </a:moveTo>
                <a:lnTo>
                  <a:pt x="644232" y="0"/>
                </a:lnTo>
              </a:path>
            </a:pathLst>
          </a:custGeom>
          <a:ln w="1826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8" name="object 128"/>
          <p:cNvSpPr txBox="1"/>
          <p:nvPr/>
        </p:nvSpPr>
        <p:spPr>
          <a:xfrm>
            <a:off x="5756244" y="7221719"/>
            <a:ext cx="57150" cy="1219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00" spc="10">
                <a:latin typeface="Arial"/>
                <a:cs typeface="Arial"/>
              </a:rPr>
              <a:t>*</a:t>
            </a:r>
            <a:endParaRPr sz="600">
              <a:latin typeface="Arial"/>
              <a:cs typeface="Arial"/>
            </a:endParaRPr>
          </a:p>
        </p:txBody>
      </p:sp>
      <p:sp>
        <p:nvSpPr>
          <p:cNvPr id="129" name="object 129"/>
          <p:cNvSpPr txBox="1"/>
          <p:nvPr/>
        </p:nvSpPr>
        <p:spPr>
          <a:xfrm>
            <a:off x="6567344" y="7223616"/>
            <a:ext cx="113664" cy="1219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00" spc="-15">
                <a:latin typeface="Arial"/>
                <a:cs typeface="Arial"/>
              </a:rPr>
              <a:t>**</a:t>
            </a:r>
            <a:r>
              <a:rPr dirty="0" sz="600" spc="10">
                <a:latin typeface="Arial"/>
                <a:cs typeface="Arial"/>
              </a:rPr>
              <a:t>*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S1</dc:title>
  <dcterms:created xsi:type="dcterms:W3CDTF">2021-11-29T10:38:13Z</dcterms:created>
  <dcterms:modified xsi:type="dcterms:W3CDTF">2021-11-29T10:38:13Z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2021-11-29T00:00:00Z</vt:filetime>
  </property>
  <property fmtid="{D5CDD505-2E9C-101B-9397-08002B2CF9AE}" pid="3" name="Creator">
    <vt:lpwstr>Adobe Illustrator CC 22.1 (Windows)</vt:lpwstr>
  </property>
  <property fmtid="{D5CDD505-2E9C-101B-9397-08002B2CF9AE}" pid="4" name="LastSaved">
    <vt:filetime>2021-11-29T00:00:00Z</vt:filetime>
  </property>
</Properties>
</file>