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7" r:id="rId2"/>
  </p:sldIdLst>
  <p:sldSz cx="7559675" cy="1069181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lentijn, F.A. (Floris)" initials="VF(" lastIdx="4" clrIdx="0">
    <p:extLst>
      <p:ext uri="{19B8F6BF-5375-455C-9EA6-DF929625EA0E}">
        <p15:presenceInfo xmlns:p15="http://schemas.microsoft.com/office/powerpoint/2012/main" userId="S-1-5-21-259876232-2311697445-3510696487-16505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455" autoAdjust="0"/>
  </p:normalViewPr>
  <p:slideViewPr>
    <p:cSldViewPr snapToGrid="0">
      <p:cViewPr varScale="1">
        <p:scale>
          <a:sx n="61" d="100"/>
          <a:sy n="61" d="100"/>
        </p:scale>
        <p:origin x="3354" y="8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38388" y="1143000"/>
            <a:ext cx="2181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524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519728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2504144" y="9909730"/>
            <a:ext cx="2551390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5339021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3827086" y="2846200"/>
            <a:ext cx="3212862" cy="6783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519728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2504144" y="9909730"/>
            <a:ext cx="2551390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5339021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520713" y="569242"/>
            <a:ext cx="6520220" cy="206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520713" y="2620981"/>
            <a:ext cx="3198096" cy="1284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520713" y="3905482"/>
            <a:ext cx="3198096" cy="5744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3827087" y="2620981"/>
            <a:ext cx="3213846" cy="1284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3827087" y="3905482"/>
            <a:ext cx="3213846" cy="5744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519728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2504144" y="9909730"/>
            <a:ext cx="2551390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5339021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519728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2504144" y="9909730"/>
            <a:ext cx="2551390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5339021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520712" y="712788"/>
            <a:ext cx="2438193" cy="2494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3213847" y="1539426"/>
            <a:ext cx="3827086" cy="7598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520712" y="3207544"/>
            <a:ext cx="2438193" cy="5942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519728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2504144" y="9909730"/>
            <a:ext cx="2551390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5339021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520712" y="712788"/>
            <a:ext cx="2438193" cy="2494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3213847" y="1539426"/>
            <a:ext cx="3827086" cy="7598118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520712" y="3207544"/>
            <a:ext cx="2438193" cy="5942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519728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2504144" y="9909730"/>
            <a:ext cx="2551390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5339021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87909" y="2978020"/>
            <a:ext cx="6783857" cy="6520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519728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2504144" y="9909730"/>
            <a:ext cx="2551390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5339021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1694512" y="4284622"/>
            <a:ext cx="9060817" cy="163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-1612846" y="2701815"/>
            <a:ext cx="9060817" cy="4795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519728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2504144" y="9909730"/>
            <a:ext cx="2551390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5339021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519729" y="2846200"/>
            <a:ext cx="6520220" cy="6783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519728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2504144" y="9909730"/>
            <a:ext cx="2551390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5339021" y="9909730"/>
            <a:ext cx="1700927" cy="569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9409711"/>
              </p:ext>
            </p:extLst>
          </p:nvPr>
        </p:nvGraphicFramePr>
        <p:xfrm>
          <a:off x="1500704" y="1465149"/>
          <a:ext cx="4768572" cy="2745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3" imgW="5131574" imgH="2954704" progId="Prism8.Document">
                  <p:embed/>
                </p:oleObj>
              </mc:Choice>
              <mc:Fallback>
                <p:oleObj name="Prism 8" r:id="rId3" imgW="5131574" imgH="295470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00704" y="1465149"/>
                        <a:ext cx="4768572" cy="27457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080389"/>
              </p:ext>
            </p:extLst>
          </p:nvPr>
        </p:nvGraphicFramePr>
        <p:xfrm>
          <a:off x="943731" y="4529302"/>
          <a:ext cx="5882519" cy="2745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8" r:id="rId5" imgW="6328665" imgH="2954704" progId="Prism8.Document">
                  <p:embed/>
                </p:oleObj>
              </mc:Choice>
              <mc:Fallback>
                <p:oleObj name="Prism 8" r:id="rId5" imgW="6328665" imgH="295470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43731" y="4529302"/>
                        <a:ext cx="5882519" cy="27457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bject 60"/>
          <p:cNvSpPr txBox="1"/>
          <p:nvPr/>
        </p:nvSpPr>
        <p:spPr>
          <a:xfrm>
            <a:off x="939231" y="4529301"/>
            <a:ext cx="123825" cy="2025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50" spc="5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1150" dirty="0">
              <a:latin typeface="Arial"/>
              <a:cs typeface="Arial"/>
            </a:endParaRPr>
          </a:p>
        </p:txBody>
      </p:sp>
      <p:sp>
        <p:nvSpPr>
          <p:cNvPr id="7" name="object 61"/>
          <p:cNvSpPr txBox="1"/>
          <p:nvPr/>
        </p:nvSpPr>
        <p:spPr>
          <a:xfrm>
            <a:off x="939231" y="1465149"/>
            <a:ext cx="123825" cy="2025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50" spc="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1150" dirty="0">
              <a:latin typeface="Arial"/>
              <a:cs typeface="Arial"/>
            </a:endParaRPr>
          </a:p>
        </p:txBody>
      </p:sp>
      <p:sp>
        <p:nvSpPr>
          <p:cNvPr id="8" name="object 92"/>
          <p:cNvSpPr txBox="1"/>
          <p:nvPr/>
        </p:nvSpPr>
        <p:spPr>
          <a:xfrm>
            <a:off x="943732" y="7275067"/>
            <a:ext cx="5882518" cy="758541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r>
              <a:rPr lang="nl-NL" sz="900" b="1" dirty="0" err="1" smtClean="0">
                <a:latin typeface="Palatino Linotype" panose="02040502050505030304" pitchFamily="18" charset="0"/>
              </a:rPr>
              <a:t>Figure</a:t>
            </a:r>
            <a:r>
              <a:rPr lang="nl-NL" sz="900" b="1" dirty="0" smtClean="0">
                <a:latin typeface="Palatino Linotype" panose="02040502050505030304" pitchFamily="18" charset="0"/>
              </a:rPr>
              <a:t> S2. </a:t>
            </a:r>
            <a:r>
              <a:rPr lang="nl-NL" sz="900" b="1" dirty="0" err="1" smtClean="0">
                <a:latin typeface="Palatino Linotype" panose="02040502050505030304" pitchFamily="18" charset="0"/>
              </a:rPr>
              <a:t>Near</a:t>
            </a:r>
            <a:r>
              <a:rPr lang="nl-NL" sz="900" b="1" dirty="0" smtClean="0">
                <a:latin typeface="Palatino Linotype" panose="02040502050505030304" pitchFamily="18" charset="0"/>
              </a:rPr>
              <a:t> </a:t>
            </a:r>
            <a:r>
              <a:rPr lang="nl-NL" sz="900" b="1" dirty="0" err="1" smtClean="0">
                <a:latin typeface="Palatino Linotype" panose="02040502050505030304" pitchFamily="18" charset="0"/>
              </a:rPr>
              <a:t>total</a:t>
            </a:r>
            <a:r>
              <a:rPr lang="nl-NL" sz="900" b="1" dirty="0" smtClean="0">
                <a:latin typeface="Palatino Linotype" panose="02040502050505030304" pitchFamily="18" charset="0"/>
              </a:rPr>
              <a:t> </a:t>
            </a:r>
            <a:r>
              <a:rPr lang="nl-NL" sz="900" b="1" dirty="0" err="1" smtClean="0">
                <a:latin typeface="Palatino Linotype" panose="02040502050505030304" pitchFamily="18" charset="0"/>
              </a:rPr>
              <a:t>deletion</a:t>
            </a:r>
            <a:r>
              <a:rPr lang="nl-NL" sz="900" b="1" dirty="0" smtClean="0">
                <a:latin typeface="Palatino Linotype" panose="02040502050505030304" pitchFamily="18" charset="0"/>
              </a:rPr>
              <a:t> of CCN2 </a:t>
            </a:r>
            <a:r>
              <a:rPr lang="nl-NL" sz="900" b="1" dirty="0" err="1" smtClean="0">
                <a:latin typeface="Palatino Linotype" panose="02040502050505030304" pitchFamily="18" charset="0"/>
              </a:rPr>
              <a:t>expression</a:t>
            </a:r>
            <a:r>
              <a:rPr lang="nl-NL" sz="900" b="1" dirty="0" smtClean="0">
                <a:latin typeface="Palatino Linotype" panose="02040502050505030304" pitchFamily="18" charset="0"/>
              </a:rPr>
              <a:t> </a:t>
            </a:r>
            <a:r>
              <a:rPr lang="nl-NL" sz="900" b="1" dirty="0" err="1" smtClean="0">
                <a:latin typeface="Palatino Linotype" panose="02040502050505030304" pitchFamily="18" charset="0"/>
              </a:rPr>
              <a:t>resulted</a:t>
            </a:r>
            <a:r>
              <a:rPr lang="nl-NL" sz="900" b="1" dirty="0" smtClean="0">
                <a:latin typeface="Palatino Linotype" panose="02040502050505030304" pitchFamily="18" charset="0"/>
              </a:rPr>
              <a:t> in </a:t>
            </a:r>
            <a:r>
              <a:rPr lang="nl-NL" sz="900" b="1" dirty="0" err="1" smtClean="0">
                <a:latin typeface="Palatino Linotype" panose="02040502050505030304" pitchFamily="18" charset="0"/>
              </a:rPr>
              <a:t>differential</a:t>
            </a:r>
            <a:r>
              <a:rPr lang="nl-NL" sz="900" b="1" dirty="0" smtClean="0">
                <a:latin typeface="Palatino Linotype" panose="02040502050505030304" pitchFamily="18" charset="0"/>
              </a:rPr>
              <a:t> </a:t>
            </a:r>
            <a:r>
              <a:rPr lang="nl-NL" sz="900" b="1" dirty="0" err="1" smtClean="0">
                <a:latin typeface="Palatino Linotype" panose="02040502050505030304" pitchFamily="18" charset="0"/>
              </a:rPr>
              <a:t>regulation</a:t>
            </a:r>
            <a:r>
              <a:rPr lang="nl-NL" sz="900" b="1" dirty="0" smtClean="0">
                <a:latin typeface="Palatino Linotype" panose="02040502050505030304" pitchFamily="18" charset="0"/>
              </a:rPr>
              <a:t> of </a:t>
            </a:r>
            <a:r>
              <a:rPr lang="nl-NL" sz="900" b="1" dirty="0" err="1" smtClean="0">
                <a:latin typeface="Palatino Linotype" panose="02040502050505030304" pitchFamily="18" charset="0"/>
              </a:rPr>
              <a:t>several</a:t>
            </a:r>
            <a:r>
              <a:rPr lang="nl-NL" sz="900" b="1" dirty="0" smtClean="0">
                <a:latin typeface="Palatino Linotype" panose="02040502050505030304" pitchFamily="18" charset="0"/>
              </a:rPr>
              <a:t> </a:t>
            </a:r>
            <a:r>
              <a:rPr lang="nl-NL" sz="900" b="1" dirty="0" err="1" smtClean="0">
                <a:latin typeface="Palatino Linotype" panose="02040502050505030304" pitchFamily="18" charset="0"/>
              </a:rPr>
              <a:t>pathways</a:t>
            </a:r>
            <a:r>
              <a:rPr lang="nl-NL" sz="900" b="1" dirty="0" smtClean="0">
                <a:latin typeface="Palatino Linotype" panose="02040502050505030304" pitchFamily="18" charset="0"/>
              </a:rPr>
              <a:t> 4 </a:t>
            </a:r>
            <a:r>
              <a:rPr lang="nl-NL" sz="900" b="1" dirty="0" err="1" smtClean="0">
                <a:latin typeface="Palatino Linotype" panose="02040502050505030304" pitchFamily="18" charset="0"/>
              </a:rPr>
              <a:t>hours</a:t>
            </a:r>
            <a:r>
              <a:rPr lang="nl-NL" sz="900" b="1" dirty="0" smtClean="0">
                <a:latin typeface="Palatino Linotype" panose="02040502050505030304" pitchFamily="18" charset="0"/>
              </a:rPr>
              <a:t> </a:t>
            </a:r>
            <a:r>
              <a:rPr lang="nl-NL" sz="900" b="1" dirty="0" err="1" smtClean="0">
                <a:latin typeface="Palatino Linotype" panose="02040502050505030304" pitchFamily="18" charset="0"/>
              </a:rPr>
              <a:t>after</a:t>
            </a:r>
            <a:r>
              <a:rPr lang="nl-NL" sz="900" b="1" dirty="0" smtClean="0">
                <a:latin typeface="Palatino Linotype" panose="02040502050505030304" pitchFamily="18" charset="0"/>
              </a:rPr>
              <a:t> </a:t>
            </a:r>
            <a:r>
              <a:rPr lang="nl-NL" sz="900" b="1" dirty="0" err="1" smtClean="0">
                <a:latin typeface="Palatino Linotype" panose="02040502050505030304" pitchFamily="18" charset="0"/>
              </a:rPr>
              <a:t>renal</a:t>
            </a:r>
            <a:r>
              <a:rPr lang="nl-NL" sz="900" b="1" dirty="0" smtClean="0">
                <a:latin typeface="Palatino Linotype" panose="02040502050505030304" pitchFamily="18" charset="0"/>
              </a:rPr>
              <a:t> IRI. </a:t>
            </a:r>
            <a:r>
              <a:rPr lang="nl-NL" sz="900" dirty="0" smtClean="0">
                <a:latin typeface="Palatino Linotype" panose="02040502050505030304" pitchFamily="18" charset="0"/>
              </a:rPr>
              <a:t>Gene set </a:t>
            </a:r>
            <a:r>
              <a:rPr lang="nl-NL" sz="900" dirty="0" err="1" smtClean="0">
                <a:latin typeface="Palatino Linotype" panose="02040502050505030304" pitchFamily="18" charset="0"/>
              </a:rPr>
              <a:t>enrichment</a:t>
            </a:r>
            <a:r>
              <a:rPr lang="nl-NL" sz="900" dirty="0" smtClean="0">
                <a:latin typeface="Palatino Linotype" panose="02040502050505030304" pitchFamily="18" charset="0"/>
              </a:rPr>
              <a:t> analysis (GSEA) on </a:t>
            </a:r>
            <a:r>
              <a:rPr lang="nl-NL" sz="900" dirty="0" err="1" smtClean="0">
                <a:latin typeface="Palatino Linotype" panose="02040502050505030304" pitchFamily="18" charset="0"/>
              </a:rPr>
              <a:t>the</a:t>
            </a:r>
            <a:r>
              <a:rPr lang="nl-NL" sz="900" dirty="0" smtClean="0">
                <a:latin typeface="Palatino Linotype" panose="02040502050505030304" pitchFamily="18" charset="0"/>
              </a:rPr>
              <a:t> </a:t>
            </a:r>
            <a:r>
              <a:rPr lang="nl-NL" sz="900" dirty="0" err="1" smtClean="0">
                <a:latin typeface="Palatino Linotype" panose="02040502050505030304" pitchFamily="18" charset="0"/>
              </a:rPr>
              <a:t>whole</a:t>
            </a:r>
            <a:r>
              <a:rPr lang="nl-NL" sz="900" dirty="0" smtClean="0">
                <a:latin typeface="Palatino Linotype" panose="02040502050505030304" pitchFamily="18" charset="0"/>
              </a:rPr>
              <a:t> gene set of </a:t>
            </a:r>
            <a:r>
              <a:rPr lang="nl-NL" sz="900" dirty="0" err="1" smtClean="0">
                <a:latin typeface="Palatino Linotype" panose="02040502050505030304" pitchFamily="18" charset="0"/>
              </a:rPr>
              <a:t>kidneys</a:t>
            </a:r>
            <a:r>
              <a:rPr lang="nl-NL" sz="900" dirty="0" smtClean="0">
                <a:latin typeface="Palatino Linotype" panose="02040502050505030304" pitchFamily="18" charset="0"/>
              </a:rPr>
              <a:t> </a:t>
            </a:r>
            <a:r>
              <a:rPr lang="nl-NL" sz="900" dirty="0" err="1" smtClean="0">
                <a:latin typeface="Palatino Linotype" panose="02040502050505030304" pitchFamily="18" charset="0"/>
              </a:rPr>
              <a:t>from</a:t>
            </a:r>
            <a:r>
              <a:rPr lang="nl-NL" sz="900" dirty="0" smtClean="0">
                <a:latin typeface="Palatino Linotype" panose="02040502050505030304" pitchFamily="18" charset="0"/>
              </a:rPr>
              <a:t> CCN2 KO IRI </a:t>
            </a:r>
            <a:r>
              <a:rPr lang="nl-NL" sz="900" dirty="0" err="1" smtClean="0">
                <a:latin typeface="Palatino Linotype" panose="02040502050505030304" pitchFamily="18" charset="0"/>
              </a:rPr>
              <a:t>mice</a:t>
            </a:r>
            <a:r>
              <a:rPr lang="nl-NL" sz="900" dirty="0" smtClean="0">
                <a:latin typeface="Palatino Linotype" panose="02040502050505030304" pitchFamily="18" charset="0"/>
              </a:rPr>
              <a:t> </a:t>
            </a:r>
            <a:r>
              <a:rPr lang="nl-NL" sz="900" dirty="0" err="1" smtClean="0">
                <a:latin typeface="Palatino Linotype" panose="02040502050505030304" pitchFamily="18" charset="0"/>
              </a:rPr>
              <a:t>compared</a:t>
            </a:r>
            <a:r>
              <a:rPr lang="nl-NL" sz="900" dirty="0" smtClean="0">
                <a:latin typeface="Palatino Linotype" panose="02040502050505030304" pitchFamily="18" charset="0"/>
              </a:rPr>
              <a:t> </a:t>
            </a:r>
            <a:r>
              <a:rPr lang="nl-NL" sz="900" dirty="0" err="1" smtClean="0">
                <a:latin typeface="Palatino Linotype" panose="02040502050505030304" pitchFamily="18" charset="0"/>
              </a:rPr>
              <a:t>to</a:t>
            </a:r>
            <a:r>
              <a:rPr lang="nl-NL" sz="900" dirty="0" smtClean="0">
                <a:latin typeface="Palatino Linotype" panose="02040502050505030304" pitchFamily="18" charset="0"/>
              </a:rPr>
              <a:t> WT IRI </a:t>
            </a:r>
            <a:r>
              <a:rPr lang="nl-NL" sz="900" dirty="0" err="1" smtClean="0">
                <a:latin typeface="Palatino Linotype" panose="02040502050505030304" pitchFamily="18" charset="0"/>
              </a:rPr>
              <a:t>mice</a:t>
            </a:r>
            <a:r>
              <a:rPr lang="nl-NL" sz="900" dirty="0" smtClean="0">
                <a:latin typeface="Palatino Linotype" panose="02040502050505030304" pitchFamily="18" charset="0"/>
              </a:rPr>
              <a:t> </a:t>
            </a:r>
            <a:r>
              <a:rPr lang="nl-NL" sz="900" dirty="0" err="1" smtClean="0">
                <a:latin typeface="Palatino Linotype" panose="02040502050505030304" pitchFamily="18" charset="0"/>
              </a:rPr>
              <a:t>revealed</a:t>
            </a:r>
            <a:r>
              <a:rPr lang="nl-NL" sz="900" dirty="0" smtClean="0">
                <a:latin typeface="Palatino Linotype" panose="02040502050505030304" pitchFamily="18" charset="0"/>
              </a:rPr>
              <a:t> </a:t>
            </a:r>
            <a:r>
              <a:rPr lang="nl-NL" sz="900" dirty="0" err="1" smtClean="0">
                <a:latin typeface="Palatino Linotype" panose="02040502050505030304" pitchFamily="18" charset="0"/>
              </a:rPr>
              <a:t>enrichment</a:t>
            </a:r>
            <a:r>
              <a:rPr lang="nl-NL" sz="900" dirty="0" smtClean="0">
                <a:latin typeface="Palatino Linotype" panose="02040502050505030304" pitchFamily="18" charset="0"/>
              </a:rPr>
              <a:t> of </a:t>
            </a:r>
            <a:r>
              <a:rPr lang="nl-NL" sz="900" dirty="0" err="1" smtClean="0">
                <a:latin typeface="Palatino Linotype" panose="02040502050505030304" pitchFamily="18" charset="0"/>
              </a:rPr>
              <a:t>several</a:t>
            </a:r>
            <a:r>
              <a:rPr lang="nl-NL" sz="900" dirty="0" smtClean="0">
                <a:latin typeface="Palatino Linotype" panose="02040502050505030304" pitchFamily="18" charset="0"/>
              </a:rPr>
              <a:t> KEGG </a:t>
            </a:r>
            <a:r>
              <a:rPr lang="nl-NL" sz="900" dirty="0" err="1" smtClean="0">
                <a:latin typeface="Palatino Linotype" panose="02040502050505030304" pitchFamily="18" charset="0"/>
              </a:rPr>
              <a:t>pathways</a:t>
            </a:r>
            <a:r>
              <a:rPr lang="nl-NL" sz="900" dirty="0" smtClean="0">
                <a:latin typeface="Palatino Linotype" panose="02040502050505030304" pitchFamily="18" charset="0"/>
              </a:rPr>
              <a:t> </a:t>
            </a:r>
            <a:r>
              <a:rPr lang="nl-NL" sz="900" dirty="0" err="1" smtClean="0">
                <a:latin typeface="Palatino Linotype" panose="02040502050505030304" pitchFamily="18" charset="0"/>
              </a:rPr>
              <a:t>and</a:t>
            </a:r>
            <a:r>
              <a:rPr lang="nl-NL" sz="900" dirty="0" smtClean="0">
                <a:latin typeface="Palatino Linotype" panose="02040502050505030304" pitchFamily="18" charset="0"/>
              </a:rPr>
              <a:t> Hallmark </a:t>
            </a:r>
            <a:r>
              <a:rPr lang="nl-NL" sz="900" dirty="0" err="1" smtClean="0">
                <a:latin typeface="Palatino Linotype" panose="02040502050505030304" pitchFamily="18" charset="0"/>
              </a:rPr>
              <a:t>pathways</a:t>
            </a:r>
            <a:r>
              <a:rPr lang="nl-NL" sz="900" dirty="0" smtClean="0">
                <a:latin typeface="Palatino Linotype" panose="02040502050505030304" pitchFamily="18" charset="0"/>
              </a:rPr>
              <a:t> in </a:t>
            </a:r>
            <a:r>
              <a:rPr lang="nl-NL" sz="900" dirty="0" err="1" smtClean="0">
                <a:latin typeface="Palatino Linotype" panose="02040502050505030304" pitchFamily="18" charset="0"/>
              </a:rPr>
              <a:t>the</a:t>
            </a:r>
            <a:r>
              <a:rPr lang="nl-NL" sz="900" dirty="0" smtClean="0">
                <a:latin typeface="Palatino Linotype" panose="02040502050505030304" pitchFamily="18" charset="0"/>
              </a:rPr>
              <a:t> WT IRI </a:t>
            </a:r>
            <a:r>
              <a:rPr lang="nl-NL" sz="900" dirty="0" err="1" smtClean="0">
                <a:latin typeface="Palatino Linotype" panose="02040502050505030304" pitchFamily="18" charset="0"/>
              </a:rPr>
              <a:t>phenotype</a:t>
            </a:r>
            <a:r>
              <a:rPr lang="nl-NL" sz="900" dirty="0" smtClean="0">
                <a:latin typeface="Palatino Linotype" panose="02040502050505030304" pitchFamily="18" charset="0"/>
              </a:rPr>
              <a:t> (A) </a:t>
            </a:r>
            <a:r>
              <a:rPr lang="nl-NL" sz="900" dirty="0" err="1" smtClean="0">
                <a:latin typeface="Palatino Linotype" panose="02040502050505030304" pitchFamily="18" charset="0"/>
              </a:rPr>
              <a:t>and</a:t>
            </a:r>
            <a:r>
              <a:rPr lang="nl-NL" sz="900" dirty="0" smtClean="0">
                <a:latin typeface="Palatino Linotype" panose="02040502050505030304" pitchFamily="18" charset="0"/>
              </a:rPr>
              <a:t> in </a:t>
            </a:r>
            <a:r>
              <a:rPr lang="nl-NL" sz="900" dirty="0" err="1" smtClean="0">
                <a:latin typeface="Palatino Linotype" panose="02040502050505030304" pitchFamily="18" charset="0"/>
              </a:rPr>
              <a:t>the</a:t>
            </a:r>
            <a:r>
              <a:rPr lang="nl-NL" sz="900" dirty="0" smtClean="0">
                <a:latin typeface="Palatino Linotype" panose="02040502050505030304" pitchFamily="18" charset="0"/>
              </a:rPr>
              <a:t> CCN2 KO IRI </a:t>
            </a:r>
            <a:r>
              <a:rPr lang="nl-NL" sz="900" dirty="0" err="1" smtClean="0">
                <a:latin typeface="Palatino Linotype" panose="02040502050505030304" pitchFamily="18" charset="0"/>
              </a:rPr>
              <a:t>phenotype</a:t>
            </a:r>
            <a:r>
              <a:rPr lang="nl-NL" sz="900" dirty="0" smtClean="0">
                <a:latin typeface="Palatino Linotype" panose="02040502050505030304" pitchFamily="18" charset="0"/>
              </a:rPr>
              <a:t> (B). </a:t>
            </a:r>
            <a:r>
              <a:rPr lang="nl-NL" sz="900" dirty="0" err="1" smtClean="0">
                <a:latin typeface="Palatino Linotype" panose="02040502050505030304" pitchFamily="18" charset="0"/>
              </a:rPr>
              <a:t>Pathways</a:t>
            </a:r>
            <a:r>
              <a:rPr lang="nl-NL" sz="900" dirty="0" smtClean="0">
                <a:latin typeface="Palatino Linotype" panose="02040502050505030304" pitchFamily="18" charset="0"/>
              </a:rPr>
              <a:t> are </a:t>
            </a:r>
            <a:r>
              <a:rPr lang="nl-NL" sz="900" dirty="0" err="1" smtClean="0">
                <a:latin typeface="Palatino Linotype" panose="02040502050505030304" pitchFamily="18" charset="0"/>
              </a:rPr>
              <a:t>ranked</a:t>
            </a:r>
            <a:r>
              <a:rPr lang="nl-NL" sz="900" dirty="0" smtClean="0">
                <a:latin typeface="Palatino Linotype" panose="02040502050505030304" pitchFamily="18" charset="0"/>
              </a:rPr>
              <a:t> </a:t>
            </a:r>
            <a:r>
              <a:rPr lang="nl-NL" sz="900" dirty="0" err="1" smtClean="0">
                <a:latin typeface="Palatino Linotype" panose="02040502050505030304" pitchFamily="18" charset="0"/>
              </a:rPr>
              <a:t>based</a:t>
            </a:r>
            <a:r>
              <a:rPr lang="nl-NL" sz="900" dirty="0" smtClean="0">
                <a:latin typeface="Palatino Linotype" panose="02040502050505030304" pitchFamily="18" charset="0"/>
              </a:rPr>
              <a:t> on </a:t>
            </a:r>
            <a:r>
              <a:rPr lang="nl-NL" sz="900" dirty="0" err="1" smtClean="0">
                <a:latin typeface="Palatino Linotype" panose="02040502050505030304" pitchFamily="18" charset="0"/>
              </a:rPr>
              <a:t>the</a:t>
            </a:r>
            <a:r>
              <a:rPr lang="nl-NL" sz="900" dirty="0" smtClean="0">
                <a:latin typeface="Palatino Linotype" panose="02040502050505030304" pitchFamily="18" charset="0"/>
              </a:rPr>
              <a:t> </a:t>
            </a:r>
            <a:r>
              <a:rPr lang="nl-NL" sz="900" dirty="0" err="1" smtClean="0">
                <a:latin typeface="Palatino Linotype" panose="02040502050505030304" pitchFamily="18" charset="0"/>
              </a:rPr>
              <a:t>normalized</a:t>
            </a:r>
            <a:r>
              <a:rPr lang="nl-NL" sz="900" dirty="0" smtClean="0">
                <a:latin typeface="Palatino Linotype" panose="02040502050505030304" pitchFamily="18" charset="0"/>
              </a:rPr>
              <a:t> </a:t>
            </a:r>
            <a:r>
              <a:rPr lang="nl-NL" sz="900" dirty="0" err="1" smtClean="0">
                <a:latin typeface="Palatino Linotype" panose="02040502050505030304" pitchFamily="18" charset="0"/>
              </a:rPr>
              <a:t>enrichment</a:t>
            </a:r>
            <a:r>
              <a:rPr lang="nl-NL" sz="900" dirty="0" smtClean="0">
                <a:latin typeface="Palatino Linotype" panose="02040502050505030304" pitchFamily="18" charset="0"/>
              </a:rPr>
              <a:t> score.</a:t>
            </a:r>
            <a:endParaRPr lang="nl-NL" sz="9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4374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85</Words>
  <Application>Microsoft Office PowerPoint</Application>
  <PresentationFormat>Aangepast</PresentationFormat>
  <Paragraphs>3</Paragraphs>
  <Slides>1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Palatino Linotype</vt:lpstr>
      <vt:lpstr>Tema de Office</vt:lpstr>
      <vt:lpstr>GraphPad Prism 8 Project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Raúl Rodrigues Díez</dc:creator>
  <cp:lastModifiedBy>Valentijn, F.A. (Floris)</cp:lastModifiedBy>
  <cp:revision>47</cp:revision>
  <dcterms:created xsi:type="dcterms:W3CDTF">2021-08-06T11:10:22Z</dcterms:created>
  <dcterms:modified xsi:type="dcterms:W3CDTF">2021-11-22T09:12:20Z</dcterms:modified>
</cp:coreProperties>
</file>