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2563" y="67"/>
      </p:cViewPr>
      <p:guideLst>
        <p:guide orient="horz" pos="3120"/>
        <p:guide pos="21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7BA9-3D11-4544-B1B9-85FC24ECC665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EB2D-FA0E-4750-8FAE-48C65A9EF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5759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7BA9-3D11-4544-B1B9-85FC24ECC665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EB2D-FA0E-4750-8FAE-48C65A9EF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0706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7BA9-3D11-4544-B1B9-85FC24ECC665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EB2D-FA0E-4750-8FAE-48C65A9EF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3550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5/30/2022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706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7BA9-3D11-4544-B1B9-85FC24ECC665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EB2D-FA0E-4750-8FAE-48C65A9EF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901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7BA9-3D11-4544-B1B9-85FC24ECC665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EB2D-FA0E-4750-8FAE-48C65A9EF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6752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7BA9-3D11-4544-B1B9-85FC24ECC665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EB2D-FA0E-4750-8FAE-48C65A9EF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385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7BA9-3D11-4544-B1B9-85FC24ECC665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EB2D-FA0E-4750-8FAE-48C65A9EF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820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7BA9-3D11-4544-B1B9-85FC24ECC665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EB2D-FA0E-4750-8FAE-48C65A9EF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8086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7BA9-3D11-4544-B1B9-85FC24ECC665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EB2D-FA0E-4750-8FAE-48C65A9EF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9730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7BA9-3D11-4544-B1B9-85FC24ECC665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EB2D-FA0E-4750-8FAE-48C65A9EF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7167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7BA9-3D11-4544-B1B9-85FC24ECC665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EB2D-FA0E-4750-8FAE-48C65A9EF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587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D7BA9-3D11-4544-B1B9-85FC24ECC665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4EB2D-FA0E-4750-8FAE-48C65A9EF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900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69110" y="818715"/>
            <a:ext cx="4923929" cy="340591"/>
          </a:xfrm>
          <a:prstGeom prst="rect">
            <a:avLst/>
          </a:prstGeom>
        </p:spPr>
        <p:txBody>
          <a:bodyPr vert="horz" wrap="square" lIns="0" tIns="5763" rIns="0" bIns="0" rtlCol="0">
            <a:spAutoFit/>
          </a:bodyPr>
          <a:lstStyle/>
          <a:p>
            <a:pPr marL="11527" marR="4611">
              <a:lnSpc>
                <a:spcPct val="103299"/>
              </a:lnSpc>
              <a:spcBef>
                <a:spcPts val="45"/>
              </a:spcBef>
            </a:pPr>
            <a:r>
              <a:rPr sz="1089" b="1" dirty="0">
                <a:latin typeface="Times New Roman"/>
                <a:cs typeface="Times New Roman"/>
              </a:rPr>
              <a:t>Supplementary</a:t>
            </a:r>
            <a:r>
              <a:rPr sz="1089" b="1" spc="95" dirty="0">
                <a:latin typeface="Times New Roman"/>
                <a:cs typeface="Times New Roman"/>
              </a:rPr>
              <a:t> </a:t>
            </a:r>
            <a:r>
              <a:rPr sz="1089" b="1" dirty="0">
                <a:latin typeface="Times New Roman"/>
                <a:cs typeface="Times New Roman"/>
              </a:rPr>
              <a:t>Table</a:t>
            </a:r>
            <a:r>
              <a:rPr sz="1089" b="1" spc="113" dirty="0">
                <a:latin typeface="Times New Roman"/>
                <a:cs typeface="Times New Roman"/>
              </a:rPr>
              <a:t> </a:t>
            </a:r>
            <a:r>
              <a:rPr sz="1089" b="1" dirty="0">
                <a:latin typeface="Times New Roman"/>
                <a:cs typeface="Times New Roman"/>
              </a:rPr>
              <a:t>S1.</a:t>
            </a:r>
            <a:r>
              <a:rPr sz="1089" b="1" spc="109" dirty="0">
                <a:latin typeface="Times New Roman"/>
                <a:cs typeface="Times New Roman"/>
              </a:rPr>
              <a:t> </a:t>
            </a:r>
            <a:r>
              <a:rPr sz="1089" b="1" dirty="0">
                <a:latin typeface="Times New Roman"/>
                <a:cs typeface="Times New Roman"/>
              </a:rPr>
              <a:t>Top</a:t>
            </a:r>
            <a:r>
              <a:rPr sz="1089" b="1" spc="118" dirty="0">
                <a:latin typeface="Times New Roman"/>
                <a:cs typeface="Times New Roman"/>
              </a:rPr>
              <a:t> </a:t>
            </a:r>
            <a:r>
              <a:rPr sz="1089" b="1" dirty="0">
                <a:latin typeface="Times New Roman"/>
                <a:cs typeface="Times New Roman"/>
              </a:rPr>
              <a:t>identified</a:t>
            </a:r>
            <a:r>
              <a:rPr sz="1089" b="1" spc="109" dirty="0">
                <a:latin typeface="Times New Roman"/>
                <a:cs typeface="Times New Roman"/>
              </a:rPr>
              <a:t> </a:t>
            </a:r>
            <a:r>
              <a:rPr sz="1089" b="1" dirty="0">
                <a:latin typeface="Times New Roman"/>
                <a:cs typeface="Times New Roman"/>
              </a:rPr>
              <a:t>GO</a:t>
            </a:r>
            <a:r>
              <a:rPr sz="1089" b="1" spc="109" dirty="0">
                <a:latin typeface="Times New Roman"/>
                <a:cs typeface="Times New Roman"/>
              </a:rPr>
              <a:t> </a:t>
            </a:r>
            <a:r>
              <a:rPr sz="1089" b="1" dirty="0">
                <a:latin typeface="Times New Roman"/>
                <a:cs typeface="Times New Roman"/>
              </a:rPr>
              <a:t>terms</a:t>
            </a:r>
            <a:r>
              <a:rPr sz="1089" b="1" spc="109" dirty="0">
                <a:latin typeface="Times New Roman"/>
                <a:cs typeface="Times New Roman"/>
              </a:rPr>
              <a:t> </a:t>
            </a:r>
            <a:r>
              <a:rPr sz="1089" b="1" dirty="0">
                <a:latin typeface="Times New Roman"/>
                <a:cs typeface="Times New Roman"/>
              </a:rPr>
              <a:t>for</a:t>
            </a:r>
            <a:r>
              <a:rPr sz="1089" b="1" spc="109" dirty="0">
                <a:latin typeface="Times New Roman"/>
                <a:cs typeface="Times New Roman"/>
              </a:rPr>
              <a:t> </a:t>
            </a:r>
            <a:r>
              <a:rPr sz="1089" b="1" dirty="0">
                <a:latin typeface="Times New Roman"/>
                <a:cs typeface="Times New Roman"/>
              </a:rPr>
              <a:t>three</a:t>
            </a:r>
            <a:r>
              <a:rPr sz="1089" b="1" spc="109" dirty="0">
                <a:latin typeface="Times New Roman"/>
                <a:cs typeface="Times New Roman"/>
              </a:rPr>
              <a:t> </a:t>
            </a:r>
            <a:r>
              <a:rPr sz="1089" b="1" dirty="0">
                <a:latin typeface="Times New Roman"/>
                <a:cs typeface="Times New Roman"/>
              </a:rPr>
              <a:t>different</a:t>
            </a:r>
            <a:r>
              <a:rPr sz="1089" b="1" spc="109" dirty="0">
                <a:latin typeface="Times New Roman"/>
                <a:cs typeface="Times New Roman"/>
              </a:rPr>
              <a:t> </a:t>
            </a:r>
            <a:r>
              <a:rPr sz="1089" b="1" spc="-9" dirty="0">
                <a:latin typeface="Times New Roman"/>
                <a:cs typeface="Times New Roman"/>
              </a:rPr>
              <a:t>categories: </a:t>
            </a:r>
            <a:r>
              <a:rPr sz="1089" b="1" dirty="0">
                <a:latin typeface="Times New Roman"/>
                <a:cs typeface="Times New Roman"/>
              </a:rPr>
              <a:t>biological</a:t>
            </a:r>
            <a:r>
              <a:rPr sz="1089" b="1" spc="-18" dirty="0">
                <a:latin typeface="Times New Roman"/>
                <a:cs typeface="Times New Roman"/>
              </a:rPr>
              <a:t> </a:t>
            </a:r>
            <a:r>
              <a:rPr sz="1089" b="1" dirty="0">
                <a:latin typeface="Times New Roman"/>
                <a:cs typeface="Times New Roman"/>
              </a:rPr>
              <a:t>processes,</a:t>
            </a:r>
            <a:r>
              <a:rPr sz="1089" b="1" spc="-5" dirty="0">
                <a:latin typeface="Times New Roman"/>
                <a:cs typeface="Times New Roman"/>
              </a:rPr>
              <a:t> </a:t>
            </a:r>
            <a:r>
              <a:rPr sz="1089" b="1" dirty="0">
                <a:latin typeface="Times New Roman"/>
                <a:cs typeface="Times New Roman"/>
              </a:rPr>
              <a:t>molecular</a:t>
            </a:r>
            <a:r>
              <a:rPr sz="1089" b="1" spc="-5" dirty="0">
                <a:latin typeface="Times New Roman"/>
                <a:cs typeface="Times New Roman"/>
              </a:rPr>
              <a:t> </a:t>
            </a:r>
            <a:r>
              <a:rPr sz="1089" b="1" dirty="0">
                <a:latin typeface="Times New Roman"/>
                <a:cs typeface="Times New Roman"/>
              </a:rPr>
              <a:t>functions,</a:t>
            </a:r>
            <a:r>
              <a:rPr sz="1089" b="1" spc="-5" dirty="0">
                <a:latin typeface="Times New Roman"/>
                <a:cs typeface="Times New Roman"/>
              </a:rPr>
              <a:t> </a:t>
            </a:r>
            <a:r>
              <a:rPr sz="1089" b="1" dirty="0">
                <a:latin typeface="Times New Roman"/>
                <a:cs typeface="Times New Roman"/>
              </a:rPr>
              <a:t>and</a:t>
            </a:r>
            <a:r>
              <a:rPr sz="1089" b="1" spc="9" dirty="0">
                <a:latin typeface="Times New Roman"/>
                <a:cs typeface="Times New Roman"/>
              </a:rPr>
              <a:t> </a:t>
            </a:r>
            <a:r>
              <a:rPr sz="1089" b="1" dirty="0">
                <a:latin typeface="Times New Roman"/>
                <a:cs typeface="Times New Roman"/>
              </a:rPr>
              <a:t>cellular</a:t>
            </a:r>
            <a:r>
              <a:rPr sz="1089" b="1" spc="-5" dirty="0">
                <a:latin typeface="Times New Roman"/>
                <a:cs typeface="Times New Roman"/>
              </a:rPr>
              <a:t> </a:t>
            </a:r>
            <a:r>
              <a:rPr sz="1089" b="1" spc="-9" dirty="0">
                <a:latin typeface="Times New Roman"/>
                <a:cs typeface="Times New Roman"/>
              </a:rPr>
              <a:t>components.</a:t>
            </a:r>
            <a:endParaRPr sz="1089" dirty="0">
              <a:latin typeface="Times New Roman"/>
              <a:cs typeface="Times New Roman"/>
            </a:endParaRPr>
          </a:p>
        </p:txBody>
      </p:sp>
      <p:sp>
        <p:nvSpPr>
          <p:cNvPr id="138" name="矩形 137">
            <a:extLst>
              <a:ext uri="{FF2B5EF4-FFF2-40B4-BE49-F238E27FC236}">
                <a16:creationId xmlns:a16="http://schemas.microsoft.com/office/drawing/2014/main" id="{A685D824-D048-7079-CC4C-19502D270F07}"/>
              </a:ext>
            </a:extLst>
          </p:cNvPr>
          <p:cNvSpPr/>
          <p:nvPr/>
        </p:nvSpPr>
        <p:spPr>
          <a:xfrm>
            <a:off x="369000" y="421722"/>
            <a:ext cx="6120000" cy="92679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40" name="表格 140">
            <a:extLst>
              <a:ext uri="{FF2B5EF4-FFF2-40B4-BE49-F238E27FC236}">
                <a16:creationId xmlns:a16="http://schemas.microsoft.com/office/drawing/2014/main" id="{BA30F0B9-4ABC-E25F-F233-DAD6BA020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78867"/>
              </p:ext>
            </p:extLst>
          </p:nvPr>
        </p:nvGraphicFramePr>
        <p:xfrm>
          <a:off x="784288" y="1261123"/>
          <a:ext cx="5362449" cy="52808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34501">
                  <a:extLst>
                    <a:ext uri="{9D8B030D-6E8A-4147-A177-3AD203B41FA5}">
                      <a16:colId xmlns:a16="http://schemas.microsoft.com/office/drawing/2014/main" val="2822189858"/>
                    </a:ext>
                  </a:extLst>
                </a:gridCol>
                <a:gridCol w="1511618">
                  <a:extLst>
                    <a:ext uri="{9D8B030D-6E8A-4147-A177-3AD203B41FA5}">
                      <a16:colId xmlns:a16="http://schemas.microsoft.com/office/drawing/2014/main" val="4088783581"/>
                    </a:ext>
                  </a:extLst>
                </a:gridCol>
                <a:gridCol w="1116330">
                  <a:extLst>
                    <a:ext uri="{9D8B030D-6E8A-4147-A177-3AD203B41FA5}">
                      <a16:colId xmlns:a16="http://schemas.microsoft.com/office/drawing/2014/main" val="1343235773"/>
                    </a:ext>
                  </a:extLst>
                </a:gridCol>
              </a:tblGrid>
              <a:tr h="406218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genes (DE/ALL)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FDR p-value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86410416"/>
                  </a:ext>
                </a:extLst>
              </a:tr>
              <a:tr h="406218">
                <a:tc gridSpan="3">
                  <a:txBody>
                    <a:bodyPr/>
                    <a:lstStyle/>
                    <a:p>
                      <a:r>
                        <a:rPr kumimoji="1" lang="en-US" altLang="ja-JP" sz="1350" b="0" i="0" u="none" strike="noStrike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Biological Processes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6309206"/>
                  </a:ext>
                </a:extLst>
              </a:tr>
              <a:tr h="406218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 regulation of cell migration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/ 213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0646932"/>
                  </a:ext>
                </a:extLst>
              </a:tr>
              <a:tr h="406218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 regulation of cell motility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/ 225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2490263"/>
                  </a:ext>
                </a:extLst>
              </a:tr>
              <a:tr h="406218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extracellular matrix organization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/ 307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4139562"/>
                  </a:ext>
                </a:extLst>
              </a:tr>
              <a:tr h="406218">
                <a:tc gridSpan="3"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Molecular Functions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7449492"/>
                  </a:ext>
                </a:extLst>
              </a:tr>
              <a:tr h="40621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antioxidant activity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kumimoji="1" lang="en-US" sz="12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4/60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994650"/>
                  </a:ext>
                </a:extLst>
              </a:tr>
              <a:tr h="40621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heme binding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kumimoji="1" lang="en-US" sz="12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4/77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1367761"/>
                  </a:ext>
                </a:extLst>
              </a:tr>
              <a:tr h="40621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tetrapyrrole binding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kumimoji="1" lang="en-US" sz="12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4/85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7816082"/>
                  </a:ext>
                </a:extLst>
              </a:tr>
              <a:tr h="406218">
                <a:tc gridSpan="3"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Cellular components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5361367"/>
                  </a:ext>
                </a:extLst>
              </a:tr>
              <a:tr h="40621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extracellular region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30/2867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2.83E-06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7546061"/>
                  </a:ext>
                </a:extLst>
              </a:tr>
              <a:tr h="40621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extracellular space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26/2283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4.96E-06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4284101"/>
                  </a:ext>
                </a:extLst>
              </a:tr>
              <a:tr h="40621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collagen-containing extracellular matrix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8/301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899899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1223</TotalTime>
  <Words>95</Words>
  <Application>Microsoft Office PowerPoint</Application>
  <PresentationFormat>A4 纸张(210x297 毫米)</PresentationFormat>
  <Paragraphs>34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黄 利国</dc:creator>
  <cp:lastModifiedBy>黄 利国</cp:lastModifiedBy>
  <cp:revision>25</cp:revision>
  <dcterms:created xsi:type="dcterms:W3CDTF">2022-03-21T06:20:54Z</dcterms:created>
  <dcterms:modified xsi:type="dcterms:W3CDTF">2022-05-30T01:15:19Z</dcterms:modified>
</cp:coreProperties>
</file>