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907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956"/>
    <p:restoredTop sz="96327"/>
  </p:normalViewPr>
  <p:slideViewPr>
    <p:cSldViewPr snapToGrid="0" snapToObjects="1">
      <p:cViewPr varScale="1">
        <p:scale>
          <a:sx n="80" d="100"/>
          <a:sy n="80" d="100"/>
        </p:scale>
        <p:origin x="30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451"/>
            <a:ext cx="5829300" cy="344930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3778"/>
            <a:ext cx="5143500" cy="239204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1F12-A6FA-4C49-A6A8-7CBA34A2846E}" type="datetimeFigureOut">
              <a:rPr kumimoji="1" lang="ja-JP" altLang="en-US" smtClean="0"/>
              <a:t>2022/8/10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C4F1-5CC2-3C41-89B9-C7F77C0FC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910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1F12-A6FA-4C49-A6A8-7CBA34A2846E}" type="datetimeFigureOut">
              <a:rPr kumimoji="1" lang="ja-JP" altLang="en-US" smtClean="0"/>
              <a:t>2022/8/10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C4F1-5CC2-3C41-89B9-C7F77C0FC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37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87"/>
            <a:ext cx="1478756" cy="839622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87"/>
            <a:ext cx="4350544" cy="839622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1F12-A6FA-4C49-A6A8-7CBA34A2846E}" type="datetimeFigureOut">
              <a:rPr kumimoji="1" lang="ja-JP" altLang="en-US" smtClean="0"/>
              <a:t>2022/8/10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C4F1-5CC2-3C41-89B9-C7F77C0FC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916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1F12-A6FA-4C49-A6A8-7CBA34A2846E}" type="datetimeFigureOut">
              <a:rPr kumimoji="1" lang="ja-JP" altLang="en-US" smtClean="0"/>
              <a:t>2022/8/10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C4F1-5CC2-3C41-89B9-C7F77C0FC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275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70019"/>
            <a:ext cx="5915025" cy="4121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30289"/>
            <a:ext cx="5915025" cy="21672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1F12-A6FA-4C49-A6A8-7CBA34A2846E}" type="datetimeFigureOut">
              <a:rPr kumimoji="1" lang="ja-JP" altLang="en-US" smtClean="0"/>
              <a:t>2022/8/10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C4F1-5CC2-3C41-89B9-C7F77C0FC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291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436"/>
            <a:ext cx="2914650" cy="628627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436"/>
            <a:ext cx="2914650" cy="628627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1F12-A6FA-4C49-A6A8-7CBA34A2846E}" type="datetimeFigureOut">
              <a:rPr kumimoji="1" lang="ja-JP" altLang="en-US" smtClean="0"/>
              <a:t>2022/8/10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C4F1-5CC2-3C41-89B9-C7F77C0FC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6516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90"/>
            <a:ext cx="5915025" cy="191500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736"/>
            <a:ext cx="2901255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9022"/>
            <a:ext cx="2901255" cy="532303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736"/>
            <a:ext cx="2915543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9022"/>
            <a:ext cx="2915543" cy="532303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1F12-A6FA-4C49-A6A8-7CBA34A2846E}" type="datetimeFigureOut">
              <a:rPr kumimoji="1" lang="ja-JP" altLang="en-US" smtClean="0"/>
              <a:t>2022/8/10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C4F1-5CC2-3C41-89B9-C7F77C0FC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266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1F12-A6FA-4C49-A6A8-7CBA34A2846E}" type="datetimeFigureOut">
              <a:rPr kumimoji="1" lang="ja-JP" altLang="en-US" smtClean="0"/>
              <a:t>2022/8/10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C4F1-5CC2-3C41-89B9-C7F77C0FC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573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1F12-A6FA-4C49-A6A8-7CBA34A2846E}" type="datetimeFigureOut">
              <a:rPr kumimoji="1" lang="ja-JP" altLang="en-US" smtClean="0"/>
              <a:t>2022/8/10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C4F1-5CC2-3C41-89B9-C7F77C0FC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218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511"/>
            <a:ext cx="3471863" cy="704080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1F12-A6FA-4C49-A6A8-7CBA34A2846E}" type="datetimeFigureOut">
              <a:rPr kumimoji="1" lang="ja-JP" altLang="en-US" smtClean="0"/>
              <a:t>2022/8/10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C4F1-5CC2-3C41-89B9-C7F77C0FC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305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511"/>
            <a:ext cx="3471863" cy="704080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1F12-A6FA-4C49-A6A8-7CBA34A2846E}" type="datetimeFigureOut">
              <a:rPr kumimoji="1" lang="ja-JP" altLang="en-US" smtClean="0"/>
              <a:t>2022/8/10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C4F1-5CC2-3C41-89B9-C7F77C0FC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94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90"/>
            <a:ext cx="5915025" cy="1915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436"/>
            <a:ext cx="5915025" cy="628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81F12-A6FA-4C49-A6A8-7CBA34A2846E}" type="datetimeFigureOut">
              <a:rPr kumimoji="1" lang="ja-JP" altLang="en-US" smtClean="0"/>
              <a:t>2022/8/10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869"/>
            <a:ext cx="2314575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FC4F1-5CC2-3C41-89B9-C7F77C0FC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17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A98462B-63C2-6F86-5E42-4805F3CBCE8F}"/>
              </a:ext>
            </a:extLst>
          </p:cNvPr>
          <p:cNvSpPr txBox="1"/>
          <p:nvPr/>
        </p:nvSpPr>
        <p:spPr>
          <a:xfrm>
            <a:off x="-20253" y="0"/>
            <a:ext cx="1138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Fig</a:t>
            </a:r>
            <a:r>
              <a:rPr lang="en-US" altLang="zh-CN" sz="2000" dirty="0"/>
              <a:t>ure </a:t>
            </a:r>
            <a:r>
              <a:rPr lang="en-US" altLang="ja-JP" sz="2000" dirty="0"/>
              <a:t>S1</a:t>
            </a:r>
            <a:endParaRPr lang="ja-JP" altLang="en-US" sz="2000" dirty="0"/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4CC76D87-A59F-B704-8591-7D32E079FE53}"/>
              </a:ext>
            </a:extLst>
          </p:cNvPr>
          <p:cNvSpPr txBox="1"/>
          <p:nvPr/>
        </p:nvSpPr>
        <p:spPr>
          <a:xfrm>
            <a:off x="319492" y="4970627"/>
            <a:ext cx="6219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Figure S1. </a:t>
            </a:r>
            <a:r>
              <a:rPr lang="en-US" altLang="ja-JP" sz="1200" dirty="0"/>
              <a:t>Serially passaging of NHDFs increased SA-β-Gal-positive cells in all conditions.  The percentages of SA-β-Gal-positive cells, under indicated conditions, were quantified at different passages. H</a:t>
            </a:r>
            <a:r>
              <a:rPr lang="en-US" altLang="ja-JP" sz="1200" baseline="-25000" dirty="0"/>
              <a:t>2</a:t>
            </a:r>
            <a:r>
              <a:rPr lang="en-US" altLang="ja-JP" sz="1200" dirty="0"/>
              <a:t>O</a:t>
            </a:r>
            <a:r>
              <a:rPr lang="en-US" altLang="ja-JP" sz="1200" baseline="-25000" dirty="0"/>
              <a:t>2</a:t>
            </a:r>
            <a:r>
              <a:rPr lang="en-US" altLang="ja-JP" sz="1200" dirty="0"/>
              <a:t>-treated cells possessed a higher number of positive cells than the control cells (ctrl) within the same passages, but HPE-treated cells did not.</a:t>
            </a:r>
            <a:r>
              <a:rPr lang="ja-JP" altLang="ja-JP" sz="1200"/>
              <a:t> </a:t>
            </a:r>
            <a:r>
              <a:rPr lang="en-US" altLang="ja-JP" sz="1200" dirty="0"/>
              <a:t>* </a:t>
            </a:r>
            <a:r>
              <a:rPr lang="en-US" altLang="ja-JP" sz="1200" i="1" dirty="0"/>
              <a:t>p</a:t>
            </a:r>
            <a:r>
              <a:rPr lang="en-US" altLang="ja-JP" sz="1200" dirty="0"/>
              <a:t> &lt; 0.05, **  </a:t>
            </a:r>
            <a:r>
              <a:rPr lang="en-US" altLang="ja-JP" sz="1200" i="1" dirty="0"/>
              <a:t>p </a:t>
            </a:r>
            <a:r>
              <a:rPr lang="en-US" altLang="ja-JP" sz="1200" dirty="0"/>
              <a:t>&lt;</a:t>
            </a:r>
            <a:r>
              <a:rPr lang="en-US" altLang="ja-JP" sz="1200" i="1" dirty="0"/>
              <a:t> </a:t>
            </a:r>
            <a:r>
              <a:rPr lang="en-US" altLang="ja-JP" sz="1200" dirty="0"/>
              <a:t>0.01 , ***  </a:t>
            </a:r>
            <a:r>
              <a:rPr lang="en-US" altLang="ja-JP" sz="1200" i="1" dirty="0"/>
              <a:t>p </a:t>
            </a:r>
            <a:r>
              <a:rPr lang="en-US" altLang="ja-JP" sz="1200" dirty="0"/>
              <a:t>&lt;</a:t>
            </a:r>
            <a:r>
              <a:rPr lang="en-US" altLang="ja-JP" sz="1200" i="1" dirty="0"/>
              <a:t> </a:t>
            </a:r>
            <a:r>
              <a:rPr lang="en-US" altLang="ja-JP" sz="1200" dirty="0"/>
              <a:t>0.001 was compared with control (ctrl) within the same passages, by Student’s two-tailed </a:t>
            </a:r>
            <a:r>
              <a:rPr lang="en-US" altLang="ja-JP" sz="1200" i="1" dirty="0"/>
              <a:t>t</a:t>
            </a:r>
            <a:r>
              <a:rPr lang="en-US" altLang="ja-JP" sz="1200" dirty="0"/>
              <a:t>-test.</a:t>
            </a:r>
            <a:endParaRPr lang="ja-JP" altLang="ja-JP" sz="1200"/>
          </a:p>
        </p:txBody>
      </p: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B327399C-AC48-F951-9CB2-531AB20EF7FE}"/>
              </a:ext>
            </a:extLst>
          </p:cNvPr>
          <p:cNvGrpSpPr/>
          <p:nvPr/>
        </p:nvGrpSpPr>
        <p:grpSpPr>
          <a:xfrm>
            <a:off x="438021" y="2314093"/>
            <a:ext cx="5981959" cy="2292838"/>
            <a:chOff x="513833" y="2314093"/>
            <a:chExt cx="5981959" cy="2292838"/>
          </a:xfrm>
        </p:grpSpPr>
        <p:sp>
          <p:nvSpPr>
            <p:cNvPr id="37" name="文本框 3">
              <a:extLst>
                <a:ext uri="{FF2B5EF4-FFF2-40B4-BE49-F238E27FC236}">
                  <a16:creationId xmlns:a16="http://schemas.microsoft.com/office/drawing/2014/main" id="{36E4C36D-3543-B069-967C-9A4A8936294C}"/>
                </a:ext>
              </a:extLst>
            </p:cNvPr>
            <p:cNvSpPr txBox="1"/>
            <p:nvPr/>
          </p:nvSpPr>
          <p:spPr>
            <a:xfrm>
              <a:off x="513833" y="2314093"/>
              <a:ext cx="575295" cy="345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44" dirty="0"/>
                <a:t>(A)</a:t>
              </a:r>
              <a:endParaRPr lang="ja-JP" altLang="en-US" sz="1644" dirty="0"/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CBC2D7F6-C0A1-CF9C-2989-4FB469B0C261}"/>
                </a:ext>
              </a:extLst>
            </p:cNvPr>
            <p:cNvSpPr txBox="1"/>
            <p:nvPr/>
          </p:nvSpPr>
          <p:spPr>
            <a:xfrm>
              <a:off x="3520032" y="2314093"/>
              <a:ext cx="734345" cy="345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44" dirty="0"/>
                <a:t>(B)</a:t>
              </a:r>
              <a:endParaRPr lang="ja-JP" altLang="en-US" sz="1644" dirty="0"/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49882339-5651-1D25-76CC-AFD7E0FA7CCB}"/>
                </a:ext>
              </a:extLst>
            </p:cNvPr>
            <p:cNvGrpSpPr/>
            <p:nvPr/>
          </p:nvGrpSpPr>
          <p:grpSpPr>
            <a:xfrm>
              <a:off x="3608399" y="2686934"/>
              <a:ext cx="2887393" cy="1919997"/>
              <a:chOff x="652804" y="2686934"/>
              <a:chExt cx="2887393" cy="1919997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8BB7D0B2-965B-8E23-5CC3-46D635BC1622}"/>
                  </a:ext>
                </a:extLst>
              </p:cNvPr>
              <p:cNvGrpSpPr/>
              <p:nvPr/>
            </p:nvGrpSpPr>
            <p:grpSpPr>
              <a:xfrm>
                <a:off x="652804" y="2686934"/>
                <a:ext cx="2867803" cy="1919997"/>
                <a:chOff x="1544051" y="5196951"/>
                <a:chExt cx="3870015" cy="2590978"/>
              </a:xfrm>
            </p:grpSpPr>
            <p:sp>
              <p:nvSpPr>
                <p:cNvPr id="12" name="テキスト ボックス 11">
                  <a:extLst>
                    <a:ext uri="{FF2B5EF4-FFF2-40B4-BE49-F238E27FC236}">
                      <a16:creationId xmlns:a16="http://schemas.microsoft.com/office/drawing/2014/main" id="{82B95658-68A1-615A-54B7-67BFFC2EA887}"/>
                    </a:ext>
                  </a:extLst>
                </p:cNvPr>
                <p:cNvSpPr txBox="1"/>
                <p:nvPr/>
              </p:nvSpPr>
              <p:spPr>
                <a:xfrm>
                  <a:off x="2186465" y="7166084"/>
                  <a:ext cx="355199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9</a:t>
                  </a:r>
                  <a:endParaRPr kumimoji="1" lang="ja-JP" altLang="en-US" sz="1200"/>
                </a:p>
              </p:txBody>
            </p:sp>
            <p:sp>
              <p:nvSpPr>
                <p:cNvPr id="53" name="テキスト ボックス 52">
                  <a:extLst>
                    <a:ext uri="{FF2B5EF4-FFF2-40B4-BE49-F238E27FC236}">
                      <a16:creationId xmlns:a16="http://schemas.microsoft.com/office/drawing/2014/main" id="{817900AC-258E-319B-CF34-088F1EA492FB}"/>
                    </a:ext>
                  </a:extLst>
                </p:cNvPr>
                <p:cNvSpPr txBox="1"/>
                <p:nvPr/>
              </p:nvSpPr>
              <p:spPr>
                <a:xfrm>
                  <a:off x="2446358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10</a:t>
                  </a:r>
                  <a:endParaRPr kumimoji="1" lang="ja-JP" altLang="en-US" sz="1200"/>
                </a:p>
              </p:txBody>
            </p:sp>
            <p:sp>
              <p:nvSpPr>
                <p:cNvPr id="54" name="テキスト ボックス 53">
                  <a:extLst>
                    <a:ext uri="{FF2B5EF4-FFF2-40B4-BE49-F238E27FC236}">
                      <a16:creationId xmlns:a16="http://schemas.microsoft.com/office/drawing/2014/main" id="{367CFFFC-78CC-EA9F-A33C-3BBD9B24DECA}"/>
                    </a:ext>
                  </a:extLst>
                </p:cNvPr>
                <p:cNvSpPr txBox="1"/>
                <p:nvPr/>
              </p:nvSpPr>
              <p:spPr>
                <a:xfrm>
                  <a:off x="2759671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11</a:t>
                  </a:r>
                  <a:endParaRPr kumimoji="1" lang="ja-JP" altLang="en-US" sz="1200"/>
                </a:p>
              </p:txBody>
            </p:sp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026F816D-FF13-2357-4C23-DB1719A34490}"/>
                    </a:ext>
                  </a:extLst>
                </p:cNvPr>
                <p:cNvSpPr txBox="1"/>
                <p:nvPr/>
              </p:nvSpPr>
              <p:spPr>
                <a:xfrm>
                  <a:off x="3072985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12</a:t>
                  </a:r>
                  <a:endParaRPr kumimoji="1" lang="ja-JP" altLang="en-US" sz="1200"/>
                </a:p>
              </p:txBody>
            </p:sp>
            <p:sp>
              <p:nvSpPr>
                <p:cNvPr id="56" name="テキスト ボックス 55">
                  <a:extLst>
                    <a:ext uri="{FF2B5EF4-FFF2-40B4-BE49-F238E27FC236}">
                      <a16:creationId xmlns:a16="http://schemas.microsoft.com/office/drawing/2014/main" id="{290483CB-A25C-87F9-428A-028949802CF1}"/>
                    </a:ext>
                  </a:extLst>
                </p:cNvPr>
                <p:cNvSpPr txBox="1"/>
                <p:nvPr/>
              </p:nvSpPr>
              <p:spPr>
                <a:xfrm>
                  <a:off x="3386300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13</a:t>
                  </a:r>
                  <a:endParaRPr kumimoji="1" lang="ja-JP" altLang="en-US" sz="1200"/>
                </a:p>
              </p:txBody>
            </p:sp>
            <p:sp>
              <p:nvSpPr>
                <p:cNvPr id="57" name="テキスト ボックス 56">
                  <a:extLst>
                    <a:ext uri="{FF2B5EF4-FFF2-40B4-BE49-F238E27FC236}">
                      <a16:creationId xmlns:a16="http://schemas.microsoft.com/office/drawing/2014/main" id="{15475BF1-9B32-40B7-2B6B-05D450A1AFF3}"/>
                    </a:ext>
                  </a:extLst>
                </p:cNvPr>
                <p:cNvSpPr txBox="1"/>
                <p:nvPr/>
              </p:nvSpPr>
              <p:spPr>
                <a:xfrm>
                  <a:off x="3699613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14</a:t>
                  </a:r>
                  <a:endParaRPr kumimoji="1" lang="ja-JP" altLang="en-US" sz="1200"/>
                </a:p>
              </p:txBody>
            </p:sp>
            <p:sp>
              <p:nvSpPr>
                <p:cNvPr id="58" name="テキスト ボックス 57">
                  <a:extLst>
                    <a:ext uri="{FF2B5EF4-FFF2-40B4-BE49-F238E27FC236}">
                      <a16:creationId xmlns:a16="http://schemas.microsoft.com/office/drawing/2014/main" id="{BCCAD495-D456-9800-F3B5-9FEB25D2F50F}"/>
                    </a:ext>
                  </a:extLst>
                </p:cNvPr>
                <p:cNvSpPr txBox="1"/>
                <p:nvPr/>
              </p:nvSpPr>
              <p:spPr>
                <a:xfrm>
                  <a:off x="4012927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15</a:t>
                  </a:r>
                  <a:endParaRPr kumimoji="1" lang="ja-JP" altLang="en-US" sz="1200"/>
                </a:p>
              </p:txBody>
            </p: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898391F3-918E-D2D1-6FF1-F43C70512260}"/>
                    </a:ext>
                  </a:extLst>
                </p:cNvPr>
                <p:cNvSpPr txBox="1"/>
                <p:nvPr/>
              </p:nvSpPr>
              <p:spPr>
                <a:xfrm>
                  <a:off x="4326240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16</a:t>
                  </a:r>
                  <a:endParaRPr kumimoji="1" lang="ja-JP" altLang="en-US" sz="1200"/>
                </a:p>
              </p:txBody>
            </p:sp>
            <p:sp>
              <p:nvSpPr>
                <p:cNvPr id="60" name="テキスト ボックス 59">
                  <a:extLst>
                    <a:ext uri="{FF2B5EF4-FFF2-40B4-BE49-F238E27FC236}">
                      <a16:creationId xmlns:a16="http://schemas.microsoft.com/office/drawing/2014/main" id="{FDB930DD-9DC1-477F-6E46-1FAC9E05148D}"/>
                    </a:ext>
                  </a:extLst>
                </p:cNvPr>
                <p:cNvSpPr txBox="1"/>
                <p:nvPr/>
              </p:nvSpPr>
              <p:spPr>
                <a:xfrm>
                  <a:off x="4639555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17</a:t>
                  </a:r>
                  <a:endParaRPr kumimoji="1" lang="ja-JP" altLang="en-US" sz="1200"/>
                </a:p>
              </p:txBody>
            </p:sp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3E532686-595F-4816-3668-BFD5808F95F8}"/>
                    </a:ext>
                  </a:extLst>
                </p:cNvPr>
                <p:cNvSpPr txBox="1"/>
                <p:nvPr/>
              </p:nvSpPr>
              <p:spPr>
                <a:xfrm>
                  <a:off x="4952871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18</a:t>
                  </a:r>
                  <a:endParaRPr kumimoji="1" lang="ja-JP" altLang="en-US" sz="1200"/>
                </a:p>
              </p:txBody>
            </p:sp>
            <p:sp>
              <p:nvSpPr>
                <p:cNvPr id="13" name="テキスト ボックス 12">
                  <a:extLst>
                    <a:ext uri="{FF2B5EF4-FFF2-40B4-BE49-F238E27FC236}">
                      <a16:creationId xmlns:a16="http://schemas.microsoft.com/office/drawing/2014/main" id="{B61B8D34-7998-0CD2-E401-97B9F891F09D}"/>
                    </a:ext>
                  </a:extLst>
                </p:cNvPr>
                <p:cNvSpPr txBox="1"/>
                <p:nvPr/>
              </p:nvSpPr>
              <p:spPr>
                <a:xfrm>
                  <a:off x="1829989" y="5196951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80</a:t>
                  </a:r>
                  <a:endParaRPr kumimoji="1" lang="ja-JP" altLang="en-US" sz="1200"/>
                </a:p>
              </p:txBody>
            </p:sp>
            <p:sp>
              <p:nvSpPr>
                <p:cNvPr id="62" name="テキスト ボックス 61">
                  <a:extLst>
                    <a:ext uri="{FF2B5EF4-FFF2-40B4-BE49-F238E27FC236}">
                      <a16:creationId xmlns:a16="http://schemas.microsoft.com/office/drawing/2014/main" id="{42EE4549-0F59-7EBA-2E8F-DDF415B3725E}"/>
                    </a:ext>
                  </a:extLst>
                </p:cNvPr>
                <p:cNvSpPr txBox="1"/>
                <p:nvPr/>
              </p:nvSpPr>
              <p:spPr>
                <a:xfrm>
                  <a:off x="1829989" y="5652492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60</a:t>
                  </a:r>
                  <a:endParaRPr kumimoji="1" lang="ja-JP" altLang="en-US" sz="1200"/>
                </a:p>
              </p:txBody>
            </p:sp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3354A42A-B227-2F21-7027-68EEFBF446B6}"/>
                    </a:ext>
                  </a:extLst>
                </p:cNvPr>
                <p:cNvSpPr txBox="1"/>
                <p:nvPr/>
              </p:nvSpPr>
              <p:spPr>
                <a:xfrm>
                  <a:off x="1829989" y="6108031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40</a:t>
                  </a:r>
                  <a:endParaRPr kumimoji="1" lang="ja-JP" altLang="en-US" sz="1200"/>
                </a:p>
              </p:txBody>
            </p:sp>
            <p:sp>
              <p:nvSpPr>
                <p:cNvPr id="64" name="テキスト ボックス 63">
                  <a:extLst>
                    <a:ext uri="{FF2B5EF4-FFF2-40B4-BE49-F238E27FC236}">
                      <a16:creationId xmlns:a16="http://schemas.microsoft.com/office/drawing/2014/main" id="{F9C55AFC-7D79-E35E-E0A8-B4B449555A63}"/>
                    </a:ext>
                  </a:extLst>
                </p:cNvPr>
                <p:cNvSpPr txBox="1"/>
                <p:nvPr/>
              </p:nvSpPr>
              <p:spPr>
                <a:xfrm>
                  <a:off x="1829989" y="6563571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20</a:t>
                  </a:r>
                  <a:endParaRPr kumimoji="1" lang="ja-JP" altLang="en-US" sz="1200"/>
                </a:p>
              </p:txBody>
            </p:sp>
            <p:sp>
              <p:nvSpPr>
                <p:cNvPr id="65" name="テキスト ボックス 64">
                  <a:extLst>
                    <a:ext uri="{FF2B5EF4-FFF2-40B4-BE49-F238E27FC236}">
                      <a16:creationId xmlns:a16="http://schemas.microsoft.com/office/drawing/2014/main" id="{1DEC4485-6887-0282-CB65-6557C38A025F}"/>
                    </a:ext>
                  </a:extLst>
                </p:cNvPr>
                <p:cNvSpPr txBox="1"/>
                <p:nvPr/>
              </p:nvSpPr>
              <p:spPr>
                <a:xfrm>
                  <a:off x="1921359" y="7019113"/>
                  <a:ext cx="355199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0</a:t>
                  </a:r>
                  <a:endParaRPr kumimoji="1" lang="ja-JP" altLang="en-US" sz="1200"/>
                </a:p>
              </p:txBody>
            </p:sp>
            <p:sp>
              <p:nvSpPr>
                <p:cNvPr id="15" name="テキスト ボックス 14">
                  <a:extLst>
                    <a:ext uri="{FF2B5EF4-FFF2-40B4-BE49-F238E27FC236}">
                      <a16:creationId xmlns:a16="http://schemas.microsoft.com/office/drawing/2014/main" id="{28EC36CD-26EE-08AA-54C4-F56C64BE765C}"/>
                    </a:ext>
                  </a:extLst>
                </p:cNvPr>
                <p:cNvSpPr txBox="1"/>
                <p:nvPr/>
              </p:nvSpPr>
              <p:spPr>
                <a:xfrm rot="16200000">
                  <a:off x="835645" y="5999525"/>
                  <a:ext cx="1790614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SA-</a:t>
                  </a:r>
                  <a:r>
                    <a:rPr kumimoji="1" lang="en-US" altLang="ja-JP" sz="1200" dirty="0">
                      <a:latin typeface="Symbol" pitchFamily="2" charset="2"/>
                    </a:rPr>
                    <a:t>b</a:t>
                  </a:r>
                  <a:r>
                    <a:rPr kumimoji="1" lang="en-US" altLang="ja-JP" sz="1200" dirty="0"/>
                    <a:t>-Gal</a:t>
                  </a:r>
                  <a:r>
                    <a:rPr kumimoji="1" lang="en-US" altLang="ja-JP" sz="1200" baseline="30000" dirty="0"/>
                    <a:t>+</a:t>
                  </a:r>
                  <a:r>
                    <a:rPr kumimoji="1" lang="en-US" altLang="ja-JP" sz="1200" dirty="0"/>
                    <a:t> cells (%)</a:t>
                  </a:r>
                  <a:endParaRPr kumimoji="1" lang="ja-JP" altLang="en-US" sz="1200"/>
                </a:p>
              </p:txBody>
            </p:sp>
            <p:sp>
              <p:nvSpPr>
                <p:cNvPr id="100" name="テキスト ボックス 99">
                  <a:extLst>
                    <a:ext uri="{FF2B5EF4-FFF2-40B4-BE49-F238E27FC236}">
                      <a16:creationId xmlns:a16="http://schemas.microsoft.com/office/drawing/2014/main" id="{E242C989-7C94-25B8-992B-FE3559A9BDCE}"/>
                    </a:ext>
                  </a:extLst>
                </p:cNvPr>
                <p:cNvSpPr txBox="1"/>
                <p:nvPr/>
              </p:nvSpPr>
              <p:spPr>
                <a:xfrm>
                  <a:off x="3277104" y="7414127"/>
                  <a:ext cx="1071652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passage #</a:t>
                  </a:r>
                  <a:endParaRPr kumimoji="1" lang="ja-JP" altLang="en-US" sz="1200"/>
                </a:p>
              </p:txBody>
            </p:sp>
          </p:grpSp>
          <p:pic>
            <p:nvPicPr>
              <p:cNvPr id="120" name="図 119">
                <a:extLst>
                  <a:ext uri="{FF2B5EF4-FFF2-40B4-BE49-F238E27FC236}">
                    <a16:creationId xmlns:a16="http://schemas.microsoft.com/office/drawing/2014/main" id="{4D81C387-100F-580B-BCD2-AA7936BD2B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72851" y="2756941"/>
                <a:ext cx="2467346" cy="1487261"/>
              </a:xfrm>
              <a:prstGeom prst="rect">
                <a:avLst/>
              </a:prstGeom>
            </p:spPr>
          </p:pic>
          <p:sp>
            <p:nvSpPr>
              <p:cNvPr id="122" name="テキスト ボックス 121">
                <a:extLst>
                  <a:ext uri="{FF2B5EF4-FFF2-40B4-BE49-F238E27FC236}">
                    <a16:creationId xmlns:a16="http://schemas.microsoft.com/office/drawing/2014/main" id="{BD8BD7E3-7CF6-9297-9023-D6CA66042D05}"/>
                  </a:ext>
                </a:extLst>
              </p:cNvPr>
              <p:cNvSpPr txBox="1"/>
              <p:nvPr/>
            </p:nvSpPr>
            <p:spPr>
              <a:xfrm>
                <a:off x="1321442" y="3332684"/>
                <a:ext cx="41389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>
                    <a:solidFill>
                      <a:srgbClr val="FF0000"/>
                    </a:solidFill>
                  </a:rPr>
                  <a:t>HPE</a:t>
                </a:r>
                <a:endParaRPr kumimoji="1" lang="ja-JP" altLang="en-US" sz="1100" baseline="-25000">
                  <a:solidFill>
                    <a:srgbClr val="FF0000"/>
                  </a:solidFill>
                </a:endParaRPr>
              </a:p>
            </p:txBody>
          </p:sp>
          <p:sp>
            <p:nvSpPr>
              <p:cNvPr id="123" name="テキスト ボックス 122">
                <a:extLst>
                  <a:ext uri="{FF2B5EF4-FFF2-40B4-BE49-F238E27FC236}">
                    <a16:creationId xmlns:a16="http://schemas.microsoft.com/office/drawing/2014/main" id="{C8411B2B-42CE-954B-030D-ED21E57593F8}"/>
                  </a:ext>
                </a:extLst>
              </p:cNvPr>
              <p:cNvSpPr txBox="1"/>
              <p:nvPr/>
            </p:nvSpPr>
            <p:spPr>
              <a:xfrm>
                <a:off x="1321442" y="3170221"/>
                <a:ext cx="37221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ctrl</a:t>
                </a:r>
                <a:endParaRPr kumimoji="1" lang="ja-JP" altLang="en-US" sz="1100" baseline="-25000"/>
              </a:p>
            </p:txBody>
          </p:sp>
          <p:sp>
            <p:nvSpPr>
              <p:cNvPr id="126" name="テキスト ボックス 125">
                <a:extLst>
                  <a:ext uri="{FF2B5EF4-FFF2-40B4-BE49-F238E27FC236}">
                    <a16:creationId xmlns:a16="http://schemas.microsoft.com/office/drawing/2014/main" id="{9CE2A27F-9756-ACC2-AF67-A25C7101D19E}"/>
                  </a:ext>
                </a:extLst>
              </p:cNvPr>
              <p:cNvSpPr txBox="1"/>
              <p:nvPr/>
            </p:nvSpPr>
            <p:spPr>
              <a:xfrm rot="16200000">
                <a:off x="2073815" y="3562308"/>
                <a:ext cx="3257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**</a:t>
                </a:r>
                <a:endParaRPr kumimoji="1" lang="ja-JP" altLang="en-US" sz="1100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F477EDBD-4DB7-9467-070D-8370AD16279B}"/>
                </a:ext>
              </a:extLst>
            </p:cNvPr>
            <p:cNvGrpSpPr/>
            <p:nvPr/>
          </p:nvGrpSpPr>
          <p:grpSpPr>
            <a:xfrm>
              <a:off x="586249" y="2686934"/>
              <a:ext cx="2886387" cy="1919997"/>
              <a:chOff x="3612537" y="2686934"/>
              <a:chExt cx="2886387" cy="1919997"/>
            </a:xfrm>
          </p:grpSpPr>
          <p:pic>
            <p:nvPicPr>
              <p:cNvPr id="121" name="図 120">
                <a:extLst>
                  <a:ext uri="{FF2B5EF4-FFF2-40B4-BE49-F238E27FC236}">
                    <a16:creationId xmlns:a16="http://schemas.microsoft.com/office/drawing/2014/main" id="{5D0D9A1C-EB6E-E11D-EDAD-872B57B8A4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31578" y="2749705"/>
                <a:ext cx="2467346" cy="1487261"/>
              </a:xfrm>
              <a:prstGeom prst="rect">
                <a:avLst/>
              </a:prstGeom>
            </p:spPr>
          </p:pic>
          <p:sp>
            <p:nvSpPr>
              <p:cNvPr id="109" name="テキスト ボックス 108">
                <a:extLst>
                  <a:ext uri="{FF2B5EF4-FFF2-40B4-BE49-F238E27FC236}">
                    <a16:creationId xmlns:a16="http://schemas.microsoft.com/office/drawing/2014/main" id="{3F6BC6B0-CBA3-C676-307E-4C04A57F1E8C}"/>
                  </a:ext>
                </a:extLst>
              </p:cNvPr>
              <p:cNvSpPr txBox="1"/>
              <p:nvPr/>
            </p:nvSpPr>
            <p:spPr>
              <a:xfrm>
                <a:off x="4281175" y="3170221"/>
                <a:ext cx="37221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ctrl</a:t>
                </a:r>
                <a:endParaRPr kumimoji="1" lang="ja-JP" altLang="en-US" sz="1100" baseline="-25000"/>
              </a:p>
            </p:txBody>
          </p:sp>
          <p:sp>
            <p:nvSpPr>
              <p:cNvPr id="111" name="テキスト ボックス 110">
                <a:extLst>
                  <a:ext uri="{FF2B5EF4-FFF2-40B4-BE49-F238E27FC236}">
                    <a16:creationId xmlns:a16="http://schemas.microsoft.com/office/drawing/2014/main" id="{079CB742-BADB-091E-01D2-1837C0009B4E}"/>
                  </a:ext>
                </a:extLst>
              </p:cNvPr>
              <p:cNvSpPr txBox="1"/>
              <p:nvPr/>
            </p:nvSpPr>
            <p:spPr>
              <a:xfrm>
                <a:off x="4281175" y="3332684"/>
                <a:ext cx="46198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>
                    <a:solidFill>
                      <a:schemeClr val="accent2">
                        <a:lumMod val="75000"/>
                      </a:schemeClr>
                    </a:solidFill>
                  </a:rPr>
                  <a:t>H</a:t>
                </a:r>
                <a:r>
                  <a:rPr kumimoji="1" lang="en-US" altLang="ja-JP" sz="11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2</a:t>
                </a:r>
                <a:r>
                  <a:rPr kumimoji="1" lang="en-US" altLang="ja-JP" sz="1100" dirty="0">
                    <a:solidFill>
                      <a:schemeClr val="accent2">
                        <a:lumMod val="75000"/>
                      </a:schemeClr>
                    </a:solidFill>
                  </a:rPr>
                  <a:t>O</a:t>
                </a:r>
                <a:r>
                  <a:rPr kumimoji="1" lang="en-US" altLang="ja-JP" sz="11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2</a:t>
                </a:r>
                <a:endParaRPr kumimoji="1" lang="ja-JP" altLang="en-US" sz="1100" baseline="-2500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3E5B5F8D-F508-D321-A4B8-DFE54D393A92}"/>
                  </a:ext>
                </a:extLst>
              </p:cNvPr>
              <p:cNvGrpSpPr/>
              <p:nvPr/>
            </p:nvGrpSpPr>
            <p:grpSpPr>
              <a:xfrm>
                <a:off x="3612537" y="2686934"/>
                <a:ext cx="2867803" cy="1919997"/>
                <a:chOff x="1544051" y="5196951"/>
                <a:chExt cx="3870015" cy="2590978"/>
              </a:xfrm>
            </p:grpSpPr>
            <p:sp>
              <p:nvSpPr>
                <p:cNvPr id="49" name="テキスト ボックス 48">
                  <a:extLst>
                    <a:ext uri="{FF2B5EF4-FFF2-40B4-BE49-F238E27FC236}">
                      <a16:creationId xmlns:a16="http://schemas.microsoft.com/office/drawing/2014/main" id="{2B881A05-ACE9-3CFA-0BC5-68197E03EA02}"/>
                    </a:ext>
                  </a:extLst>
                </p:cNvPr>
                <p:cNvSpPr txBox="1"/>
                <p:nvPr/>
              </p:nvSpPr>
              <p:spPr>
                <a:xfrm>
                  <a:off x="2186465" y="7166084"/>
                  <a:ext cx="355199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9</a:t>
                  </a:r>
                  <a:endParaRPr kumimoji="1" lang="ja-JP" altLang="en-US" sz="1200"/>
                </a:p>
              </p:txBody>
            </p:sp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ED524AB3-C3AF-83B8-312A-43B48FD78F85}"/>
                    </a:ext>
                  </a:extLst>
                </p:cNvPr>
                <p:cNvSpPr txBox="1"/>
                <p:nvPr/>
              </p:nvSpPr>
              <p:spPr>
                <a:xfrm>
                  <a:off x="2446358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10</a:t>
                  </a:r>
                  <a:endParaRPr kumimoji="1" lang="ja-JP" altLang="en-US" sz="1200"/>
                </a:p>
              </p:txBody>
            </p:sp>
            <p:sp>
              <p:nvSpPr>
                <p:cNvPr id="51" name="テキスト ボックス 50">
                  <a:extLst>
                    <a:ext uri="{FF2B5EF4-FFF2-40B4-BE49-F238E27FC236}">
                      <a16:creationId xmlns:a16="http://schemas.microsoft.com/office/drawing/2014/main" id="{C9315E1C-2208-7C97-9F6C-9B3F6069083F}"/>
                    </a:ext>
                  </a:extLst>
                </p:cNvPr>
                <p:cNvSpPr txBox="1"/>
                <p:nvPr/>
              </p:nvSpPr>
              <p:spPr>
                <a:xfrm>
                  <a:off x="2759671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11</a:t>
                  </a:r>
                  <a:endParaRPr kumimoji="1" lang="ja-JP" altLang="en-US" sz="1200"/>
                </a:p>
              </p:txBody>
            </p:sp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674DE303-C4C7-A405-C8F8-8A17EF249961}"/>
                    </a:ext>
                  </a:extLst>
                </p:cNvPr>
                <p:cNvSpPr txBox="1"/>
                <p:nvPr/>
              </p:nvSpPr>
              <p:spPr>
                <a:xfrm>
                  <a:off x="3072985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12</a:t>
                  </a:r>
                  <a:endParaRPr kumimoji="1" lang="ja-JP" altLang="en-US" sz="1200"/>
                </a:p>
              </p:txBody>
            </p:sp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6263544B-406F-3F99-4F38-7963AC6BF30A}"/>
                    </a:ext>
                  </a:extLst>
                </p:cNvPr>
                <p:cNvSpPr txBox="1"/>
                <p:nvPr/>
              </p:nvSpPr>
              <p:spPr>
                <a:xfrm>
                  <a:off x="3386300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13</a:t>
                  </a:r>
                  <a:endParaRPr kumimoji="1" lang="ja-JP" altLang="en-US" sz="1200"/>
                </a:p>
              </p:txBody>
            </p:sp>
            <p:sp>
              <p:nvSpPr>
                <p:cNvPr id="67" name="テキスト ボックス 66">
                  <a:extLst>
                    <a:ext uri="{FF2B5EF4-FFF2-40B4-BE49-F238E27FC236}">
                      <a16:creationId xmlns:a16="http://schemas.microsoft.com/office/drawing/2014/main" id="{AA39D0A3-AC50-F0EF-F20B-B3102819A7D4}"/>
                    </a:ext>
                  </a:extLst>
                </p:cNvPr>
                <p:cNvSpPr txBox="1"/>
                <p:nvPr/>
              </p:nvSpPr>
              <p:spPr>
                <a:xfrm>
                  <a:off x="3699613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14</a:t>
                  </a:r>
                  <a:endParaRPr kumimoji="1" lang="ja-JP" altLang="en-US" sz="1200"/>
                </a:p>
              </p:txBody>
            </p:sp>
            <p:sp>
              <p:nvSpPr>
                <p:cNvPr id="69" name="テキスト ボックス 68">
                  <a:extLst>
                    <a:ext uri="{FF2B5EF4-FFF2-40B4-BE49-F238E27FC236}">
                      <a16:creationId xmlns:a16="http://schemas.microsoft.com/office/drawing/2014/main" id="{15AD82BE-A575-8B13-9D34-D1C5B69B66F6}"/>
                    </a:ext>
                  </a:extLst>
                </p:cNvPr>
                <p:cNvSpPr txBox="1"/>
                <p:nvPr/>
              </p:nvSpPr>
              <p:spPr>
                <a:xfrm>
                  <a:off x="4012927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15</a:t>
                  </a:r>
                  <a:endParaRPr kumimoji="1" lang="ja-JP" altLang="en-US" sz="1200"/>
                </a:p>
              </p:txBody>
            </p:sp>
            <p:sp>
              <p:nvSpPr>
                <p:cNvPr id="71" name="テキスト ボックス 70">
                  <a:extLst>
                    <a:ext uri="{FF2B5EF4-FFF2-40B4-BE49-F238E27FC236}">
                      <a16:creationId xmlns:a16="http://schemas.microsoft.com/office/drawing/2014/main" id="{8837AFF5-5BBF-EA8C-ADBD-E93D5817BC40}"/>
                    </a:ext>
                  </a:extLst>
                </p:cNvPr>
                <p:cNvSpPr txBox="1"/>
                <p:nvPr/>
              </p:nvSpPr>
              <p:spPr>
                <a:xfrm>
                  <a:off x="4326240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16</a:t>
                  </a:r>
                  <a:endParaRPr kumimoji="1" lang="ja-JP" altLang="en-US" sz="1200"/>
                </a:p>
              </p:txBody>
            </p:sp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FEB799CA-846C-673D-F81D-4B883BEC45C8}"/>
                    </a:ext>
                  </a:extLst>
                </p:cNvPr>
                <p:cNvSpPr txBox="1"/>
                <p:nvPr/>
              </p:nvSpPr>
              <p:spPr>
                <a:xfrm>
                  <a:off x="4639555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17</a:t>
                  </a:r>
                  <a:endParaRPr kumimoji="1" lang="ja-JP" altLang="en-US" sz="1200"/>
                </a:p>
              </p:txBody>
            </p:sp>
            <p:sp>
              <p:nvSpPr>
                <p:cNvPr id="75" name="テキスト ボックス 74">
                  <a:extLst>
                    <a:ext uri="{FF2B5EF4-FFF2-40B4-BE49-F238E27FC236}">
                      <a16:creationId xmlns:a16="http://schemas.microsoft.com/office/drawing/2014/main" id="{33DFA4B3-A84B-1E7B-AFA2-031708C28B4C}"/>
                    </a:ext>
                  </a:extLst>
                </p:cNvPr>
                <p:cNvSpPr txBox="1"/>
                <p:nvPr/>
              </p:nvSpPr>
              <p:spPr>
                <a:xfrm>
                  <a:off x="4952871" y="7166084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18</a:t>
                  </a:r>
                  <a:endParaRPr kumimoji="1" lang="ja-JP" altLang="en-US" sz="1200"/>
                </a:p>
              </p:txBody>
            </p:sp>
            <p:sp>
              <p:nvSpPr>
                <p:cNvPr id="78" name="テキスト ボックス 77">
                  <a:extLst>
                    <a:ext uri="{FF2B5EF4-FFF2-40B4-BE49-F238E27FC236}">
                      <a16:creationId xmlns:a16="http://schemas.microsoft.com/office/drawing/2014/main" id="{16A93316-ECD6-3572-6C50-4DA2286D6A2E}"/>
                    </a:ext>
                  </a:extLst>
                </p:cNvPr>
                <p:cNvSpPr txBox="1"/>
                <p:nvPr/>
              </p:nvSpPr>
              <p:spPr>
                <a:xfrm>
                  <a:off x="1829989" y="5196951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80</a:t>
                  </a:r>
                  <a:endParaRPr kumimoji="1" lang="ja-JP" altLang="en-US" sz="1200"/>
                </a:p>
              </p:txBody>
            </p:sp>
            <p:sp>
              <p:nvSpPr>
                <p:cNvPr id="103" name="テキスト ボックス 102">
                  <a:extLst>
                    <a:ext uri="{FF2B5EF4-FFF2-40B4-BE49-F238E27FC236}">
                      <a16:creationId xmlns:a16="http://schemas.microsoft.com/office/drawing/2014/main" id="{A2D5BB4E-D88C-C973-A9D3-769B0AE5698C}"/>
                    </a:ext>
                  </a:extLst>
                </p:cNvPr>
                <p:cNvSpPr txBox="1"/>
                <p:nvPr/>
              </p:nvSpPr>
              <p:spPr>
                <a:xfrm>
                  <a:off x="1829989" y="5652492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60</a:t>
                  </a:r>
                  <a:endParaRPr kumimoji="1" lang="ja-JP" altLang="en-US" sz="1200"/>
                </a:p>
              </p:txBody>
            </p:sp>
            <p:sp>
              <p:nvSpPr>
                <p:cNvPr id="104" name="テキスト ボックス 103">
                  <a:extLst>
                    <a:ext uri="{FF2B5EF4-FFF2-40B4-BE49-F238E27FC236}">
                      <a16:creationId xmlns:a16="http://schemas.microsoft.com/office/drawing/2014/main" id="{1F6E9DBE-B939-9E18-E93E-1DCE2FE140DA}"/>
                    </a:ext>
                  </a:extLst>
                </p:cNvPr>
                <p:cNvSpPr txBox="1"/>
                <p:nvPr/>
              </p:nvSpPr>
              <p:spPr>
                <a:xfrm>
                  <a:off x="1829989" y="6108031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40</a:t>
                  </a:r>
                  <a:endParaRPr kumimoji="1" lang="ja-JP" altLang="en-US" sz="1200"/>
                </a:p>
              </p:txBody>
            </p:sp>
            <p:sp>
              <p:nvSpPr>
                <p:cNvPr id="112" name="テキスト ボックス 111">
                  <a:extLst>
                    <a:ext uri="{FF2B5EF4-FFF2-40B4-BE49-F238E27FC236}">
                      <a16:creationId xmlns:a16="http://schemas.microsoft.com/office/drawing/2014/main" id="{1D8729A8-7F5C-C669-C675-D7BD9DAE68AA}"/>
                    </a:ext>
                  </a:extLst>
                </p:cNvPr>
                <p:cNvSpPr txBox="1"/>
                <p:nvPr/>
              </p:nvSpPr>
              <p:spPr>
                <a:xfrm>
                  <a:off x="1829989" y="6563571"/>
                  <a:ext cx="461195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20</a:t>
                  </a:r>
                  <a:endParaRPr kumimoji="1" lang="ja-JP" altLang="en-US" sz="1200"/>
                </a:p>
              </p:txBody>
            </p:sp>
            <p:sp>
              <p:nvSpPr>
                <p:cNvPr id="117" name="テキスト ボックス 116">
                  <a:extLst>
                    <a:ext uri="{FF2B5EF4-FFF2-40B4-BE49-F238E27FC236}">
                      <a16:creationId xmlns:a16="http://schemas.microsoft.com/office/drawing/2014/main" id="{650A81DD-569E-184C-F3A3-916127269248}"/>
                    </a:ext>
                  </a:extLst>
                </p:cNvPr>
                <p:cNvSpPr txBox="1"/>
                <p:nvPr/>
              </p:nvSpPr>
              <p:spPr>
                <a:xfrm>
                  <a:off x="1921359" y="7019113"/>
                  <a:ext cx="355199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0</a:t>
                  </a:r>
                  <a:endParaRPr kumimoji="1" lang="ja-JP" altLang="en-US" sz="1200"/>
                </a:p>
              </p:txBody>
            </p:sp>
            <p:sp>
              <p:nvSpPr>
                <p:cNvPr id="118" name="テキスト ボックス 117">
                  <a:extLst>
                    <a:ext uri="{FF2B5EF4-FFF2-40B4-BE49-F238E27FC236}">
                      <a16:creationId xmlns:a16="http://schemas.microsoft.com/office/drawing/2014/main" id="{B459DFBD-91BE-82A8-21BA-5BB1CDC8EE76}"/>
                    </a:ext>
                  </a:extLst>
                </p:cNvPr>
                <p:cNvSpPr txBox="1"/>
                <p:nvPr/>
              </p:nvSpPr>
              <p:spPr>
                <a:xfrm rot="16200000">
                  <a:off x="835645" y="5999525"/>
                  <a:ext cx="1790614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SA-</a:t>
                  </a:r>
                  <a:r>
                    <a:rPr kumimoji="1" lang="en-US" altLang="ja-JP" sz="1200" dirty="0">
                      <a:latin typeface="Symbol" pitchFamily="2" charset="2"/>
                    </a:rPr>
                    <a:t>b</a:t>
                  </a:r>
                  <a:r>
                    <a:rPr kumimoji="1" lang="en-US" altLang="ja-JP" sz="1200" dirty="0"/>
                    <a:t>-Gal</a:t>
                  </a:r>
                  <a:r>
                    <a:rPr kumimoji="1" lang="en-US" altLang="ja-JP" sz="1200" baseline="30000" dirty="0"/>
                    <a:t>+</a:t>
                  </a:r>
                  <a:r>
                    <a:rPr kumimoji="1" lang="en-US" altLang="ja-JP" sz="1200" dirty="0"/>
                    <a:t> cells (%)</a:t>
                  </a:r>
                  <a:endParaRPr kumimoji="1" lang="ja-JP" altLang="en-US" sz="1200"/>
                </a:p>
              </p:txBody>
            </p:sp>
            <p:sp>
              <p:nvSpPr>
                <p:cNvPr id="119" name="テキスト ボックス 118">
                  <a:extLst>
                    <a:ext uri="{FF2B5EF4-FFF2-40B4-BE49-F238E27FC236}">
                      <a16:creationId xmlns:a16="http://schemas.microsoft.com/office/drawing/2014/main" id="{A0553958-77FF-2B01-D041-FC753B118201}"/>
                    </a:ext>
                  </a:extLst>
                </p:cNvPr>
                <p:cNvSpPr txBox="1"/>
                <p:nvPr/>
              </p:nvSpPr>
              <p:spPr>
                <a:xfrm>
                  <a:off x="3277104" y="7414127"/>
                  <a:ext cx="1071652" cy="3738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passage #</a:t>
                  </a:r>
                  <a:endParaRPr kumimoji="1" lang="ja-JP" altLang="en-US" sz="1200"/>
                </a:p>
              </p:txBody>
            </p:sp>
          </p:grpSp>
          <p:sp>
            <p:nvSpPr>
              <p:cNvPr id="125" name="テキスト ボックス 124">
                <a:extLst>
                  <a:ext uri="{FF2B5EF4-FFF2-40B4-BE49-F238E27FC236}">
                    <a16:creationId xmlns:a16="http://schemas.microsoft.com/office/drawing/2014/main" id="{E76810E0-F178-00B4-3E28-BFF7CAE357A7}"/>
                  </a:ext>
                </a:extLst>
              </p:cNvPr>
              <p:cNvSpPr txBox="1"/>
              <p:nvPr/>
            </p:nvSpPr>
            <p:spPr>
              <a:xfrm rot="16200000">
                <a:off x="4552002" y="3689991"/>
                <a:ext cx="3257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**</a:t>
                </a:r>
                <a:endParaRPr kumimoji="1" lang="ja-JP" altLang="en-US" sz="1100"/>
              </a:p>
            </p:txBody>
          </p:sp>
          <p:sp>
            <p:nvSpPr>
              <p:cNvPr id="127" name="テキスト ボックス 126">
                <a:extLst>
                  <a:ext uri="{FF2B5EF4-FFF2-40B4-BE49-F238E27FC236}">
                    <a16:creationId xmlns:a16="http://schemas.microsoft.com/office/drawing/2014/main" id="{A16DB538-1FE2-76CC-638A-80AAFAA21617}"/>
                  </a:ext>
                </a:extLst>
              </p:cNvPr>
              <p:cNvSpPr txBox="1"/>
              <p:nvPr/>
            </p:nvSpPr>
            <p:spPr>
              <a:xfrm rot="16200000">
                <a:off x="4126778" y="3728595"/>
                <a:ext cx="2551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*</a:t>
                </a:r>
                <a:endParaRPr kumimoji="1" lang="ja-JP" altLang="en-US" sz="1100"/>
              </a:p>
            </p:txBody>
          </p:sp>
          <p:sp>
            <p:nvSpPr>
              <p:cNvPr id="128" name="テキスト ボックス 127">
                <a:extLst>
                  <a:ext uri="{FF2B5EF4-FFF2-40B4-BE49-F238E27FC236}">
                    <a16:creationId xmlns:a16="http://schemas.microsoft.com/office/drawing/2014/main" id="{CCF33AF0-05FF-2482-519E-F3355ED48E83}"/>
                  </a:ext>
                </a:extLst>
              </p:cNvPr>
              <p:cNvSpPr txBox="1"/>
              <p:nvPr/>
            </p:nvSpPr>
            <p:spPr>
              <a:xfrm rot="16200000">
                <a:off x="4314311" y="3610027"/>
                <a:ext cx="3257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**</a:t>
                </a:r>
                <a:endParaRPr kumimoji="1" lang="ja-JP" altLang="en-US" sz="1100"/>
              </a:p>
            </p:txBody>
          </p:sp>
          <p:sp>
            <p:nvSpPr>
              <p:cNvPr id="129" name="テキスト ボックス 128">
                <a:extLst>
                  <a:ext uri="{FF2B5EF4-FFF2-40B4-BE49-F238E27FC236}">
                    <a16:creationId xmlns:a16="http://schemas.microsoft.com/office/drawing/2014/main" id="{6AE43C22-CEAC-056F-8BB9-59DE1664731A}"/>
                  </a:ext>
                </a:extLst>
              </p:cNvPr>
              <p:cNvSpPr txBox="1"/>
              <p:nvPr/>
            </p:nvSpPr>
            <p:spPr>
              <a:xfrm rot="16200000">
                <a:off x="5202265" y="3543436"/>
                <a:ext cx="39626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***</a:t>
                </a:r>
                <a:endParaRPr kumimoji="1" lang="ja-JP" altLang="en-US" sz="1100"/>
              </a:p>
            </p:txBody>
          </p:sp>
          <p:sp>
            <p:nvSpPr>
              <p:cNvPr id="130" name="テキスト ボックス 129">
                <a:extLst>
                  <a:ext uri="{FF2B5EF4-FFF2-40B4-BE49-F238E27FC236}">
                    <a16:creationId xmlns:a16="http://schemas.microsoft.com/office/drawing/2014/main" id="{A65DBEA5-819E-58B7-1892-23E90241F64E}"/>
                  </a:ext>
                </a:extLst>
              </p:cNvPr>
              <p:cNvSpPr txBox="1"/>
              <p:nvPr/>
            </p:nvSpPr>
            <p:spPr>
              <a:xfrm rot="16200000">
                <a:off x="5973299" y="3189511"/>
                <a:ext cx="2551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*</a:t>
                </a:r>
                <a:endParaRPr kumimoji="1" lang="ja-JP" altLang="en-US" sz="1100"/>
              </a:p>
            </p:txBody>
          </p:sp>
          <p:sp>
            <p:nvSpPr>
              <p:cNvPr id="131" name="テキスト ボックス 130">
                <a:extLst>
                  <a:ext uri="{FF2B5EF4-FFF2-40B4-BE49-F238E27FC236}">
                    <a16:creationId xmlns:a16="http://schemas.microsoft.com/office/drawing/2014/main" id="{816D7DE6-EC5C-60CE-7404-605A5BC8B937}"/>
                  </a:ext>
                </a:extLst>
              </p:cNvPr>
              <p:cNvSpPr txBox="1"/>
              <p:nvPr/>
            </p:nvSpPr>
            <p:spPr>
              <a:xfrm rot="16200000">
                <a:off x="6160832" y="2727524"/>
                <a:ext cx="3257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**</a:t>
                </a:r>
                <a:endParaRPr kumimoji="1" lang="ja-JP" altLang="en-US" sz="1100"/>
              </a:p>
            </p:txBody>
          </p:sp>
          <p:sp>
            <p:nvSpPr>
              <p:cNvPr id="132" name="テキスト ボックス 131">
                <a:extLst>
                  <a:ext uri="{FF2B5EF4-FFF2-40B4-BE49-F238E27FC236}">
                    <a16:creationId xmlns:a16="http://schemas.microsoft.com/office/drawing/2014/main" id="{623AD857-BFE8-F546-5C21-A8C28BD1E07C}"/>
                  </a:ext>
                </a:extLst>
              </p:cNvPr>
              <p:cNvSpPr txBox="1"/>
              <p:nvPr/>
            </p:nvSpPr>
            <p:spPr>
              <a:xfrm rot="16200000">
                <a:off x="5711689" y="3301026"/>
                <a:ext cx="2551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*</a:t>
                </a:r>
                <a:endParaRPr kumimoji="1" lang="ja-JP" altLang="en-US" sz="11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8866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13543</TotalTime>
  <Words>76</Words>
  <Application>Microsoft Office PowerPoint</Application>
  <PresentationFormat>Custom</PresentationFormat>
  <Paragraphs>50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游ゴシック</vt:lpstr>
      <vt:lpstr>游ゴシック Light</vt:lpstr>
      <vt:lpstr>等线</vt:lpstr>
      <vt:lpstr>Arial</vt:lpstr>
      <vt:lpstr>Calibri</vt:lpstr>
      <vt:lpstr>Calibri Light</vt:lpstr>
      <vt:lpstr>Symbol</vt:lpstr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中畑　泰和</dc:creator>
  <cp:lastModifiedBy>MDPI</cp:lastModifiedBy>
  <cp:revision>43</cp:revision>
  <cp:lastPrinted>2022-06-02T07:46:52Z</cp:lastPrinted>
  <dcterms:created xsi:type="dcterms:W3CDTF">2022-04-18T04:45:19Z</dcterms:created>
  <dcterms:modified xsi:type="dcterms:W3CDTF">2022-08-10T08:04:25Z</dcterms:modified>
</cp:coreProperties>
</file>