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0" r:id="rId2"/>
    <p:sldId id="329" r:id="rId3"/>
    <p:sldId id="332" r:id="rId4"/>
    <p:sldId id="331" r:id="rId5"/>
    <p:sldId id="322" r:id="rId6"/>
    <p:sldId id="324" r:id="rId7"/>
    <p:sldId id="312" r:id="rId8"/>
    <p:sldId id="313" r:id="rId9"/>
    <p:sldId id="314" r:id="rId10"/>
    <p:sldId id="315" r:id="rId11"/>
    <p:sldId id="333" r:id="rId12"/>
    <p:sldId id="336" r:id="rId13"/>
    <p:sldId id="337" r:id="rId14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588178-6043-47B5-9FA2-3C90E5B754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1418A2-6665-4300-81F2-2C4B034686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F6776E1-7835-4808-ABEC-D87F83B72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B4B7-5C9F-4FE7-A5AB-203BABBBB669}" type="datetimeFigureOut">
              <a:rPr lang="es-CL" smtClean="0"/>
              <a:t>23-01-2023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5FC4814-B559-45B1-91C1-1121D34D5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9F7801-6665-48CF-9536-299E42DF0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897E-CEDB-4A37-BFE0-18AD3BC408A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4744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528051-60DE-4F06-AE85-1295F300D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7C9170A-2D1F-4791-A171-72A7AA771D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969127-1AC1-4446-917B-A47FCB012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B4B7-5C9F-4FE7-A5AB-203BABBBB669}" type="datetimeFigureOut">
              <a:rPr lang="es-CL" smtClean="0"/>
              <a:t>23-01-2023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040C69-E88E-4615-B93C-4B2A30492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9C268C-6A73-46F9-81F2-9B5F14603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897E-CEDB-4A37-BFE0-18AD3BC408A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1793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4447D4A-AA8A-4CFC-A6D0-0DEE3399EF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668F362-9CCB-4780-BC25-1BF7BA488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07B1C0-12F6-4244-B48C-0DECEB190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B4B7-5C9F-4FE7-A5AB-203BABBBB669}" type="datetimeFigureOut">
              <a:rPr lang="es-CL" smtClean="0"/>
              <a:t>23-01-2023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F8AA66-DAA7-4672-ADC6-ABE3297D2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BFCECA-7171-4243-9744-19B626274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897E-CEDB-4A37-BFE0-18AD3BC408A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004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936252-0A44-46BB-AEB1-996022683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929D9A-062B-4F2A-9111-233CF8A4C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3844847-FC32-439B-91FF-26A3F9352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B4B7-5C9F-4FE7-A5AB-203BABBBB669}" type="datetimeFigureOut">
              <a:rPr lang="es-CL" smtClean="0"/>
              <a:t>23-01-2023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7F03D2-992A-4E66-9655-3D5FBB5CD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DA7675-C1DF-46F7-B20C-7F9774AB0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897E-CEDB-4A37-BFE0-18AD3BC408A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9613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EB3A90-DFCA-4354-B93E-DACC77E42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949FD6-DE6F-4B86-8FF6-4C51168DBB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6550E5-06E1-4A3C-9DF9-69B23FB96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B4B7-5C9F-4FE7-A5AB-203BABBBB669}" type="datetimeFigureOut">
              <a:rPr lang="es-CL" smtClean="0"/>
              <a:t>23-01-2023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DAE01F-0402-43D4-BA26-C351C0E08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F138C14-4466-45B8-86D7-D8C3E5CE0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897E-CEDB-4A37-BFE0-18AD3BC408A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840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EEF48B-0CA1-476E-97BB-A32BC03E4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E9765F-9648-4DBC-8FFC-2FD44034F4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AD76862-CFC8-4788-B596-5403511A7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A372796-8758-4B51-B03E-056BB9F43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B4B7-5C9F-4FE7-A5AB-203BABBBB669}" type="datetimeFigureOut">
              <a:rPr lang="es-CL" smtClean="0"/>
              <a:t>23-01-2023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3C293D5-5BA5-420E-9BA7-4BDEAF3FE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70A43F9-025C-4E30-BCDA-1F5241571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897E-CEDB-4A37-BFE0-18AD3BC408A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8279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3877AF-1ADB-44B1-965C-26D148644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9C4198-6F32-4C96-B838-65C1D4C60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095346E-BCAA-4C6E-B2C4-8FD63681B9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8DB20D6-E272-4004-B918-0CF0BD4325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557A11C-B747-46ED-98B2-49B83F9E11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8BFDA5F-5632-4869-AF07-B6F23E5EE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B4B7-5C9F-4FE7-A5AB-203BABBBB669}" type="datetimeFigureOut">
              <a:rPr lang="es-CL" smtClean="0"/>
              <a:t>23-01-2023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12CC383-D9AC-47FD-81C0-4BF5640CF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82532F1-9C74-4D89-88AA-337A59C77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897E-CEDB-4A37-BFE0-18AD3BC408A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24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F2E898-3B1E-4E64-A874-10A81A1F0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BEC5EEF-3E13-49FF-ADC6-C1C4E37DA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B4B7-5C9F-4FE7-A5AB-203BABBBB669}" type="datetimeFigureOut">
              <a:rPr lang="es-CL" smtClean="0"/>
              <a:t>23-01-2023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1766028-4E98-4C84-8882-D83767BFD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3B61362-96FD-4C61-90AA-27FBD495E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897E-CEDB-4A37-BFE0-18AD3BC408A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4644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705C668-26B9-4BC2-99F3-351597257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B4B7-5C9F-4FE7-A5AB-203BABBBB669}" type="datetimeFigureOut">
              <a:rPr lang="es-CL" smtClean="0"/>
              <a:t>23-01-2023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10F07D6-42C8-4659-BB63-7B1FB487E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19B34C6-BE20-418B-AC7D-A50890A43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897E-CEDB-4A37-BFE0-18AD3BC408A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6655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DA486D-E78A-412C-89C8-5EE1E9BF3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99F2C4-56CA-4045-B911-6CC2C9FDD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DFC17E4-83FE-472E-B51D-24DFFE89A5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483AA79-F6B1-4E26-8FF0-F3CBEEDF0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B4B7-5C9F-4FE7-A5AB-203BABBBB669}" type="datetimeFigureOut">
              <a:rPr lang="es-CL" smtClean="0"/>
              <a:t>23-01-2023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7894F7B-5DD6-441D-957B-E0ECB1BAE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DA8802C-51C5-4849-BFDA-5D03CBBD7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897E-CEDB-4A37-BFE0-18AD3BC408A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1852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E8C873-7CFA-4EC5-A73D-BD2DD4253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F4C22A2-57D2-499E-860F-7BFABAC27D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D29AB35-8516-4AD2-AA0B-0732B194A7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F82D331-ED38-4A27-A355-D61793F1A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B4B7-5C9F-4FE7-A5AB-203BABBBB669}" type="datetimeFigureOut">
              <a:rPr lang="es-CL" smtClean="0"/>
              <a:t>23-01-2023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8604567-063C-4748-B257-728667C8C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6090378-CB95-438A-92B9-966ED1F39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1897E-CEDB-4A37-BFE0-18AD3BC408A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643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1C8105E-E53C-45A7-80D2-BCAF2E0F3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F585A0-D712-47F8-9406-B8E94ECD33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527155-0907-4FE7-9155-7EC05A77AE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1B4B7-5C9F-4FE7-A5AB-203BABBBB669}" type="datetimeFigureOut">
              <a:rPr lang="es-CL" smtClean="0"/>
              <a:t>23-01-2023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77B815-AE43-4217-B911-AB8810E4C5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2D38AE-4721-48FF-9EEF-0BAFC9C251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1897E-CEDB-4A37-BFE0-18AD3BC408A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086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6AEAA1E2-5205-4455-94E0-FAB644D38546}"/>
              </a:ext>
            </a:extLst>
          </p:cNvPr>
          <p:cNvSpPr txBox="1"/>
          <p:nvPr/>
        </p:nvSpPr>
        <p:spPr>
          <a:xfrm>
            <a:off x="1323314" y="398771"/>
            <a:ext cx="10027020" cy="5809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690"/>
              </a:spcAft>
            </a:pPr>
            <a:r>
              <a:rPr lang="en-US" sz="2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Berberis</a:t>
            </a:r>
            <a:r>
              <a:rPr lang="en-US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microphylla</a:t>
            </a:r>
            <a:r>
              <a:rPr lang="en-US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G. </a:t>
            </a:r>
            <a:r>
              <a:rPr lang="en-US" sz="2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Forst</a:t>
            </a:r>
            <a:r>
              <a:rPr lang="en-US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Intake </a:t>
            </a:r>
            <a:r>
              <a:rPr lang="en-US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Reduces the Cardiovascular </a:t>
            </a:r>
            <a:r>
              <a:rPr lang="en-US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Disease Plasmatic Markers Associated with a High-Fat Diet in a Mice Model</a:t>
            </a:r>
            <a:r>
              <a:rPr lang="en-US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CL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Aft>
                <a:spcPts val="690"/>
              </a:spcAft>
            </a:pPr>
            <a:r>
              <a:rPr lang="es-CL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Lia Olivares-Caro</a:t>
            </a:r>
            <a:r>
              <a:rPr lang="es-CL" sz="1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</a:t>
            </a:r>
            <a:r>
              <a:rPr lang="es-CL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Daniela Nova-Baza</a:t>
            </a:r>
            <a:r>
              <a:rPr lang="es-CL" sz="1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s-CL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Claudia Radojkovic</a:t>
            </a:r>
            <a:r>
              <a:rPr lang="es-CL" sz="1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s-CL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Luis Bustamante</a:t>
            </a:r>
            <a:r>
              <a:rPr lang="es-CL" sz="1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s-CL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Daniel Duran</a:t>
            </a:r>
            <a:r>
              <a:rPr lang="es-CL" sz="1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s-CL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Daniela </a:t>
            </a:r>
            <a:r>
              <a:rPr lang="es-CL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Menni-ckent</a:t>
            </a:r>
            <a:r>
              <a:rPr lang="es-CL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CL" sz="1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</a:t>
            </a:r>
            <a:r>
              <a:rPr lang="es-CL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Victoria </a:t>
            </a:r>
            <a:r>
              <a:rPr lang="es-CL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Melin</a:t>
            </a:r>
            <a:r>
              <a:rPr lang="es-CL" sz="16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s-CL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CL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David </a:t>
            </a:r>
            <a:r>
              <a:rPr lang="es-CL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Contreras</a:t>
            </a:r>
            <a:r>
              <a:rPr lang="es-CL" sz="1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s-CL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CL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Andy J. Perez</a:t>
            </a:r>
            <a:r>
              <a:rPr lang="es-CL" sz="16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s-CL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Claudia </a:t>
            </a:r>
            <a:r>
              <a:rPr lang="es-CL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Mardones</a:t>
            </a:r>
            <a:r>
              <a:rPr lang="es-CL" sz="16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1,5</a:t>
            </a:r>
            <a:r>
              <a:rPr lang="es-CL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es-CL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Aft>
                <a:spcPts val="690"/>
              </a:spcAft>
            </a:pPr>
            <a:endParaRPr lang="es-CL" sz="155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  <a:spcAft>
                <a:spcPts val="690"/>
              </a:spcAft>
            </a:pPr>
            <a:r>
              <a:rPr lang="es-MX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	Departamento de Análisis Instrumental, Facultad de Farmacia, Universidad de Concepción, </a:t>
            </a:r>
            <a:r>
              <a:rPr lang="es-MX" sz="12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Concepción</a:t>
            </a:r>
            <a:r>
              <a:rPr lang="es-MX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Chile; liaolivares@udec.cl (L.O.-C.); daninova@udec.cl (D.N.-B.); lbustamante@udec.cl (L.B.); dmennickent@udec.cl (D.M.); aperezd@udec.cl (A.J.P.)</a:t>
            </a:r>
          </a:p>
          <a:p>
            <a:pPr algn="ctr">
              <a:lnSpc>
                <a:spcPct val="200000"/>
              </a:lnSpc>
              <a:spcAft>
                <a:spcPts val="690"/>
              </a:spcAft>
            </a:pPr>
            <a:r>
              <a:rPr lang="es-MX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	Departamento de Bioquímica Clínica e Inmunología, Facultad de Farmacia, Universidad de Concepción, Concepción 4070386, Chile; cradojkovic@udec.cl (C.R.); dduran@udec.cl (D.D.)</a:t>
            </a:r>
          </a:p>
          <a:p>
            <a:pPr algn="ctr">
              <a:lnSpc>
                <a:spcPct val="200000"/>
              </a:lnSpc>
              <a:spcAft>
                <a:spcPts val="690"/>
              </a:spcAft>
            </a:pPr>
            <a:r>
              <a:rPr lang="es-MX" sz="12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s-MX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Departamento de Ingeniería Mecánica, Facultad de Ingeniería, Universidad de Tarapacá, Avda. General Ve-</a:t>
            </a:r>
            <a:r>
              <a:rPr lang="es-MX" sz="1200" baseline="30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lásquez</a:t>
            </a:r>
            <a:r>
              <a:rPr lang="es-MX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1775, Arica 1000007, Chile; victoriamelin@udec.cl</a:t>
            </a:r>
          </a:p>
          <a:p>
            <a:pPr algn="ctr">
              <a:lnSpc>
                <a:spcPct val="200000"/>
              </a:lnSpc>
              <a:spcAft>
                <a:spcPts val="690"/>
              </a:spcAft>
            </a:pPr>
            <a:r>
              <a:rPr lang="es-MX" sz="12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s-MX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Departamento de Química Analítica e Inorgánica, Facultad de Ciencias Químicas, Universidad de </a:t>
            </a:r>
            <a:r>
              <a:rPr lang="es-MX" sz="12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Concepción</a:t>
            </a:r>
            <a:r>
              <a:rPr lang="es-MX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Concepción 4070386, Chile; dcontrer@udec.cl</a:t>
            </a:r>
          </a:p>
          <a:p>
            <a:pPr algn="ctr">
              <a:lnSpc>
                <a:spcPct val="200000"/>
              </a:lnSpc>
              <a:spcAft>
                <a:spcPts val="690"/>
              </a:spcAft>
            </a:pPr>
            <a:r>
              <a:rPr lang="es-MX" sz="12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	Unidad de Desarrollo Tecnológico, Universidad de Concepción, Coronel, 4191996, Chile</a:t>
            </a:r>
          </a:p>
          <a:p>
            <a:pPr algn="ctr">
              <a:lnSpc>
                <a:spcPct val="200000"/>
              </a:lnSpc>
              <a:spcAft>
                <a:spcPts val="690"/>
              </a:spcAft>
            </a:pPr>
            <a:r>
              <a:rPr lang="es-MX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s-MX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Correspondence</a:t>
            </a:r>
            <a:r>
              <a:rPr lang="es-MX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cmardone@udec.cl; Tel.: +56 983616340</a:t>
            </a:r>
            <a:endParaRPr lang="es-MX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859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7CB67CE-829A-4D8C-AA36-F8D258EF924D}"/>
              </a:ext>
            </a:extLst>
          </p:cNvPr>
          <p:cNvSpPr txBox="1"/>
          <p:nvPr/>
        </p:nvSpPr>
        <p:spPr>
          <a:xfrm>
            <a:off x="985238" y="5962839"/>
            <a:ext cx="9954357" cy="8444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L" sz="1629" b="1" dirty="0"/>
              <a:t>Figure S7</a:t>
            </a:r>
            <a:r>
              <a:rPr lang="es-CL" sz="1629" dirty="0"/>
              <a:t>: Principal </a:t>
            </a:r>
            <a:r>
              <a:rPr lang="es-CL" sz="1629" dirty="0" err="1"/>
              <a:t>component</a:t>
            </a:r>
            <a:r>
              <a:rPr lang="es-CL" sz="1629" dirty="0"/>
              <a:t> </a:t>
            </a:r>
            <a:r>
              <a:rPr lang="es-CL" sz="1629" dirty="0" err="1"/>
              <a:t>analysis</a:t>
            </a:r>
            <a:r>
              <a:rPr lang="es-CL" sz="1629" dirty="0"/>
              <a:t> (PCA). Score </a:t>
            </a:r>
            <a:r>
              <a:rPr lang="es-CL" sz="1629" dirty="0" err="1"/>
              <a:t>plot</a:t>
            </a:r>
            <a:r>
              <a:rPr lang="es-CL" sz="1629" dirty="0"/>
              <a:t> in positive </a:t>
            </a:r>
            <a:r>
              <a:rPr lang="es-CL" sz="1629" dirty="0" err="1"/>
              <a:t>mode</a:t>
            </a:r>
            <a:r>
              <a:rPr lang="es-CL" sz="1629" dirty="0"/>
              <a:t> a) </a:t>
            </a:r>
            <a:r>
              <a:rPr lang="es-CL" sz="1629" dirty="0" err="1"/>
              <a:t>method</a:t>
            </a:r>
            <a:r>
              <a:rPr lang="es-CL" sz="1629" dirty="0"/>
              <a:t> 2 and b) </a:t>
            </a:r>
            <a:r>
              <a:rPr lang="es-CL" sz="1629" dirty="0" err="1"/>
              <a:t>method</a:t>
            </a:r>
            <a:r>
              <a:rPr lang="es-CL" sz="1629" dirty="0"/>
              <a:t> 3, show QC </a:t>
            </a:r>
            <a:r>
              <a:rPr lang="es-CL" sz="1629" dirty="0" err="1"/>
              <a:t>is</a:t>
            </a:r>
            <a:r>
              <a:rPr lang="es-CL" sz="1629" dirty="0"/>
              <a:t> a  central </a:t>
            </a:r>
            <a:r>
              <a:rPr lang="es-CL" sz="1629" dirty="0" err="1"/>
              <a:t>cluster</a:t>
            </a:r>
            <a:r>
              <a:rPr lang="es-CL" sz="1629" dirty="0"/>
              <a:t>.</a:t>
            </a:r>
            <a:r>
              <a:rPr lang="en-US" sz="1629" dirty="0"/>
              <a:t> H: High-fat diet group; N: normal diet group; </a:t>
            </a:r>
            <a:r>
              <a:rPr lang="en-US" sz="1629" dirty="0" err="1"/>
              <a:t>Hcal</a:t>
            </a:r>
            <a:r>
              <a:rPr lang="en-US" sz="1629" dirty="0"/>
              <a:t>: High-fat diet group with Calafate; </a:t>
            </a:r>
            <a:r>
              <a:rPr lang="en-US" sz="1629" dirty="0" err="1"/>
              <a:t>Ncal</a:t>
            </a:r>
            <a:r>
              <a:rPr lang="en-US" sz="1629" dirty="0"/>
              <a:t>: Normal diet with Calafate, QC: quality control</a:t>
            </a:r>
            <a:r>
              <a:rPr lang="es-CL" sz="1629" dirty="0"/>
              <a:t> </a:t>
            </a:r>
          </a:p>
        </p:txBody>
      </p:sp>
      <p:pic>
        <p:nvPicPr>
          <p:cNvPr id="16" name="Picture 2" descr="PCAScore2DImage">
            <a:extLst>
              <a:ext uri="{FF2B5EF4-FFF2-40B4-BE49-F238E27FC236}">
                <a16:creationId xmlns:a16="http://schemas.microsoft.com/office/drawing/2014/main" id="{903ECE78-3C8E-41D4-B44A-EA9847910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304" y="1703996"/>
            <a:ext cx="2979121" cy="296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CAScore2DImage">
            <a:extLst>
              <a:ext uri="{FF2B5EF4-FFF2-40B4-BE49-F238E27FC236}">
                <a16:creationId xmlns:a16="http://schemas.microsoft.com/office/drawing/2014/main" id="{58AA2010-F830-4C7B-A487-CC201F497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048" y="1695103"/>
            <a:ext cx="2966066" cy="2966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7695F2E-F6E3-4161-9C2C-6D4C5C5BFBA6}"/>
              </a:ext>
            </a:extLst>
          </p:cNvPr>
          <p:cNvCxnSpPr>
            <a:cxnSpLocks/>
          </p:cNvCxnSpPr>
          <p:nvPr/>
        </p:nvCxnSpPr>
        <p:spPr>
          <a:xfrm>
            <a:off x="4553290" y="1515695"/>
            <a:ext cx="0" cy="326798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D813EF6A-87EE-4754-9F3A-F020346E412F}"/>
              </a:ext>
            </a:extLst>
          </p:cNvPr>
          <p:cNvSpPr txBox="1"/>
          <p:nvPr/>
        </p:nvSpPr>
        <p:spPr>
          <a:xfrm>
            <a:off x="1528202" y="1550527"/>
            <a:ext cx="403616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29" dirty="0"/>
              <a:t>a)</a:t>
            </a:r>
            <a:endParaRPr lang="es-CL" sz="1629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D9E0CE8-1629-4DCA-B6FA-778BB4522690}"/>
              </a:ext>
            </a:extLst>
          </p:cNvPr>
          <p:cNvSpPr txBox="1"/>
          <p:nvPr/>
        </p:nvSpPr>
        <p:spPr>
          <a:xfrm>
            <a:off x="4781128" y="1550885"/>
            <a:ext cx="403616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29" dirty="0"/>
              <a:t>b)</a:t>
            </a:r>
            <a:endParaRPr lang="es-CL" sz="1629" dirty="0"/>
          </a:p>
        </p:txBody>
      </p:sp>
    </p:spTree>
    <p:extLst>
      <p:ext uri="{BB962C8B-B14F-4D97-AF65-F5344CB8AC3E}">
        <p14:creationId xmlns:p14="http://schemas.microsoft.com/office/powerpoint/2010/main" val="3710874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B6E41D4D-6A8B-4B6C-9B0F-94C58A1D6BF1}"/>
              </a:ext>
            </a:extLst>
          </p:cNvPr>
          <p:cNvSpPr txBox="1"/>
          <p:nvPr/>
        </p:nvSpPr>
        <p:spPr>
          <a:xfrm>
            <a:off x="985238" y="5962839"/>
            <a:ext cx="10247386" cy="5937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L" sz="1629" b="1" dirty="0"/>
              <a:t>Figure S8</a:t>
            </a:r>
            <a:r>
              <a:rPr lang="es-CL" sz="1629" dirty="0"/>
              <a:t>: Principal </a:t>
            </a:r>
            <a:r>
              <a:rPr lang="es-CL" sz="1629" dirty="0" err="1"/>
              <a:t>component</a:t>
            </a:r>
            <a:r>
              <a:rPr lang="es-CL" sz="1629" dirty="0"/>
              <a:t> </a:t>
            </a:r>
            <a:r>
              <a:rPr lang="es-CL" sz="1629" dirty="0" err="1"/>
              <a:t>analysis</a:t>
            </a:r>
            <a:r>
              <a:rPr lang="es-CL" sz="1629" dirty="0"/>
              <a:t> (PCA) </a:t>
            </a:r>
            <a:r>
              <a:rPr lang="es-CL" sz="1629" dirty="0" err="1"/>
              <a:t>for</a:t>
            </a:r>
            <a:r>
              <a:rPr lang="es-CL" sz="1629" dirty="0"/>
              <a:t> N-H comparative </a:t>
            </a:r>
            <a:r>
              <a:rPr lang="es-CL" sz="1629" dirty="0" err="1"/>
              <a:t>analysis</a:t>
            </a:r>
            <a:r>
              <a:rPr lang="es-CL" sz="1629" dirty="0"/>
              <a:t>. Score </a:t>
            </a:r>
            <a:r>
              <a:rPr lang="es-CL" sz="1629" dirty="0" err="1"/>
              <a:t>plot</a:t>
            </a:r>
            <a:r>
              <a:rPr lang="es-CL" sz="1629" dirty="0"/>
              <a:t> in negative </a:t>
            </a:r>
            <a:r>
              <a:rPr lang="es-CL" sz="1629" dirty="0" err="1"/>
              <a:t>mode</a:t>
            </a:r>
            <a:r>
              <a:rPr lang="es-CL" sz="1629" dirty="0"/>
              <a:t> a) </a:t>
            </a:r>
            <a:r>
              <a:rPr lang="es-CL" sz="1629" dirty="0" err="1"/>
              <a:t>method</a:t>
            </a:r>
            <a:r>
              <a:rPr lang="es-CL" sz="1629" dirty="0"/>
              <a:t> 1, b) </a:t>
            </a:r>
            <a:r>
              <a:rPr lang="es-CL" sz="1629" dirty="0" err="1"/>
              <a:t>method</a:t>
            </a:r>
            <a:r>
              <a:rPr lang="es-CL" sz="1629" dirty="0"/>
              <a:t> 2 and c) </a:t>
            </a:r>
            <a:r>
              <a:rPr lang="es-CL" sz="1629" dirty="0" err="1"/>
              <a:t>method</a:t>
            </a:r>
            <a:r>
              <a:rPr lang="es-CL" sz="1629" dirty="0"/>
              <a:t> 3. Score </a:t>
            </a:r>
            <a:r>
              <a:rPr lang="es-CL" sz="1629" dirty="0" err="1"/>
              <a:t>plot</a:t>
            </a:r>
            <a:r>
              <a:rPr lang="es-CL" sz="1629" dirty="0"/>
              <a:t> in positive </a:t>
            </a:r>
            <a:r>
              <a:rPr lang="es-CL" sz="1629" dirty="0" err="1"/>
              <a:t>tive</a:t>
            </a:r>
            <a:r>
              <a:rPr lang="es-CL" sz="1629" dirty="0"/>
              <a:t> </a:t>
            </a:r>
            <a:r>
              <a:rPr lang="es-CL" sz="1629" dirty="0" err="1"/>
              <a:t>mode</a:t>
            </a:r>
            <a:r>
              <a:rPr lang="es-CL" sz="1629" dirty="0"/>
              <a:t>: d)</a:t>
            </a:r>
            <a:r>
              <a:rPr lang="es-CL" sz="1629" dirty="0" err="1"/>
              <a:t>method</a:t>
            </a:r>
            <a:r>
              <a:rPr lang="es-CL" sz="1629" dirty="0"/>
              <a:t> 2 and  e) </a:t>
            </a:r>
            <a:r>
              <a:rPr lang="es-CL" sz="1629" dirty="0" err="1"/>
              <a:t>method</a:t>
            </a:r>
            <a:r>
              <a:rPr lang="es-CL" sz="1629" dirty="0"/>
              <a:t> 3. N: </a:t>
            </a:r>
            <a:r>
              <a:rPr lang="es-CL" sz="1629" dirty="0" err="1"/>
              <a:t>green</a:t>
            </a:r>
            <a:r>
              <a:rPr lang="es-CL" sz="1629" dirty="0"/>
              <a:t> H: red</a:t>
            </a:r>
          </a:p>
        </p:txBody>
      </p:sp>
      <p:pic>
        <p:nvPicPr>
          <p:cNvPr id="1026" name="Picture 2" descr="PCAScore2DImage">
            <a:extLst>
              <a:ext uri="{FF2B5EF4-FFF2-40B4-BE49-F238E27FC236}">
                <a16:creationId xmlns:a16="http://schemas.microsoft.com/office/drawing/2014/main" id="{4F36095B-CD0F-4A4C-89F4-8818B6C02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238" y="179489"/>
            <a:ext cx="2827020" cy="282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CAScore2DImage">
            <a:extLst>
              <a:ext uri="{FF2B5EF4-FFF2-40B4-BE49-F238E27FC236}">
                <a16:creationId xmlns:a16="http://schemas.microsoft.com/office/drawing/2014/main" id="{BCEF58DE-DD1C-4B8D-A254-ADB1D0B4F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420" y="193040"/>
            <a:ext cx="2827020" cy="282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CAScore2DImage">
            <a:extLst>
              <a:ext uri="{FF2B5EF4-FFF2-40B4-BE49-F238E27FC236}">
                <a16:creationId xmlns:a16="http://schemas.microsoft.com/office/drawing/2014/main" id="{DA6A7B82-42BB-4014-B37C-363EAB9E8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418" y="3192780"/>
            <a:ext cx="2827021" cy="282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CAScore2DImage">
            <a:extLst>
              <a:ext uri="{FF2B5EF4-FFF2-40B4-BE49-F238E27FC236}">
                <a16:creationId xmlns:a16="http://schemas.microsoft.com/office/drawing/2014/main" id="{7860BDD0-7127-4069-9084-16891425D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820" y="193040"/>
            <a:ext cx="2867660" cy="286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CAScore2DImage">
            <a:extLst>
              <a:ext uri="{FF2B5EF4-FFF2-40B4-BE49-F238E27FC236}">
                <a16:creationId xmlns:a16="http://schemas.microsoft.com/office/drawing/2014/main" id="{8A7B7C30-A5D5-4399-B898-0D2963071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785" y="3189700"/>
            <a:ext cx="2827020" cy="282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649ACAAC-9555-4F5E-B68B-96AF32111538}"/>
              </a:ext>
            </a:extLst>
          </p:cNvPr>
          <p:cNvSpPr txBox="1"/>
          <p:nvPr/>
        </p:nvSpPr>
        <p:spPr>
          <a:xfrm>
            <a:off x="912853" y="177947"/>
            <a:ext cx="380248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29" dirty="0"/>
              <a:t>a)</a:t>
            </a:r>
            <a:endParaRPr lang="es-CL" sz="1629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B53D6DF-72E2-45CE-B550-4B09EC46F541}"/>
              </a:ext>
            </a:extLst>
          </p:cNvPr>
          <p:cNvSpPr txBox="1"/>
          <p:nvPr/>
        </p:nvSpPr>
        <p:spPr>
          <a:xfrm>
            <a:off x="3969799" y="185801"/>
            <a:ext cx="380248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29" dirty="0"/>
              <a:t>b)</a:t>
            </a:r>
            <a:endParaRPr lang="es-CL" sz="1629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DE747D7-8E57-4A5A-9381-5BD9D6EA6ACD}"/>
              </a:ext>
            </a:extLst>
          </p:cNvPr>
          <p:cNvSpPr txBox="1"/>
          <p:nvPr/>
        </p:nvSpPr>
        <p:spPr>
          <a:xfrm>
            <a:off x="7160482" y="195961"/>
            <a:ext cx="380248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29" dirty="0"/>
              <a:t>c)</a:t>
            </a:r>
            <a:endParaRPr lang="es-CL" sz="1629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1DF3BD7-D9CA-440D-9D49-C5615AC9BA38}"/>
              </a:ext>
            </a:extLst>
          </p:cNvPr>
          <p:cNvSpPr txBox="1"/>
          <p:nvPr/>
        </p:nvSpPr>
        <p:spPr>
          <a:xfrm>
            <a:off x="3929159" y="3183001"/>
            <a:ext cx="380248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29" dirty="0"/>
              <a:t>b)</a:t>
            </a:r>
            <a:endParaRPr lang="es-CL" sz="1629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E072692-C71F-41D9-8AF4-074B55DCBF91}"/>
              </a:ext>
            </a:extLst>
          </p:cNvPr>
          <p:cNvSpPr txBox="1"/>
          <p:nvPr/>
        </p:nvSpPr>
        <p:spPr>
          <a:xfrm>
            <a:off x="7119842" y="3193161"/>
            <a:ext cx="380248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29" dirty="0"/>
              <a:t>c)</a:t>
            </a:r>
            <a:endParaRPr lang="es-CL" sz="1629" dirty="0"/>
          </a:p>
        </p:txBody>
      </p:sp>
    </p:spTree>
    <p:extLst>
      <p:ext uri="{BB962C8B-B14F-4D97-AF65-F5344CB8AC3E}">
        <p14:creationId xmlns:p14="http://schemas.microsoft.com/office/powerpoint/2010/main" val="3600730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2468A05-2306-9DB8-BA89-159451EBB030}"/>
              </a:ext>
            </a:extLst>
          </p:cNvPr>
          <p:cNvSpPr txBox="1"/>
          <p:nvPr/>
        </p:nvSpPr>
        <p:spPr>
          <a:xfrm>
            <a:off x="985238" y="5962839"/>
            <a:ext cx="1024738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L" sz="1600" b="1" dirty="0"/>
              <a:t>Figure S9</a:t>
            </a:r>
            <a:r>
              <a:rPr lang="es-CL" sz="1600" dirty="0"/>
              <a:t>: </a:t>
            </a:r>
            <a:r>
              <a:rPr lang="en-US" sz="16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sz="1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lectron paramagnetic resonance (EPR) spectroscopy for hydroxyl radical in mouse plasma. H: High-fat diet group; N: normal diet group; </a:t>
            </a:r>
            <a:r>
              <a:rPr lang="en-US" sz="16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Hcal</a:t>
            </a:r>
            <a:r>
              <a:rPr lang="en-US" sz="1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High-fat diet group with Calafate; </a:t>
            </a:r>
            <a:r>
              <a:rPr lang="en-US" sz="16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Ncal</a:t>
            </a:r>
            <a:r>
              <a:rPr lang="en-US" sz="1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: Normal diet with Calafate.</a:t>
            </a:r>
            <a:endParaRPr lang="es-CL" sz="16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5E1AF39-703E-C352-D40E-CA81AD204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628" y="1175581"/>
            <a:ext cx="5582964" cy="4698621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988546B-D807-43E9-C7A1-E6CB68340875}"/>
              </a:ext>
            </a:extLst>
          </p:cNvPr>
          <p:cNvSpPr txBox="1"/>
          <p:nvPr/>
        </p:nvSpPr>
        <p:spPr>
          <a:xfrm>
            <a:off x="5037727" y="3389243"/>
            <a:ext cx="38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*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84925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E5B8C1-3A8C-BA07-E971-463FA3EC7028}"/>
              </a:ext>
            </a:extLst>
          </p:cNvPr>
          <p:cNvSpPr txBox="1"/>
          <p:nvPr/>
        </p:nvSpPr>
        <p:spPr>
          <a:xfrm>
            <a:off x="-1566517" y="972839"/>
            <a:ext cx="13644217" cy="41272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56080" indent="269875" algn="just">
              <a:lnSpc>
                <a:spcPct val="95000"/>
              </a:lnSpc>
            </a:pPr>
            <a:r>
              <a:rPr lang="en-U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Chromatographic </a:t>
            </a:r>
            <a:r>
              <a:rPr lang="en-US" sz="24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separation </a:t>
            </a:r>
            <a:r>
              <a:rPr lang="en-US" sz="240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conditions</a:t>
            </a:r>
            <a:r>
              <a:rPr lang="en-US" sz="24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656080" indent="269875" algn="just">
              <a:lnSpc>
                <a:spcPct val="95000"/>
              </a:lnSpc>
            </a:pPr>
            <a:endParaRPr lang="en-US" dirty="0">
              <a:solidFill>
                <a:srgbClr val="000000"/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6080" indent="269875" algn="just">
              <a:lnSpc>
                <a:spcPct val="95000"/>
              </a:lnSpc>
            </a:pPr>
            <a:r>
              <a:rPr lang="en-US" sz="1800" u="sng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 1: 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Mobile phase A was composed of 0.1% formic acid in water, and mobile phase B was composed of 0.1% formic acid in acetonitrile, with a flow rate of 0.5 mL/min and an injection volume of 20 </a:t>
            </a:r>
            <a:r>
              <a:rPr lang="en-US" sz="18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μL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The acetonitrile gradient ranged from 0% for 2 min, from 0% to 5% for 4 min, from 5% to 60% for 0.5 min, from 60% to 88% for 6.5 min, from 88% to 100% for 0.5 min, from 100% for 1 min and from 100 to 0% for 1 min with a stabilization period of 7.5 min.</a:t>
            </a:r>
            <a:endParaRPr lang="es-CL" sz="18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6080" indent="269875" algn="just">
              <a:lnSpc>
                <a:spcPct val="95000"/>
              </a:lnSpc>
            </a:pPr>
            <a:r>
              <a:rPr lang="en-US" sz="1800" u="sng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 2: 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Mobile phase A: 60:40 </a:t>
            </a:r>
            <a:r>
              <a:rPr lang="en-US" sz="18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acetonitrile:water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0.1%  formic acid , and 10 mM ammonium </a:t>
            </a:r>
            <a:r>
              <a:rPr lang="en-US" sz="18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formate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and mobile phase B: 90:10 </a:t>
            </a:r>
            <a:r>
              <a:rPr lang="en-US" sz="18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isopropanol:acetonitrile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0.1% formic acid, 10 mM ammonium </a:t>
            </a:r>
            <a:r>
              <a:rPr lang="en-US" sz="18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formate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 flow rate of 0.2 mL/min and an injection volume of 20 </a:t>
            </a:r>
            <a:r>
              <a:rPr lang="en-US" sz="18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μL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The mobile phase B gradient ranged from 32 to 43% for 2 min, 43% for 2 min, from 43% to 75% for 6 min, 75% for 2 min, 75% to 100% for 2 min, 100% for 1 min and from 100 to 32% for 1 min with a stabilization period of 5 min.</a:t>
            </a:r>
            <a:endParaRPr lang="es-CL" sz="18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6080" indent="269875" algn="just">
              <a:lnSpc>
                <a:spcPct val="95000"/>
              </a:lnSpc>
            </a:pPr>
            <a:r>
              <a:rPr lang="en-US" sz="1800" u="sng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 3: 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Mobile phase A was composed of 10 mM ammonium </a:t>
            </a:r>
            <a:r>
              <a:rPr lang="en-US" sz="18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formate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water, and mobile phase B was composed of 95:5 ammonium </a:t>
            </a:r>
            <a:r>
              <a:rPr lang="en-US" sz="18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formate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acetonitrile:water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 flow rate of 0.4 mL/min and an injection volume of 20 </a:t>
            </a:r>
            <a:r>
              <a:rPr lang="en-US" sz="18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μL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were used. The gradient ranged from 100% B for 1 min, from 100% to 70% B for 16 min, 70% B for 1 min, and from 70 to 100% for 1 min with a stabilization period of 5 min</a:t>
            </a:r>
            <a:r>
              <a:rPr lang="en-US" sz="180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451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824E9257-6752-4EE9-8717-13C3B6668B1A}"/>
              </a:ext>
            </a:extLst>
          </p:cNvPr>
          <p:cNvGraphicFramePr>
            <a:graphicFrameLocks noGrp="1"/>
          </p:cNvGraphicFramePr>
          <p:nvPr/>
        </p:nvGraphicFramePr>
        <p:xfrm>
          <a:off x="1575084" y="607899"/>
          <a:ext cx="9041834" cy="6103022"/>
        </p:xfrm>
        <a:graphic>
          <a:graphicData uri="http://schemas.openxmlformats.org/drawingml/2006/table">
            <a:tbl>
              <a:tblPr firstRow="1" firstCol="1" bandRow="1"/>
              <a:tblGrid>
                <a:gridCol w="1228292">
                  <a:extLst>
                    <a:ext uri="{9D8B030D-6E8A-4147-A177-3AD203B41FA5}">
                      <a16:colId xmlns:a16="http://schemas.microsoft.com/office/drawing/2014/main" val="1097300490"/>
                    </a:ext>
                  </a:extLst>
                </a:gridCol>
                <a:gridCol w="1228292">
                  <a:extLst>
                    <a:ext uri="{9D8B030D-6E8A-4147-A177-3AD203B41FA5}">
                      <a16:colId xmlns:a16="http://schemas.microsoft.com/office/drawing/2014/main" val="1224654287"/>
                    </a:ext>
                  </a:extLst>
                </a:gridCol>
                <a:gridCol w="1228292">
                  <a:extLst>
                    <a:ext uri="{9D8B030D-6E8A-4147-A177-3AD203B41FA5}">
                      <a16:colId xmlns:a16="http://schemas.microsoft.com/office/drawing/2014/main" val="2829631697"/>
                    </a:ext>
                  </a:extLst>
                </a:gridCol>
                <a:gridCol w="1228292">
                  <a:extLst>
                    <a:ext uri="{9D8B030D-6E8A-4147-A177-3AD203B41FA5}">
                      <a16:colId xmlns:a16="http://schemas.microsoft.com/office/drawing/2014/main" val="4028874064"/>
                    </a:ext>
                  </a:extLst>
                </a:gridCol>
                <a:gridCol w="1228292">
                  <a:extLst>
                    <a:ext uri="{9D8B030D-6E8A-4147-A177-3AD203B41FA5}">
                      <a16:colId xmlns:a16="http://schemas.microsoft.com/office/drawing/2014/main" val="2173092447"/>
                    </a:ext>
                  </a:extLst>
                </a:gridCol>
                <a:gridCol w="1228292">
                  <a:extLst>
                    <a:ext uri="{9D8B030D-6E8A-4147-A177-3AD203B41FA5}">
                      <a16:colId xmlns:a16="http://schemas.microsoft.com/office/drawing/2014/main" val="3194376546"/>
                    </a:ext>
                  </a:extLst>
                </a:gridCol>
                <a:gridCol w="1672082">
                  <a:extLst>
                    <a:ext uri="{9D8B030D-6E8A-4147-A177-3AD203B41FA5}">
                      <a16:colId xmlns:a16="http://schemas.microsoft.com/office/drawing/2014/main" val="1797720472"/>
                    </a:ext>
                  </a:extLst>
                </a:gridCol>
              </a:tblGrid>
              <a:tr h="255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Columna1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Method1 NEG</a:t>
                      </a:r>
                      <a:endParaRPr lang="es-CL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Method1 POS</a:t>
                      </a:r>
                      <a:endParaRPr lang="es-CL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Method2 NEG</a:t>
                      </a:r>
                      <a:endParaRPr lang="es-CL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Method2 POS</a:t>
                      </a:r>
                      <a:endParaRPr lang="es-CL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Method3 NEG</a:t>
                      </a:r>
                      <a:endParaRPr lang="es-CL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Method3 POS</a:t>
                      </a:r>
                      <a:endParaRPr lang="es-CL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073944"/>
                  </a:ext>
                </a:extLst>
              </a:tr>
              <a:tr h="2741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Intensity threshold [counts]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200.0 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400.0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200.0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150.0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1921961"/>
                  </a:ext>
                </a:extLst>
              </a:tr>
              <a:tr h="3418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Minimum peak length [spectra]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7612604"/>
                  </a:ext>
                </a:extLst>
              </a:tr>
              <a:tr h="4284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Minimum peak length (recursive) [spectra]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936603"/>
                  </a:ext>
                </a:extLst>
              </a:tr>
              <a:tr h="4284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Minimum # Features for Extraction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8293695"/>
                  </a:ext>
                </a:extLst>
              </a:tr>
              <a:tr h="5149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Presence of features in minimum # of analyses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490622"/>
                  </a:ext>
                </a:extLst>
              </a:tr>
              <a:tr h="3418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Lock mass calibration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false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false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false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false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false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false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2152203"/>
                  </a:ext>
                </a:extLst>
              </a:tr>
              <a:tr h="255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Mass calibration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true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true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true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true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true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true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929651"/>
                  </a:ext>
                </a:extLst>
              </a:tr>
              <a:tr h="168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Primary Ion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[M-H]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[M+H]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[M-H]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[M+H]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[M-H]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[M+H]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2764557"/>
                  </a:ext>
                </a:extLst>
              </a:tr>
              <a:tr h="4284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Seed Ions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[2M-H]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[M+HCOO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[M+Na]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[M]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[2M+H]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[M+HCOOH]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[2M-H]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[M+HCOO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[M+Na]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[M]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[2M+H]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[M+HCOOH]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[2M-H]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[M+HCOO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[M+Na]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[M]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[2M+H]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[M+HCOOH]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9401476"/>
                  </a:ext>
                </a:extLst>
              </a:tr>
              <a:tr h="168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Common Ions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[M-H-H2O]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[M-H2O+H]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[M-H-H2O]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[M-H2O+H]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[M-H-H2O]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[M-H2O+H]</a:t>
                      </a:r>
                      <a:r>
                        <a:rPr lang="en-US" sz="9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9036417"/>
                  </a:ext>
                </a:extLst>
              </a:tr>
              <a:tr h="255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EIC correlation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0.8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0.8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0.8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0.8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0.8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0.8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2946041"/>
                  </a:ext>
                </a:extLst>
              </a:tr>
              <a:tr h="3418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Mass range: Start [m/z]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845564"/>
                  </a:ext>
                </a:extLst>
              </a:tr>
              <a:tr h="255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Mass range: End [m/z]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1500.0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1500.0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1500.0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1500.0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1500.0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1500.0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320698"/>
                  </a:ext>
                </a:extLst>
              </a:tr>
              <a:tr h="4284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Retention time range: Start [min]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0.5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0.5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0.5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0.5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320905"/>
                  </a:ext>
                </a:extLst>
              </a:tr>
              <a:tr h="3418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Retention time range: End [min]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13.5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13.5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14.0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14.0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17.0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17.0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540409"/>
                  </a:ext>
                </a:extLst>
              </a:tr>
              <a:tr h="255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Perform MS/MS import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true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true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true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true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true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true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029194"/>
                  </a:ext>
                </a:extLst>
              </a:tr>
              <a:tr h="2741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 by collision energy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false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false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false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false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false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false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9811900"/>
                  </a:ext>
                </a:extLst>
              </a:tr>
              <a:tr h="255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MS/MS import method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average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average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average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average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average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average 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641765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86899E4E-E62F-4F0D-AF81-A2B5B448645A}"/>
              </a:ext>
            </a:extLst>
          </p:cNvPr>
          <p:cNvSpPr txBox="1"/>
          <p:nvPr/>
        </p:nvSpPr>
        <p:spPr>
          <a:xfrm>
            <a:off x="1575083" y="-8757"/>
            <a:ext cx="5254334" cy="501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690"/>
              </a:spcAft>
            </a:pPr>
            <a:r>
              <a:rPr lang="en-US" sz="1551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S1</a:t>
            </a:r>
            <a:r>
              <a:rPr lang="en-US" sz="155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55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MetaboScape</a:t>
            </a:r>
            <a:r>
              <a:rPr lang="en-US" sz="155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parameter</a:t>
            </a:r>
            <a:endParaRPr lang="es-CL" sz="1379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079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384D9AA-9E5C-4754-8350-E3DE4AD8D9BC}"/>
              </a:ext>
            </a:extLst>
          </p:cNvPr>
          <p:cNvSpPr txBox="1"/>
          <p:nvPr/>
        </p:nvSpPr>
        <p:spPr>
          <a:xfrm>
            <a:off x="184960" y="6330417"/>
            <a:ext cx="9130026" cy="3430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L" sz="1629" b="1" dirty="0"/>
              <a:t>Figure S1</a:t>
            </a:r>
            <a:r>
              <a:rPr lang="es-CL" sz="1629" dirty="0"/>
              <a:t>: Flow data </a:t>
            </a:r>
            <a:r>
              <a:rPr lang="es-CL" sz="1629" dirty="0" err="1" smtClean="0"/>
              <a:t>processing</a:t>
            </a:r>
            <a:endParaRPr lang="es-CL" sz="1629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D4FFDE2D-0269-4CEB-A775-E51DD003D9C3}"/>
              </a:ext>
            </a:extLst>
          </p:cNvPr>
          <p:cNvSpPr/>
          <p:nvPr/>
        </p:nvSpPr>
        <p:spPr>
          <a:xfrm>
            <a:off x="198785" y="2341882"/>
            <a:ext cx="1254307" cy="3089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LC-MS</a:t>
            </a:r>
            <a:endParaRPr lang="es-C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D9949956-8478-4C44-88FE-736F748A5EDF}"/>
              </a:ext>
            </a:extLst>
          </p:cNvPr>
          <p:cNvSpPr/>
          <p:nvPr/>
        </p:nvSpPr>
        <p:spPr>
          <a:xfrm>
            <a:off x="3476825" y="2341882"/>
            <a:ext cx="1983083" cy="44238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QC RSD&lt;20%</a:t>
            </a:r>
          </a:p>
          <a:p>
            <a:pPr algn="ctr"/>
            <a:r>
              <a:rPr lang="es-MX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Normalized</a:t>
            </a:r>
            <a:r>
              <a:rPr lang="es-MX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Paretto</a:t>
            </a:r>
            <a:endParaRPr lang="es-C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6795F06A-66E4-43A2-BDF7-4BC6E7432F2D}"/>
              </a:ext>
            </a:extLst>
          </p:cNvPr>
          <p:cNvSpPr/>
          <p:nvPr/>
        </p:nvSpPr>
        <p:spPr>
          <a:xfrm>
            <a:off x="1837805" y="2348905"/>
            <a:ext cx="1366091" cy="3089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Bucket</a:t>
            </a:r>
            <a:r>
              <a:rPr lang="es-MX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table</a:t>
            </a:r>
            <a:endParaRPr lang="es-CL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FFD1320A-B0B2-441F-80DF-012F9EC53393}"/>
              </a:ext>
            </a:extLst>
          </p:cNvPr>
          <p:cNvCxnSpPr>
            <a:stCxn id="5" idx="3"/>
            <a:endCxn id="7" idx="1"/>
          </p:cNvCxnSpPr>
          <p:nvPr/>
        </p:nvCxnSpPr>
        <p:spPr>
          <a:xfrm>
            <a:off x="1453092" y="2496365"/>
            <a:ext cx="384713" cy="70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45EF052F-8159-4610-8F08-05EDF3E94C22}"/>
              </a:ext>
            </a:extLst>
          </p:cNvPr>
          <p:cNvCxnSpPr>
            <a:cxnSpLocks/>
          </p:cNvCxnSpPr>
          <p:nvPr/>
        </p:nvCxnSpPr>
        <p:spPr>
          <a:xfrm flipV="1">
            <a:off x="3203896" y="2496365"/>
            <a:ext cx="272929" cy="93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3D9B9EDB-BF76-47DA-834C-6090B2E204E6}"/>
              </a:ext>
            </a:extLst>
          </p:cNvPr>
          <p:cNvCxnSpPr>
            <a:cxnSpLocks/>
          </p:cNvCxnSpPr>
          <p:nvPr/>
        </p:nvCxnSpPr>
        <p:spPr>
          <a:xfrm>
            <a:off x="1645448" y="2082069"/>
            <a:ext cx="0" cy="344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F886D5B4-94CE-4783-B4D9-BE6D3BBA3B85}"/>
              </a:ext>
            </a:extLst>
          </p:cNvPr>
          <p:cNvCxnSpPr>
            <a:cxnSpLocks/>
          </p:cNvCxnSpPr>
          <p:nvPr/>
        </p:nvCxnSpPr>
        <p:spPr>
          <a:xfrm>
            <a:off x="3340360" y="2082069"/>
            <a:ext cx="0" cy="344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FAD1958-F62A-4A82-9271-6F9BD24C93C8}"/>
              </a:ext>
            </a:extLst>
          </p:cNvPr>
          <p:cNvSpPr txBox="1"/>
          <p:nvPr/>
        </p:nvSpPr>
        <p:spPr>
          <a:xfrm>
            <a:off x="1114837" y="1818864"/>
            <a:ext cx="14459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MetaboScape</a:t>
            </a:r>
            <a:r>
              <a:rPr lang="es-MX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3.0</a:t>
            </a:r>
            <a:endParaRPr lang="es-CL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358C16E-AB5C-4CBB-8D28-0FC1AA5052C9}"/>
              </a:ext>
            </a:extLst>
          </p:cNvPr>
          <p:cNvSpPr txBox="1"/>
          <p:nvPr/>
        </p:nvSpPr>
        <p:spPr>
          <a:xfrm>
            <a:off x="2753856" y="1829516"/>
            <a:ext cx="14459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MetaboAnalyst</a:t>
            </a:r>
            <a:r>
              <a:rPr lang="es-MX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3.0</a:t>
            </a:r>
            <a:endParaRPr lang="es-CL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6B13C9B3-0A6D-4C5C-BB78-20A5E166C523}"/>
              </a:ext>
            </a:extLst>
          </p:cNvPr>
          <p:cNvCxnSpPr>
            <a:cxnSpLocks/>
          </p:cNvCxnSpPr>
          <p:nvPr/>
        </p:nvCxnSpPr>
        <p:spPr>
          <a:xfrm flipV="1">
            <a:off x="5454101" y="2505729"/>
            <a:ext cx="272929" cy="93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361326FF-1B32-4ABF-9035-07290E1C179E}"/>
              </a:ext>
            </a:extLst>
          </p:cNvPr>
          <p:cNvSpPr/>
          <p:nvPr/>
        </p:nvSpPr>
        <p:spPr>
          <a:xfrm>
            <a:off x="5735740" y="2327838"/>
            <a:ext cx="1983083" cy="7466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Volcano</a:t>
            </a:r>
            <a:r>
              <a:rPr lang="es-MX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plot</a:t>
            </a:r>
            <a:r>
              <a:rPr lang="es-MX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FC 1.5 p&lt; 0.05</a:t>
            </a:r>
          </a:p>
          <a:p>
            <a:pPr algn="ctr"/>
            <a:r>
              <a:rPr lang="es-C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Loadings</a:t>
            </a:r>
            <a:r>
              <a:rPr lang="es-C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PCA 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298F6A94-327F-4BDB-AA83-5E7D3E4F07D1}"/>
              </a:ext>
            </a:extLst>
          </p:cNvPr>
          <p:cNvCxnSpPr>
            <a:cxnSpLocks/>
          </p:cNvCxnSpPr>
          <p:nvPr/>
        </p:nvCxnSpPr>
        <p:spPr>
          <a:xfrm flipV="1">
            <a:off x="7704307" y="2515093"/>
            <a:ext cx="272929" cy="93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FA503F38-6E82-4AE3-8513-9C54DD22CDD1}"/>
              </a:ext>
            </a:extLst>
          </p:cNvPr>
          <p:cNvCxnSpPr>
            <a:cxnSpLocks/>
          </p:cNvCxnSpPr>
          <p:nvPr/>
        </p:nvCxnSpPr>
        <p:spPr>
          <a:xfrm>
            <a:off x="7840771" y="2117179"/>
            <a:ext cx="0" cy="344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496F29E-DC0E-4F55-A79F-DA753D99D213}"/>
              </a:ext>
            </a:extLst>
          </p:cNvPr>
          <p:cNvSpPr txBox="1"/>
          <p:nvPr/>
        </p:nvSpPr>
        <p:spPr>
          <a:xfrm>
            <a:off x="7254267" y="1864626"/>
            <a:ext cx="14459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QuantAnalysis</a:t>
            </a:r>
            <a:r>
              <a:rPr lang="es-MX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4.4</a:t>
            </a:r>
            <a:endParaRPr lang="es-CL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3292A96C-FC56-47AD-A107-3F0D6EC93AA6}"/>
              </a:ext>
            </a:extLst>
          </p:cNvPr>
          <p:cNvSpPr/>
          <p:nvPr/>
        </p:nvSpPr>
        <p:spPr>
          <a:xfrm>
            <a:off x="7962720" y="2355928"/>
            <a:ext cx="1366091" cy="3089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s-MX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Bucket</a:t>
            </a:r>
            <a:r>
              <a:rPr lang="es-MX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table</a:t>
            </a:r>
            <a:endParaRPr lang="es-CL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687C3975-DDD8-45DA-BF0A-B30FCAEE8729}"/>
              </a:ext>
            </a:extLst>
          </p:cNvPr>
          <p:cNvSpPr/>
          <p:nvPr/>
        </p:nvSpPr>
        <p:spPr>
          <a:xfrm>
            <a:off x="9664660" y="3067081"/>
            <a:ext cx="1294899" cy="31341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ANOVA p&lt;0.05</a:t>
            </a:r>
            <a:endParaRPr lang="es-C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15C70F24-A35F-487C-BB42-2DBC83C88ED9}"/>
              </a:ext>
            </a:extLst>
          </p:cNvPr>
          <p:cNvCxnSpPr>
            <a:cxnSpLocks/>
          </p:cNvCxnSpPr>
          <p:nvPr/>
        </p:nvCxnSpPr>
        <p:spPr>
          <a:xfrm flipV="1">
            <a:off x="9314986" y="2510411"/>
            <a:ext cx="272929" cy="93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6D4F2815-C42C-4CBB-AB71-1F9186F5C5B1}"/>
              </a:ext>
            </a:extLst>
          </p:cNvPr>
          <p:cNvCxnSpPr>
            <a:cxnSpLocks/>
          </p:cNvCxnSpPr>
          <p:nvPr/>
        </p:nvCxnSpPr>
        <p:spPr>
          <a:xfrm>
            <a:off x="9458582" y="2117179"/>
            <a:ext cx="0" cy="344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0B92465-E23C-47FF-804B-0E4EDB78C7D2}"/>
              </a:ext>
            </a:extLst>
          </p:cNvPr>
          <p:cNvSpPr txBox="1"/>
          <p:nvPr/>
        </p:nvSpPr>
        <p:spPr>
          <a:xfrm>
            <a:off x="8872078" y="1864626"/>
            <a:ext cx="14459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MetaboAnalyst</a:t>
            </a:r>
            <a:r>
              <a:rPr lang="es-MX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3.0</a:t>
            </a:r>
            <a:endParaRPr lang="es-CL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6ED44283-DA94-4393-9E5B-6DD5E56EA7C9}"/>
              </a:ext>
            </a:extLst>
          </p:cNvPr>
          <p:cNvSpPr/>
          <p:nvPr/>
        </p:nvSpPr>
        <p:spPr>
          <a:xfrm>
            <a:off x="9608966" y="2339717"/>
            <a:ext cx="1445936" cy="34138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QC RSD&lt;20%</a:t>
            </a:r>
          </a:p>
          <a:p>
            <a:pPr algn="ctr"/>
            <a:r>
              <a:rPr lang="es-MX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Normalized</a:t>
            </a:r>
            <a:r>
              <a:rPr lang="es-MX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Paretto</a:t>
            </a:r>
            <a:endParaRPr lang="es-C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5CA4F980-607C-4D6A-B67B-C267BFD35742}"/>
              </a:ext>
            </a:extLst>
          </p:cNvPr>
          <p:cNvCxnSpPr>
            <a:cxnSpLocks/>
          </p:cNvCxnSpPr>
          <p:nvPr/>
        </p:nvCxnSpPr>
        <p:spPr>
          <a:xfrm>
            <a:off x="10312110" y="2701171"/>
            <a:ext cx="0" cy="373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B7CC686F-D24A-408D-AA2B-29A627F76A20}"/>
              </a:ext>
            </a:extLst>
          </p:cNvPr>
          <p:cNvSpPr/>
          <p:nvPr/>
        </p:nvSpPr>
        <p:spPr>
          <a:xfrm>
            <a:off x="3360238" y="1273515"/>
            <a:ext cx="5974626" cy="343043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s-MX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pre-filter</a:t>
            </a:r>
            <a:endParaRPr lang="es-C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ángulo: esquinas redondeadas 37">
            <a:extLst>
              <a:ext uri="{FF2B5EF4-FFF2-40B4-BE49-F238E27FC236}">
                <a16:creationId xmlns:a16="http://schemas.microsoft.com/office/drawing/2014/main" id="{F3D0473C-A901-40FE-B578-5A2FB3741D97}"/>
              </a:ext>
            </a:extLst>
          </p:cNvPr>
          <p:cNvSpPr/>
          <p:nvPr/>
        </p:nvSpPr>
        <p:spPr>
          <a:xfrm>
            <a:off x="198785" y="1276935"/>
            <a:ext cx="3132271" cy="33962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Feature</a:t>
            </a:r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table</a:t>
            </a:r>
            <a:endParaRPr lang="es-C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ectángulo: esquinas redondeadas 38">
            <a:extLst>
              <a:ext uri="{FF2B5EF4-FFF2-40B4-BE49-F238E27FC236}">
                <a16:creationId xmlns:a16="http://schemas.microsoft.com/office/drawing/2014/main" id="{E2950EA9-515A-427A-B72A-17BF69C4C743}"/>
              </a:ext>
            </a:extLst>
          </p:cNvPr>
          <p:cNvSpPr/>
          <p:nvPr/>
        </p:nvSpPr>
        <p:spPr>
          <a:xfrm>
            <a:off x="9370528" y="1257326"/>
            <a:ext cx="2526612" cy="359232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Filter</a:t>
            </a:r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 </a:t>
            </a:r>
            <a:r>
              <a:rPr lang="es-MX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feature</a:t>
            </a:r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selection</a:t>
            </a:r>
            <a:endParaRPr lang="es-CL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ectángulo: esquinas redondeadas 39">
            <a:extLst>
              <a:ext uri="{FF2B5EF4-FFF2-40B4-BE49-F238E27FC236}">
                <a16:creationId xmlns:a16="http://schemas.microsoft.com/office/drawing/2014/main" id="{55C4FCB8-9524-4EF2-85C6-3A443CDB940E}"/>
              </a:ext>
            </a:extLst>
          </p:cNvPr>
          <p:cNvSpPr/>
          <p:nvPr/>
        </p:nvSpPr>
        <p:spPr>
          <a:xfrm>
            <a:off x="9664658" y="3785361"/>
            <a:ext cx="1390243" cy="50541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Significant</a:t>
            </a:r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feature</a:t>
            </a:r>
            <a:endParaRPr lang="es-CL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D49B0E35-F77D-4DCB-94B6-92F8DFEBF1FE}"/>
              </a:ext>
            </a:extLst>
          </p:cNvPr>
          <p:cNvCxnSpPr>
            <a:cxnSpLocks/>
          </p:cNvCxnSpPr>
          <p:nvPr/>
        </p:nvCxnSpPr>
        <p:spPr>
          <a:xfrm>
            <a:off x="10312110" y="3380498"/>
            <a:ext cx="0" cy="373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ángulo: esquinas redondeadas 32">
            <a:extLst>
              <a:ext uri="{FF2B5EF4-FFF2-40B4-BE49-F238E27FC236}">
                <a16:creationId xmlns:a16="http://schemas.microsoft.com/office/drawing/2014/main" id="{38A77CC8-5948-469C-9CB0-7F6AFA349A43}"/>
              </a:ext>
            </a:extLst>
          </p:cNvPr>
          <p:cNvSpPr/>
          <p:nvPr/>
        </p:nvSpPr>
        <p:spPr>
          <a:xfrm>
            <a:off x="9697063" y="4605380"/>
            <a:ext cx="1390243" cy="50541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PCA data </a:t>
            </a:r>
            <a:r>
              <a:rPr lang="es-MX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visualization</a:t>
            </a:r>
            <a:endParaRPr lang="es-CL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951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A1E8711-7459-49C2-A91B-14FF404CCD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308354"/>
              </p:ext>
            </p:extLst>
          </p:nvPr>
        </p:nvGraphicFramePr>
        <p:xfrm>
          <a:off x="1575082" y="507024"/>
          <a:ext cx="8394860" cy="4450783"/>
        </p:xfrm>
        <a:graphic>
          <a:graphicData uri="http://schemas.openxmlformats.org/drawingml/2006/table">
            <a:tbl>
              <a:tblPr firstRow="1" firstCol="1" bandRow="1"/>
              <a:tblGrid>
                <a:gridCol w="1666473">
                  <a:extLst>
                    <a:ext uri="{9D8B030D-6E8A-4147-A177-3AD203B41FA5}">
                      <a16:colId xmlns:a16="http://schemas.microsoft.com/office/drawing/2014/main" val="1097300490"/>
                    </a:ext>
                  </a:extLst>
                </a:gridCol>
                <a:gridCol w="1478995">
                  <a:extLst>
                    <a:ext uri="{9D8B030D-6E8A-4147-A177-3AD203B41FA5}">
                      <a16:colId xmlns:a16="http://schemas.microsoft.com/office/drawing/2014/main" val="1224654287"/>
                    </a:ext>
                  </a:extLst>
                </a:gridCol>
                <a:gridCol w="1978937">
                  <a:extLst>
                    <a:ext uri="{9D8B030D-6E8A-4147-A177-3AD203B41FA5}">
                      <a16:colId xmlns:a16="http://schemas.microsoft.com/office/drawing/2014/main" val="2829631697"/>
                    </a:ext>
                  </a:extLst>
                </a:gridCol>
                <a:gridCol w="1298509">
                  <a:extLst>
                    <a:ext uri="{9D8B030D-6E8A-4147-A177-3AD203B41FA5}">
                      <a16:colId xmlns:a16="http://schemas.microsoft.com/office/drawing/2014/main" val="4028874064"/>
                    </a:ext>
                  </a:extLst>
                </a:gridCol>
                <a:gridCol w="1971946">
                  <a:extLst>
                    <a:ext uri="{9D8B030D-6E8A-4147-A177-3AD203B41FA5}">
                      <a16:colId xmlns:a16="http://schemas.microsoft.com/office/drawing/2014/main" val="2173092447"/>
                    </a:ext>
                  </a:extLst>
                </a:gridCol>
              </a:tblGrid>
              <a:tr h="2311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L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Ncal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Hcal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073944"/>
                  </a:ext>
                </a:extLst>
              </a:tr>
              <a:tr h="4719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Weight</a:t>
                      </a: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(g)</a:t>
                      </a: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23.0 ± 2.2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22.8 ± 0.8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23.7 ± 2.6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25.5 ± 2.8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1921961"/>
                  </a:ext>
                </a:extLst>
              </a:tr>
              <a:tr h="8399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Change in </a:t>
                      </a:r>
                      <a:r>
                        <a:rPr lang="es-MX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weight</a:t>
                      </a: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(g)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(Final </a:t>
                      </a:r>
                      <a:r>
                        <a:rPr lang="es-MX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weight-Starting</a:t>
                      </a: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weight</a:t>
                      </a: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CL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 ± 0.9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-1.5 ± 4.3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 ± 0.7</a:t>
                      </a:r>
                      <a:r>
                        <a:rPr lang="es-CL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 ± 0.8</a:t>
                      </a:r>
                      <a:r>
                        <a:rPr lang="es-CL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</a:t>
                      </a:r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8293695"/>
                  </a:ext>
                </a:extLst>
              </a:tr>
              <a:tr h="5058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Glycemia</a:t>
                      </a: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(mg/</a:t>
                      </a:r>
                      <a:r>
                        <a:rPr lang="es-MX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dL</a:t>
                      </a: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CL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85.7 ± 21.8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85.0 ± 8.4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85.8 ± 10.9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88.2 ± 7.9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490622"/>
                  </a:ext>
                </a:extLst>
              </a:tr>
              <a:tr h="5340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TRANSAMINASES</a:t>
                      </a:r>
                      <a:endParaRPr lang="es-CL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2152203"/>
                  </a:ext>
                </a:extLst>
              </a:tr>
              <a:tr h="4307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GOT (UI/L)</a:t>
                      </a:r>
                      <a:endParaRPr lang="es-CL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102.6 ± 15.9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98.9 ± 37.8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104.8 ± 17.7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111.6 ± 59.0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929651"/>
                  </a:ext>
                </a:extLst>
              </a:tr>
              <a:tr h="495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GPT (UI/L)</a:t>
                      </a:r>
                      <a:endParaRPr lang="es-CL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46.4 ± 5.6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56.9 ± 7.2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47.4 ± 3.7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51.2 ± 10.7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2764557"/>
                  </a:ext>
                </a:extLst>
              </a:tr>
              <a:tr h="3537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LIPIDS</a:t>
                      </a:r>
                      <a:endParaRPr lang="es-CL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9401476"/>
                  </a:ext>
                </a:extLst>
              </a:tr>
              <a:tr h="3402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TC (mg/</a:t>
                      </a:r>
                      <a:r>
                        <a:rPr lang="es-MX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dL</a:t>
                      </a: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CL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60.7 ± 11.2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55.4 ± 7.3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91.9 ± 6.2</a:t>
                      </a:r>
                      <a:r>
                        <a:rPr lang="es-CL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endParaRPr lang="es-CL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85.4 ± 6.1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9036417"/>
                  </a:ext>
                </a:extLst>
              </a:tr>
              <a:tr h="2475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TG (mg/</a:t>
                      </a:r>
                      <a:r>
                        <a:rPr lang="es-MX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dL</a:t>
                      </a:r>
                      <a:r>
                        <a:rPr lang="es-MX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CL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22" marR="33122" marT="0" marB="0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144.2 ± 60.9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92.1 ± 25.5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106.0 ± 26.7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126.2 ± 22.0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BDB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2946041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39146EBD-EDDF-437E-9577-BC2B7E181C18}"/>
              </a:ext>
            </a:extLst>
          </p:cNvPr>
          <p:cNvSpPr txBox="1"/>
          <p:nvPr/>
        </p:nvSpPr>
        <p:spPr>
          <a:xfrm>
            <a:off x="1575082" y="-8757"/>
            <a:ext cx="10361813" cy="515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690"/>
              </a:spcAft>
            </a:pPr>
            <a:r>
              <a:rPr lang="en-US" sz="1551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S2</a:t>
            </a:r>
            <a:r>
              <a:rPr lang="en-US" sz="155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of mice and clinical chemistry analysis for the different groups</a:t>
            </a:r>
            <a:endParaRPr lang="es-CL" sz="1379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C9B0C08-8031-47CB-BA2A-7CCB24504E43}"/>
              </a:ext>
            </a:extLst>
          </p:cNvPr>
          <p:cNvSpPr txBox="1"/>
          <p:nvPr/>
        </p:nvSpPr>
        <p:spPr>
          <a:xfrm>
            <a:off x="892399" y="5420385"/>
            <a:ext cx="976022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N: normal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diet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Ncal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normal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diet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calafate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extract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H: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high-fat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diet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Hcal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high-fat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diet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calafate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extract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TC : total colesterol; TG: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triglycerides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GOT:glutamic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oxaloacetic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transaminase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GPT: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Glutamate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Pyruvate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Transaminase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 a: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significant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difference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final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starting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es-C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 &lt; 0.05 ;b: H vs N p&lt;0.05 </a:t>
            </a:r>
          </a:p>
        </p:txBody>
      </p:sp>
    </p:spTree>
    <p:extLst>
      <p:ext uri="{BB962C8B-B14F-4D97-AF65-F5344CB8AC3E}">
        <p14:creationId xmlns:p14="http://schemas.microsoft.com/office/powerpoint/2010/main" val="1485063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F1CC0F78-FED5-4DF3-8006-DE2009C21D2C}"/>
              </a:ext>
            </a:extLst>
          </p:cNvPr>
          <p:cNvSpPr txBox="1"/>
          <p:nvPr/>
        </p:nvSpPr>
        <p:spPr>
          <a:xfrm>
            <a:off x="959382" y="5988352"/>
            <a:ext cx="9954357" cy="8444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L" sz="1629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r>
              <a:rPr lang="es-CL" sz="16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Cardiovascular panel </a:t>
            </a:r>
            <a:r>
              <a:rPr lang="es-CL" sz="162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cytokines</a:t>
            </a:r>
            <a:r>
              <a:rPr lang="es-CL" sz="16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2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quantified</a:t>
            </a:r>
            <a:r>
              <a:rPr lang="es-CL" sz="16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2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s-CL" sz="16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2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MagPix</a:t>
            </a:r>
            <a:r>
              <a:rPr lang="es-CL" sz="16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162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intrument</a:t>
            </a:r>
            <a:r>
              <a:rPr lang="es-CL" sz="16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r>
              <a:rPr lang="en-US" sz="16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expressed as concentration in plasma samples (ng/mL) in different groups (* p &lt; 0.05)</a:t>
            </a:r>
            <a:r>
              <a:rPr lang="es-CL" sz="16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H: High-fat diet group; N: normal diet group; </a:t>
            </a:r>
            <a:r>
              <a:rPr lang="en-US" sz="162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Hcal</a:t>
            </a:r>
            <a:r>
              <a:rPr lang="en-US" sz="16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High-fat diet group with Calafate; </a:t>
            </a:r>
            <a:r>
              <a:rPr lang="en-US" sz="1629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Ncal</a:t>
            </a:r>
            <a:r>
              <a:rPr lang="en-US" sz="16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Normal diet with Calafate.</a:t>
            </a:r>
            <a:endParaRPr lang="es-CL" sz="1629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4F9A7B7-448C-4D25-BA71-5ACFB510C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6888" y="447417"/>
            <a:ext cx="3288758" cy="276781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736F971-82AE-4A57-B33B-37F25EE6E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1454" y="415922"/>
            <a:ext cx="3288758" cy="276781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5FDA4A2-C073-43E8-BC61-2AD64CA120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382" y="415921"/>
            <a:ext cx="3288759" cy="276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645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F1CC0F78-FED5-4DF3-8006-DE2009C21D2C}"/>
              </a:ext>
            </a:extLst>
          </p:cNvPr>
          <p:cNvSpPr txBox="1"/>
          <p:nvPr/>
        </p:nvSpPr>
        <p:spPr>
          <a:xfrm>
            <a:off x="959382" y="6014548"/>
            <a:ext cx="9954357" cy="8444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L" sz="1629" b="1" dirty="0"/>
              <a:t>Figure S3</a:t>
            </a:r>
            <a:r>
              <a:rPr lang="es-CL" sz="1629" dirty="0"/>
              <a:t>: Mouse </a:t>
            </a:r>
            <a:r>
              <a:rPr lang="es-CL" sz="1629" dirty="0" err="1"/>
              <a:t>adipokine</a:t>
            </a:r>
            <a:r>
              <a:rPr lang="es-CL" sz="1629" dirty="0"/>
              <a:t> panel </a:t>
            </a:r>
            <a:r>
              <a:rPr lang="es-CL" sz="1629" dirty="0" err="1"/>
              <a:t>quantified</a:t>
            </a:r>
            <a:r>
              <a:rPr lang="es-CL" sz="1629" dirty="0"/>
              <a:t> </a:t>
            </a:r>
            <a:r>
              <a:rPr lang="es-CL" sz="1629" dirty="0" err="1"/>
              <a:t>by</a:t>
            </a:r>
            <a:r>
              <a:rPr lang="es-CL" sz="1629" dirty="0"/>
              <a:t> </a:t>
            </a:r>
            <a:r>
              <a:rPr lang="es-CL" sz="1629" dirty="0" err="1"/>
              <a:t>MagPix</a:t>
            </a:r>
            <a:r>
              <a:rPr lang="es-CL" sz="1629" dirty="0"/>
              <a:t> </a:t>
            </a:r>
            <a:r>
              <a:rPr lang="es-CL" sz="1629" dirty="0" err="1"/>
              <a:t>instrument</a:t>
            </a:r>
            <a:r>
              <a:rPr lang="es-CL" sz="1629" dirty="0"/>
              <a:t> .</a:t>
            </a:r>
            <a:r>
              <a:rPr lang="en-US" sz="1629" dirty="0"/>
              <a:t> Data expressed as concentration in plasma samples (</a:t>
            </a:r>
            <a:r>
              <a:rPr lang="en-US" sz="1629" dirty="0" err="1"/>
              <a:t>pg</a:t>
            </a:r>
            <a:r>
              <a:rPr lang="en-US" sz="1629" dirty="0"/>
              <a:t>/mL) in different groups (* p &lt; 0.05). H: High-fat diet group; N: normal diet group; </a:t>
            </a:r>
            <a:r>
              <a:rPr lang="en-US" sz="1629" dirty="0" err="1"/>
              <a:t>Hcal</a:t>
            </a:r>
            <a:r>
              <a:rPr lang="en-US" sz="1629" dirty="0"/>
              <a:t>: High-fat diet group with Calafate; </a:t>
            </a:r>
            <a:r>
              <a:rPr lang="en-US" sz="1629" dirty="0" err="1"/>
              <a:t>Ncal</a:t>
            </a:r>
            <a:r>
              <a:rPr lang="en-US" sz="1629" dirty="0"/>
              <a:t>: Normal diet with Calafate.</a:t>
            </a:r>
            <a:endParaRPr lang="es-CL" sz="1629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8F54BC4E-B3B9-497D-8EC2-8E18D6810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181" y="326153"/>
            <a:ext cx="3347136" cy="268400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A287DD9-32F7-4C09-B18F-18BC2F1C3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3644" y="326153"/>
            <a:ext cx="3105770" cy="261381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B105E87-F81A-4775-B370-75E6C21C28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828" y="383272"/>
            <a:ext cx="3121305" cy="262689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ECD20B0-D396-4DF4-8640-FE14A5D3E8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401" y="3179217"/>
            <a:ext cx="3215916" cy="270651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05BC4FA-7170-DAD8-4A5D-AA647EA022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2777" y="3179217"/>
            <a:ext cx="3054356" cy="257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88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95CFFE96-F4D1-48C5-B862-E97C7484915A}"/>
              </a:ext>
            </a:extLst>
          </p:cNvPr>
          <p:cNvGrpSpPr/>
          <p:nvPr/>
        </p:nvGrpSpPr>
        <p:grpSpPr>
          <a:xfrm>
            <a:off x="1036938" y="823703"/>
            <a:ext cx="10118124" cy="5253409"/>
            <a:chOff x="0" y="259318"/>
            <a:chExt cx="12192000" cy="6387103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AC6973EE-1152-48E4-880D-4A79FDFA0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59318"/>
              <a:ext cx="12192000" cy="5708535"/>
            </a:xfrm>
            <a:prstGeom prst="rect">
              <a:avLst/>
            </a:prstGeom>
          </p:spPr>
        </p:pic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8C5A68A0-2B57-4693-9A4D-2B07CA3F726D}"/>
                </a:ext>
              </a:extLst>
            </p:cNvPr>
            <p:cNvSpPr txBox="1"/>
            <p:nvPr/>
          </p:nvSpPr>
          <p:spPr>
            <a:xfrm>
              <a:off x="447675" y="6229349"/>
              <a:ext cx="11001375" cy="4170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CL" sz="1629" b="1" dirty="0"/>
                <a:t>Figure S4</a:t>
              </a:r>
              <a:r>
                <a:rPr lang="es-CL" sz="1629" dirty="0"/>
                <a:t>: Base </a:t>
              </a:r>
              <a:r>
                <a:rPr lang="es-CL" sz="1629" dirty="0" err="1"/>
                <a:t>peak</a:t>
              </a:r>
              <a:r>
                <a:rPr lang="es-CL" sz="1629" dirty="0"/>
                <a:t> </a:t>
              </a:r>
              <a:r>
                <a:rPr lang="es-CL" sz="1629" dirty="0" err="1"/>
                <a:t>chromatogram</a:t>
              </a:r>
              <a:r>
                <a:rPr lang="es-CL" sz="1629" dirty="0"/>
                <a:t> (BPC) in negative </a:t>
              </a:r>
              <a:r>
                <a:rPr lang="es-CL" sz="1629" dirty="0" err="1"/>
                <a:t>polarity</a:t>
              </a:r>
              <a:r>
                <a:rPr lang="es-CL" sz="1629" dirty="0"/>
                <a:t> </a:t>
              </a:r>
              <a:r>
                <a:rPr lang="es-CL" sz="1629" dirty="0" err="1"/>
                <a:t>for</a:t>
              </a:r>
              <a:r>
                <a:rPr lang="es-CL" sz="1629" dirty="0"/>
                <a:t> </a:t>
              </a:r>
              <a:r>
                <a:rPr lang="es-CL" sz="1629" dirty="0" err="1"/>
                <a:t>different</a:t>
              </a:r>
              <a:r>
                <a:rPr lang="es-CL" sz="1629" dirty="0"/>
                <a:t> </a:t>
              </a:r>
              <a:r>
                <a:rPr lang="es-CL" sz="1629" dirty="0" err="1"/>
                <a:t>chromatographic</a:t>
              </a:r>
              <a:r>
                <a:rPr lang="es-CL" sz="1629" dirty="0"/>
                <a:t> </a:t>
              </a:r>
              <a:r>
                <a:rPr lang="es-CL" sz="1629" dirty="0" err="1" smtClean="0"/>
                <a:t>methods</a:t>
              </a:r>
              <a:r>
                <a:rPr lang="es-CL" sz="1629" dirty="0" smtClean="0"/>
                <a:t>. </a:t>
              </a:r>
              <a:endParaRPr lang="es-CL" sz="1629" dirty="0"/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5CEADD83-296A-4F08-8F07-41BA10AAA23B}"/>
                </a:ext>
              </a:extLst>
            </p:cNvPr>
            <p:cNvSpPr txBox="1"/>
            <p:nvPr/>
          </p:nvSpPr>
          <p:spPr>
            <a:xfrm>
              <a:off x="9548188" y="309515"/>
              <a:ext cx="2558087" cy="4170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CL" sz="1629" dirty="0" err="1"/>
                <a:t>Method</a:t>
              </a:r>
              <a:r>
                <a:rPr lang="es-CL" sz="1629" dirty="0"/>
                <a:t> 1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3EF1962A-F266-4914-8B04-5906A9B6ABD5}"/>
                </a:ext>
              </a:extLst>
            </p:cNvPr>
            <p:cNvSpPr txBox="1"/>
            <p:nvPr/>
          </p:nvSpPr>
          <p:spPr>
            <a:xfrm>
              <a:off x="9576762" y="2147840"/>
              <a:ext cx="2558087" cy="4170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CL" sz="1629" dirty="0" err="1"/>
                <a:t>Method</a:t>
              </a:r>
              <a:r>
                <a:rPr lang="es-CL" sz="1629" dirty="0"/>
                <a:t> 2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8C4A166B-25F6-4D14-B3A7-DA0DCCF98B95}"/>
                </a:ext>
              </a:extLst>
            </p:cNvPr>
            <p:cNvSpPr txBox="1"/>
            <p:nvPr/>
          </p:nvSpPr>
          <p:spPr>
            <a:xfrm>
              <a:off x="9548187" y="3986164"/>
              <a:ext cx="2558087" cy="4170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CL" sz="1629" dirty="0" err="1"/>
                <a:t>Method</a:t>
              </a:r>
              <a:r>
                <a:rPr lang="es-CL" sz="1629" dirty="0"/>
                <a:t>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1771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>
            <a:extLst>
              <a:ext uri="{FF2B5EF4-FFF2-40B4-BE49-F238E27FC236}">
                <a16:creationId xmlns:a16="http://schemas.microsoft.com/office/drawing/2014/main" id="{9CB4EAC2-B70B-417E-936D-A5CAB3845645}"/>
              </a:ext>
            </a:extLst>
          </p:cNvPr>
          <p:cNvGrpSpPr/>
          <p:nvPr/>
        </p:nvGrpSpPr>
        <p:grpSpPr>
          <a:xfrm>
            <a:off x="1019315" y="890174"/>
            <a:ext cx="10153371" cy="5120095"/>
            <a:chOff x="55496" y="428626"/>
            <a:chExt cx="12192000" cy="6217277"/>
          </a:xfrm>
        </p:grpSpPr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494F431D-97AD-45C7-924D-F75CA128CB11}"/>
                </a:ext>
              </a:extLst>
            </p:cNvPr>
            <p:cNvSpPr txBox="1"/>
            <p:nvPr/>
          </p:nvSpPr>
          <p:spPr>
            <a:xfrm>
              <a:off x="447675" y="6229350"/>
              <a:ext cx="11001375" cy="416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CL" sz="1629" b="1" dirty="0"/>
                <a:t>Figure S5</a:t>
              </a:r>
              <a:r>
                <a:rPr lang="es-CL" sz="1629" dirty="0"/>
                <a:t>: Base </a:t>
              </a:r>
              <a:r>
                <a:rPr lang="es-CL" sz="1629" dirty="0" err="1"/>
                <a:t>peak</a:t>
              </a:r>
              <a:r>
                <a:rPr lang="es-CL" sz="1629" dirty="0"/>
                <a:t> </a:t>
              </a:r>
              <a:r>
                <a:rPr lang="es-CL" sz="1629" dirty="0" err="1"/>
                <a:t>chromatogram</a:t>
              </a:r>
              <a:r>
                <a:rPr lang="es-CL" sz="1629" dirty="0"/>
                <a:t> (BPC) in positive </a:t>
              </a:r>
              <a:r>
                <a:rPr lang="es-CL" sz="1629" dirty="0" err="1"/>
                <a:t>polarity</a:t>
              </a:r>
              <a:r>
                <a:rPr lang="es-CL" sz="1629" dirty="0"/>
                <a:t> </a:t>
              </a:r>
              <a:r>
                <a:rPr lang="es-CL" sz="1629" dirty="0" err="1"/>
                <a:t>for</a:t>
              </a:r>
              <a:r>
                <a:rPr lang="es-CL" sz="1629" dirty="0"/>
                <a:t> </a:t>
              </a:r>
              <a:r>
                <a:rPr lang="es-CL" sz="1629" dirty="0" err="1"/>
                <a:t>different</a:t>
              </a:r>
              <a:r>
                <a:rPr lang="es-CL" sz="1629" dirty="0"/>
                <a:t> </a:t>
              </a:r>
              <a:r>
                <a:rPr lang="es-CL" sz="1629" dirty="0" err="1"/>
                <a:t>chromatographic</a:t>
              </a:r>
              <a:r>
                <a:rPr lang="es-CL" sz="1629" dirty="0"/>
                <a:t> </a:t>
              </a:r>
              <a:r>
                <a:rPr lang="es-CL" sz="1629" dirty="0" err="1" smtClean="0"/>
                <a:t>methods</a:t>
              </a:r>
              <a:r>
                <a:rPr lang="es-CL" sz="1629" dirty="0" smtClean="0"/>
                <a:t>. </a:t>
              </a:r>
              <a:endParaRPr lang="es-CL" sz="1629" dirty="0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19ADA9B0-521F-41C9-9CDE-E781D5BDAB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496" y="428626"/>
              <a:ext cx="12192000" cy="5674628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6DBDC26F-EEE0-4FAE-9589-68E0CFB1F7AE}"/>
                </a:ext>
              </a:extLst>
            </p:cNvPr>
            <p:cNvSpPr txBox="1"/>
            <p:nvPr/>
          </p:nvSpPr>
          <p:spPr>
            <a:xfrm>
              <a:off x="9624388" y="466726"/>
              <a:ext cx="2558087" cy="416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CL" sz="1629" dirty="0" err="1"/>
                <a:t>Method</a:t>
              </a:r>
              <a:r>
                <a:rPr lang="es-CL" sz="1629" dirty="0"/>
                <a:t> 1</a:t>
              </a:r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52E75CE7-5B46-4ED1-9EC0-9ED8ADECE874}"/>
                </a:ext>
              </a:extLst>
            </p:cNvPr>
            <p:cNvSpPr txBox="1"/>
            <p:nvPr/>
          </p:nvSpPr>
          <p:spPr>
            <a:xfrm>
              <a:off x="9624388" y="2300241"/>
              <a:ext cx="2558087" cy="416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CL" sz="1629" dirty="0" err="1"/>
                <a:t>Method</a:t>
              </a:r>
              <a:r>
                <a:rPr lang="es-CL" sz="1629" dirty="0"/>
                <a:t> 2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929013B0-09C9-409A-B8A3-4ED6A7886EC5}"/>
                </a:ext>
              </a:extLst>
            </p:cNvPr>
            <p:cNvSpPr txBox="1"/>
            <p:nvPr/>
          </p:nvSpPr>
          <p:spPr>
            <a:xfrm>
              <a:off x="9624388" y="4109414"/>
              <a:ext cx="2567612" cy="416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CL" sz="1629" dirty="0" err="1"/>
                <a:t>Method</a:t>
              </a:r>
              <a:r>
                <a:rPr lang="es-CL" sz="1629" dirty="0"/>
                <a:t>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82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CAScore2DImage">
            <a:extLst>
              <a:ext uri="{FF2B5EF4-FFF2-40B4-BE49-F238E27FC236}">
                <a16:creationId xmlns:a16="http://schemas.microsoft.com/office/drawing/2014/main" id="{E5F6EA03-A8FD-455B-90D8-6F33D44A4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48928" y="1783230"/>
            <a:ext cx="3182389" cy="318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CAScore2DImage">
            <a:extLst>
              <a:ext uri="{FF2B5EF4-FFF2-40B4-BE49-F238E27FC236}">
                <a16:creationId xmlns:a16="http://schemas.microsoft.com/office/drawing/2014/main" id="{4AC76155-D7F7-4129-B247-D38F988F9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0591" y="1825877"/>
            <a:ext cx="3200690" cy="320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 descr="PCAScore2DImage">
            <a:extLst>
              <a:ext uri="{FF2B5EF4-FFF2-40B4-BE49-F238E27FC236}">
                <a16:creationId xmlns:a16="http://schemas.microsoft.com/office/drawing/2014/main" id="{5CA55DF9-1412-467F-BC15-9DD844C13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7680" y="1825874"/>
            <a:ext cx="3182390" cy="318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7CB67CE-829A-4D8C-AA36-F8D258EF924D}"/>
              </a:ext>
            </a:extLst>
          </p:cNvPr>
          <p:cNvSpPr txBox="1"/>
          <p:nvPr/>
        </p:nvSpPr>
        <p:spPr>
          <a:xfrm>
            <a:off x="985238" y="5962839"/>
            <a:ext cx="10247386" cy="8444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L" sz="1629" b="1" dirty="0"/>
              <a:t>Figure S6</a:t>
            </a:r>
            <a:r>
              <a:rPr lang="es-CL" sz="1629" dirty="0"/>
              <a:t>: Principal </a:t>
            </a:r>
            <a:r>
              <a:rPr lang="es-CL" sz="1629" dirty="0" err="1"/>
              <a:t>component</a:t>
            </a:r>
            <a:r>
              <a:rPr lang="es-CL" sz="1629" dirty="0"/>
              <a:t> </a:t>
            </a:r>
            <a:r>
              <a:rPr lang="es-CL" sz="1629" dirty="0" err="1"/>
              <a:t>analysis</a:t>
            </a:r>
            <a:r>
              <a:rPr lang="es-CL" sz="1629" dirty="0"/>
              <a:t> (PCA). Score </a:t>
            </a:r>
            <a:r>
              <a:rPr lang="es-CL" sz="1629" dirty="0" err="1"/>
              <a:t>plot</a:t>
            </a:r>
            <a:r>
              <a:rPr lang="es-CL" sz="1629" dirty="0"/>
              <a:t> in negative </a:t>
            </a:r>
            <a:r>
              <a:rPr lang="es-CL" sz="1629" dirty="0" err="1"/>
              <a:t>mode</a:t>
            </a:r>
            <a:r>
              <a:rPr lang="es-CL" sz="1629" dirty="0"/>
              <a:t> a) </a:t>
            </a:r>
            <a:r>
              <a:rPr lang="es-CL" sz="1629" dirty="0" err="1"/>
              <a:t>method</a:t>
            </a:r>
            <a:r>
              <a:rPr lang="es-CL" sz="1629" dirty="0"/>
              <a:t> 1, b) </a:t>
            </a:r>
            <a:r>
              <a:rPr lang="es-CL" sz="1629" dirty="0" err="1"/>
              <a:t>method</a:t>
            </a:r>
            <a:r>
              <a:rPr lang="es-CL" sz="1629" dirty="0"/>
              <a:t> 2 and c) </a:t>
            </a:r>
            <a:r>
              <a:rPr lang="es-CL" sz="1629" dirty="0" err="1"/>
              <a:t>method</a:t>
            </a:r>
            <a:r>
              <a:rPr lang="es-CL" sz="1629" dirty="0"/>
              <a:t> 3, QC </a:t>
            </a:r>
            <a:r>
              <a:rPr lang="es-CL" sz="1629" dirty="0" err="1"/>
              <a:t>is</a:t>
            </a:r>
            <a:r>
              <a:rPr lang="es-CL" sz="1629" dirty="0"/>
              <a:t> a  central </a:t>
            </a:r>
            <a:r>
              <a:rPr lang="es-CL" sz="1629" dirty="0" err="1"/>
              <a:t>cluster</a:t>
            </a:r>
            <a:r>
              <a:rPr lang="es-CL" sz="1629" dirty="0"/>
              <a:t>. </a:t>
            </a:r>
            <a:r>
              <a:rPr lang="en-US" sz="1629" dirty="0"/>
              <a:t>H: High-fat diet group; N: normal diet group; </a:t>
            </a:r>
            <a:r>
              <a:rPr lang="en-US" sz="1629" dirty="0" err="1"/>
              <a:t>Hcal</a:t>
            </a:r>
            <a:r>
              <a:rPr lang="en-US" sz="1629" dirty="0"/>
              <a:t>: High-fat diet group with Calafate; </a:t>
            </a:r>
            <a:r>
              <a:rPr lang="en-US" sz="1629" dirty="0" err="1"/>
              <a:t>Ncal</a:t>
            </a:r>
            <a:r>
              <a:rPr lang="en-US" sz="1629" dirty="0"/>
              <a:t>: Normal diet with Calafate, QC: quality control</a:t>
            </a:r>
            <a:endParaRPr lang="es-CL" sz="1629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813EF6A-87EE-4754-9F3A-F020346E412F}"/>
              </a:ext>
            </a:extLst>
          </p:cNvPr>
          <p:cNvSpPr txBox="1"/>
          <p:nvPr/>
        </p:nvSpPr>
        <p:spPr>
          <a:xfrm>
            <a:off x="1105893" y="1783227"/>
            <a:ext cx="380248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29" dirty="0"/>
              <a:t>a)</a:t>
            </a:r>
            <a:endParaRPr lang="es-CL" sz="1629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D9E0CE8-1629-4DCA-B6FA-778BB4522690}"/>
              </a:ext>
            </a:extLst>
          </p:cNvPr>
          <p:cNvSpPr txBox="1"/>
          <p:nvPr/>
        </p:nvSpPr>
        <p:spPr>
          <a:xfrm>
            <a:off x="4548919" y="1750441"/>
            <a:ext cx="380248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29" dirty="0"/>
              <a:t>b)</a:t>
            </a:r>
            <a:endParaRPr lang="es-CL" sz="1629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774EEDC-6CDF-4BEE-ADC0-ED33CC3CCF99}"/>
              </a:ext>
            </a:extLst>
          </p:cNvPr>
          <p:cNvSpPr txBox="1"/>
          <p:nvPr/>
        </p:nvSpPr>
        <p:spPr>
          <a:xfrm>
            <a:off x="7993602" y="1750441"/>
            <a:ext cx="380248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29" dirty="0"/>
              <a:t>c)</a:t>
            </a:r>
            <a:endParaRPr lang="es-CL" sz="1629" dirty="0"/>
          </a:p>
        </p:txBody>
      </p:sp>
    </p:spTree>
    <p:extLst>
      <p:ext uri="{BB962C8B-B14F-4D97-AF65-F5344CB8AC3E}">
        <p14:creationId xmlns:p14="http://schemas.microsoft.com/office/powerpoint/2010/main" val="8895999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1421</Words>
  <Application>Microsoft Office PowerPoint</Application>
  <PresentationFormat>Panorámica</PresentationFormat>
  <Paragraphs>245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SimSun</vt:lpstr>
      <vt:lpstr>Arial</vt:lpstr>
      <vt:lpstr>Calibri</vt:lpstr>
      <vt:lpstr>Calibri Light</vt:lpstr>
      <vt:lpstr>Palatino Linotype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Lia Paz Olivares Caro</dc:creator>
  <cp:lastModifiedBy>Claudia Mardones</cp:lastModifiedBy>
  <cp:revision>50</cp:revision>
  <dcterms:created xsi:type="dcterms:W3CDTF">2022-03-31T15:11:03Z</dcterms:created>
  <dcterms:modified xsi:type="dcterms:W3CDTF">2023-01-23T20:18:56Z</dcterms:modified>
</cp:coreProperties>
</file>