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75" d="100"/>
          <a:sy n="75" d="100"/>
        </p:scale>
        <p:origin x="31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de-DE"/>
              <a:t>Titelmasterformat durch Klicken bearbeiten</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C84B411A-AEF1-416C-AD9B-00D7E1F83CC2}" type="datetimeFigureOut">
              <a:rPr lang="de-DE" smtClean="0"/>
              <a:t>27.04.2023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70707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84B411A-AEF1-416C-AD9B-00D7E1F83CC2}" type="datetimeFigureOut">
              <a:rPr lang="de-DE" smtClean="0"/>
              <a:t>27.04.2023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1898492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84B411A-AEF1-416C-AD9B-00D7E1F83CC2}" type="datetimeFigureOut">
              <a:rPr lang="de-DE" smtClean="0"/>
              <a:t>27.04.2023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2440609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84B411A-AEF1-416C-AD9B-00D7E1F83CC2}" type="datetimeFigureOut">
              <a:rPr lang="de-DE" smtClean="0"/>
              <a:t>27.04.2023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2955958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de-DE"/>
              <a:t>Titelmasterformat durch Klicken bearbeiten</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84B411A-AEF1-416C-AD9B-00D7E1F83CC2}" type="datetimeFigureOut">
              <a:rPr lang="de-DE" smtClean="0"/>
              <a:t>27.04.2023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329368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C84B411A-AEF1-416C-AD9B-00D7E1F83CC2}" type="datetimeFigureOut">
              <a:rPr lang="de-DE" smtClean="0"/>
              <a:t>27.04.2023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1751123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Formatvorlagen des Textmasters bearbeiten</a:t>
            </a:r>
          </a:p>
        </p:txBody>
      </p:sp>
      <p:sp>
        <p:nvSpPr>
          <p:cNvPr id="4" name="Content Placeholder 3"/>
          <p:cNvSpPr>
            <a:spLocks noGrp="1"/>
          </p:cNvSpPr>
          <p:nvPr>
            <p:ph sz="half" idx="2"/>
          </p:nvPr>
        </p:nvSpPr>
        <p:spPr>
          <a:xfrm>
            <a:off x="472381" y="4453467"/>
            <a:ext cx="2901255" cy="6550379"/>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Formatvorlagen des Textmasters bearbeiten</a:t>
            </a:r>
          </a:p>
        </p:txBody>
      </p:sp>
      <p:sp>
        <p:nvSpPr>
          <p:cNvPr id="6" name="Content Placeholder 5"/>
          <p:cNvSpPr>
            <a:spLocks noGrp="1"/>
          </p:cNvSpPr>
          <p:nvPr>
            <p:ph sz="quarter" idx="4"/>
          </p:nvPr>
        </p:nvSpPr>
        <p:spPr>
          <a:xfrm>
            <a:off x="3471863" y="4453467"/>
            <a:ext cx="2915543" cy="6550379"/>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C84B411A-AEF1-416C-AD9B-00D7E1F83CC2}" type="datetimeFigureOut">
              <a:rPr lang="de-DE" smtClean="0"/>
              <a:t>27.04.2023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2647052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C84B411A-AEF1-416C-AD9B-00D7E1F83CC2}" type="datetimeFigureOut">
              <a:rPr lang="de-DE" smtClean="0"/>
              <a:t>27.04.2023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3829885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B411A-AEF1-416C-AD9B-00D7E1F83CC2}" type="datetimeFigureOut">
              <a:rPr lang="de-DE" smtClean="0"/>
              <a:t>27.04.2023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2308589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de-DE"/>
              <a:t>Titelmasterformat durch Klicken bearbeiten</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84B411A-AEF1-416C-AD9B-00D7E1F83CC2}" type="datetimeFigureOut">
              <a:rPr lang="de-DE" smtClean="0"/>
              <a:t>27.04.2023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777525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84B411A-AEF1-416C-AD9B-00D7E1F83CC2}" type="datetimeFigureOut">
              <a:rPr lang="de-DE" smtClean="0"/>
              <a:t>27.04.2023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E23351C-264C-41D3-A8E0-E6CAC29D8480}" type="slidenum">
              <a:rPr lang="de-DE" smtClean="0"/>
              <a:t>‹#›</a:t>
            </a:fld>
            <a:endParaRPr lang="de-DE"/>
          </a:p>
        </p:txBody>
      </p:sp>
    </p:spTree>
    <p:extLst>
      <p:ext uri="{BB962C8B-B14F-4D97-AF65-F5344CB8AC3E}">
        <p14:creationId xmlns:p14="http://schemas.microsoft.com/office/powerpoint/2010/main" val="3161635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C84B411A-AEF1-416C-AD9B-00D7E1F83CC2}" type="datetimeFigureOut">
              <a:rPr lang="de-DE" smtClean="0"/>
              <a:t>27.04.2023</a:t>
            </a:fld>
            <a:endParaRPr lang="de-DE"/>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0E23351C-264C-41D3-A8E0-E6CAC29D8480}" type="slidenum">
              <a:rPr lang="de-DE" smtClean="0"/>
              <a:t>‹#›</a:t>
            </a:fld>
            <a:endParaRPr lang="de-DE"/>
          </a:p>
        </p:txBody>
      </p:sp>
    </p:spTree>
    <p:extLst>
      <p:ext uri="{BB962C8B-B14F-4D97-AF65-F5344CB8AC3E}">
        <p14:creationId xmlns:p14="http://schemas.microsoft.com/office/powerpoint/2010/main" val="15438494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2.tiff"/><Relationship Id="rId7" Type="http://schemas.openxmlformats.org/officeDocument/2006/relationships/image" Target="../media/image6.tiff"/><Relationship Id="rId12" Type="http://schemas.openxmlformats.org/officeDocument/2006/relationships/image" Target="../media/image11.PNG"/><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tiff"/><Relationship Id="rId11" Type="http://schemas.openxmlformats.org/officeDocument/2006/relationships/image" Target="../media/image10.tiff"/><Relationship Id="rId5" Type="http://schemas.openxmlformats.org/officeDocument/2006/relationships/image" Target="../media/image4.tiff"/><Relationship Id="rId10" Type="http://schemas.openxmlformats.org/officeDocument/2006/relationships/image" Target="../media/image9.tiff"/><Relationship Id="rId4" Type="http://schemas.openxmlformats.org/officeDocument/2006/relationships/image" Target="../media/image3.tiff"/><Relationship Id="rId9" Type="http://schemas.openxmlformats.org/officeDocument/2006/relationships/image" Target="../media/image8.tiff"/></Relationships>
</file>

<file path=ppt/slides/_rels/slide3.xml.rels><?xml version="1.0" encoding="UTF-8" standalone="yes"?>
<Relationships xmlns="http://schemas.openxmlformats.org/package/2006/relationships"><Relationship Id="rId2" Type="http://schemas.openxmlformats.org/officeDocument/2006/relationships/image" Target="../media/image12.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t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954082"/>
            <a:ext cx="6858000" cy="1914702"/>
          </a:xfrm>
        </p:spPr>
        <p:txBody>
          <a:bodyPr/>
          <a:lstStyle/>
          <a:p>
            <a:pPr algn="ctr"/>
            <a:r>
              <a:rPr lang="de-DE" b="1" dirty="0" err="1"/>
              <a:t>Supplementary</a:t>
            </a:r>
            <a:r>
              <a:rPr lang="de-DE" b="1" dirty="0"/>
              <a:t> </a:t>
            </a:r>
            <a:r>
              <a:rPr lang="de-DE" b="1" dirty="0" err="1"/>
              <a:t>materials</a:t>
            </a:r>
            <a:endParaRPr lang="de-DE" b="1" dirty="0"/>
          </a:p>
        </p:txBody>
      </p:sp>
    </p:spTree>
    <p:extLst>
      <p:ext uri="{BB962C8B-B14F-4D97-AF65-F5344CB8AC3E}">
        <p14:creationId xmlns:p14="http://schemas.microsoft.com/office/powerpoint/2010/main" val="4071515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9992" y="2654546"/>
            <a:ext cx="2822657" cy="2160000"/>
          </a:xfrm>
          <a:prstGeom prst="rect">
            <a:avLst/>
          </a:prstGeom>
        </p:spPr>
      </p:pic>
      <p:pic>
        <p:nvPicPr>
          <p:cNvPr id="31" name="Grafik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9991" y="6771269"/>
            <a:ext cx="2822657" cy="2160000"/>
          </a:xfrm>
          <a:prstGeom prst="rect">
            <a:avLst/>
          </a:prstGeom>
        </p:spPr>
      </p:pic>
      <p:pic>
        <p:nvPicPr>
          <p:cNvPr id="16" name="Grafik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187" y="2654546"/>
            <a:ext cx="2822657" cy="2160000"/>
          </a:xfrm>
          <a:prstGeom prst="rect">
            <a:avLst/>
          </a:prstGeom>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5444" y="6771016"/>
            <a:ext cx="2822657" cy="2160000"/>
          </a:xfrm>
          <a:prstGeom prst="rect">
            <a:avLst/>
          </a:prstGeom>
        </p:spPr>
      </p:pic>
      <p:pic>
        <p:nvPicPr>
          <p:cNvPr id="3" name="Grafik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8187" y="4716429"/>
            <a:ext cx="2822657" cy="2160000"/>
          </a:xfrm>
          <a:prstGeom prst="rect">
            <a:avLst/>
          </a:prstGeom>
        </p:spPr>
      </p:pic>
      <p:pic>
        <p:nvPicPr>
          <p:cNvPr id="11" name="Grafik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59316" y="6866154"/>
            <a:ext cx="1881772" cy="1440000"/>
          </a:xfrm>
          <a:prstGeom prst="rect">
            <a:avLst/>
          </a:prstGeom>
        </p:spPr>
      </p:pic>
      <p:pic>
        <p:nvPicPr>
          <p:cNvPr id="17" name="Grafik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14042" y="2742536"/>
            <a:ext cx="1881772" cy="1440000"/>
          </a:xfrm>
          <a:prstGeom prst="rect">
            <a:avLst/>
          </a:prstGeom>
        </p:spPr>
      </p:pic>
      <p:sp>
        <p:nvSpPr>
          <p:cNvPr id="19" name="Abgerundetes Rechteck 18"/>
          <p:cNvSpPr/>
          <p:nvPr/>
        </p:nvSpPr>
        <p:spPr>
          <a:xfrm>
            <a:off x="2658083" y="2604821"/>
            <a:ext cx="144000" cy="6679805"/>
          </a:xfrm>
          <a:prstGeom prst="roundRect">
            <a:avLst/>
          </a:prstGeom>
          <a:solidFill>
            <a:srgbClr val="FFFF00">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 name="Grafik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41116" y="4716429"/>
            <a:ext cx="2822657" cy="2160000"/>
          </a:xfrm>
          <a:prstGeom prst="rect">
            <a:avLst/>
          </a:prstGeom>
        </p:spPr>
      </p:pic>
      <p:pic>
        <p:nvPicPr>
          <p:cNvPr id="21" name="Grafik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18357" y="6866154"/>
            <a:ext cx="1881771" cy="1440000"/>
          </a:xfrm>
          <a:prstGeom prst="rect">
            <a:avLst/>
          </a:prstGeom>
        </p:spPr>
      </p:pic>
      <p:pic>
        <p:nvPicPr>
          <p:cNvPr id="39" name="Grafik 3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218356" y="2742536"/>
            <a:ext cx="1881772" cy="1440000"/>
          </a:xfrm>
          <a:prstGeom prst="rect">
            <a:avLst/>
          </a:prstGeom>
        </p:spPr>
      </p:pic>
      <p:sp>
        <p:nvSpPr>
          <p:cNvPr id="33" name="Abgerundetes Rechteck 32"/>
          <p:cNvSpPr/>
          <p:nvPr/>
        </p:nvSpPr>
        <p:spPr>
          <a:xfrm>
            <a:off x="4109415" y="2604820"/>
            <a:ext cx="144000" cy="6637248"/>
          </a:xfrm>
          <a:prstGeom prst="roundRect">
            <a:avLst/>
          </a:prstGeom>
          <a:solidFill>
            <a:srgbClr val="FFFF00">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Pfeil nach rechts 23">
            <a:extLst>
              <a:ext uri="{FF2B5EF4-FFF2-40B4-BE49-F238E27FC236}">
                <a16:creationId xmlns:a16="http://schemas.microsoft.com/office/drawing/2014/main" id="{1A747625-83C5-7814-B7D9-FB5931275581}"/>
              </a:ext>
            </a:extLst>
          </p:cNvPr>
          <p:cNvSpPr/>
          <p:nvPr/>
        </p:nvSpPr>
        <p:spPr>
          <a:xfrm rot="19023216">
            <a:off x="4212619" y="4080235"/>
            <a:ext cx="306859" cy="204603"/>
          </a:xfrm>
          <a:prstGeom prst="rightArrow">
            <a:avLst/>
          </a:prstGeom>
          <a:solidFill>
            <a:schemeClr val="tx1">
              <a:lumMod val="50000"/>
              <a:lumOff val="50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4" name="Pfeil nach rechts 23">
            <a:extLst>
              <a:ext uri="{FF2B5EF4-FFF2-40B4-BE49-F238E27FC236}">
                <a16:creationId xmlns:a16="http://schemas.microsoft.com/office/drawing/2014/main" id="{ECD147B2-6F7E-CAB9-6FAA-EF0793404456}"/>
              </a:ext>
            </a:extLst>
          </p:cNvPr>
          <p:cNvSpPr/>
          <p:nvPr/>
        </p:nvSpPr>
        <p:spPr>
          <a:xfrm rot="19023216">
            <a:off x="1347350" y="4054705"/>
            <a:ext cx="306859" cy="204603"/>
          </a:xfrm>
          <a:prstGeom prst="rightArrow">
            <a:avLst/>
          </a:prstGeom>
          <a:solidFill>
            <a:schemeClr val="tx1">
              <a:lumMod val="50000"/>
              <a:lumOff val="50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5" name="Pfeil nach rechts 23">
            <a:extLst>
              <a:ext uri="{FF2B5EF4-FFF2-40B4-BE49-F238E27FC236}">
                <a16:creationId xmlns:a16="http://schemas.microsoft.com/office/drawing/2014/main" id="{F6795E81-3B84-4BC6-FBE4-150D592AEE5C}"/>
              </a:ext>
            </a:extLst>
          </p:cNvPr>
          <p:cNvSpPr/>
          <p:nvPr/>
        </p:nvSpPr>
        <p:spPr>
          <a:xfrm rot="19023216">
            <a:off x="1303806" y="8133101"/>
            <a:ext cx="306859" cy="204603"/>
          </a:xfrm>
          <a:prstGeom prst="rightArrow">
            <a:avLst/>
          </a:prstGeom>
          <a:solidFill>
            <a:schemeClr val="tx1">
              <a:lumMod val="50000"/>
              <a:lumOff val="50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6" name="Pfeil nach rechts 23">
            <a:extLst>
              <a:ext uri="{FF2B5EF4-FFF2-40B4-BE49-F238E27FC236}">
                <a16:creationId xmlns:a16="http://schemas.microsoft.com/office/drawing/2014/main" id="{DF31A853-4975-D6DE-9223-819B108633BD}"/>
              </a:ext>
            </a:extLst>
          </p:cNvPr>
          <p:cNvSpPr/>
          <p:nvPr/>
        </p:nvSpPr>
        <p:spPr>
          <a:xfrm rot="19023216">
            <a:off x="4171169" y="8151457"/>
            <a:ext cx="306859" cy="204603"/>
          </a:xfrm>
          <a:prstGeom prst="rightArrow">
            <a:avLst/>
          </a:prstGeom>
          <a:solidFill>
            <a:schemeClr val="tx1">
              <a:lumMod val="50000"/>
              <a:lumOff val="50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30" name="Textfeld 29">
            <a:extLst>
              <a:ext uri="{FF2B5EF4-FFF2-40B4-BE49-F238E27FC236}">
                <a16:creationId xmlns:a16="http://schemas.microsoft.com/office/drawing/2014/main" id="{0181CBEC-3148-AF6C-95E6-3AB5FC083029}"/>
              </a:ext>
            </a:extLst>
          </p:cNvPr>
          <p:cNvSpPr txBox="1"/>
          <p:nvPr/>
        </p:nvSpPr>
        <p:spPr>
          <a:xfrm>
            <a:off x="1" y="1140089"/>
            <a:ext cx="2564035" cy="369332"/>
          </a:xfrm>
          <a:prstGeom prst="rect">
            <a:avLst/>
          </a:prstGeom>
          <a:noFill/>
        </p:spPr>
        <p:txBody>
          <a:bodyPr wrap="none" rtlCol="0">
            <a:spAutoFit/>
          </a:bodyPr>
          <a:lstStyle/>
          <a:p>
            <a:r>
              <a:rPr lang="de-DE" b="1" dirty="0"/>
              <a:t>Supplementary Figure S1</a:t>
            </a:r>
          </a:p>
        </p:txBody>
      </p:sp>
      <p:pic>
        <p:nvPicPr>
          <p:cNvPr id="40" name="Grafik 39">
            <a:extLst>
              <a:ext uri="{FF2B5EF4-FFF2-40B4-BE49-F238E27FC236}">
                <a16:creationId xmlns:a16="http://schemas.microsoft.com/office/drawing/2014/main" id="{272BFAC9-5480-6F2B-EA67-F9651D9DC4F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515952" y="4623846"/>
            <a:ext cx="419681" cy="1682471"/>
          </a:xfrm>
          <a:prstGeom prst="rect">
            <a:avLst/>
          </a:prstGeom>
        </p:spPr>
      </p:pic>
      <p:sp>
        <p:nvSpPr>
          <p:cNvPr id="12" name="Textfeld 11"/>
          <p:cNvSpPr txBox="1"/>
          <p:nvPr/>
        </p:nvSpPr>
        <p:spPr>
          <a:xfrm>
            <a:off x="673328" y="2642803"/>
            <a:ext cx="413165" cy="307777"/>
          </a:xfrm>
          <a:prstGeom prst="rect">
            <a:avLst/>
          </a:prstGeom>
          <a:noFill/>
        </p:spPr>
        <p:txBody>
          <a:bodyPr wrap="square" rtlCol="0">
            <a:spAutoFit/>
          </a:bodyPr>
          <a:lstStyle/>
          <a:p>
            <a:r>
              <a:rPr lang="de-DE" sz="1400" dirty="0">
                <a:latin typeface="Palatino Linotype" panose="02040502050505030304" pitchFamily="18" charset="0"/>
                <a:cs typeface="Arial" panose="020B0604020202020204" pitchFamily="34" charset="0"/>
              </a:rPr>
              <a:t>(a)</a:t>
            </a:r>
          </a:p>
        </p:txBody>
      </p:sp>
      <p:sp>
        <p:nvSpPr>
          <p:cNvPr id="35" name="Textfeld 34"/>
          <p:cNvSpPr txBox="1"/>
          <p:nvPr/>
        </p:nvSpPr>
        <p:spPr>
          <a:xfrm>
            <a:off x="3319072" y="2645156"/>
            <a:ext cx="413165" cy="307777"/>
          </a:xfrm>
          <a:prstGeom prst="rect">
            <a:avLst/>
          </a:prstGeom>
          <a:noFill/>
        </p:spPr>
        <p:txBody>
          <a:bodyPr wrap="square" rtlCol="0">
            <a:spAutoFit/>
          </a:bodyPr>
          <a:lstStyle/>
          <a:p>
            <a:r>
              <a:rPr lang="de-DE" sz="1400" dirty="0">
                <a:latin typeface="Palatino Linotype" panose="02040502050505030304" pitchFamily="18" charset="0"/>
                <a:cs typeface="Arial" panose="020B0604020202020204" pitchFamily="34" charset="0"/>
              </a:rPr>
              <a:t>(d)</a:t>
            </a:r>
          </a:p>
        </p:txBody>
      </p:sp>
      <p:sp>
        <p:nvSpPr>
          <p:cNvPr id="22" name="Textfeld 21"/>
          <p:cNvSpPr txBox="1"/>
          <p:nvPr/>
        </p:nvSpPr>
        <p:spPr>
          <a:xfrm>
            <a:off x="669790" y="4727315"/>
            <a:ext cx="413165" cy="307777"/>
          </a:xfrm>
          <a:prstGeom prst="rect">
            <a:avLst/>
          </a:prstGeom>
          <a:noFill/>
        </p:spPr>
        <p:txBody>
          <a:bodyPr wrap="square" rtlCol="0">
            <a:spAutoFit/>
          </a:bodyPr>
          <a:lstStyle/>
          <a:p>
            <a:r>
              <a:rPr lang="de-DE" sz="1400" dirty="0">
                <a:latin typeface="Palatino Linotype" panose="02040502050505030304" pitchFamily="18" charset="0"/>
                <a:cs typeface="Arial" panose="020B0604020202020204" pitchFamily="34" charset="0"/>
              </a:rPr>
              <a:t>(b)</a:t>
            </a:r>
          </a:p>
        </p:txBody>
      </p:sp>
      <p:sp>
        <p:nvSpPr>
          <p:cNvPr id="36" name="Textfeld 35"/>
          <p:cNvSpPr txBox="1"/>
          <p:nvPr/>
        </p:nvSpPr>
        <p:spPr>
          <a:xfrm>
            <a:off x="3319292" y="4690660"/>
            <a:ext cx="413165" cy="307777"/>
          </a:xfrm>
          <a:prstGeom prst="rect">
            <a:avLst/>
          </a:prstGeom>
          <a:noFill/>
        </p:spPr>
        <p:txBody>
          <a:bodyPr wrap="square" rtlCol="0">
            <a:spAutoFit/>
          </a:bodyPr>
          <a:lstStyle/>
          <a:p>
            <a:r>
              <a:rPr lang="de-DE" sz="1400" dirty="0">
                <a:latin typeface="Palatino Linotype" panose="02040502050505030304" pitchFamily="18" charset="0"/>
                <a:cs typeface="Arial" panose="020B0604020202020204" pitchFamily="34" charset="0"/>
              </a:rPr>
              <a:t>(e)</a:t>
            </a:r>
          </a:p>
        </p:txBody>
      </p:sp>
      <p:sp>
        <p:nvSpPr>
          <p:cNvPr id="37" name="Textfeld 36"/>
          <p:cNvSpPr txBox="1"/>
          <p:nvPr/>
        </p:nvSpPr>
        <p:spPr>
          <a:xfrm>
            <a:off x="3468495" y="6694555"/>
            <a:ext cx="413165" cy="307777"/>
          </a:xfrm>
          <a:prstGeom prst="rect">
            <a:avLst/>
          </a:prstGeom>
          <a:noFill/>
        </p:spPr>
        <p:txBody>
          <a:bodyPr wrap="square" rtlCol="0">
            <a:spAutoFit/>
          </a:bodyPr>
          <a:lstStyle/>
          <a:p>
            <a:r>
              <a:rPr lang="de-DE" sz="1400" dirty="0">
                <a:latin typeface="Palatino Linotype" panose="02040502050505030304" pitchFamily="18" charset="0"/>
                <a:cs typeface="Arial" panose="020B0604020202020204" pitchFamily="34" charset="0"/>
              </a:rPr>
              <a:t>(f)</a:t>
            </a:r>
          </a:p>
        </p:txBody>
      </p:sp>
      <p:sp>
        <p:nvSpPr>
          <p:cNvPr id="23" name="Textfeld 22"/>
          <p:cNvSpPr txBox="1"/>
          <p:nvPr/>
        </p:nvSpPr>
        <p:spPr>
          <a:xfrm>
            <a:off x="645783" y="6751016"/>
            <a:ext cx="413165" cy="307777"/>
          </a:xfrm>
          <a:prstGeom prst="rect">
            <a:avLst/>
          </a:prstGeom>
          <a:noFill/>
        </p:spPr>
        <p:txBody>
          <a:bodyPr wrap="square" rtlCol="0">
            <a:spAutoFit/>
          </a:bodyPr>
          <a:lstStyle/>
          <a:p>
            <a:r>
              <a:rPr lang="de-DE" sz="1400" dirty="0">
                <a:latin typeface="Palatino Linotype" panose="02040502050505030304" pitchFamily="18" charset="0"/>
                <a:cs typeface="Arial" panose="020B0604020202020204" pitchFamily="34" charset="0"/>
              </a:rPr>
              <a:t>(c)</a:t>
            </a:r>
          </a:p>
        </p:txBody>
      </p:sp>
      <p:sp>
        <p:nvSpPr>
          <p:cNvPr id="7" name="Textfeld 6"/>
          <p:cNvSpPr txBox="1"/>
          <p:nvPr/>
        </p:nvSpPr>
        <p:spPr>
          <a:xfrm>
            <a:off x="252794" y="9784024"/>
            <a:ext cx="6132556" cy="1384995"/>
          </a:xfrm>
          <a:prstGeom prst="rect">
            <a:avLst/>
          </a:prstGeom>
          <a:noFill/>
        </p:spPr>
        <p:txBody>
          <a:bodyPr wrap="square" rtlCol="0">
            <a:spAutoFit/>
          </a:bodyPr>
          <a:lstStyle/>
          <a:p>
            <a:r>
              <a:rPr lang="de-DE" sz="1100" dirty="0" err="1">
                <a:latin typeface="Palatino Linotype" panose="02040502050505030304" pitchFamily="18" charset="0"/>
              </a:rPr>
              <a:t>Figure</a:t>
            </a:r>
            <a:r>
              <a:rPr lang="de-DE" sz="1100" dirty="0">
                <a:latin typeface="Palatino Linotype" panose="02040502050505030304" pitchFamily="18" charset="0"/>
              </a:rPr>
              <a:t> S1</a:t>
            </a:r>
            <a:r>
              <a:rPr lang="en-US" sz="1100" dirty="0">
                <a:latin typeface="Palatino Linotype" panose="02040502050505030304" pitchFamily="18" charset="0"/>
              </a:rPr>
              <a:t>: Representative Raman spectra of CS exposed (five cigarettes within five minutes) and non-exposed human forearm skin </a:t>
            </a:r>
            <a:r>
              <a:rPr lang="en-US" sz="1100" i="1" dirty="0">
                <a:latin typeface="Palatino Linotype" panose="02040502050505030304" pitchFamily="18" charset="0"/>
              </a:rPr>
              <a:t>in vivo</a:t>
            </a:r>
            <a:r>
              <a:rPr lang="en-US" sz="1100" dirty="0">
                <a:latin typeface="Palatino Linotype" panose="02040502050505030304" pitchFamily="18" charset="0"/>
              </a:rPr>
              <a:t> at different depths (0–40 µm) excited in NIR (785 nm) (a, b, c) and in red (d, e, f) spectral ranges. (a), (d) control skin before CS exposure; (b), (e) uncleaned skin after CS exposure; (c), and (f) cleaned skin after CS exposure. The arrows point to the inserts in (a), (c), (d) and (f) that show the zoomed spectra for clarity. The yellow color marks the area where AF intensity was analyzed where no Raman bands can interfere. </a:t>
            </a:r>
            <a:endParaRPr lang="de-DE" sz="1100" dirty="0">
              <a:latin typeface="Palatino Linotype" panose="02040502050505030304" pitchFamily="18" charset="0"/>
            </a:endParaRPr>
          </a:p>
          <a:p>
            <a:endParaRPr lang="de-DE" dirty="0"/>
          </a:p>
        </p:txBody>
      </p:sp>
    </p:spTree>
    <p:extLst>
      <p:ext uri="{BB962C8B-B14F-4D97-AF65-F5344CB8AC3E}">
        <p14:creationId xmlns:p14="http://schemas.microsoft.com/office/powerpoint/2010/main" val="2200388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6478" y="309716"/>
            <a:ext cx="6180036" cy="530942"/>
          </a:xfrm>
        </p:spPr>
        <p:txBody>
          <a:bodyPr/>
          <a:lstStyle/>
          <a:p>
            <a:pPr marL="0" indent="0">
              <a:buNone/>
            </a:pPr>
            <a:r>
              <a:rPr lang="de-DE" dirty="0"/>
              <a:t>Supplementary Figure S2</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68017"/>
            <a:ext cx="6858000" cy="5247991"/>
          </a:xfrm>
          <a:prstGeom prst="rect">
            <a:avLst/>
          </a:prstGeom>
        </p:spPr>
      </p:pic>
      <p:sp>
        <p:nvSpPr>
          <p:cNvPr id="5" name="Textfeld 4"/>
          <p:cNvSpPr txBox="1"/>
          <p:nvPr/>
        </p:nvSpPr>
        <p:spPr>
          <a:xfrm>
            <a:off x="206478" y="6695768"/>
            <a:ext cx="6592529" cy="954107"/>
          </a:xfrm>
          <a:prstGeom prst="rect">
            <a:avLst/>
          </a:prstGeom>
          <a:noFill/>
        </p:spPr>
        <p:txBody>
          <a:bodyPr wrap="square" rtlCol="0">
            <a:spAutoFit/>
          </a:bodyPr>
          <a:lstStyle/>
          <a:p>
            <a:r>
              <a:rPr lang="en-US" sz="1400" dirty="0">
                <a:latin typeface="Palatino Linotype" panose="02040502050505030304" pitchFamily="18" charset="0"/>
              </a:rPr>
              <a:t>Figure S2: Depth profile of NIR (785 nm) excited AF intensity (mean ± SEM) of </a:t>
            </a:r>
            <a:r>
              <a:rPr lang="en-US" sz="1400" i="1" dirty="0">
                <a:latin typeface="Palatino Linotype" panose="02040502050505030304" pitchFamily="18" charset="0"/>
              </a:rPr>
              <a:t>ex vivo</a:t>
            </a:r>
            <a:r>
              <a:rPr lang="en-US" sz="1400" dirty="0">
                <a:latin typeface="Palatino Linotype" panose="02040502050505030304" pitchFamily="18" charset="0"/>
              </a:rPr>
              <a:t> porcine skin after dose-dependent exposure to CS (purple – five cigarettes, green – one cigarette, blue – ½ cigarette and red – ¼ cigarette, orange -  2 UVA-MED) immediately after CS exposure and after cleaning the skin probes</a:t>
            </a:r>
            <a:endParaRPr lang="de-DE" sz="1400" dirty="0">
              <a:latin typeface="Palatino Linotype" panose="02040502050505030304" pitchFamily="18" charset="0"/>
            </a:endParaRPr>
          </a:p>
        </p:txBody>
      </p:sp>
    </p:spTree>
    <p:extLst>
      <p:ext uri="{BB962C8B-B14F-4D97-AF65-F5344CB8AC3E}">
        <p14:creationId xmlns:p14="http://schemas.microsoft.com/office/powerpoint/2010/main" val="4125323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538843" y="669471"/>
            <a:ext cx="3445328" cy="369332"/>
          </a:xfrm>
          <a:prstGeom prst="rect">
            <a:avLst/>
          </a:prstGeom>
          <a:noFill/>
        </p:spPr>
        <p:txBody>
          <a:bodyPr wrap="square" rtlCol="0">
            <a:spAutoFit/>
          </a:bodyPr>
          <a:lstStyle/>
          <a:p>
            <a:r>
              <a:rPr lang="de-DE" dirty="0" err="1"/>
              <a:t>Figure</a:t>
            </a:r>
            <a:r>
              <a:rPr lang="de-DE" dirty="0"/>
              <a:t> S3</a:t>
            </a:r>
            <a:endParaRPr lang="en-US" dirty="0"/>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95008"/>
            <a:ext cx="6858000" cy="5247991"/>
          </a:xfrm>
          <a:prstGeom prst="rect">
            <a:avLst/>
          </a:prstGeom>
        </p:spPr>
      </p:pic>
      <p:sp>
        <p:nvSpPr>
          <p:cNvPr id="6" name="Rechteck 5"/>
          <p:cNvSpPr/>
          <p:nvPr/>
        </p:nvSpPr>
        <p:spPr>
          <a:xfrm>
            <a:off x="555170" y="7024612"/>
            <a:ext cx="6074229" cy="1477328"/>
          </a:xfrm>
          <a:prstGeom prst="rect">
            <a:avLst/>
          </a:prstGeom>
        </p:spPr>
        <p:txBody>
          <a:bodyPr wrap="square">
            <a:spAutoFit/>
          </a:bodyPr>
          <a:lstStyle/>
          <a:p>
            <a:r>
              <a:rPr lang="en-US" dirty="0">
                <a:latin typeface="Palatino Linotype" panose="02040502050505030304" pitchFamily="18" charset="0"/>
              </a:rPr>
              <a:t>Figure S3: Depth profile of NIR (785 nm) excited AF intensity (mean ± SEM) of </a:t>
            </a:r>
            <a:r>
              <a:rPr lang="en-US" i="1" dirty="0">
                <a:latin typeface="Palatino Linotype" panose="02040502050505030304" pitchFamily="18" charset="0"/>
              </a:rPr>
              <a:t>ex vivo</a:t>
            </a:r>
            <a:r>
              <a:rPr lang="en-US" dirty="0">
                <a:latin typeface="Palatino Linotype" panose="02040502050505030304" pitchFamily="18" charset="0"/>
              </a:rPr>
              <a:t> porcine skin after 30 min H</a:t>
            </a:r>
            <a:r>
              <a:rPr lang="en-US" baseline="-25000" dirty="0">
                <a:latin typeface="Palatino Linotype" panose="02040502050505030304" pitchFamily="18" charset="0"/>
              </a:rPr>
              <a:t>2</a:t>
            </a:r>
            <a:r>
              <a:rPr lang="en-US" dirty="0">
                <a:latin typeface="Palatino Linotype" panose="02040502050505030304" pitchFamily="18" charset="0"/>
              </a:rPr>
              <a:t>O</a:t>
            </a:r>
            <a:r>
              <a:rPr lang="en-US" baseline="-25000" dirty="0">
                <a:latin typeface="Palatino Linotype" panose="02040502050505030304" pitchFamily="18" charset="0"/>
              </a:rPr>
              <a:t>2</a:t>
            </a:r>
            <a:r>
              <a:rPr lang="en-US" dirty="0">
                <a:latin typeface="Palatino Linotype" panose="02040502050505030304" pitchFamily="18" charset="0"/>
              </a:rPr>
              <a:t> incubation (red circles – 2mM H</a:t>
            </a:r>
            <a:r>
              <a:rPr lang="en-US" baseline="-25000" dirty="0">
                <a:latin typeface="Palatino Linotype" panose="02040502050505030304" pitchFamily="18" charset="0"/>
              </a:rPr>
              <a:t>2</a:t>
            </a:r>
            <a:r>
              <a:rPr lang="en-US" dirty="0">
                <a:latin typeface="Palatino Linotype" panose="02040502050505030304" pitchFamily="18" charset="0"/>
              </a:rPr>
              <a:t>O</a:t>
            </a:r>
            <a:r>
              <a:rPr lang="en-US" baseline="-25000" dirty="0">
                <a:latin typeface="Palatino Linotype" panose="02040502050505030304" pitchFamily="18" charset="0"/>
              </a:rPr>
              <a:t>2</a:t>
            </a:r>
            <a:r>
              <a:rPr lang="en-US" dirty="0">
                <a:latin typeface="Palatino Linotype" panose="02040502050505030304" pitchFamily="18" charset="0"/>
              </a:rPr>
              <a:t>, blue triangles – 30% H</a:t>
            </a:r>
            <a:r>
              <a:rPr lang="en-US" baseline="-25000" dirty="0">
                <a:latin typeface="Palatino Linotype" panose="02040502050505030304" pitchFamily="18" charset="0"/>
              </a:rPr>
              <a:t>2</a:t>
            </a:r>
            <a:r>
              <a:rPr lang="en-US" dirty="0">
                <a:latin typeface="Palatino Linotype" panose="02040502050505030304" pitchFamily="18" charset="0"/>
              </a:rPr>
              <a:t>O</a:t>
            </a:r>
            <a:r>
              <a:rPr lang="en-US" baseline="-25000" dirty="0">
                <a:latin typeface="Palatino Linotype" panose="02040502050505030304" pitchFamily="18" charset="0"/>
              </a:rPr>
              <a:t>2</a:t>
            </a:r>
            <a:r>
              <a:rPr lang="en-US" dirty="0">
                <a:latin typeface="Palatino Linotype" panose="02040502050505030304" pitchFamily="18" charset="0"/>
              </a:rPr>
              <a:t>) compared to control excised porcine skin (black squares)</a:t>
            </a:r>
            <a:endParaRPr lang="de-DE" dirty="0">
              <a:latin typeface="Palatino Linotype" panose="02040502050505030304" pitchFamily="18" charset="0"/>
            </a:endParaRPr>
          </a:p>
        </p:txBody>
      </p:sp>
    </p:spTree>
    <p:extLst>
      <p:ext uri="{BB962C8B-B14F-4D97-AF65-F5344CB8AC3E}">
        <p14:creationId xmlns:p14="http://schemas.microsoft.com/office/powerpoint/2010/main" val="365188075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286</Words>
  <Application>Microsoft Office PowerPoint</Application>
  <PresentationFormat>Widescreen</PresentationFormat>
  <Paragraphs>13</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Palatino Linotype</vt:lpstr>
      <vt:lpstr>Office</vt:lpstr>
      <vt:lpstr>Supplementary materials</vt:lpstr>
      <vt:lpstr>PowerPoint Presentation</vt:lpstr>
      <vt:lpstr>PowerPoint Presentation</vt:lpstr>
      <vt:lpstr>PowerPoint Presentation</vt:lpstr>
    </vt:vector>
  </TitlesOfParts>
  <Company>Charité Universitaetsmedizin Berlin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materials</dc:title>
  <dc:creator>Tran, Phuong Thao</dc:creator>
  <cp:lastModifiedBy>MDPI</cp:lastModifiedBy>
  <cp:revision>7</cp:revision>
  <dcterms:created xsi:type="dcterms:W3CDTF">2023-03-21T14:31:11Z</dcterms:created>
  <dcterms:modified xsi:type="dcterms:W3CDTF">2023-04-27T07:26:58Z</dcterms:modified>
</cp:coreProperties>
</file>