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77" r:id="rId2"/>
    <p:sldId id="257" r:id="rId3"/>
    <p:sldId id="267" r:id="rId4"/>
    <p:sldId id="268" r:id="rId6"/>
    <p:sldId id="261" r:id="rId7"/>
    <p:sldId id="262" r:id="rId8"/>
    <p:sldId id="265" r:id="rId9"/>
    <p:sldId id="269" r:id="rId10"/>
    <p:sldId id="263" r:id="rId11"/>
    <p:sldId id="264" r:id="rId13"/>
    <p:sldId id="282" r:id="rId28"/>
    <p:sldId id="281" r:id="rId27"/>
    <p:sldId id="280" r:id="rId26"/>
    <p:sldId id="270" r:id="rId14"/>
    <p:sldId id="271" r:id="rId15"/>
    <p:sldId id="274" r:id="rId16"/>
    <p:sldId id="273" r:id="rId17"/>
    <p:sldId id="272" r:id="rId18"/>
    <p:sldId id="279"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5B9BD5"/>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22" autoAdjust="0"/>
    <p:restoredTop sz="86140" autoAdjust="0"/>
  </p:normalViewPr>
  <p:slideViewPr>
    <p:cSldViewPr>
      <p:cViewPr varScale="1">
        <p:scale>
          <a:sx n="112" d="100"/>
          <a:sy n="112" d="100"/>
        </p:scale>
        <p:origin x="558" y="102"/>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2" Type="http://schemas.openxmlformats.org/officeDocument/2006/relationships/slide" Target="slides/slide1.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12/2/2021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analysis</a:t>
            </a:r>
            <a:r>
              <a:rPr lang="en-US" baseline="0" dirty="0" smtClean="0"/>
              <a:t> report is automatically generated by Metascape (https://metascape.org).</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34830035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protein-protein interactions among input genes were extracted from PPI data source and formed a PPI network.</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the network to extract “biological meanings”.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Each MCODE network is assigned a unique color.</a:t>
            </a:r>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extract “biological meanings” from the network component, where top three best p-value terms were retained.</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12</a:t>
            </a:fld>
            <a:endParaRPr lang="en-US"/>
          </a:p>
        </p:txBody>
      </p:sp>
    </p:spTree>
    <p:extLst>
      <p:ext uri="{BB962C8B-B14F-4D97-AF65-F5344CB8AC3E}">
        <p14:creationId xmlns:p14="http://schemas.microsoft.com/office/powerpoint/2010/main" val="29484373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input gene lists were also merged into one list and resulted in a PPI network.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Network nodes are displayed as pies.   Color code for pie sector represents a gene list and is consistent with the colors used for table rows in slide #2.</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13</a:t>
            </a:fld>
            <a:endParaRPr lang="en-US"/>
          </a:p>
        </p:txBody>
      </p:sp>
    </p:spTree>
    <p:extLst>
      <p:ext uri="{BB962C8B-B14F-4D97-AF65-F5344CB8AC3E}">
        <p14:creationId xmlns:p14="http://schemas.microsoft.com/office/powerpoint/2010/main" val="5563768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input gene lists were also merged. Each MCODE network is assigned a unique color.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14</a:t>
            </a:fld>
            <a:endParaRPr lang="en-US"/>
          </a:p>
        </p:txBody>
      </p:sp>
    </p:spTree>
    <p:extLst>
      <p:ext uri="{BB962C8B-B14F-4D97-AF65-F5344CB8AC3E}">
        <p14:creationId xmlns:p14="http://schemas.microsoft.com/office/powerpoint/2010/main" val="12787868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components  were identified from the merged network. Each MCODE network is assigned a unique color.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15</a:t>
            </a:fld>
            <a:endParaRPr lang="en-US"/>
          </a:p>
        </p:txBody>
      </p:sp>
    </p:spTree>
    <p:extLst>
      <p:ext uri="{BB962C8B-B14F-4D97-AF65-F5344CB8AC3E}">
        <p14:creationId xmlns:p14="http://schemas.microsoft.com/office/powerpoint/2010/main" val="21772089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Network nodes are displayed as pies.   Color code for pie sector represents a gene list and is consistent with the colors used for table rows in slide #2.</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16</a:t>
            </a:fld>
            <a:endParaRPr lang="en-US"/>
          </a:p>
        </p:txBody>
      </p:sp>
    </p:spTree>
    <p:extLst>
      <p:ext uri="{BB962C8B-B14F-4D97-AF65-F5344CB8AC3E}">
        <p14:creationId xmlns:p14="http://schemas.microsoft.com/office/powerpoint/2010/main" val="34661620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the original PPI network and its MCODE network components to extract their “biological meanings”, where top three best p-value terms were retained.</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17</a:t>
            </a:fld>
            <a:endParaRPr lang="en-US"/>
          </a:p>
        </p:txBody>
      </p:sp>
    </p:spTree>
    <p:extLst>
      <p:ext uri="{BB962C8B-B14F-4D97-AF65-F5344CB8AC3E}">
        <p14:creationId xmlns:p14="http://schemas.microsoft.com/office/powerpoint/2010/main" val="33384152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dirty="0" smtClean="0"/>
          </a:p>
          <a:p>
            <a:r>
              <a:rPr lang="en-US" dirty="0" smtClean="0"/>
              <a:t>If 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18</a:t>
            </a:fld>
            <a:endParaRPr lang="en-US"/>
          </a:p>
        </p:txBody>
      </p:sp>
    </p:spTree>
    <p:extLst>
      <p:ext uri="{BB962C8B-B14F-4D97-AF65-F5344CB8AC3E}">
        <p14:creationId xmlns:p14="http://schemas.microsoft.com/office/powerpoint/2010/main" val="33833004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Thank you for using Metascape,</a:t>
            </a:r>
            <a:r>
              <a:rPr lang="en-US" baseline="0" dirty="0" smtClean="0"/>
              <a:t> you are welcome to past question to our public forum: https://metascape.freeforums.net, or email us with your private questions at “</a:t>
            </a:r>
            <a:r>
              <a:rPr lang="en-US" sz="1200" b="0" i="0" kern="1200" dirty="0" err="1" smtClean="0">
                <a:solidFill>
                  <a:schemeClr val="tx1"/>
                </a:solidFill>
                <a:effectLst/>
                <a:latin typeface="+mn-lt"/>
                <a:ea typeface="+mn-ea"/>
                <a:cs typeface="+mn-cs"/>
              </a:rPr>
              <a:t>metascape.team</a:t>
            </a:r>
            <a:r>
              <a:rPr lang="en-US" sz="1200" b="0" i="0" kern="1200" dirty="0" smtClean="0">
                <a:solidFill>
                  <a:schemeClr val="tx1"/>
                </a:solidFill>
                <a:effectLst/>
                <a:latin typeface="+mn-lt"/>
                <a:ea typeface="+mn-ea"/>
                <a:cs typeface="+mn-cs"/>
              </a:rPr>
              <a:t> at gmail.com”.</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19</a:t>
            </a:fld>
            <a:endParaRPr lang="en-US"/>
          </a:p>
        </p:txBody>
      </p:sp>
    </p:spTree>
    <p:extLst>
      <p:ext uri="{BB962C8B-B14F-4D97-AF65-F5344CB8AC3E}">
        <p14:creationId xmlns:p14="http://schemas.microsoft.com/office/powerpoint/2010/main" val="343616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Metascape first</a:t>
            </a:r>
            <a:r>
              <a:rPr lang="en-US" baseline="0" dirty="0" smtClean="0"/>
              <a:t> </a:t>
            </a:r>
            <a:r>
              <a:rPr lang="en-US" dirty="0" smtClean="0"/>
              <a:t>automatically </a:t>
            </a:r>
            <a:r>
              <a:rPr lang="en-US" baseline="0" dirty="0" smtClean="0"/>
              <a:t>converts you input identifiers (</a:t>
            </a:r>
            <a:r>
              <a:rPr lang="en-US" baseline="0" dirty="0" err="1" smtClean="0"/>
              <a:t>Entrez</a:t>
            </a:r>
            <a:r>
              <a:rPr lang="en-US" baseline="0" dirty="0" smtClean="0"/>
              <a:t> Gene ID, </a:t>
            </a:r>
            <a:r>
              <a:rPr lang="en-US" baseline="0" dirty="0" err="1" smtClean="0"/>
              <a:t>RefSeq</a:t>
            </a:r>
            <a:r>
              <a:rPr lang="en-US" baseline="0" dirty="0" smtClean="0"/>
              <a:t>, </a:t>
            </a:r>
            <a:r>
              <a:rPr lang="en-US" baseline="0" dirty="0" err="1" smtClean="0"/>
              <a:t>Ensembl</a:t>
            </a:r>
            <a:r>
              <a:rPr lang="en-US" baseline="0" dirty="0" smtClean="0"/>
              <a:t> ID, </a:t>
            </a:r>
            <a:r>
              <a:rPr lang="en-US" baseline="0" dirty="0" err="1" smtClean="0"/>
              <a:t>UnProt</a:t>
            </a:r>
            <a:r>
              <a:rPr lang="en-US" baseline="0" dirty="0" smtClean="0"/>
              <a:t> ID or Symbol) into Human </a:t>
            </a:r>
            <a:r>
              <a:rPr lang="en-US" baseline="0" dirty="0" err="1" smtClean="0"/>
              <a:t>Entrez</a:t>
            </a:r>
            <a:r>
              <a:rPr lang="en-US" baseline="0" dirty="0" smtClean="0"/>
              <a:t> Gene ID.  For example, input identifiers can be from human, mouse or rat </a:t>
            </a:r>
            <a:r>
              <a:rPr lang="en-US" baseline="0" dirty="0" err="1" smtClean="0"/>
              <a:t>orthologs</a:t>
            </a:r>
            <a:r>
              <a:rPr lang="en-US" baseline="0" dirty="0" smtClean="0"/>
              <a:t>, which can be mapped into human (or “analysis as” species) based on both </a:t>
            </a:r>
            <a:r>
              <a:rPr lang="en-US" baseline="0" dirty="0" err="1" smtClean="0"/>
              <a:t>EggN</a:t>
            </a:r>
            <a:r>
              <a:rPr lang="en-US" altLang="zh-CN" baseline="0" dirty="0" err="1" smtClean="0"/>
              <a:t>OG</a:t>
            </a:r>
            <a:r>
              <a:rPr lang="en-US" baseline="0" dirty="0" smtClean="0"/>
              <a:t> and </a:t>
            </a:r>
            <a:r>
              <a:rPr lang="en-US" baseline="0" dirty="0" err="1" smtClean="0"/>
              <a:t>Homologene</a:t>
            </a:r>
            <a:r>
              <a:rPr lang="en-US" baseline="0" dirty="0" smtClean="0"/>
              <a:t> database</a:t>
            </a:r>
            <a:r>
              <a:rPr lang="en-US" altLang="zh-CN" baseline="0" dirty="0" smtClean="0"/>
              <a:t>s</a:t>
            </a:r>
            <a:r>
              <a:rPr lang="en-US" baseline="0" dirty="0" smtClean="0"/>
              <a:t>.</a:t>
            </a:r>
            <a:endParaRPr lang="en-US" dirty="0" smtClean="0"/>
          </a:p>
          <a:p>
            <a:endParaRPr lang="en-US" baseline="0" dirty="0" smtClean="0"/>
          </a:p>
          <a:p>
            <a:r>
              <a:rPr lang="en-US" baseline="0" dirty="0" smtClean="0"/>
              <a:t>The background of each row is the color code used in the various plots within this report, where each color is consistently used to code a corresponding gene list.</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a:t>
            </a:r>
            <a:r>
              <a:rPr lang="en-US" dirty="0" err="1" smtClean="0"/>
              <a:t>Circos</a:t>
            </a:r>
            <a:r>
              <a:rPr lang="en-US" baseline="0" dirty="0" smtClean="0"/>
              <a:t> plot shows how genes from the input gene lists overlap.</a:t>
            </a:r>
          </a:p>
          <a:p>
            <a:endParaRPr lang="en-US" baseline="0" dirty="0" smtClean="0"/>
          </a:p>
          <a:p>
            <a:r>
              <a:rPr lang="en-US" baseline="0" dirty="0" smtClean="0"/>
              <a:t>On the outside, each arc represents the identity of each gene list, using the same color code as the color used for table rows in slide #2.</a:t>
            </a:r>
          </a:p>
          <a:p>
            <a:endParaRPr lang="en-US" baseline="0" dirty="0" smtClean="0"/>
          </a:p>
          <a:p>
            <a:r>
              <a:rPr lang="en-US" baseline="0" dirty="0" smtClean="0"/>
              <a:t>On the inside, each arc represents a gene list, where each gene member of that list is assigned a spot on the arc.  Dark orange color represents the genes that are shared by multiple lists and light orange color represents genes that are unique to that gene list.</a:t>
            </a:r>
          </a:p>
          <a:p>
            <a:endParaRPr lang="en-US" baseline="0" dirty="0" smtClean="0"/>
          </a:p>
          <a:p>
            <a:r>
              <a:rPr lang="en-US" baseline="0" dirty="0" smtClean="0"/>
              <a:t>Purple lines link the same gene that are shared by multiple gene lists (notice a gene that appears in two gene lists will be mapped once onto each gene list, therefore, the two positions are purple linked).</a:t>
            </a:r>
          </a:p>
          <a:p>
            <a:endParaRPr lang="en-US" baseline="0" dirty="0" smtClean="0"/>
          </a:p>
          <a:p>
            <a:r>
              <a:rPr lang="en-US" baseline="0" dirty="0" smtClean="0"/>
              <a:t>The greater the number of purple links and the longer the dark orange arcs implies greater overlap among the input gene lists.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010905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distribution.</a:t>
            </a:r>
          </a:p>
          <a:p>
            <a:r>
              <a:rPr lang="en-US" baseline="0" dirty="0" smtClean="0"/>
              <a:t>By 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a:t>
            </a:r>
            <a:r>
              <a:rPr lang="en-US" dirty="0" err="1" smtClean="0"/>
              <a:t>Circos</a:t>
            </a:r>
            <a:r>
              <a:rPr lang="en-US" baseline="0" dirty="0" smtClean="0"/>
              <a:t> plot shows how genes from the input gene lists overlap.</a:t>
            </a:r>
          </a:p>
          <a:p>
            <a:endParaRPr lang="en-US" baseline="0" dirty="0" smtClean="0"/>
          </a:p>
          <a:p>
            <a:r>
              <a:rPr lang="en-US" baseline="0" dirty="0" smtClean="0"/>
              <a:t>On the outside, each arc represents the identity of each gene list, using the same color code as the color used for table rows in slide #2.</a:t>
            </a:r>
          </a:p>
          <a:p>
            <a:endParaRPr lang="en-US" baseline="0" dirty="0" smtClean="0"/>
          </a:p>
          <a:p>
            <a:r>
              <a:rPr lang="en-US" baseline="0" dirty="0" smtClean="0"/>
              <a:t>On the inside, each arc represents a gene list, where each gene member of that list is assigned a spot on the arc.  Dark orange color represents the genes that are shared by multiple lists and light orange color represents genes that are unique to that gene list.</a:t>
            </a:r>
          </a:p>
          <a:p>
            <a:endParaRPr lang="en-US" baseline="0" dirty="0" smtClean="0"/>
          </a:p>
          <a:p>
            <a:r>
              <a:rPr lang="en-US" baseline="0" dirty="0" smtClean="0"/>
              <a:t>Purple lines link the same gene that are shared by multiple gene lists (notice a gene that appears in two gene lists will be mapped once onto each gene list, therefore, the two positions are purple linked).  Blue lines link the genes, although different, fall under the same ontology term (the term has to statistically significantly enriched and with size no larger than 100).</a:t>
            </a:r>
          </a:p>
          <a:p>
            <a:endParaRPr lang="en-US" baseline="0" dirty="0" smtClean="0"/>
          </a:p>
          <a:p>
            <a:r>
              <a:rPr lang="en-US" baseline="0" dirty="0" smtClean="0"/>
              <a:t>The greater the number of purple links and the longer the dark orange arcs implies greater overlap among the input gene lists.  Blue links indicate the amount of functional overlap among the input gene lists.  It is common in meta-analysis that we observe little directly overlap among studies, due to the variations in the biological assays used.  However, we tend to see a lot more functional overlap, as these studies probably pick up different subset of gene members of the same biological processes.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3750659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the default choices under Express Analysis or your choice during Custom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selected the term with the best p-value within each cluster as its representative term and display them in a </a:t>
            </a:r>
            <a:r>
              <a:rPr lang="en-US" baseline="0" dirty="0" err="1" smtClean="0"/>
              <a:t>dendrogram</a:t>
            </a:r>
            <a:r>
              <a:rPr lang="en-US" baseline="0" dirty="0" smtClean="0"/>
              <a:t>. The </a:t>
            </a:r>
            <a:r>
              <a:rPr lang="en-US" baseline="0" dirty="0" err="1" smtClean="0"/>
              <a:t>heatmap</a:t>
            </a:r>
            <a:r>
              <a:rPr lang="en-US" baseline="0" dirty="0" smtClean="0"/>
              <a:t> cells are colored by their p-values, white cells indicate the lack of enrichment for that term in the corresponding gene list.  We also export files behind this </a:t>
            </a:r>
            <a:r>
              <a:rPr lang="en-US" baseline="0" dirty="0" err="1" smtClean="0"/>
              <a:t>heatmap</a:t>
            </a:r>
            <a:r>
              <a:rPr lang="en-US" baseline="0" dirty="0" smtClean="0"/>
              <a:t> (.</a:t>
            </a:r>
            <a:r>
              <a:rPr lang="en-US" baseline="0" dirty="0" err="1" smtClean="0"/>
              <a:t>cdt</a:t>
            </a:r>
            <a:r>
              <a:rPr lang="en-US" baseline="0" dirty="0" smtClean="0"/>
              <a:t>, .</a:t>
            </a:r>
            <a:r>
              <a:rPr lang="en-US" baseline="0" dirty="0" err="1" smtClean="0"/>
              <a:t>gtr</a:t>
            </a:r>
            <a:r>
              <a:rPr lang="en-US" baseline="0" dirty="0" smtClean="0"/>
              <a:t>, .</a:t>
            </a:r>
            <a:r>
              <a:rPr lang="en-US" baseline="0" dirty="0" err="1" smtClean="0"/>
              <a:t>atr</a:t>
            </a:r>
            <a:r>
              <a:rPr lang="en-US" baseline="0" dirty="0" smtClean="0"/>
              <a:t>, and .</a:t>
            </a:r>
            <a:r>
              <a:rPr lang="en-US" baseline="0" dirty="0" err="1" smtClean="0"/>
              <a:t>jtv</a:t>
            </a:r>
            <a:r>
              <a:rPr lang="en-US" baseline="0" dirty="0" smtClean="0"/>
              <a:t> files), so that one can visualize it interactively using </a:t>
            </a:r>
            <a:r>
              <a:rPr lang="en-US" baseline="0" dirty="0" err="1" smtClean="0"/>
              <a:t>JTreeView</a:t>
            </a:r>
            <a:r>
              <a:rPr lang="en-US" baseline="0" dirty="0" smtClean="0"/>
              <a:t> program (http://sourceforge.net/projects/jtreeview/).  The PDF version of the graph can be found in the zip package.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you want to view the complete list of enriched terms, please download the .zip file and check </a:t>
            </a:r>
            <a:r>
              <a:rPr lang="en-US" baseline="0" dirty="0" err="1" smtClean="0"/>
              <a:t>Enrichment_GO</a:t>
            </a:r>
            <a:r>
              <a:rPr lang="en-US" baseline="0" dirty="0" smtClean="0"/>
              <a:t>/GO_AllLists.csv.</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Note: gene lists containing more than 3000 genes are not analyzed.  Please use a more stringent hit calling criterion, as you most likely have retained too many genes.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We selected a subset of representative terms from the full cluster and converted them into a network layout.  More specifically, each term is represented by a circle node, where its size is proportional to the number of input genes fall under 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with “force-directed”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displayed as pies.  Each pie sector is proportional to the number of hits originated from a gene list.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Color code for pie sector represents a gene list and is consistent with the colors used for table rows in slide #2.</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8393612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374900"/>
            <a:ext cx="10972800" cy="458115"/>
          </a:xfrm>
        </p:spPr>
        <p:txBody>
          <a:bodyPr>
            <a:normAutofit/>
          </a:bodyPr>
          <a:lstStyle>
            <a:lvl1pPr algn="l">
              <a:defRPr sz="3600" b="1">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Tree>
    <p:extLst>
      <p:ext uri="{BB962C8B-B14F-4D97-AF65-F5344CB8AC3E}">
        <p14:creationId xmlns:p14="http://schemas.microsoft.com/office/powerpoint/2010/main" val="16644713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TextBox 5"/>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42518640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2911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12/2/2021</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50" r:id="rId1"/>
    <p:sldLayoutId id="2147483655" r:id="rId2"/>
  </p:sldLayoutIdLst>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 Id="rId4" Type="http://schemas.openxmlformats.org/officeDocument/2006/relationships/hyperlink" Target="https://www.ncbi.nlm.nih.gov/pubmed/30944313"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4.JP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metascape.org/gp/index.html#/menu/manual"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Title 1"/>
          <p:cNvSpPr txBox="1">
            <a:spLocks/>
          </p:cNvSpPr>
          <p:nvPr/>
        </p:nvSpPr>
        <p:spPr>
          <a:xfrm>
            <a:off x="3150058" y="1596540"/>
            <a:ext cx="7886581" cy="458115"/>
          </a:xfrm>
          <a:prstGeom prst="rect">
            <a:avLst/>
          </a:prstGeom>
          <a:effectLst/>
        </p:spPr>
        <p:txBody>
          <a:bodyPr vert="horz" lIns="91440" tIns="45720" rIns="91440" bIns="45720" rtlCol="0" anchor="ctr">
            <a:noAutofit/>
          </a:bodyPr>
          <a:lstStyle>
            <a:lvl1pPr algn="l" defTabSz="914400" rtl="0" eaLnBrk="1" latinLnBrk="0" hangingPunct="1">
              <a:spcBef>
                <a:spcPct val="0"/>
              </a:spcBef>
              <a:buNone/>
              <a:defRPr sz="3600" b="1" kern="1200">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a:lstStyle>
          <a:p>
            <a:r>
              <a:rPr lang="en-US" sz="4800" smtClean="0">
                <a:ln>
                  <a:solidFill>
                    <a:schemeClr val="accent1">
                      <a:lumMod val="20000"/>
                      <a:lumOff val="80000"/>
                    </a:schemeClr>
                  </a:solidFill>
                </a:ln>
                <a:solidFill>
                  <a:schemeClr val="bg1">
                    <a:lumMod val="95000"/>
                  </a:schemeClr>
                </a:solidFill>
              </a:rPr>
              <a:t>Gene List Analysis Report</a:t>
            </a:r>
            <a:endParaRPr lang="en-US" sz="4800" dirty="0">
              <a:ln>
                <a:solidFill>
                  <a:schemeClr val="accent1">
                    <a:lumMod val="20000"/>
                    <a:lumOff val="80000"/>
                  </a:schemeClr>
                </a:solidFill>
              </a:ln>
              <a:solidFill>
                <a:schemeClr val="bg1">
                  <a:lumMod val="95000"/>
                </a:schemeClr>
              </a:solidFill>
            </a:endParaRPr>
          </a:p>
        </p:txBody>
      </p:sp>
      <p:sp>
        <p:nvSpPr>
          <p:cNvPr id="14" name="TextBox 13"/>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5" name="Oval Callout 14"/>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a:solidFill>
                  <a:schemeClr val="bg1">
                    <a:lumMod val="95000"/>
                  </a:schemeClr>
                </a:solidFill>
              </a:rPr>
              <a:t>Hint: Each slide has notes that explain the analysis!</a:t>
            </a:r>
          </a:p>
        </p:txBody>
      </p:sp>
      <p:sp>
        <p:nvSpPr>
          <p:cNvPr id="16" name="TextBox 15"/>
          <p:cNvSpPr txBox="1"/>
          <p:nvPr/>
        </p:nvSpPr>
        <p:spPr>
          <a:xfrm>
            <a:off x="10084290"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Feb 7, 2023</a:t>
            </a:r>
            <a:endParaRPr lang="en-US" b="1" dirty="0">
              <a:solidFill>
                <a:schemeClr val="bg1">
                  <a:lumMod val="95000"/>
                </a:schemeClr>
              </a:solidFill>
              <a:latin typeface="Arial" panose="020B0604020202020204" pitchFamily="34" charset="0"/>
              <a:cs typeface="Arial" panose="020B0604020202020204" pitchFamily="34" charset="0"/>
            </a:endParaRPr>
          </a:p>
        </p:txBody>
      </p:sp>
      <p:sp>
        <p:nvSpPr>
          <p:cNvPr id="2" name="Rectangle 1"/>
          <p:cNvSpPr/>
          <p:nvPr/>
        </p:nvSpPr>
        <p:spPr>
          <a:xfrm>
            <a:off x="4416245" y="6413117"/>
            <a:ext cx="4083169" cy="276999"/>
          </a:xfrm>
          <a:prstGeom prst="rect">
            <a:avLst/>
          </a:prstGeom>
        </p:spPr>
        <p:txBody>
          <a:bodyPr wrap="none">
            <a:spAutoFit/>
          </a:bodyPr>
          <a:lstStyle/>
          <a:p>
            <a:r>
              <a:rPr lang="fr-FR" sz="1200" dirty="0" err="1" smtClean="0">
                <a:solidFill>
                  <a:schemeClr val="accent1">
                    <a:lumMod val="20000"/>
                    <a:lumOff val="80000"/>
                  </a:schemeClr>
                </a:solidFill>
              </a:rPr>
              <a:t>Please</a:t>
            </a:r>
            <a:r>
              <a:rPr lang="fr-FR" sz="1200" dirty="0" smtClean="0">
                <a:solidFill>
                  <a:schemeClr val="accent1">
                    <a:lumMod val="20000"/>
                    <a:lumOff val="80000"/>
                  </a:schemeClr>
                </a:solidFill>
              </a:rPr>
              <a:t> </a:t>
            </a:r>
            <a:r>
              <a:rPr lang="fr-FR" sz="1200" dirty="0">
                <a:solidFill>
                  <a:schemeClr val="accent1">
                    <a:lumMod val="20000"/>
                    <a:lumOff val="80000"/>
                  </a:schemeClr>
                </a:solidFill>
              </a:rPr>
              <a:t>cite </a:t>
            </a:r>
            <a:r>
              <a:rPr lang="fr-FR" sz="1200" dirty="0" smtClean="0">
                <a:solidFill>
                  <a:schemeClr val="accent1">
                    <a:lumMod val="20000"/>
                    <a:lumOff val="80000"/>
                  </a:schemeClr>
                </a:solidFill>
              </a:rPr>
              <a:t>Zhou </a:t>
            </a:r>
            <a:r>
              <a:rPr lang="fr-FR" sz="1200" dirty="0">
                <a:solidFill>
                  <a:schemeClr val="accent1">
                    <a:lumMod val="20000"/>
                    <a:lumOff val="80000"/>
                  </a:schemeClr>
                </a:solidFill>
              </a:rPr>
              <a:t>et al. </a:t>
            </a:r>
            <a:r>
              <a:rPr lang="fr-FR" sz="1200" dirty="0">
                <a:solidFill>
                  <a:schemeClr val="accent1">
                    <a:lumMod val="20000"/>
                    <a:lumOff val="80000"/>
                  </a:schemeClr>
                </a:solidFill>
                <a:hlinkClick r:id="rId4"/>
              </a:rPr>
              <a:t>Nature Commun. 2019 10(1):1523</a:t>
            </a:r>
            <a:endParaRPr lang="en-US" sz="1200" dirty="0">
              <a:solidFill>
                <a:schemeClr val="accent1">
                  <a:lumMod val="20000"/>
                  <a:lumOff val="80000"/>
                </a:schemeClr>
              </a:solidFill>
            </a:endParaRPr>
          </a:p>
        </p:txBody>
      </p:sp>
    </p:spTree>
    <p:extLst>
      <p:ext uri="{BB962C8B-B14F-4D97-AF65-F5344CB8AC3E}">
        <p14:creationId xmlns:p14="http://schemas.microsoft.com/office/powerpoint/2010/main" val="25192877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78375" y="1291130"/>
            <a:ext cx="7758754" cy="400110"/>
          </a:xfrm>
          <a:prstGeom prst="rect">
            <a:avLst/>
          </a:prstGeom>
          <a:noFill/>
        </p:spPr>
        <p:txBody>
          <a:bodyPr wrap="square" rtlCol="0">
            <a:spAutoFit/>
          </a:bodyPr>
          <a:lstStyle/>
          <a:p>
            <a:r>
              <a:t>Gene List: NEGATIVELY</a:t>
            </a:r>
          </a:p>
        </p:txBody>
      </p:sp>
      <p:sp>
        <p:nvSpPr>
          <p:cNvPr id="5" name="Title 4"/>
          <p:cNvSpPr>
            <a:spLocks noGrp="1"/>
          </p:cNvSpPr>
          <p:nvPr>
            <p:ph type="title" idx="4294967295"/>
          </p:nvPr>
        </p:nvSpPr>
        <p:spPr>
          <a:xfrm>
            <a:off x="1524001" y="374650"/>
            <a:ext cx="8236919"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Protein-protein</a:t>
            </a:r>
            <a:r>
              <a:rPr lang="en-US" b="1" dirty="0" smtClean="0">
                <a:ln w="3175" cap="rnd">
                  <a:solidFill>
                    <a:schemeClr val="accent1">
                      <a:lumMod val="20000"/>
                      <a:lumOff val="80000"/>
                    </a:schemeClr>
                  </a:solidFill>
                  <a:round/>
                </a:ln>
              </a:rPr>
              <a:t> Interaction Network</a:t>
            </a:r>
            <a:endParaRPr lang="en-US" dirty="0"/>
          </a:p>
        </p:txBody>
      </p:sp>
      <p:pic>
        <p:nvPicPr>
          <p:cNvPr id="6" name="Picture 5" descr="NEGATIVELY_PPIColorByCluster.png"/>
          <p:cNvPicPr>
            <a:picLocks noChangeAspect="1"/>
          </p:cNvPicPr>
          <p:nvPr/>
        </p:nvPicPr>
        <p:blipFill>
          <a:blip r:embed="rId3"/>
          <a:stretch>
            <a:fillRect/>
          </a:stretch>
        </p:blipFill>
        <p:spPr>
          <a:xfrm>
            <a:off x="1498693" y="1665465"/>
            <a:ext cx="9194308" cy="5120640"/>
          </a:xfrm>
          <a:prstGeom prst="rect">
            <a:avLst/>
          </a:prstGeom>
        </p:spPr>
      </p:pic>
    </p:spTree>
    <p:extLst>
      <p:ext uri="{BB962C8B-B14F-4D97-AF65-F5344CB8AC3E}">
        <p14:creationId xmlns:p14="http://schemas.microsoft.com/office/powerpoint/2010/main" val="1277164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MCODE Components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3" name="TextBox 2"/>
          <p:cNvSpPr txBox="1"/>
          <p:nvPr/>
        </p:nvSpPr>
        <p:spPr>
          <a:xfrm>
            <a:off x="2278375" y="1291130"/>
            <a:ext cx="7758754" cy="400110"/>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Gene List:</a:t>
            </a:r>
            <a:endParaRPr lang="en-US" sz="2000" b="1" dirty="0">
              <a:solidFill>
                <a:srgbClr val="C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586844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&amp; MCODE Components</a:t>
            </a:r>
          </a:p>
        </p:txBody>
      </p:sp>
      <p:sp>
        <p:nvSpPr>
          <p:cNvPr id="3" name="TextBox 2"/>
          <p:cNvSpPr txBox="1"/>
          <p:nvPr/>
        </p:nvSpPr>
        <p:spPr>
          <a:xfrm>
            <a:off x="2278375" y="1291130"/>
            <a:ext cx="7758754" cy="400110"/>
          </a:xfrm>
          <a:prstGeom prst="rect">
            <a:avLst/>
          </a:prstGeom>
          <a:noFill/>
        </p:spPr>
        <p:txBody>
          <a:bodyPr wrap="square" rtlCol="0">
            <a:spAutoFit/>
          </a:bodyPr>
          <a:lstStyle/>
          <a:p>
            <a:r>
              <a:t>Gene List: NEGATIVELY</a:t>
            </a:r>
          </a:p>
        </p:txBody>
      </p:sp>
      <p:graphicFrame>
        <p:nvGraphicFramePr>
          <p:cNvPr id="4" name="Table 3"/>
          <p:cNvGraphicFramePr>
            <a:graphicFrameLocks noGrp="1"/>
          </p:cNvGraphicFramePr>
          <p:nvPr/>
        </p:nvGraphicFramePr>
        <p:xfrm>
          <a:off x="640080" y="1665465"/>
          <a:ext cx="10911535" cy="273812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2560320">
                <a:tc>
                  <a:txBody>
                    <a:bodyPr/>
                    <a:lstStyle/>
                    <a:p>
                      <a:r>
                        <a:t>NEGATIVELY</a:t>
                      </a:r>
                    </a:p>
                  </a:txBody>
                  <a:tcPr/>
                </a:tc>
                <a:tc>
                  <a:txBody>
                    <a:bodyPr/>
                    <a:lstStyle/>
                    <a:p>
                      <a:r>
                        <a:t>GO:0048469|cell maturation|-5.5;GO:0007276|gamete generation|-5.2;GO:0071695|anatomical structure maturation|-5.2</a:t>
                      </a:r>
                    </a:p>
                  </a:txBody>
                  <a:tcPr/>
                </a:tc>
              </a:tr>
            </a:tbl>
          </a:graphicData>
        </a:graphic>
      </p:graphicFrame>
    </p:spTree>
    <p:extLst>
      <p:ext uri="{BB962C8B-B14F-4D97-AF65-F5344CB8AC3E}">
        <p14:creationId xmlns:p14="http://schemas.microsoft.com/office/powerpoint/2010/main" val="33237293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Network for Lists Merged</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7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Pied </a:t>
            </a:r>
            <a:r>
              <a:rPr lang="en-US" sz="27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7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Origin </a:t>
            </a:r>
            <a:r>
              <a:rPr lang="en-US" sz="2700" b="1" dirty="0">
                <a:ln w="3175" cap="rnd">
                  <a:solidFill>
                    <a:schemeClr val="accent1">
                      <a:lumMod val="20000"/>
                      <a:lumOff val="80000"/>
                    </a:schemeClr>
                  </a:solidFill>
                  <a:round/>
                </a:ln>
                <a:latin typeface="Arial" panose="020B0604020202020204" pitchFamily="34" charset="0"/>
                <a:cs typeface="Arial" panose="020B0604020202020204" pitchFamily="34" charset="0"/>
              </a:rPr>
              <a:t>in </a:t>
            </a:r>
            <a:r>
              <a:rPr lang="en-US" sz="27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Studies </a:t>
            </a:r>
            <a:endParaRPr lang="en-US" sz="27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_FINAL_PPIColorByCounts.png"/>
          <p:cNvPicPr>
            <a:picLocks noChangeAspect="1"/>
          </p:cNvPicPr>
          <p:nvPr/>
        </p:nvPicPr>
        <p:blipFill>
          <a:blip r:embed="rId3"/>
          <a:stretch>
            <a:fillRect/>
          </a:stretch>
        </p:blipFill>
        <p:spPr>
          <a:xfrm>
            <a:off x="2374341" y="1665465"/>
            <a:ext cx="7443012" cy="5120640"/>
          </a:xfrm>
          <a:prstGeom prst="rect">
            <a:avLst/>
          </a:prstGeom>
        </p:spPr>
      </p:pic>
    </p:spTree>
    <p:extLst>
      <p:ext uri="{BB962C8B-B14F-4D97-AF65-F5344CB8AC3E}">
        <p14:creationId xmlns:p14="http://schemas.microsoft.com/office/powerpoint/2010/main" val="29679973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for Lists Merged</a:t>
            </a:r>
            <a:br>
              <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7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700" b="1" dirty="0">
                <a:ln w="3175" cap="rnd">
                  <a:solidFill>
                    <a:schemeClr val="accent1">
                      <a:lumMod val="20000"/>
                      <a:lumOff val="80000"/>
                    </a:schemeClr>
                  </a:solidFill>
                  <a:round/>
                </a:ln>
                <a:latin typeface="Arial" panose="020B0604020202020204" pitchFamily="34" charset="0"/>
                <a:cs typeface="Arial" panose="020B0604020202020204" pitchFamily="34" charset="0"/>
              </a:rPr>
              <a:t>by MCODE ID</a:t>
            </a:r>
          </a:p>
        </p:txBody>
      </p:sp>
      <p:pic>
        <p:nvPicPr>
          <p:cNvPr id="3" name="Picture 2" descr="_FINAL_PPIColorByCluster.png"/>
          <p:cNvPicPr>
            <a:picLocks noChangeAspect="1"/>
          </p:cNvPicPr>
          <p:nvPr/>
        </p:nvPicPr>
        <p:blipFill>
          <a:blip r:embed="rId3"/>
          <a:stretch>
            <a:fillRect/>
          </a:stretch>
        </p:blipFill>
        <p:spPr>
          <a:xfrm>
            <a:off x="2374341" y="1665465"/>
            <a:ext cx="7443012" cy="5120640"/>
          </a:xfrm>
          <a:prstGeom prst="rect">
            <a:avLst/>
          </a:prstGeom>
        </p:spPr>
      </p:pic>
    </p:spTree>
    <p:extLst>
      <p:ext uri="{BB962C8B-B14F-4D97-AF65-F5344CB8AC3E}">
        <p14:creationId xmlns:p14="http://schemas.microsoft.com/office/powerpoint/2010/main" val="28758200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1524000" y="374650"/>
            <a:ext cx="8847740" cy="45878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4000" b="1" dirty="0">
                <a:ln w="3175" cap="rnd">
                  <a:solidFill>
                    <a:schemeClr val="accent1">
                      <a:lumMod val="20000"/>
                      <a:lumOff val="80000"/>
                    </a:schemeClr>
                  </a:solidFill>
                  <a:round/>
                </a:ln>
                <a:solidFill>
                  <a:schemeClr val="bg1"/>
                </a:solidFill>
                <a:effectLst>
                  <a:glow rad="101600">
                    <a:schemeClr val="tx2">
                      <a:alpha val="60000"/>
                    </a:schemeClr>
                  </a:glow>
                </a:effectLst>
                <a:latin typeface="Arial" panose="020B0604020202020204" pitchFamily="34" charset="0"/>
                <a:cs typeface="Arial" panose="020B0604020202020204" pitchFamily="34" charset="0"/>
              </a:rPr>
              <a:t>Protein-protein Interaction Network</a:t>
            </a:r>
          </a:p>
        </p:txBody>
      </p:sp>
      <p:pic>
        <p:nvPicPr>
          <p:cNvPr id="8" name="Picture 7" descr="_FINAL_MCODE_ALL_PPIColorByCluster.png"/>
          <p:cNvPicPr>
            <a:picLocks noChangeAspect="1"/>
          </p:cNvPicPr>
          <p:nvPr/>
        </p:nvPicPr>
        <p:blipFill>
          <a:blip r:embed="rId3"/>
          <a:stretch>
            <a:fillRect/>
          </a:stretch>
        </p:blipFill>
        <p:spPr>
          <a:xfrm>
            <a:off x="1079905" y="1665465"/>
            <a:ext cx="10031885" cy="5120640"/>
          </a:xfrm>
          <a:prstGeom prst="rect">
            <a:avLst/>
          </a:prstGeom>
        </p:spPr>
      </p:pic>
    </p:spTree>
    <p:extLst>
      <p:ext uri="{BB962C8B-B14F-4D97-AF65-F5344CB8AC3E}">
        <p14:creationId xmlns:p14="http://schemas.microsoft.com/office/powerpoint/2010/main" val="15284875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MCODE for Lists Merged</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7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Pied </a:t>
            </a:r>
            <a:r>
              <a:rPr lang="en-US" sz="27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7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Origin </a:t>
            </a:r>
            <a:r>
              <a:rPr lang="en-US" sz="2700" b="1" dirty="0">
                <a:ln w="3175" cap="rnd">
                  <a:solidFill>
                    <a:schemeClr val="accent1">
                      <a:lumMod val="20000"/>
                      <a:lumOff val="80000"/>
                    </a:schemeClr>
                  </a:solidFill>
                  <a:round/>
                </a:ln>
                <a:latin typeface="Arial" panose="020B0604020202020204" pitchFamily="34" charset="0"/>
                <a:cs typeface="Arial" panose="020B0604020202020204" pitchFamily="34" charset="0"/>
              </a:rPr>
              <a:t>in </a:t>
            </a:r>
            <a:r>
              <a:rPr lang="en-US" sz="27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Studies</a:t>
            </a:r>
            <a:endParaRPr lang="en-US" sz="27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_FINAL_MCODE_ALL_PPIColorByCounts.png"/>
          <p:cNvPicPr>
            <a:picLocks noChangeAspect="1"/>
          </p:cNvPicPr>
          <p:nvPr/>
        </p:nvPicPr>
        <p:blipFill>
          <a:blip r:embed="rId3"/>
          <a:stretch>
            <a:fillRect/>
          </a:stretch>
        </p:blipFill>
        <p:spPr>
          <a:xfrm>
            <a:off x="1060869" y="1665465"/>
            <a:ext cx="10069957" cy="5120640"/>
          </a:xfrm>
          <a:prstGeom prst="rect">
            <a:avLst/>
          </a:prstGeom>
        </p:spPr>
      </p:pic>
    </p:spTree>
    <p:extLst>
      <p:ext uri="{BB962C8B-B14F-4D97-AF65-F5344CB8AC3E}">
        <p14:creationId xmlns:p14="http://schemas.microsoft.com/office/powerpoint/2010/main" val="31714826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Autofit/>
          </a:bodyPr>
          <a:lstStyle/>
          <a:p>
            <a:pPr algn="l"/>
            <a:r>
              <a:rPr lang="en-US" sz="40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sz="40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200" b="1" dirty="0">
                <a:ln w="3175" cap="rnd">
                  <a:solidFill>
                    <a:schemeClr val="accent1">
                      <a:lumMod val="20000"/>
                      <a:lumOff val="80000"/>
                    </a:schemeClr>
                  </a:solidFill>
                  <a:round/>
                </a:ln>
                <a:latin typeface="Arial" panose="020B0604020202020204" pitchFamily="34" charset="0"/>
                <a:cs typeface="Arial" panose="020B0604020202020204" pitchFamily="34" charset="0"/>
              </a:rPr>
              <a:t>MCODE Components for Lists Merged</a:t>
            </a:r>
          </a:p>
        </p:txBody>
      </p:sp>
      <p:graphicFrame>
        <p:nvGraphicFramePr>
          <p:cNvPr id="3" name="Table 2"/>
          <p:cNvGraphicFramePr>
            <a:graphicFrameLocks noGrp="1"/>
          </p:cNvGraphicFramePr>
          <p:nvPr/>
        </p:nvGraphicFramePr>
        <p:xfrm>
          <a:off x="640080" y="1665465"/>
          <a:ext cx="10911535" cy="465836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640080">
                <a:tc>
                  <a:txBody>
                    <a:bodyPr/>
                    <a:lstStyle/>
                    <a:p>
                      <a:r>
                        <a:t>_FINAL</a:t>
                      </a:r>
                    </a:p>
                  </a:txBody>
                  <a:tcPr/>
                </a:tc>
                <a:tc>
                  <a:txBody>
                    <a:bodyPr/>
                    <a:lstStyle/>
                    <a:p>
                      <a:r>
                        <a:t>R-HSA-6798695|Neutrophil degranulation|-15.4;R-HSA-194315|Signaling by Rho GTPases|-10.0;R-HSA-9716542|Signaling by Rho GTPases, Miro GTPases and RHOBTB3|-9.8</a:t>
                      </a:r>
                    </a:p>
                  </a:txBody>
                  <a:tcPr/>
                </a:tc>
              </a:tr>
              <a:tr h="640080">
                <a:tc>
                  <a:txBody>
                    <a:bodyPr/>
                    <a:lstStyle/>
                    <a:p>
                      <a:r>
                        <a:t>_FINAL_MCODE_ALL</a:t>
                      </a:r>
                    </a:p>
                  </a:txBody>
                  <a:tcPr/>
                </a:tc>
                <a:tc>
                  <a:txBody>
                    <a:bodyPr/>
                    <a:lstStyle/>
                    <a:p>
                      <a:r>
                        <a:t>R-HSA-6809371|Formation of the cornified envelope|-10.6;GO:0030216|keratinocyte differentiation|-10.3;GO:0043588|skin development|-9.1</a:t>
                      </a:r>
                    </a:p>
                  </a:txBody>
                  <a:tcPr/>
                </a:tc>
              </a:tr>
              <a:tr h="640080">
                <a:tc>
                  <a:txBody>
                    <a:bodyPr/>
                    <a:lstStyle/>
                    <a:p>
                      <a:r>
                        <a:t>_FINAL_SUB1_MCODE_1</a:t>
                      </a:r>
                    </a:p>
                  </a:txBody>
                  <a:tcPr/>
                </a:tc>
                <a:tc>
                  <a:txBody>
                    <a:bodyPr/>
                    <a:lstStyle/>
                    <a:p>
                      <a:r>
                        <a:t>R-HSA-6809371|Formation of the cornified envelope|-11.8;GO:0030216|keratinocyte differentiation|-11.5;GO:0009913|epidermal cell differentiation|-10.5</a:t>
                      </a:r>
                    </a:p>
                  </a:txBody>
                  <a:tcPr/>
                </a:tc>
              </a:tr>
              <a:tr h="640080">
                <a:tc>
                  <a:txBody>
                    <a:bodyPr/>
                    <a:lstStyle/>
                    <a:p>
                      <a:r>
                        <a:t>_FINAL_SUB1_MCODE_2</a:t>
                      </a:r>
                    </a:p>
                  </a:txBody>
                  <a:tcPr/>
                </a:tc>
                <a:tc>
                  <a:txBody>
                    <a:bodyPr/>
                    <a:lstStyle/>
                    <a:p>
                      <a:r>
                        <a:t>R-HSA-9637690|Response of Mtb to phagocytosis|-6.6;R-HSA-9635486|Infection with Mycobacterium tuberculosis|-6.4;M210|PID IL8 CXCR2 PATHWAY|-6.1</a:t>
                      </a:r>
                    </a:p>
                  </a:txBody>
                  <a:tcPr/>
                </a:tc>
              </a:tr>
              <a:tr h="640080">
                <a:tc>
                  <a:txBody>
                    <a:bodyPr/>
                    <a:lstStyle/>
                    <a:p>
                      <a:r>
                        <a:t>_FINAL_SUB1_MCODE_3</a:t>
                      </a:r>
                    </a:p>
                  </a:txBody>
                  <a:tcPr/>
                </a:tc>
                <a:tc>
                  <a:txBody>
                    <a:bodyPr/>
                    <a:lstStyle/>
                    <a:p>
                      <a:r>
                        <a:t>R-HSA-5617472|Activation of anterior HOX genes in hindbrain development during early embryogenesis|-4.7;R-HSA-5619507|Activation of HOX genes during differentiation|-4.7;GO:0009267|cellular response to starvation|-4.2</a:t>
                      </a:r>
                    </a:p>
                  </a:txBody>
                  <a:tcPr/>
                </a:tc>
              </a:tr>
              <a:tr h="640080">
                <a:tc>
                  <a:txBody>
                    <a:bodyPr/>
                    <a:lstStyle/>
                    <a:p>
                      <a:r>
                        <a:t>_FINAL_SUB1_MCODE_4</a:t>
                      </a:r>
                    </a:p>
                  </a:txBody>
                  <a:tcPr/>
                </a:tc>
                <a:tc>
                  <a:txBody>
                    <a:bodyPr/>
                    <a:lstStyle/>
                    <a:p>
                      <a:r>
                        <a:t>R-HSA-450531|Regulation of mRNA stability by proteins that bind AU-rich elements|-5.4;R-HSA-4086400|PCP/CE pathway|-5.4;GO:0042176|regulation of protein catabolic process|-5.2</a:t>
                      </a:r>
                    </a:p>
                  </a:txBody>
                  <a:tcPr/>
                </a:tc>
              </a:tr>
              <a:tr h="640080">
                <a:tc>
                  <a:txBody>
                    <a:bodyPr/>
                    <a:lstStyle/>
                    <a:p>
                      <a:r>
                        <a:t>_FINAL_SUB1_MCODE_5</a:t>
                      </a:r>
                    </a:p>
                  </a:txBody>
                  <a:tcPr/>
                </a:tc>
                <a:tc>
                  <a:txBody>
                    <a:bodyPr/>
                    <a:lstStyle/>
                    <a:p>
                      <a:r>
                        <a:t>hsa04727|GABAergic synapse|-11.4;hsa04914|Progesterone-mediated oocyte maturation|-8.4;hsa04915|Estrogen signaling pathway|-7.8</a:t>
                      </a:r>
                    </a:p>
                  </a:txBody>
                  <a:tcPr/>
                </a:tc>
              </a:tr>
            </a:tbl>
          </a:graphicData>
        </a:graphic>
      </p:graphicFrame>
    </p:spTree>
    <p:extLst>
      <p:ext uri="{BB962C8B-B14F-4D97-AF65-F5344CB8AC3E}">
        <p14:creationId xmlns:p14="http://schemas.microsoft.com/office/powerpoint/2010/main" val="8021821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t>Evidence Weighting</a:t>
            </a:r>
            <a:b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dirty="0">
                <a:ln w="3175" cap="rnd">
                  <a:solidFill>
                    <a:schemeClr val="accent1">
                      <a:lumMod val="20000"/>
                      <a:lumOff val="80000"/>
                    </a:schemeClr>
                  </a:solidFill>
                  <a:round/>
                </a:ln>
                <a:latin typeface="Arial" panose="020B0604020202020204" pitchFamily="34" charset="0"/>
                <a:cs typeface="Arial" panose="020B0604020202020204" pitchFamily="34" charset="0"/>
              </a:rPr>
              <a:t>by Machine Learning Approach</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08166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Oval Callout 10"/>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solidFill>
                  <a:schemeClr val="bg1"/>
                </a:solidFill>
                <a:effectLst/>
              </a:rPr>
              <a:t>Hint: If you have multiple related gene lists, upload them in one Excel file will trigger meta analyses.</a:t>
            </a:r>
          </a:p>
        </p:txBody>
      </p:sp>
      <p:sp>
        <p:nvSpPr>
          <p:cNvPr id="12" name="TextBox 11"/>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3" name="Rectangle 12"/>
          <p:cNvSpPr/>
          <p:nvPr/>
        </p:nvSpPr>
        <p:spPr>
          <a:xfrm>
            <a:off x="2125670" y="1644222"/>
            <a:ext cx="9318056" cy="4893647"/>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Best </a:t>
            </a:r>
            <a:r>
              <a:rPr lang="en-US" sz="2400" b="1" dirty="0">
                <a:solidFill>
                  <a:schemeClr val="accent1">
                    <a:lumMod val="75000"/>
                  </a:schemeClr>
                </a:solidFill>
                <a:latin typeface="Arial" panose="020B0604020202020204" pitchFamily="34" charset="0"/>
                <a:cs typeface="Arial" panose="020B0604020202020204" pitchFamily="34" charset="0"/>
              </a:rPr>
              <a:t>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smtClean="0">
                <a:solidFill>
                  <a:schemeClr val="accent1">
                    <a:lumMod val="75000"/>
                  </a:schemeClr>
                </a:solidFill>
                <a:latin typeface="Arial" panose="020B0604020202020204" pitchFamily="34" charset="0"/>
                <a:cs typeface="Arial" panose="020B0604020202020204" pitchFamily="34" charset="0"/>
              </a:rPr>
              <a:t>interaction </a:t>
            </a:r>
            <a:r>
              <a:rPr lang="en-US" sz="2400" dirty="0">
                <a:solidFill>
                  <a:schemeClr val="accent1">
                    <a:lumMod val="75000"/>
                  </a:schemeClr>
                </a:solidFill>
                <a:latin typeface="Arial" panose="020B0604020202020204" pitchFamily="34" charset="0"/>
                <a:cs typeface="Arial" panose="020B0604020202020204" pitchFamily="34" charset="0"/>
              </a:rPr>
              <a:t>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a:t>
            </a:r>
            <a:r>
              <a:rPr lang="en-US" sz="2400" dirty="0" smtClean="0">
                <a:solidFill>
                  <a:schemeClr val="accent1">
                    <a:lumMod val="75000"/>
                  </a:schemeClr>
                </a:solidFill>
                <a:latin typeface="Arial" panose="020B0604020202020204" pitchFamily="34" charset="0"/>
                <a:cs typeface="Arial" panose="020B0604020202020204" pitchFamily="34" charset="0"/>
              </a:rPr>
              <a:t>organisms</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Scalable</a:t>
            </a:r>
          </a:p>
          <a:p>
            <a:pPr marL="285750" indent="-285750">
              <a:buFont typeface="Arial" panose="020B0604020202020204" pitchFamily="34" charset="0"/>
              <a:buChar char="•"/>
            </a:pPr>
            <a:r>
              <a:rPr lang="en-US" sz="2400" dirty="0" smtClean="0">
                <a:solidFill>
                  <a:schemeClr val="accent1">
                    <a:lumMod val="75000"/>
                  </a:schemeClr>
                </a:solidFill>
                <a:latin typeface="Arial" panose="020B0604020202020204" pitchFamily="34" charset="0"/>
                <a:cs typeface="Arial" panose="020B0604020202020204" pitchFamily="34" charset="0"/>
              </a:rPr>
              <a:t>Docker containers available for </a:t>
            </a:r>
            <a:r>
              <a:rPr lang="en-US" sz="2400" dirty="0" err="1" smtClean="0">
                <a:solidFill>
                  <a:schemeClr val="accent1">
                    <a:lumMod val="75000"/>
                  </a:schemeClr>
                </a:solidFill>
                <a:latin typeface="Arial" panose="020B0604020202020204" pitchFamily="34" charset="0"/>
                <a:cs typeface="Arial" panose="020B0604020202020204" pitchFamily="34" charset="0"/>
              </a:rPr>
              <a:t>bioinformaticians</a:t>
            </a:r>
            <a:endParaRPr lang="en-US" sz="2400" b="1" dirty="0">
              <a:solidFill>
                <a:schemeClr val="accent1">
                  <a:lumMod val="75000"/>
                </a:schemeClr>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438229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List Summary</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5" name="Rectangle 4"/>
          <p:cNvSpPr/>
          <p:nvPr/>
        </p:nvSpPr>
        <p:spPr>
          <a:xfrm>
            <a:off x="3347310" y="6581001"/>
            <a:ext cx="5955495" cy="276999"/>
          </a:xfrm>
          <a:prstGeom prst="rect">
            <a:avLst/>
          </a:prstGeom>
          <a:noFill/>
        </p:spPr>
        <p:txBody>
          <a:bodyPr wrap="square">
            <a:spAutoFit/>
          </a:bodyPr>
          <a:lstStyle/>
          <a:p>
            <a:r>
              <a:rPr lang="en-US" sz="1200" dirty="0">
                <a:solidFill>
                  <a:schemeClr val="tx2"/>
                </a:solidFill>
                <a:latin typeface="Arial" panose="020B0604020202020204" pitchFamily="34" charset="0"/>
                <a:cs typeface="Arial" panose="020B0604020202020204" pitchFamily="34" charset="0"/>
              </a:rPr>
              <a:t>Please check online </a:t>
            </a:r>
            <a:r>
              <a:rPr lang="en-US" sz="1200" dirty="0" err="1">
                <a:solidFill>
                  <a:schemeClr val="tx2"/>
                </a:solidFill>
                <a:latin typeface="Arial" panose="020B0604020202020204" pitchFamily="34" charset="0"/>
                <a:cs typeface="Arial" panose="020B0604020202020204" pitchFamily="34" charset="0"/>
                <a:hlinkClick r:id="rId3"/>
              </a:rPr>
              <a:t>Metascape</a:t>
            </a:r>
            <a:r>
              <a:rPr lang="en-US" sz="1200" dirty="0">
                <a:solidFill>
                  <a:schemeClr val="tx2"/>
                </a:solidFill>
                <a:latin typeface="Arial" panose="020B0604020202020204" pitchFamily="34" charset="0"/>
                <a:cs typeface="Arial" panose="020B0604020202020204" pitchFamily="34" charset="0"/>
                <a:hlinkClick r:id="rId3"/>
              </a:rPr>
              <a:t> User Manual</a:t>
            </a:r>
            <a:r>
              <a:rPr lang="en-US" sz="1200" dirty="0">
                <a:solidFill>
                  <a:schemeClr val="tx2"/>
                </a:solidFill>
                <a:latin typeface="Arial" panose="020B0604020202020204" pitchFamily="34" charset="0"/>
                <a:cs typeface="Arial" panose="020B0604020202020204" pitchFamily="34" charset="0"/>
              </a:rPr>
              <a:t> for explanation of each annotation field.</a:t>
            </a:r>
          </a:p>
        </p:txBody>
      </p:sp>
      <p:graphicFrame>
        <p:nvGraphicFramePr>
          <p:cNvPr id="6" name="Table 5"/>
          <p:cNvGraphicFramePr>
            <a:graphicFrameLocks noGrp="1"/>
          </p:cNvGraphicFramePr>
          <p:nvPr/>
        </p:nvGraphicFramePr>
        <p:xfrm>
          <a:off x="640080" y="1665465"/>
          <a:ext cx="10911535" cy="3591560"/>
        </p:xfrm>
        <a:graphic>
          <a:graphicData uri="http://schemas.openxmlformats.org/drawingml/2006/table">
            <a:tbl>
              <a:tblPr firstRow="1" bandRow="1">
                <a:tableStyleId>{5C22544A-7EE6-4342-B048-85BDC9FD1C3A}</a:tableStyleId>
              </a:tblPr>
              <a:tblGrid>
                <a:gridCol w="2727883"/>
                <a:gridCol w="2727883"/>
                <a:gridCol w="2727883"/>
                <a:gridCol w="2727886"/>
              </a:tblGrid>
              <a:tr h="177800">
                <a:tc>
                  <a:txBody>
                    <a:bodyPr/>
                    <a:lstStyle/>
                    <a:p>
                      <a:r>
                        <a:t>Name</a:t>
                      </a:r>
                    </a:p>
                  </a:txBody>
                  <a:tcPr/>
                </a:tc>
                <a:tc>
                  <a:txBody>
                    <a:bodyPr/>
                    <a:lstStyle/>
                    <a:p>
                      <a:r>
                        <a:t>Total</a:t>
                      </a:r>
                    </a:p>
                  </a:txBody>
                  <a:tcPr/>
                </a:tc>
                <a:tc>
                  <a:txBody>
                    <a:bodyPr/>
                    <a:lstStyle/>
                    <a:p>
                      <a:r>
                        <a:t>Unique</a:t>
                      </a:r>
                    </a:p>
                  </a:txBody>
                  <a:tcPr/>
                </a:tc>
                <a:tc>
                  <a:txBody>
                    <a:bodyPr/>
                    <a:lstStyle/>
                    <a:p>
                      <a:r>
                        <a:t>_Color_</a:t>
                      </a:r>
                    </a:p>
                  </a:txBody>
                  <a:tcPr/>
                </a:tc>
              </a:tr>
              <a:tr h="1706880">
                <a:tc>
                  <a:txBody>
                    <a:bodyPr/>
                    <a:lstStyle/>
                    <a:p>
                      <a:r>
                        <a:t>NEGATIVELY</a:t>
                      </a:r>
                    </a:p>
                  </a:txBody>
                  <a:tcPr/>
                </a:tc>
                <a:tc>
                  <a:txBody>
                    <a:bodyPr/>
                    <a:lstStyle/>
                    <a:p>
                      <a:r>
                        <a:t>48</a:t>
                      </a:r>
                    </a:p>
                  </a:txBody>
                  <a:tcPr/>
                </a:tc>
                <a:tc>
                  <a:txBody>
                    <a:bodyPr/>
                    <a:lstStyle/>
                    <a:p>
                      <a:r>
                        <a:t>48</a:t>
                      </a:r>
                    </a:p>
                  </a:txBody>
                  <a:tcPr/>
                </a:tc>
                <a:tc>
                  <a:txBody>
                    <a:bodyPr/>
                    <a:lstStyle/>
                    <a:p>
                      <a:r>
                        <a:t>#E41A1C</a:t>
                      </a:r>
                    </a:p>
                  </a:txBody>
                  <a:tcPr>
                    <a:solidFill>
                      <a:srgbClr val="E41A1C"/>
                    </a:solidFill>
                  </a:tcPr>
                </a:tc>
              </a:tr>
              <a:tr h="1706880">
                <a:tc>
                  <a:txBody>
                    <a:bodyPr/>
                    <a:lstStyle/>
                    <a:p>
                      <a:r>
                        <a:t>POSITIVELY</a:t>
                      </a:r>
                    </a:p>
                  </a:txBody>
                  <a:tcPr/>
                </a:tc>
                <a:tc>
                  <a:txBody>
                    <a:bodyPr/>
                    <a:lstStyle/>
                    <a:p>
                      <a:r>
                        <a:t>221</a:t>
                      </a:r>
                    </a:p>
                  </a:txBody>
                  <a:tcPr/>
                </a:tc>
                <a:tc>
                  <a:txBody>
                    <a:bodyPr/>
                    <a:lstStyle/>
                    <a:p>
                      <a:r>
                        <a:t>221</a:t>
                      </a:r>
                    </a:p>
                  </a:txBody>
                  <a:tcPr/>
                </a:tc>
                <a:tc>
                  <a:txBody>
                    <a:bodyPr/>
                    <a:lstStyle/>
                    <a:p>
                      <a:r>
                        <a:t>#377EB8</a:t>
                      </a:r>
                    </a:p>
                  </a:txBody>
                  <a:tcPr>
                    <a:solidFill>
                      <a:srgbClr val="377EB8"/>
                    </a:solidFill>
                  </a:tcPr>
                </a:tc>
              </a:tr>
            </a:tbl>
          </a:graphicData>
        </a:graphic>
      </p:graphicFrame>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&amp; MCODE Components</a:t>
            </a:r>
          </a:p>
        </p:txBody>
      </p:sp>
      <p:sp>
        <p:nvSpPr>
          <p:cNvPr id="3" name="TextBox 2"/>
          <p:cNvSpPr txBox="1"/>
          <p:nvPr/>
        </p:nvSpPr>
        <p:spPr>
          <a:xfrm>
            <a:off x="2278375" y="1291130"/>
            <a:ext cx="7758754" cy="400110"/>
          </a:xfrm>
          <a:prstGeom prst="rect">
            <a:avLst/>
          </a:prstGeom>
          <a:noFill/>
        </p:spPr>
        <p:txBody>
          <a:bodyPr wrap="square" rtlCol="0">
            <a:spAutoFit/>
          </a:bodyPr>
          <a:lstStyle/>
          <a:p>
            <a:r>
              <a:t>Gene List: POSITIVELY</a:t>
            </a:r>
          </a:p>
        </p:txBody>
      </p:sp>
      <p:graphicFrame>
        <p:nvGraphicFramePr>
          <p:cNvPr id="4" name="Table 3"/>
          <p:cNvGraphicFramePr>
            <a:graphicFrameLocks noGrp="1"/>
          </p:cNvGraphicFramePr>
          <p:nvPr/>
        </p:nvGraphicFramePr>
        <p:xfrm>
          <a:off x="640080" y="1665465"/>
          <a:ext cx="10911535" cy="456692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731520">
                <a:tc>
                  <a:txBody>
                    <a:bodyPr/>
                    <a:lstStyle/>
                    <a:p>
                      <a:r>
                        <a:t>POSITIVELY</a:t>
                      </a:r>
                    </a:p>
                  </a:txBody>
                  <a:tcPr/>
                </a:tc>
                <a:tc>
                  <a:txBody>
                    <a:bodyPr/>
                    <a:lstStyle/>
                    <a:p>
                      <a:r>
                        <a:t>R-HSA-6798695|Neutrophil degranulation|-15.4;R-HSA-194315|Signaling by Rho GTPases|-10.0;R-HSA-2262752|Cellular responses to stress|-9.9</a:t>
                      </a:r>
                    </a:p>
                  </a:txBody>
                  <a:tcPr/>
                </a:tc>
              </a:tr>
              <a:tr h="731520">
                <a:tc>
                  <a:txBody>
                    <a:bodyPr/>
                    <a:lstStyle/>
                    <a:p>
                      <a:r>
                        <a:t>POSITIVELY_MCODE_ALL</a:t>
                      </a:r>
                    </a:p>
                  </a:txBody>
                  <a:tcPr/>
                </a:tc>
                <a:tc>
                  <a:txBody>
                    <a:bodyPr/>
                    <a:lstStyle/>
                    <a:p>
                      <a:r>
                        <a:t>R-HSA-6809371|Formation of the cornified envelope|-11.3;GO:0030216|keratinocyte differentiation|-11.0;GO:0043588|skin development|-9.9</a:t>
                      </a:r>
                    </a:p>
                  </a:txBody>
                  <a:tcPr/>
                </a:tc>
              </a:tr>
              <a:tr h="731520">
                <a:tc>
                  <a:txBody>
                    <a:bodyPr/>
                    <a:lstStyle/>
                    <a:p>
                      <a:r>
                        <a:t>POSITIVELY_SUB1_MCODE_1</a:t>
                      </a:r>
                    </a:p>
                  </a:txBody>
                  <a:tcPr/>
                </a:tc>
                <a:tc>
                  <a:txBody>
                    <a:bodyPr/>
                    <a:lstStyle/>
                    <a:p>
                      <a:r>
                        <a:t>R-HSA-6809371|Formation of the cornified envelope|-11.8;GO:0030216|keratinocyte differentiation|-11.5;GO:0009913|epidermal cell differentiation|-10.5</a:t>
                      </a:r>
                    </a:p>
                  </a:txBody>
                  <a:tcPr/>
                </a:tc>
              </a:tr>
              <a:tr h="731520">
                <a:tc>
                  <a:txBody>
                    <a:bodyPr/>
                    <a:lstStyle/>
                    <a:p>
                      <a:r>
                        <a:t>POSITIVELY_SUB1_MCODE_2</a:t>
                      </a:r>
                    </a:p>
                  </a:txBody>
                  <a:tcPr/>
                </a:tc>
                <a:tc>
                  <a:txBody>
                    <a:bodyPr/>
                    <a:lstStyle/>
                    <a:p>
                      <a:r>
                        <a:t>R-HSA-9637690|Response of Mtb to phagocytosis|-6.6;R-HSA-9635486|Infection with Mycobacterium tuberculosis|-6.4;M210|PID IL8 CXCR2 PATHWAY|-6.1</a:t>
                      </a:r>
                    </a:p>
                  </a:txBody>
                  <a:tcPr/>
                </a:tc>
              </a:tr>
              <a:tr h="731520">
                <a:tc>
                  <a:txBody>
                    <a:bodyPr/>
                    <a:lstStyle/>
                    <a:p>
                      <a:r>
                        <a:t>POSITIVELY_SUB1_MCODE_3</a:t>
                      </a:r>
                    </a:p>
                  </a:txBody>
                  <a:tcPr/>
                </a:tc>
                <a:tc>
                  <a:txBody>
                    <a:bodyPr/>
                    <a:lstStyle/>
                    <a:p>
                      <a:r>
                        <a:t>R-HSA-450531|Regulation of mRNA stability by proteins that bind AU-rich elements|-5.4;R-HSA-4086400|PCP/CE pathway|-5.4;GO:0042176|regulation of protein catabolic process|-5.2</a:t>
                      </a:r>
                    </a:p>
                  </a:txBody>
                  <a:tcPr/>
                </a:tc>
              </a:tr>
              <a:tr h="731520">
                <a:tc>
                  <a:txBody>
                    <a:bodyPr/>
                    <a:lstStyle/>
                    <a:p>
                      <a:r>
                        <a:t>POSITIVELY_SUB1_MCODE_4</a:t>
                      </a:r>
                    </a:p>
                  </a:txBody>
                  <a:tcPr/>
                </a:tc>
                <a:tc>
                  <a:txBody>
                    <a:bodyPr/>
                    <a:lstStyle/>
                    <a:p>
                      <a:r>
                        <a:t>GO:0072659|protein localization to plasma membrane|-4.8;GO:1990778|protein localization to cell periphery|-4.6;R-HSA-9012999|RHO GTPase cycle|-3.8</a:t>
                      </a:r>
                    </a:p>
                  </a:txBody>
                  <a:tcPr/>
                </a:tc>
              </a:tr>
            </a:tbl>
          </a:graphicData>
        </a:graphic>
      </p:graphicFrame>
    </p:spTree>
  </p:cSld>
  <p:clrMapOvr>
    <a:masterClrMapping/>
  </p:clrMapOvr>
</p:sld>
</file>

<file path=ppt/slides/slide2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MCODE Components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3" name="TextBox 2"/>
          <p:cNvSpPr txBox="1"/>
          <p:nvPr/>
        </p:nvSpPr>
        <p:spPr>
          <a:xfrm>
            <a:off x="2278375" y="1291130"/>
            <a:ext cx="7758754" cy="400110"/>
          </a:xfrm>
          <a:prstGeom prst="rect">
            <a:avLst/>
          </a:prstGeom>
          <a:noFill/>
        </p:spPr>
        <p:txBody>
          <a:bodyPr wrap="square" rtlCol="0">
            <a:spAutoFit/>
          </a:bodyPr>
          <a:lstStyle/>
          <a:p>
            <a:r>
              <a:t>Gene List: POSITIVELY</a:t>
            </a:r>
          </a:p>
        </p:txBody>
      </p:sp>
      <p:pic>
        <p:nvPicPr>
          <p:cNvPr id="4" name="Picture 3" descr="POSITIVELY_MCODE_ALL_PPIColorByCluster.png"/>
          <p:cNvPicPr>
            <a:picLocks noChangeAspect="1"/>
          </p:cNvPicPr>
          <p:nvPr/>
        </p:nvPicPr>
        <p:blipFill>
          <a:blip r:embed="rId2"/>
          <a:stretch>
            <a:fillRect/>
          </a:stretch>
        </p:blipFill>
        <p:spPr>
          <a:xfrm>
            <a:off x="1089423" y="1665465"/>
            <a:ext cx="10012849" cy="5120640"/>
          </a:xfrm>
          <a:prstGeom prst="rect">
            <a:avLst/>
          </a:prstGeom>
        </p:spPr>
      </p:pic>
    </p:spTree>
  </p:cSld>
  <p:clrMapOvr>
    <a:masterClrMapping/>
  </p:clrMapOvr>
</p:sld>
</file>

<file path=ppt/slides/slide2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3" name="TextBox 2"/>
          <p:cNvSpPr txBox="1"/>
          <p:nvPr/>
        </p:nvSpPr>
        <p:spPr>
          <a:xfrm>
            <a:off x="2278375" y="1291130"/>
            <a:ext cx="7758754" cy="400110"/>
          </a:xfrm>
          <a:prstGeom prst="rect">
            <a:avLst/>
          </a:prstGeom>
          <a:noFill/>
        </p:spPr>
        <p:txBody>
          <a:bodyPr wrap="square" rtlCol="0">
            <a:spAutoFit/>
          </a:bodyPr>
          <a:lstStyle/>
          <a:p>
            <a:r>
              <a:t>Gene List: POSITIVELY</a:t>
            </a:r>
          </a:p>
        </p:txBody>
      </p:sp>
      <p:sp>
        <p:nvSpPr>
          <p:cNvPr id="5" name="Title 4"/>
          <p:cNvSpPr>
            <a:spLocks noGrp="1"/>
          </p:cNvSpPr>
          <p:nvPr>
            <p:ph type="title" idx="4294967295"/>
          </p:nvPr>
        </p:nvSpPr>
        <p:spPr>
          <a:xfrm>
            <a:off x="1524001" y="374650"/>
            <a:ext cx="8236919"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Protein-protein</a:t>
            </a:r>
            <a:r>
              <a:rPr lang="en-US" b="1" dirty="0" smtClean="0">
                <a:ln w="3175" cap="rnd">
                  <a:solidFill>
                    <a:schemeClr val="accent1">
                      <a:lumMod val="20000"/>
                      <a:lumOff val="80000"/>
                    </a:schemeClr>
                  </a:solidFill>
                  <a:round/>
                </a:ln>
              </a:rPr>
              <a:t> Interaction Network</a:t>
            </a:r>
            <a:endParaRPr lang="en-US" dirty="0"/>
          </a:p>
        </p:txBody>
      </p:sp>
      <p:pic>
        <p:nvPicPr>
          <p:cNvPr id="6" name="Picture 5" descr="POSITIVELY_PPIColorByCluster.png"/>
          <p:cNvPicPr>
            <a:picLocks noChangeAspect="1"/>
          </p:cNvPicPr>
          <p:nvPr/>
        </p:nvPicPr>
        <p:blipFill>
          <a:blip r:embed="rId2"/>
          <a:stretch>
            <a:fillRect/>
          </a:stretch>
        </p:blipFill>
        <p:spPr>
          <a:xfrm>
            <a:off x="1765195" y="1665465"/>
            <a:ext cx="8661305" cy="512064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Overlap Analysis</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CircosOverlapByGene.png"/>
          <p:cNvPicPr>
            <a:picLocks noChangeAspect="1"/>
          </p:cNvPicPr>
          <p:nvPr/>
        </p:nvPicPr>
        <p:blipFill>
          <a:blip r:embed="rId3"/>
          <a:stretch>
            <a:fillRect/>
          </a:stretch>
        </p:blipFill>
        <p:spPr>
          <a:xfrm>
            <a:off x="3535527" y="1665465"/>
            <a:ext cx="5120640" cy="5120640"/>
          </a:xfrm>
          <a:prstGeom prst="rect">
            <a:avLst/>
          </a:prstGeom>
        </p:spPr>
      </p:pic>
    </p:spTree>
    <p:extLst>
      <p:ext uri="{BB962C8B-B14F-4D97-AF65-F5344CB8AC3E}">
        <p14:creationId xmlns:p14="http://schemas.microsoft.com/office/powerpoint/2010/main" val="30452407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Membership Analysis</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
            </a:r>
            <a:r>
              <a:rPr lang="en-US" sz="2000" b="1" dirty="0" err="1">
                <a:solidFill>
                  <a:srgbClr val="C00000"/>
                </a:solidFill>
                <a:latin typeface="Arial" panose="020B0604020202020204" pitchFamily="34" charset="0"/>
                <a:cs typeface="Arial" panose="020B0604020202020204" pitchFamily="34" charset="0"/>
              </a:rPr>
              <a:t/>
            </a:r>
            <a:endParaRPr lang="en-US" sz="2000" b="1" dirty="0">
              <a:solidFill>
                <a:srgbClr val="C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Overlap Analysis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Expanded via Shared Enriched Ontologies</a:t>
            </a:r>
          </a:p>
        </p:txBody>
      </p:sp>
      <p:pic>
        <p:nvPicPr>
          <p:cNvPr id="3" name="Picture 2" descr="CircosOverlapByGO.png"/>
          <p:cNvPicPr>
            <a:picLocks noChangeAspect="1"/>
          </p:cNvPicPr>
          <p:nvPr/>
        </p:nvPicPr>
        <p:blipFill>
          <a:blip r:embed="rId3"/>
          <a:stretch>
            <a:fillRect/>
          </a:stretch>
        </p:blipFill>
        <p:spPr>
          <a:xfrm>
            <a:off x="3535527" y="1665465"/>
            <a:ext cx="5120640" cy="5120640"/>
          </a:xfrm>
          <a:prstGeom prst="rect">
            <a:avLst/>
          </a:prstGeom>
        </p:spPr>
      </p:pic>
    </p:spTree>
    <p:extLst>
      <p:ext uri="{BB962C8B-B14F-4D97-AF65-F5344CB8AC3E}">
        <p14:creationId xmlns:p14="http://schemas.microsoft.com/office/powerpoint/2010/main" val="6932698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Across Studies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HeatmapSelectedGO.png"/>
          <p:cNvPicPr>
            <a:picLocks noChangeAspect="1"/>
          </p:cNvPicPr>
          <p:nvPr/>
        </p:nvPicPr>
        <p:blipFill>
          <a:blip r:embed="rId3"/>
          <a:stretch>
            <a:fillRect/>
          </a:stretch>
        </p:blipFill>
        <p:spPr>
          <a:xfrm>
            <a:off x="1957846" y="1665465"/>
            <a:ext cx="8276002" cy="5120640"/>
          </a:xfrm>
          <a:prstGeom prst="rect">
            <a:avLst/>
          </a:prstGeom>
        </p:spPr>
      </p:pic>
    </p:spTree>
    <p:extLst>
      <p:ext uri="{BB962C8B-B14F-4D97-AF65-F5344CB8AC3E}">
        <p14:creationId xmlns:p14="http://schemas.microsoft.com/office/powerpoint/2010/main" val="3330464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Cluster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ID</a:t>
            </a:r>
          </a:p>
        </p:txBody>
      </p:sp>
      <p:pic>
        <p:nvPicPr>
          <p:cNvPr id="3" name="Picture 2" descr="ColorByCluster.png"/>
          <p:cNvPicPr>
            <a:picLocks noChangeAspect="1"/>
          </p:cNvPicPr>
          <p:nvPr/>
        </p:nvPicPr>
        <p:blipFill>
          <a:blip r:embed="rId3"/>
          <a:stretch>
            <a:fillRect/>
          </a:stretch>
        </p:blipFill>
        <p:spPr>
          <a:xfrm>
            <a:off x="640080" y="2051561"/>
            <a:ext cx="10911535" cy="4348448"/>
          </a:xfrm>
          <a:prstGeom prst="rect">
            <a:avLst/>
          </a:prstGeom>
        </p:spPr>
      </p:pic>
    </p:spTree>
    <p:extLst>
      <p:ext uri="{BB962C8B-B14F-4D97-AF65-F5344CB8AC3E}">
        <p14:creationId xmlns:p14="http://schemas.microsoft.com/office/powerpoint/2010/main" val="6142395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p-Value</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ColorByPValue.png"/>
          <p:cNvPicPr>
            <a:picLocks noChangeAspect="1"/>
          </p:cNvPicPr>
          <p:nvPr/>
        </p:nvPicPr>
        <p:blipFill>
          <a:blip r:embed="rId3"/>
          <a:stretch>
            <a:fillRect/>
          </a:stretch>
        </p:blipFill>
        <p:spPr>
          <a:xfrm>
            <a:off x="1631944" y="1665465"/>
            <a:ext cx="8927807" cy="5120640"/>
          </a:xfrm>
          <a:prstGeom prst="rect">
            <a:avLst/>
          </a:prstGeom>
        </p:spPr>
      </p:pic>
    </p:spTree>
    <p:extLst>
      <p:ext uri="{BB962C8B-B14F-4D97-AF65-F5344CB8AC3E}">
        <p14:creationId xmlns:p14="http://schemas.microsoft.com/office/powerpoint/2010/main" val="34903789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Pied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Counts Across Studies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ColorByCounts.png"/>
          <p:cNvPicPr>
            <a:picLocks noChangeAspect="1"/>
          </p:cNvPicPr>
          <p:nvPr/>
        </p:nvPicPr>
        <p:blipFill>
          <a:blip r:embed="rId3"/>
          <a:stretch>
            <a:fillRect/>
          </a:stretch>
        </p:blipFill>
        <p:spPr>
          <a:xfrm>
            <a:off x="1631944" y="1665465"/>
            <a:ext cx="8927807" cy="5120640"/>
          </a:xfrm>
          <a:prstGeom prst="rect">
            <a:avLst/>
          </a:prstGeom>
        </p:spPr>
      </p:pic>
    </p:spTree>
    <p:extLst>
      <p:ext uri="{BB962C8B-B14F-4D97-AF65-F5344CB8AC3E}">
        <p14:creationId xmlns:p14="http://schemas.microsoft.com/office/powerpoint/2010/main" val="29458083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1766</TotalTime>
  <Words>1993</Words>
  <Application>Microsoft Office PowerPoint</Application>
  <PresentationFormat>Widescreen</PresentationFormat>
  <Paragraphs>123</Paragraphs>
  <Slides>19</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宋体</vt:lpstr>
      <vt:lpstr>Arial</vt:lpstr>
      <vt:lpstr>Calibri</vt:lpstr>
      <vt:lpstr>Office Theme</vt:lpstr>
      <vt:lpstr>PowerPoint Presentation</vt:lpstr>
      <vt:lpstr>Gene List Summary</vt:lpstr>
      <vt:lpstr>Gene Overlap Analysis</vt:lpstr>
      <vt:lpstr>Membership Analysis</vt:lpstr>
      <vt:lpstr>Gene Overlap Analysis Expanded via Shared Enriched Ontologies</vt:lpstr>
      <vt:lpstr>Enriched Ontology Clusters Across Studies</vt:lpstr>
      <vt:lpstr>Enriched Ontology Clusters Colored by Cluster ID</vt:lpstr>
      <vt:lpstr>Enriched Ontology Clusters Colored by p-Value</vt:lpstr>
      <vt:lpstr>Enriched Ontology Clusters Pied by Gene Counts Across Studies</vt:lpstr>
      <vt:lpstr>Protein-protein Interaction Network</vt:lpstr>
      <vt:lpstr>PPI MCODE Components</vt:lpstr>
      <vt:lpstr>Biological Interpretation PPI Network &amp; MCODE Components</vt:lpstr>
      <vt:lpstr>PPI Network for Lists Merged Pied by Gene Origin in Studies </vt:lpstr>
      <vt:lpstr>PPI Network for Lists Merged Colored by MCODE ID</vt:lpstr>
      <vt:lpstr>PowerPoint Presentation</vt:lpstr>
      <vt:lpstr>MCODE for Lists Merged Pied by Gene Origin in Studies</vt:lpstr>
      <vt:lpstr>Biological Interpretation MCODE Components for Lists Merged</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87</cp:revision>
  <dcterms:created xsi:type="dcterms:W3CDTF">2013-08-21T19:17:07Z</dcterms:created>
  <dcterms:modified xsi:type="dcterms:W3CDTF">2021-12-03T05:56:47Z</dcterms:modified>
</cp:coreProperties>
</file>