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7" r:id="rId2"/>
    <p:sldId id="257" r:id="rId3"/>
    <p:sldId id="267" r:id="rId4"/>
    <p:sldId id="268" r:id="rId6"/>
    <p:sldId id="261" r:id="rId7"/>
    <p:sldId id="262" r:id="rId8"/>
    <p:sldId id="265" r:id="rId9"/>
    <p:sldId id="269" r:id="rId10"/>
    <p:sldId id="263" r:id="rId11"/>
    <p:sldId id="266" r:id="rId12"/>
    <p:sldId id="264" r:id="rId13"/>
    <p:sldId id="288" r:id="rId34"/>
    <p:sldId id="286" r:id="rId32"/>
    <p:sldId id="285" r:id="rId31"/>
    <p:sldId id="284" r:id="rId30"/>
    <p:sldId id="283" r:id="rId29"/>
    <p:sldId id="282" r:id="rId28"/>
    <p:sldId id="281" r:id="rId27"/>
    <p:sldId id="280" r:id="rId26"/>
    <p:sldId id="270" r:id="rId14"/>
    <p:sldId id="271" r:id="rId15"/>
    <p:sldId id="274" r:id="rId16"/>
    <p:sldId id="273" r:id="rId17"/>
    <p:sldId id="272" r:id="rId18"/>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 Type="http://schemas.openxmlformats.org/officeDocument/2006/relationships/slide" Target="slides/slide1.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 Type="http://schemas.openxmlformats.org/officeDocument/2006/relationships/slide" Target="slides/slide2.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analysis</a:t>
            </a:r>
            <a:r>
              <a:rPr lang="en-US" baseline="0" dirty="0" smtClean="0"/>
              <a:t> report is automatically generated by Metascape (https://metascape.org).</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83003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extract “biological meanings”.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a:t>
            </a:r>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12</a:t>
            </a:fld>
            <a:endParaRPr lang="en-US"/>
          </a:p>
        </p:txBody>
      </p:sp>
    </p:spTree>
    <p:extLst>
      <p:ext uri="{BB962C8B-B14F-4D97-AF65-F5344CB8AC3E}">
        <p14:creationId xmlns:p14="http://schemas.microsoft.com/office/powerpoint/2010/main" val="2948437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input gene lists were also merged into one list and resulted in a PPI network.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Network nodes are displayed as pies.   Color code for pie sector represents a gene list and is consistent with the colors used for table rows in slide #2.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13</a:t>
            </a:fld>
            <a:endParaRPr lang="en-US"/>
          </a:p>
        </p:txBody>
      </p:sp>
    </p:spTree>
    <p:extLst>
      <p:ext uri="{BB962C8B-B14F-4D97-AF65-F5344CB8AC3E}">
        <p14:creationId xmlns:p14="http://schemas.microsoft.com/office/powerpoint/2010/main" val="556376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input gene lists were also merged. Each MCODE network is assigned a unique color.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14</a:t>
            </a:fld>
            <a:endParaRPr lang="en-US"/>
          </a:p>
        </p:txBody>
      </p:sp>
    </p:spTree>
    <p:extLst>
      <p:ext uri="{BB962C8B-B14F-4D97-AF65-F5344CB8AC3E}">
        <p14:creationId xmlns:p14="http://schemas.microsoft.com/office/powerpoint/2010/main" val="1278786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components  were identified from the merged network. Each MCODE network is assigned a unique color.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15</a:t>
            </a:fld>
            <a:endParaRPr lang="en-US"/>
          </a:p>
        </p:txBody>
      </p:sp>
    </p:spTree>
    <p:extLst>
      <p:ext uri="{BB962C8B-B14F-4D97-AF65-F5344CB8AC3E}">
        <p14:creationId xmlns:p14="http://schemas.microsoft.com/office/powerpoint/2010/main" val="2177208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Network nodes are displayed as pies.   Color code for pie sector represents a gene list and is consistent with the colors used for table rows in slide #2.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16</a:t>
            </a:fld>
            <a:endParaRPr lang="en-US"/>
          </a:p>
        </p:txBody>
      </p:sp>
    </p:spTree>
    <p:extLst>
      <p:ext uri="{BB962C8B-B14F-4D97-AF65-F5344CB8AC3E}">
        <p14:creationId xmlns:p14="http://schemas.microsoft.com/office/powerpoint/2010/main" val="3466162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original PPI network and its MCODE network components to extract their “biological meanings”,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17</a:t>
            </a:fld>
            <a:endParaRPr lang="en-US"/>
          </a:p>
        </p:txBody>
      </p:sp>
    </p:spTree>
    <p:extLst>
      <p:ext uri="{BB962C8B-B14F-4D97-AF65-F5344CB8AC3E}">
        <p14:creationId xmlns:p14="http://schemas.microsoft.com/office/powerpoint/2010/main" val="3338415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18</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19</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first</a:t>
            </a:r>
            <a:r>
              <a:rPr lang="en-US" baseline="0" dirty="0" smtClean="0"/>
              <a:t> </a:t>
            </a:r>
            <a:r>
              <a:rPr lang="en-US" dirty="0" smtClean="0"/>
              <a:t>automatically </a:t>
            </a:r>
            <a:r>
              <a:rPr lang="en-US" baseline="0" dirty="0" smtClean="0"/>
              <a:t>converts you input identifiers (</a:t>
            </a:r>
            <a:r>
              <a:rPr lang="en-US" baseline="0" dirty="0" err="1" smtClean="0"/>
              <a:t>Entrez</a:t>
            </a:r>
            <a:r>
              <a:rPr lang="en-US" baseline="0" dirty="0" smtClean="0"/>
              <a:t> Gene 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Symbol) into Human </a:t>
            </a:r>
            <a:r>
              <a:rPr lang="en-US" baseline="0" dirty="0" err="1" smtClean="0"/>
              <a:t>Entrez</a:t>
            </a:r>
            <a:r>
              <a:rPr lang="en-US" baseline="0" dirty="0" smtClean="0"/>
              <a:t> Gene ID.  For example, input identifiers can be from human, mouse or rat </a:t>
            </a:r>
            <a:r>
              <a:rPr lang="en-US" baseline="0" dirty="0" err="1" smtClean="0"/>
              <a:t>orthologs</a:t>
            </a:r>
            <a:r>
              <a:rPr lang="en-US" baseline="0" dirty="0" smtClean="0"/>
              <a:t>, which can be mapped into human (or “analysis as” species) based on 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baseline="0" dirty="0" smtClean="0"/>
          </a:p>
          <a:p>
            <a:r>
              <a:rPr lang="en-US" baseline="0" dirty="0" smtClean="0"/>
              <a:t>The background of each row is the color code used in the various plots within this report, where each color is consistently used to code a corresponding gene list.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a:t>
            </a:r>
            <a:r>
              <a:rPr lang="en-US" dirty="0" err="1" smtClean="0"/>
              <a:t>Circos</a:t>
            </a:r>
            <a:r>
              <a:rPr lang="en-US" baseline="0" dirty="0" smtClean="0"/>
              <a:t> plot shows how genes from the input gene lists overlap.</a:t>
            </a:r>
          </a:p>
          <a:p>
            <a:endParaRPr lang="en-US" baseline="0" dirty="0" smtClean="0"/>
          </a:p>
          <a:p>
            <a:r>
              <a:rPr lang="en-US" baseline="0" dirty="0" smtClean="0"/>
              <a:t>On the outside, each arc represents the identity of each gene list, using the same color code as the color used for table rows in slide #2.</a:t>
            </a:r>
          </a:p>
          <a:p>
            <a:endParaRPr lang="en-US" baseline="0" dirty="0" smtClean="0"/>
          </a:p>
          <a:p>
            <a:r>
              <a:rPr lang="en-US" baseline="0" dirty="0" smtClean="0"/>
              <a:t>On the inside, each arc represents a gene list, where each gene member of that list is assigned a spot on the arc.  Dark orange color represents the genes that are shared by multiple lists and light orange color represents genes that are unique to that gene list.</a:t>
            </a:r>
          </a:p>
          <a:p>
            <a:endParaRPr lang="en-US" baseline="0" dirty="0" smtClean="0"/>
          </a:p>
          <a:p>
            <a:r>
              <a:rPr lang="en-US" baseline="0" dirty="0" smtClean="0"/>
              <a:t>Purple lines link the same gene that are shared by multiple gene lists (notice a gene that appears in two gene lists will be mapped once onto each gene list, therefore, the two positions are purple linked).</a:t>
            </a:r>
          </a:p>
          <a:p>
            <a:endParaRPr lang="en-US" baseline="0" dirty="0" smtClean="0"/>
          </a:p>
          <a:p>
            <a:r>
              <a:rPr lang="en-US" baseline="0" dirty="0" smtClean="0"/>
              <a:t>The greater the number of purple links and the longer the dark orange arcs implies greater overlap among the input gene lists.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01090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a:t>
            </a:r>
          </a:p>
          <a:p>
            <a:r>
              <a:rPr lang="en-US" baseline="0" dirty="0" smtClean="0"/>
              <a:t>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a:t>
            </a:r>
            <a:r>
              <a:rPr lang="en-US" dirty="0" err="1" smtClean="0"/>
              <a:t>Circos</a:t>
            </a:r>
            <a:r>
              <a:rPr lang="en-US" baseline="0" dirty="0" smtClean="0"/>
              <a:t> plot shows how genes from the input gene lists overlap.</a:t>
            </a:r>
          </a:p>
          <a:p>
            <a:endParaRPr lang="en-US" baseline="0" dirty="0" smtClean="0"/>
          </a:p>
          <a:p>
            <a:r>
              <a:rPr lang="en-US" baseline="0" dirty="0" smtClean="0"/>
              <a:t>On the outside, each arc represents the identity of each gene list, using the same color code as the color used for table rows in slide #2.</a:t>
            </a:r>
          </a:p>
          <a:p>
            <a:endParaRPr lang="en-US" baseline="0" dirty="0" smtClean="0"/>
          </a:p>
          <a:p>
            <a:r>
              <a:rPr lang="en-US" baseline="0" dirty="0" smtClean="0"/>
              <a:t>On the inside, each arc represents a gene list, where each gene member of that list is assigned a spot on the arc.  Dark orange color represents the genes that are shared by multiple lists and light orange color represents genes that are unique to that gene list.</a:t>
            </a:r>
          </a:p>
          <a:p>
            <a:endParaRPr lang="en-US" baseline="0" dirty="0" smtClean="0"/>
          </a:p>
          <a:p>
            <a:r>
              <a:rPr lang="en-US" baseline="0" dirty="0" smtClean="0"/>
              <a:t>Purple lines link the same gene that are shared by multiple gene lists (notice a gene that appears in two gene lists will be mapped once onto each gene list, therefore, the two positions are purple linked).  Blue lines link the genes, although different, fall under the same ontology term (the term has to statistically significantly enriched and with size no larger than 100).</a:t>
            </a:r>
          </a:p>
          <a:p>
            <a:endParaRPr lang="en-US" baseline="0" dirty="0" smtClean="0"/>
          </a:p>
          <a:p>
            <a:r>
              <a:rPr lang="en-US" baseline="0" dirty="0" smtClean="0"/>
              <a:t>The greater the number of purple links and the longer the dark orange arcs implies greater overlap among the input gene lists.  Blue links indicate the amount of functional overlap among the input gene lists.  It is common in meta-analysis that we observe little directly overlap among studies, due to the variations in the biological assays used.  However, we tend to see a lot more functional overlap, as these studies probably pick up different subset of gene members of the same biological processes.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375065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the term with the best p-value within each cluster as its representative term and display them in a </a:t>
            </a:r>
            <a:r>
              <a:rPr lang="en-US" baseline="0" dirty="0" err="1" smtClean="0"/>
              <a:t>dendrogram</a:t>
            </a:r>
            <a:r>
              <a:rPr lang="en-US" baseline="0" dirty="0" smtClean="0"/>
              <a:t>. The </a:t>
            </a:r>
            <a:r>
              <a:rPr lang="en-US" baseline="0" dirty="0" err="1" smtClean="0"/>
              <a:t>heatmap</a:t>
            </a:r>
            <a:r>
              <a:rPr lang="en-US" baseline="0" dirty="0" smtClean="0"/>
              <a:t> cells are colored by their p-values, white cells indicate the lack of enrichment for that term in the corresponding gene list.  We also export files behind this </a:t>
            </a:r>
            <a:r>
              <a:rPr lang="en-US" baseline="0" dirty="0" err="1" smtClean="0"/>
              <a:t>heatmap</a:t>
            </a:r>
            <a:r>
              <a:rPr lang="en-US" baseline="0" dirty="0" smtClean="0"/>
              <a:t> (.</a:t>
            </a:r>
            <a:r>
              <a:rPr lang="en-US" baseline="0" dirty="0" err="1" smtClean="0"/>
              <a:t>cdt</a:t>
            </a:r>
            <a:r>
              <a:rPr lang="en-US" baseline="0" dirty="0" smtClean="0"/>
              <a:t>, .</a:t>
            </a:r>
            <a:r>
              <a:rPr lang="en-US" baseline="0" dirty="0" err="1" smtClean="0"/>
              <a:t>gtr</a:t>
            </a:r>
            <a:r>
              <a:rPr lang="en-US" baseline="0" dirty="0" smtClean="0"/>
              <a:t>, .</a:t>
            </a:r>
            <a:r>
              <a:rPr lang="en-US" baseline="0" dirty="0" err="1" smtClean="0"/>
              <a:t>atr</a:t>
            </a:r>
            <a:r>
              <a:rPr lang="en-US" baseline="0" dirty="0" smtClean="0"/>
              <a:t>, and .</a:t>
            </a:r>
            <a:r>
              <a:rPr lang="en-US" baseline="0" dirty="0" err="1" smtClean="0"/>
              <a:t>jtv</a:t>
            </a:r>
            <a:r>
              <a:rPr lang="en-US" baseline="0" dirty="0" smtClean="0"/>
              <a:t> files), so that one can visualize it interactively using </a:t>
            </a:r>
            <a:r>
              <a:rPr lang="en-US" baseline="0" dirty="0" err="1" smtClean="0"/>
              <a:t>JTreeView</a:t>
            </a:r>
            <a:r>
              <a:rPr lang="en-US" baseline="0" dirty="0" smtClean="0"/>
              <a:t> program (http://sourceforge.net/projects/jtreeview/).  The PDF version of the graph can be found in the zip package.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converted them into a network layout.  More specifically, each term is represented by a circle node, where its size is proportional to the number of input genes fall under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displayed as pies.  Each pie sector is proportional to the number of hits originated from a gene list.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Color code for pie sector represents a gene list and is consistent with the colors used for table rows in slide #2.</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839361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Feb 22, 2023</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2" name="Rectangle 1"/>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375" y="1291130"/>
            <a:ext cx="7758754" cy="400110"/>
          </a:xfrm>
          <a:prstGeom prst="rect">
            <a:avLst/>
          </a:prstGeom>
          <a:noFill/>
        </p:spPr>
        <p:txBody>
          <a:bodyPr wrap="square" rtlCol="0">
            <a:spAutoFit/>
          </a:bodyPr>
          <a:lstStyle/>
          <a:p>
            <a:r>
              <a:t>Gene List: down DLE</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down DLE_PPIColorByCluster.png"/>
          <p:cNvPicPr>
            <a:picLocks noChangeAspect="1"/>
          </p:cNvPicPr>
          <p:nvPr/>
        </p:nvPicPr>
        <p:blipFill>
          <a:blip r:embed="rId3"/>
          <a:stretch>
            <a:fillRect/>
          </a:stretch>
        </p:blipFill>
        <p:spPr>
          <a:xfrm>
            <a:off x="1501301" y="1665465"/>
            <a:ext cx="9189093"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down DLE</a:t>
            </a:r>
          </a:p>
        </p:txBody>
      </p:sp>
      <p:pic>
        <p:nvPicPr>
          <p:cNvPr id="4" name="Picture 3" descr="down DLE_MCODE_ALL_PPIColorByCluster.png"/>
          <p:cNvPicPr>
            <a:picLocks noChangeAspect="1"/>
          </p:cNvPicPr>
          <p:nvPr/>
        </p:nvPicPr>
        <p:blipFill>
          <a:blip r:embed="rId3"/>
          <a:stretch>
            <a:fillRect/>
          </a:stretch>
        </p:blipFill>
        <p:spPr>
          <a:xfrm>
            <a:off x="1108484" y="1665465"/>
            <a:ext cx="9974726" cy="5120640"/>
          </a:xfrm>
          <a:prstGeom prst="rect">
            <a:avLst/>
          </a:prstGeom>
        </p:spPr>
      </p:pic>
    </p:spTree>
    <p:extLst>
      <p:ext uri="{BB962C8B-B14F-4D97-AF65-F5344CB8AC3E}">
        <p14:creationId xmlns:p14="http://schemas.microsoft.com/office/powerpoint/2010/main" val="2358684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down DLE</a:t>
            </a:r>
          </a:p>
        </p:txBody>
      </p:sp>
      <p:graphicFrame>
        <p:nvGraphicFramePr>
          <p:cNvPr id="4" name="Table 3"/>
          <p:cNvGraphicFramePr>
            <a:graphicFrameLocks noGrp="1"/>
          </p:cNvGraphicFramePr>
          <p:nvPr/>
        </p:nvGraphicFramePr>
        <p:xfrm>
          <a:off x="640080" y="1665465"/>
          <a:ext cx="10911535" cy="4832928"/>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465512">
                <a:tc>
                  <a:txBody>
                    <a:bodyPr/>
                    <a:lstStyle/>
                    <a:p>
                      <a:r>
                        <a:t>down DLE</a:t>
                      </a:r>
                    </a:p>
                  </a:txBody>
                  <a:tcPr/>
                </a:tc>
                <a:tc>
                  <a:txBody>
                    <a:bodyPr/>
                    <a:lstStyle/>
                    <a:p>
                      <a:r>
                        <a:t>GO:0008544|epidermis development|-19.9;GO:0043588|skin development|-17.2;GO:0030855|epithelial cell differentiation|-12.1</a:t>
                      </a:r>
                    </a:p>
                  </a:txBody>
                  <a:tcPr/>
                </a:tc>
              </a:tr>
              <a:tr h="465512">
                <a:tc>
                  <a:txBody>
                    <a:bodyPr/>
                    <a:lstStyle/>
                    <a:p>
                      <a:r>
                        <a:t>down DLE_MCODE_ALL</a:t>
                      </a:r>
                    </a:p>
                  </a:txBody>
                  <a:tcPr/>
                </a:tc>
                <a:tc>
                  <a:txBody>
                    <a:bodyPr/>
                    <a:lstStyle/>
                    <a:p>
                      <a:r>
                        <a:t>GO:0002181|cytoplasmic translation|-10.9;R-HSA-72689|Formation of a pool of free 40S subunits|-9.8;R-HSA-156827|L13a-mediated translational silencing of Ceruloplasmin expression|-9.5</a:t>
                      </a:r>
                    </a:p>
                  </a:txBody>
                  <a:tcPr/>
                </a:tc>
              </a:tr>
              <a:tr h="465512">
                <a:tc>
                  <a:txBody>
                    <a:bodyPr/>
                    <a:lstStyle/>
                    <a:p>
                      <a:r>
                        <a:t>down DLE_SUB1_MCODE_1</a:t>
                      </a:r>
                    </a:p>
                  </a:txBody>
                  <a:tcPr/>
                </a:tc>
                <a:tc>
                  <a:txBody>
                    <a:bodyPr/>
                    <a:lstStyle/>
                    <a:p>
                      <a:r>
                        <a:t>GO:0045109|intermediate filament organization|-9.0;GO:0031424|keratinization|-8.8;GO:0045104|intermediate filament cytoskeleton organization|-8.6</a:t>
                      </a:r>
                    </a:p>
                  </a:txBody>
                  <a:tcPr/>
                </a:tc>
              </a:tr>
              <a:tr h="465512">
                <a:tc>
                  <a:txBody>
                    <a:bodyPr/>
                    <a:lstStyle/>
                    <a:p>
                      <a:r>
                        <a:t>down DLE_SUB1_MCODE_2</a:t>
                      </a:r>
                    </a:p>
                  </a:txBody>
                  <a:tcPr/>
                </a:tc>
                <a:tc>
                  <a:txBody>
                    <a:bodyPr/>
                    <a:lstStyle/>
                    <a:p>
                      <a:r>
                        <a:t>R-HSA-6798695|Neutrophil degranulation|-6.0;R-HSA-6809371|Formation of the cornified envelope|-5.8;GO:0045216|cell-cell junction organization|-5.4</a:t>
                      </a:r>
                    </a:p>
                  </a:txBody>
                  <a:tcPr/>
                </a:tc>
              </a:tr>
              <a:tr h="465512">
                <a:tc>
                  <a:txBody>
                    <a:bodyPr/>
                    <a:lstStyle/>
                    <a:p>
                      <a:r>
                        <a:t>down DLE_SUB1_MCODE_3</a:t>
                      </a:r>
                    </a:p>
                  </a:txBody>
                  <a:tcPr/>
                </a:tc>
                <a:tc>
                  <a:txBody>
                    <a:bodyPr/>
                    <a:lstStyle/>
                    <a:p>
                      <a:r>
                        <a:t>GO:0002181|cytoplasmic translation|-14.4;CORUM:306|Ribosome, cytoplasmic|-12.2;WP477|Cytoplasmic ribosomal proteins|-11.9</a:t>
                      </a:r>
                    </a:p>
                  </a:txBody>
                  <a:tcPr/>
                </a:tc>
              </a:tr>
              <a:tr h="465512">
                <a:tc>
                  <a:txBody>
                    <a:bodyPr/>
                    <a:lstStyle/>
                    <a:p>
                      <a:r>
                        <a:t>down DLE_SUB1_MCODE_4</a:t>
                      </a:r>
                    </a:p>
                  </a:txBody>
                  <a:tcPr/>
                </a:tc>
                <a:tc>
                  <a:txBody>
                    <a:bodyPr/>
                    <a:lstStyle/>
                    <a:p>
                      <a:r>
                        <a:t>hsa04710|Circadian rhythm|-11.2;GO:0048511|rhythmic process|-10.2;GO:0032922|circadian regulation of gene expression|-9.9</a:t>
                      </a:r>
                    </a:p>
                  </a:txBody>
                  <a:tcPr/>
                </a:tc>
              </a:tr>
              <a:tr h="465512">
                <a:tc>
                  <a:txBody>
                    <a:bodyPr/>
                    <a:lstStyle/>
                    <a:p>
                      <a:r>
                        <a:t>down DLE_SUB1_MCODE_5</a:t>
                      </a:r>
                    </a:p>
                  </a:txBody>
                  <a:tcPr/>
                </a:tc>
                <a:tc>
                  <a:txBody>
                    <a:bodyPr/>
                    <a:lstStyle/>
                    <a:p>
                      <a:r>
                        <a:t>R-HSA-73980|RNA Polymerase III Transcription Termination|-11.9;R-HSA-74158|RNA Polymerase III Transcription|-10.8;R-HSA-749476|RNA Polymerase III Abortive And Retractive Initiation|-10.8</a:t>
                      </a:r>
                    </a:p>
                  </a:txBody>
                  <a:tcPr/>
                </a:tc>
              </a:tr>
              <a:tr h="465512">
                <a:tc>
                  <a:txBody>
                    <a:bodyPr/>
                    <a:lstStyle/>
                    <a:p>
                      <a:r>
                        <a:t>down DLE_SUB1_MCODE_8</a:t>
                      </a:r>
                    </a:p>
                  </a:txBody>
                  <a:tcPr/>
                </a:tc>
                <a:tc>
                  <a:txBody>
                    <a:bodyPr/>
                    <a:lstStyle/>
                    <a:p>
                      <a:r>
                        <a:t>R-HSA-381676|Glucagon-like Peptide-1 (GLP1) regulates insulin secretion|-8.6;R-HSA-4086398|Ca2+ pathway|-8.1;R-HSA-422356|Regulation of insulin secretion|-7.8</a:t>
                      </a:r>
                    </a:p>
                  </a:txBody>
                  <a:tcPr/>
                </a:tc>
              </a:tr>
              <a:tr h="465512">
                <a:tc>
                  <a:txBody>
                    <a:bodyPr/>
                    <a:lstStyle/>
                    <a:p>
                      <a:r>
                        <a:t>down DLE_SUB1_MCODE_9</a:t>
                      </a:r>
                    </a:p>
                  </a:txBody>
                  <a:tcPr/>
                </a:tc>
                <a:tc>
                  <a:txBody>
                    <a:bodyPr/>
                    <a:lstStyle/>
                    <a:p>
                      <a:r>
                        <a:t>R-HSA-6807878|COPI-mediated anterograde transport|-7.4;R-HSA-199977|ER to Golgi Anterograde Transport|-6.9;R-HSA-948021|Transport to the Golgi and subsequent modification|-6.6</a:t>
                      </a:r>
                    </a:p>
                  </a:txBody>
                  <a:tcPr/>
                </a:tc>
              </a:tr>
              <a:tr h="465520">
                <a:tc>
                  <a:txBody>
                    <a:bodyPr/>
                    <a:lstStyle/>
                    <a:p>
                      <a:r>
                        <a:t>down DLE_SUB2_MCODE_10</a:t>
                      </a:r>
                    </a:p>
                  </a:txBody>
                  <a:tcPr/>
                </a:tc>
                <a:tc>
                  <a:txBody>
                    <a:bodyPr/>
                    <a:lstStyle/>
                    <a:p>
                      <a:r>
                        <a:t>GO:0048706|embryonic skeletal system development|-7.1;GO:0009952|anterior/posterior pattern specification|-6.5;GO:0003002|regionalization|-5.6</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Network for Lists Merged</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Origin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in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Studies </a:t>
            </a:r>
            <a:endPar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_FINAL_PPIColorByCounts.png"/>
          <p:cNvPicPr>
            <a:picLocks noChangeAspect="1"/>
          </p:cNvPicPr>
          <p:nvPr/>
        </p:nvPicPr>
        <p:blipFill>
          <a:blip r:embed="rId3"/>
          <a:stretch>
            <a:fillRect/>
          </a:stretch>
        </p:blipFill>
        <p:spPr>
          <a:xfrm>
            <a:off x="2385137" y="1665465"/>
            <a:ext cx="7421420" cy="5120640"/>
          </a:xfrm>
          <a:prstGeom prst="rect">
            <a:avLst/>
          </a:prstGeom>
        </p:spPr>
      </p:pic>
    </p:spTree>
    <p:extLst>
      <p:ext uri="{BB962C8B-B14F-4D97-AF65-F5344CB8AC3E}">
        <p14:creationId xmlns:p14="http://schemas.microsoft.com/office/powerpoint/2010/main" val="296799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for Lists Merged</a:t>
            </a:r>
            <a:br>
              <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MCODE ID</a:t>
            </a:r>
          </a:p>
        </p:txBody>
      </p:sp>
      <p:pic>
        <p:nvPicPr>
          <p:cNvPr id="3" name="Picture 2" descr="_FINAL_PPIColorByCluster.png"/>
          <p:cNvPicPr>
            <a:picLocks noChangeAspect="1"/>
          </p:cNvPicPr>
          <p:nvPr/>
        </p:nvPicPr>
        <p:blipFill>
          <a:blip r:embed="rId3"/>
          <a:stretch>
            <a:fillRect/>
          </a:stretch>
        </p:blipFill>
        <p:spPr>
          <a:xfrm>
            <a:off x="2385137" y="1665465"/>
            <a:ext cx="7421420" cy="5120640"/>
          </a:xfrm>
          <a:prstGeom prst="rect">
            <a:avLst/>
          </a:prstGeom>
        </p:spPr>
      </p:pic>
    </p:spTree>
    <p:extLst>
      <p:ext uri="{BB962C8B-B14F-4D97-AF65-F5344CB8AC3E}">
        <p14:creationId xmlns:p14="http://schemas.microsoft.com/office/powerpoint/2010/main" val="2875820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524000" y="374650"/>
            <a:ext cx="8847740" cy="4587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a:ln w="3175" cap="rnd">
                  <a:solidFill>
                    <a:schemeClr val="accent1">
                      <a:lumMod val="20000"/>
                      <a:lumOff val="80000"/>
                    </a:schemeClr>
                  </a:solidFill>
                  <a:round/>
                </a:ln>
                <a:solidFill>
                  <a:schemeClr val="bg1"/>
                </a:solidFill>
                <a:effectLst>
                  <a:glow rad="101600">
                    <a:schemeClr val="tx2">
                      <a:alpha val="60000"/>
                    </a:schemeClr>
                  </a:glow>
                </a:effectLst>
                <a:latin typeface="Arial" panose="020B0604020202020204" pitchFamily="34" charset="0"/>
                <a:cs typeface="Arial" panose="020B0604020202020204" pitchFamily="34" charset="0"/>
              </a:rPr>
              <a:t>Protein-protein Interaction Network</a:t>
            </a:r>
          </a:p>
        </p:txBody>
      </p:sp>
      <p:pic>
        <p:nvPicPr>
          <p:cNvPr id="8" name="Picture 7" descr="_FINAL_MCODE_ALL_PPIColorByCluster.png"/>
          <p:cNvPicPr>
            <a:picLocks noChangeAspect="1"/>
          </p:cNvPicPr>
          <p:nvPr/>
        </p:nvPicPr>
        <p:blipFill>
          <a:blip r:embed="rId3"/>
          <a:stretch>
            <a:fillRect/>
          </a:stretch>
        </p:blipFill>
        <p:spPr>
          <a:xfrm>
            <a:off x="877003" y="1665465"/>
            <a:ext cx="10437688" cy="5120640"/>
          </a:xfrm>
          <a:prstGeom prst="rect">
            <a:avLst/>
          </a:prstGeom>
        </p:spPr>
      </p:pic>
    </p:spTree>
    <p:extLst>
      <p:ext uri="{BB962C8B-B14F-4D97-AF65-F5344CB8AC3E}">
        <p14:creationId xmlns:p14="http://schemas.microsoft.com/office/powerpoint/2010/main" val="1528487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MCODE for Lists Merged</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Origin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in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Studies</a:t>
            </a:r>
            <a:endPar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_FINAL_MCODE_ALL_PPIColorByCounts.png"/>
          <p:cNvPicPr>
            <a:picLocks noChangeAspect="1"/>
          </p:cNvPicPr>
          <p:nvPr/>
        </p:nvPicPr>
        <p:blipFill>
          <a:blip r:embed="rId3"/>
          <a:stretch>
            <a:fillRect/>
          </a:stretch>
        </p:blipFill>
        <p:spPr>
          <a:xfrm>
            <a:off x="898047" y="1665465"/>
            <a:ext cx="10395600" cy="5120640"/>
          </a:xfrm>
          <a:prstGeom prst="rect">
            <a:avLst/>
          </a:prstGeom>
        </p:spPr>
      </p:pic>
    </p:spTree>
    <p:extLst>
      <p:ext uri="{BB962C8B-B14F-4D97-AF65-F5344CB8AC3E}">
        <p14:creationId xmlns:p14="http://schemas.microsoft.com/office/powerpoint/2010/main" val="3171482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Autofit/>
          </a:bodyPr>
          <a:lstStyle/>
          <a:p>
            <a:pPr algn="l"/>
            <a:r>
              <a:rPr lang="en-US" sz="40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sz="40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200" b="1" dirty="0">
                <a:ln w="3175" cap="rnd">
                  <a:solidFill>
                    <a:schemeClr val="accent1">
                      <a:lumMod val="20000"/>
                      <a:lumOff val="80000"/>
                    </a:schemeClr>
                  </a:solidFill>
                  <a:round/>
                </a:ln>
                <a:latin typeface="Arial" panose="020B0604020202020204" pitchFamily="34" charset="0"/>
                <a:cs typeface="Arial" panose="020B0604020202020204" pitchFamily="34" charset="0"/>
              </a:rPr>
              <a:t>MCODE Components for Lists Merged</a:t>
            </a:r>
          </a:p>
        </p:txBody>
      </p:sp>
      <p:graphicFrame>
        <p:nvGraphicFramePr>
          <p:cNvPr id="3" name="Table 2"/>
          <p:cNvGraphicFramePr>
            <a:graphicFrameLocks noGrp="1"/>
          </p:cNvGraphicFramePr>
          <p:nvPr/>
        </p:nvGraphicFramePr>
        <p:xfrm>
          <a:off x="640080" y="1665465"/>
          <a:ext cx="10911535" cy="501396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84480">
                <a:tc>
                  <a:txBody>
                    <a:bodyPr/>
                    <a:lstStyle/>
                    <a:p>
                      <a:r>
                        <a:t>_FINAL</a:t>
                      </a:r>
                    </a:p>
                  </a:txBody>
                  <a:tcPr/>
                </a:tc>
                <a:tc>
                  <a:txBody>
                    <a:bodyPr/>
                    <a:lstStyle/>
                    <a:p>
                      <a:r>
                        <a:t>GO:0045087|innate immune response|-75.5;GO:0050778|positive regulation of immune response|-62.8;GO:0001775|cell activation|-59.6</a:t>
                      </a:r>
                    </a:p>
                  </a:txBody>
                  <a:tcPr/>
                </a:tc>
              </a:tr>
              <a:tr h="284480">
                <a:tc>
                  <a:txBody>
                    <a:bodyPr/>
                    <a:lstStyle/>
                    <a:p>
                      <a:r>
                        <a:t>_FINAL_MCODE_ALL</a:t>
                      </a:r>
                    </a:p>
                  </a:txBody>
                  <a:tcPr/>
                </a:tc>
                <a:tc>
                  <a:txBody>
                    <a:bodyPr/>
                    <a:lstStyle/>
                    <a:p>
                      <a:r>
                        <a:t>R-HSA-1280215|Cytokine Signaling in Immune system|-43.2;GO:0045087|innate immune response|-42.8;R-HSA-909733|Interferon alpha/beta signaling|-38.7</a:t>
                      </a:r>
                    </a:p>
                  </a:txBody>
                  <a:tcPr/>
                </a:tc>
              </a:tr>
              <a:tr h="284480">
                <a:tc>
                  <a:txBody>
                    <a:bodyPr/>
                    <a:lstStyle/>
                    <a:p>
                      <a:r>
                        <a:t>_FINAL_SUB1_MCODE_1</a:t>
                      </a:r>
                    </a:p>
                  </a:txBody>
                  <a:tcPr/>
                </a:tc>
                <a:tc>
                  <a:txBody>
                    <a:bodyPr/>
                    <a:lstStyle/>
                    <a:p>
                      <a:r>
                        <a:t>GO:0045109|intermediate filament organization|-12.8;GO:0031424|keratinization|-12.4;GO:0045104|intermediate filament cytoskeleton organization|-12.1</a:t>
                      </a:r>
                    </a:p>
                  </a:txBody>
                  <a:tcPr/>
                </a:tc>
              </a:tr>
              <a:tr h="284480">
                <a:tc>
                  <a:txBody>
                    <a:bodyPr/>
                    <a:lstStyle/>
                    <a:p>
                      <a:r>
                        <a:t>_FINAL_SUB1_MCODE_2</a:t>
                      </a:r>
                    </a:p>
                  </a:txBody>
                  <a:tcPr/>
                </a:tc>
                <a:tc>
                  <a:txBody>
                    <a:bodyPr/>
                    <a:lstStyle/>
                    <a:p>
                      <a:r>
                        <a:t>R-HSA-909733|Interferon alpha/beta signaling|-59.2;R-HSA-913531|Interferon Signaling|-48.4;GO:0051607|defense response to virus|-39.5</a:t>
                      </a:r>
                    </a:p>
                  </a:txBody>
                  <a:tcPr/>
                </a:tc>
              </a:tr>
              <a:tr h="284480">
                <a:tc>
                  <a:txBody>
                    <a:bodyPr/>
                    <a:lstStyle/>
                    <a:p>
                      <a:r>
                        <a:t>_FINAL_SUB1_MCODE_3</a:t>
                      </a:r>
                    </a:p>
                  </a:txBody>
                  <a:tcPr/>
                </a:tc>
                <a:tc>
                  <a:txBody>
                    <a:bodyPr/>
                    <a:lstStyle/>
                    <a:p>
                      <a:r>
                        <a:t>R-HSA-418594|G alpha (i) signalling events|-37.8;R-HSA-373076|Class A/1 (Rhodopsin-like receptors)|-37.3;R-HSA-375276|Peptide ligand-binding receptors|-35.1</a:t>
                      </a:r>
                    </a:p>
                  </a:txBody>
                  <a:tcPr/>
                </a:tc>
              </a:tr>
              <a:tr h="284480">
                <a:tc>
                  <a:txBody>
                    <a:bodyPr/>
                    <a:lstStyle/>
                    <a:p>
                      <a:r>
                        <a:t>_FINAL_SUB1_MCODE_4</a:t>
                      </a:r>
                    </a:p>
                  </a:txBody>
                  <a:tcPr/>
                </a:tc>
                <a:tc>
                  <a:txBody>
                    <a:bodyPr/>
                    <a:lstStyle/>
                    <a:p>
                      <a:r>
                        <a:t>hsa04710|Circadian rhythm|-11.1;M95|PID CIRCADIAN PATHWAY|-9.9;GO:0032922|circadian regulation of gene expression|-9.4</a:t>
                      </a:r>
                    </a:p>
                  </a:txBody>
                  <a:tcPr/>
                </a:tc>
              </a:tr>
              <a:tr h="284480">
                <a:tc>
                  <a:txBody>
                    <a:bodyPr/>
                    <a:lstStyle/>
                    <a:p>
                      <a:r>
                        <a:t>_FINAL_SUB1_MCODE_5</a:t>
                      </a:r>
                    </a:p>
                  </a:txBody>
                  <a:tcPr/>
                </a:tc>
                <a:tc>
                  <a:txBody>
                    <a:bodyPr/>
                    <a:lstStyle/>
                    <a:p>
                      <a:r>
                        <a:t>R-HSA-388841|Costimulation by the CD28 family|-28.9;M34|PID TCR PATHWAY|-26.2;GO:0050778|positive regulation of immune response|-21.7</a:t>
                      </a:r>
                    </a:p>
                  </a:txBody>
                  <a:tcPr/>
                </a:tc>
              </a:tr>
              <a:tr h="284480">
                <a:tc>
                  <a:txBody>
                    <a:bodyPr/>
                    <a:lstStyle/>
                    <a:p>
                      <a:r>
                        <a:t>_FINAL_SUB1_MCODE_6</a:t>
                      </a:r>
                    </a:p>
                  </a:txBody>
                  <a:tcPr/>
                </a:tc>
                <a:tc>
                  <a:txBody>
                    <a:bodyPr/>
                    <a:lstStyle/>
                    <a:p>
                      <a:r>
                        <a:t>R-HSA-1679131|Trafficking and processing of endosomal TLR|-7.9;M5885|NABA MATRISOME ASSOCIATED|-6.7;GO:0019886|antigen processing and presentation of exogenous peptide antigen via MHC class II|-6.7</a:t>
                      </a:r>
                    </a:p>
                  </a:txBody>
                  <a:tcPr/>
                </a:tc>
              </a:tr>
              <a:tr h="284480">
                <a:tc>
                  <a:txBody>
                    <a:bodyPr/>
                    <a:lstStyle/>
                    <a:p>
                      <a:r>
                        <a:t>_FINAL_SUB1_MCODE_7</a:t>
                      </a:r>
                    </a:p>
                  </a:txBody>
                  <a:tcPr/>
                </a:tc>
                <a:tc>
                  <a:txBody>
                    <a:bodyPr/>
                    <a:lstStyle/>
                    <a:p>
                      <a:r>
                        <a:t>R-HSA-6799990|Metal sequestration by antimicrobial proteins|-9.4;GO:0035425|autocrine signaling|-9.2;GO:0052548|regulation of endopeptidase activity|-7.7</a:t>
                      </a:r>
                    </a:p>
                  </a:txBody>
                  <a:tcPr/>
                </a:tc>
              </a:tr>
              <a:tr h="284480">
                <a:tc>
                  <a:txBody>
                    <a:bodyPr/>
                    <a:lstStyle/>
                    <a:p>
                      <a:r>
                        <a:t>_FINAL_SUB1_MCODE_8</a:t>
                      </a:r>
                    </a:p>
                  </a:txBody>
                  <a:tcPr/>
                </a:tc>
                <a:tc>
                  <a:txBody>
                    <a:bodyPr/>
                    <a:lstStyle/>
                    <a:p>
                      <a:r>
                        <a:t>R-HSA-6809371|Formation of the cornified envelope|-19.0;R-HSA-6805567|Keratinization|-17.2;GO:0031424|keratinization|-17.2</a:t>
                      </a:r>
                    </a:p>
                  </a:txBody>
                  <a:tcPr/>
                </a:tc>
              </a:tr>
              <a:tr h="284480">
                <a:tc>
                  <a:txBody>
                    <a:bodyPr/>
                    <a:lstStyle/>
                    <a:p>
                      <a:r>
                        <a:t>_FINAL_SUB1_MCODE_9</a:t>
                      </a:r>
                    </a:p>
                  </a:txBody>
                  <a:tcPr/>
                </a:tc>
                <a:tc>
                  <a:txBody>
                    <a:bodyPr/>
                    <a:lstStyle/>
                    <a:p>
                      <a:r>
                        <a:t>hsa04024|cAMP signaling pathway|-7.4;hsa04371|Apelin signaling pathway|-5.7;R-HSA-9006925|Intracellular signaling by second messengers|-4.7</a:t>
                      </a:r>
                    </a:p>
                  </a:txBody>
                  <a:tcPr/>
                </a:tc>
              </a:tr>
              <a:tr h="284480">
                <a:tc>
                  <a:txBody>
                    <a:bodyPr/>
                    <a:lstStyle/>
                    <a:p>
                      <a:r>
                        <a:t>_FINAL_SUB1_MCODE_10</a:t>
                      </a:r>
                    </a:p>
                  </a:txBody>
                  <a:tcPr/>
                </a:tc>
                <a:tc>
                  <a:txBody>
                    <a:bodyPr/>
                    <a:lstStyle/>
                    <a:p>
                      <a:r>
                        <a:t>R-HSA-166663|Initial triggering of complement|-12.6;WP545|Complement activation|-12.6;GO:0006958|complement activation, classical pathway|-12.1</a:t>
                      </a:r>
                    </a:p>
                  </a:txBody>
                  <a:tcPr/>
                </a:tc>
              </a:tr>
              <a:tr h="284480">
                <a:tc>
                  <a:txBody>
                    <a:bodyPr/>
                    <a:lstStyle/>
                    <a:p>
                      <a:r>
                        <a:t>_FINAL_SUB1_MCODE_11</a:t>
                      </a:r>
                    </a:p>
                  </a:txBody>
                  <a:tcPr/>
                </a:tc>
                <a:tc>
                  <a:txBody>
                    <a:bodyPr/>
                    <a:lstStyle/>
                    <a:p>
                      <a:r>
                        <a:t>GO:0007204|positive regulation of cytosolic calcium ion concentration|-9.0;R-HSA-416476|G alpha (q) signalling events|-8.6;GO:0051482|positive regulation of cytosolic calcium ion concentration involved in phospholipase C-activating G protein-coupled signaling pathway|-8.4</a:t>
                      </a:r>
                    </a:p>
                  </a:txBody>
                  <a:tcPr/>
                </a:tc>
              </a:tr>
              <a:tr h="284480">
                <a:tc>
                  <a:txBody>
                    <a:bodyPr/>
                    <a:lstStyle/>
                    <a:p>
                      <a:r>
                        <a:t>_FINAL_SUB1_MCODE_12</a:t>
                      </a:r>
                    </a:p>
                  </a:txBody>
                  <a:tcPr/>
                </a:tc>
                <a:tc>
                  <a:txBody>
                    <a:bodyPr/>
                    <a:lstStyle/>
                    <a:p>
                      <a:r>
                        <a:t>GO:0048245|eosinophil chemotaxis|-9.2;GO:0072677|eosinophil migration|-9.1;GO:0002548|monocyte chemotaxis|-8.5</a:t>
                      </a:r>
                    </a:p>
                  </a:txBody>
                  <a:tcPr/>
                </a:tc>
              </a:tr>
              <a:tr h="284480">
                <a:tc>
                  <a:txBody>
                    <a:bodyPr/>
                    <a:lstStyle/>
                    <a:p>
                      <a:r>
                        <a:t>_FINAL_SUB1_MCODE_15</a:t>
                      </a:r>
                    </a:p>
                  </a:txBody>
                  <a:tcPr/>
                </a:tc>
                <a:tc>
                  <a:txBody>
                    <a:bodyPr/>
                    <a:lstStyle/>
                    <a:p>
                      <a:r>
                        <a:t>hsa04650|Natural killer cell mediated cytotoxicity|-7.1;R-HSA-198933|Immunoregulatory interactions between a Lymphoid and a non-Lymphoid cell|-7.1;R-HSA-1280218|Adaptive Immune System|-4.8</a:t>
                      </a:r>
                    </a:p>
                  </a:txBody>
                  <a:tcPr/>
                </a:tc>
              </a:tr>
              <a:tr h="284480">
                <a:tc>
                  <a:txBody>
                    <a:bodyPr/>
                    <a:lstStyle/>
                    <a:p>
                      <a:r>
                        <a:t>_FINAL_SUB1_MCODE_16</a:t>
                      </a:r>
                    </a:p>
                  </a:txBody>
                  <a:tcPr/>
                </a:tc>
                <a:tc>
                  <a:txBody>
                    <a:bodyPr/>
                    <a:lstStyle/>
                    <a:p>
                      <a:r>
                        <a:t>R-HSA-195258|RHO GTPase Effectors|-5.9;GO:0030036|actin cytoskeleton organization|-5.3;GO:0097435|supramolecular fiber organization|-5.2</a:t>
                      </a:r>
                    </a:p>
                  </a:txBody>
                  <a:tcPr/>
                </a:tc>
              </a:tr>
              <a:tr h="284480">
                <a:tc>
                  <a:txBody>
                    <a:bodyPr/>
                    <a:lstStyle/>
                    <a:p>
                      <a:r>
                        <a:t>_FINAL_SUB1_MCODE_17</a:t>
                      </a:r>
                    </a:p>
                  </a:txBody>
                  <a:tcPr/>
                </a:tc>
                <a:tc>
                  <a:txBody>
                    <a:bodyPr/>
                    <a:lstStyle/>
                    <a:p>
                      <a:r>
                        <a:t>GO:0009611|response to wounding|-5.5;R-HSA-109582|Hemostasis|-5.1</a:t>
                      </a:r>
                    </a:p>
                  </a:txBody>
                  <a:tcPr/>
                </a:tc>
              </a:tr>
            </a:tbl>
          </a:graphicData>
        </a:graphic>
      </p:graphicFrame>
    </p:spTree>
    <p:extLst>
      <p:ext uri="{BB962C8B-B14F-4D97-AF65-F5344CB8AC3E}">
        <p14:creationId xmlns:p14="http://schemas.microsoft.com/office/powerpoint/2010/main" val="802182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5" name="Rectangle 4"/>
          <p:cNvSpPr/>
          <p:nvPr/>
        </p:nvSpPr>
        <p:spPr>
          <a:xfrm>
            <a:off x="3347310" y="6581001"/>
            <a:ext cx="5955495" cy="276999"/>
          </a:xfrm>
          <a:prstGeom prst="rect">
            <a:avLst/>
          </a:prstGeom>
          <a:noFill/>
        </p:spPr>
        <p:txBody>
          <a:bodyPr wrap="square">
            <a:spAutoFit/>
          </a:bodyPr>
          <a:lstStyle/>
          <a:p>
            <a:r>
              <a:rPr lang="en-US" sz="1200" dirty="0">
                <a:solidFill>
                  <a:schemeClr val="tx2"/>
                </a:solidFill>
                <a:latin typeface="Arial" panose="020B0604020202020204" pitchFamily="34" charset="0"/>
                <a:cs typeface="Arial" panose="020B0604020202020204" pitchFamily="34" charset="0"/>
              </a:rPr>
              <a:t>Please check online </a:t>
            </a:r>
            <a:r>
              <a:rPr lang="en-US" sz="1200" dirty="0" err="1">
                <a:solidFill>
                  <a:schemeClr val="tx2"/>
                </a:solidFill>
                <a:latin typeface="Arial" panose="020B0604020202020204" pitchFamily="34" charset="0"/>
                <a:cs typeface="Arial" panose="020B0604020202020204" pitchFamily="34" charset="0"/>
                <a:hlinkClick r:id="rId3"/>
              </a:rPr>
              <a:t>Metascape</a:t>
            </a:r>
            <a:r>
              <a:rPr lang="en-US" sz="1200" dirty="0">
                <a:solidFill>
                  <a:schemeClr val="tx2"/>
                </a:solidFill>
                <a:latin typeface="Arial" panose="020B0604020202020204" pitchFamily="34" charset="0"/>
                <a:cs typeface="Arial" panose="020B0604020202020204" pitchFamily="34" charset="0"/>
                <a:hlinkClick r:id="rId3"/>
              </a:rPr>
              <a:t> User Manual</a:t>
            </a:r>
            <a:r>
              <a:rPr lang="en-US" sz="1200" dirty="0">
                <a:solidFill>
                  <a:schemeClr val="tx2"/>
                </a:solidFill>
                <a:latin typeface="Arial" panose="020B0604020202020204" pitchFamily="34" charset="0"/>
                <a:cs typeface="Arial" panose="020B0604020202020204" pitchFamily="34" charset="0"/>
              </a:rPr>
              <a:t> for explanation of each annotation field.</a:t>
            </a:r>
          </a:p>
        </p:txBody>
      </p:sp>
      <p:graphicFrame>
        <p:nvGraphicFramePr>
          <p:cNvPr id="6" name="Table 5"/>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2727883"/>
                <a:gridCol w="2727883"/>
                <a:gridCol w="2727883"/>
                <a:gridCol w="2727886"/>
              </a:tblGrid>
              <a:tr h="177800">
                <a:tc>
                  <a:txBody>
                    <a:bodyPr/>
                    <a:lstStyle/>
                    <a:p>
                      <a:r>
                        <a:t>Name</a:t>
                      </a:r>
                    </a:p>
                  </a:txBody>
                  <a:tcPr/>
                </a:tc>
                <a:tc>
                  <a:txBody>
                    <a:bodyPr/>
                    <a:lstStyle/>
                    <a:p>
                      <a:r>
                        <a:t>Total</a:t>
                      </a:r>
                    </a:p>
                  </a:txBody>
                  <a:tcPr/>
                </a:tc>
                <a:tc>
                  <a:txBody>
                    <a:bodyPr/>
                    <a:lstStyle/>
                    <a:p>
                      <a:r>
                        <a:t>Unique</a:t>
                      </a:r>
                    </a:p>
                  </a:txBody>
                  <a:tcPr/>
                </a:tc>
                <a:tc>
                  <a:txBody>
                    <a:bodyPr/>
                    <a:lstStyle/>
                    <a:p>
                      <a:r>
                        <a:t>_Color_</a:t>
                      </a:r>
                    </a:p>
                  </a:txBody>
                  <a:tcPr/>
                </a:tc>
              </a:tr>
              <a:tr h="1024128">
                <a:tc>
                  <a:txBody>
                    <a:bodyPr/>
                    <a:lstStyle/>
                    <a:p>
                      <a:r>
                        <a:t>down DLE</a:t>
                      </a:r>
                    </a:p>
                  </a:txBody>
                  <a:tcPr/>
                </a:tc>
                <a:tc>
                  <a:txBody>
                    <a:bodyPr/>
                    <a:lstStyle/>
                    <a:p>
                      <a:r>
                        <a:t>331</a:t>
                      </a:r>
                    </a:p>
                  </a:txBody>
                  <a:tcPr/>
                </a:tc>
                <a:tc>
                  <a:txBody>
                    <a:bodyPr/>
                    <a:lstStyle/>
                    <a:p>
                      <a:r>
                        <a:t>331</a:t>
                      </a:r>
                    </a:p>
                  </a:txBody>
                  <a:tcPr/>
                </a:tc>
                <a:tc>
                  <a:txBody>
                    <a:bodyPr/>
                    <a:lstStyle/>
                    <a:p>
                      <a:r>
                        <a:t>#E41A1C</a:t>
                      </a:r>
                    </a:p>
                  </a:txBody>
                  <a:tcPr>
                    <a:solidFill>
                      <a:srgbClr val="E41A1C"/>
                    </a:solidFill>
                  </a:tcPr>
                </a:tc>
              </a:tr>
              <a:tr h="1024128">
                <a:tc>
                  <a:txBody>
                    <a:bodyPr/>
                    <a:lstStyle/>
                    <a:p>
                      <a:r>
                        <a:t>down shHMOX1</a:t>
                      </a:r>
                    </a:p>
                  </a:txBody>
                  <a:tcPr/>
                </a:tc>
                <a:tc>
                  <a:txBody>
                    <a:bodyPr/>
                    <a:lstStyle/>
                    <a:p>
                      <a:r>
                        <a:t>48</a:t>
                      </a:r>
                    </a:p>
                  </a:txBody>
                  <a:tcPr/>
                </a:tc>
                <a:tc>
                  <a:txBody>
                    <a:bodyPr/>
                    <a:lstStyle/>
                    <a:p>
                      <a:r>
                        <a:t>48</a:t>
                      </a:r>
                    </a:p>
                  </a:txBody>
                  <a:tcPr/>
                </a:tc>
                <a:tc>
                  <a:txBody>
                    <a:bodyPr/>
                    <a:lstStyle/>
                    <a:p>
                      <a:r>
                        <a:t>#377EB8</a:t>
                      </a:r>
                    </a:p>
                  </a:txBody>
                  <a:tcPr>
                    <a:solidFill>
                      <a:srgbClr val="377EB8"/>
                    </a:solidFill>
                  </a:tcPr>
                </a:tc>
              </a:tr>
              <a:tr h="1024128">
                <a:tc>
                  <a:txBody>
                    <a:bodyPr/>
                    <a:lstStyle/>
                    <a:p>
                      <a:r>
                        <a:t>up DLE</a:t>
                      </a:r>
                    </a:p>
                  </a:txBody>
                  <a:tcPr/>
                </a:tc>
                <a:tc>
                  <a:txBody>
                    <a:bodyPr/>
                    <a:lstStyle/>
                    <a:p>
                      <a:r>
                        <a:t>469</a:t>
                      </a:r>
                    </a:p>
                  </a:txBody>
                  <a:tcPr/>
                </a:tc>
                <a:tc>
                  <a:txBody>
                    <a:bodyPr/>
                    <a:lstStyle/>
                    <a:p>
                      <a:r>
                        <a:t>469</a:t>
                      </a:r>
                    </a:p>
                  </a:txBody>
                  <a:tcPr/>
                </a:tc>
                <a:tc>
                  <a:txBody>
                    <a:bodyPr/>
                    <a:lstStyle/>
                    <a:p>
                      <a:r>
                        <a:t>#4DAF4A</a:t>
                      </a:r>
                    </a:p>
                  </a:txBody>
                  <a:tcPr>
                    <a:solidFill>
                      <a:srgbClr val="4DAF4A"/>
                    </a:solidFill>
                  </a:tcPr>
                </a:tc>
              </a:tr>
              <a:tr h="1024128">
                <a:tc>
                  <a:txBody>
                    <a:bodyPr/>
                    <a:lstStyle/>
                    <a:p>
                      <a:r>
                        <a:t>up shHMOX1</a:t>
                      </a:r>
                    </a:p>
                  </a:txBody>
                  <a:tcPr/>
                </a:tc>
                <a:tc>
                  <a:txBody>
                    <a:bodyPr/>
                    <a:lstStyle/>
                    <a:p>
                      <a:r>
                        <a:t>44</a:t>
                      </a:r>
                    </a:p>
                  </a:txBody>
                  <a:tcPr/>
                </a:tc>
                <a:tc>
                  <a:txBody>
                    <a:bodyPr/>
                    <a:lstStyle/>
                    <a:p>
                      <a:r>
                        <a:t>44</a:t>
                      </a:r>
                    </a:p>
                  </a:txBody>
                  <a:tcPr/>
                </a:tc>
                <a:tc>
                  <a:txBody>
                    <a:bodyPr/>
                    <a:lstStyle/>
                    <a:p>
                      <a:r>
                        <a:t>#984EA3</a:t>
                      </a:r>
                    </a:p>
                  </a:txBody>
                  <a:tcPr>
                    <a:solidFill>
                      <a:srgbClr val="984EA3"/>
                    </a:solidFill>
                  </a:tcPr>
                </a:tc>
              </a:tr>
            </a:tbl>
          </a:graphicData>
        </a:graphic>
      </p:graphicFrame>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up shHMOX1</a:t>
            </a:r>
          </a:p>
        </p:txBody>
      </p:sp>
      <p:graphicFrame>
        <p:nvGraphicFramePr>
          <p:cNvPr id="4" name="Table 3"/>
          <p:cNvGraphicFramePr>
            <a:graphicFrameLocks noGrp="1"/>
          </p:cNvGraphicFramePr>
          <p:nvPr/>
        </p:nvGraphicFramePr>
        <p:xfrm>
          <a:off x="640080" y="1665465"/>
          <a:ext cx="10911535" cy="401828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280160">
                <a:tc>
                  <a:txBody>
                    <a:bodyPr/>
                    <a:lstStyle/>
                    <a:p>
                      <a:r>
                        <a:t>up shHMOX1</a:t>
                      </a:r>
                    </a:p>
                  </a:txBody>
                  <a:tcPr/>
                </a:tc>
                <a:tc>
                  <a:txBody>
                    <a:bodyPr/>
                    <a:lstStyle/>
                    <a:p>
                      <a:r>
                        <a:t>M256|PID TAP63 PATHWAY|-4.8;R-HSA-68886|M Phase|-4.5;R-HSA-2262752|Cellular responses to stress|-4.2</a:t>
                      </a:r>
                    </a:p>
                  </a:txBody>
                  <a:tcPr/>
                </a:tc>
              </a:tr>
              <a:tr h="1280160">
                <a:tc>
                  <a:txBody>
                    <a:bodyPr/>
                    <a:lstStyle/>
                    <a:p>
                      <a:r>
                        <a:t>up shHMOX1_MCODE_ALL</a:t>
                      </a:r>
                    </a:p>
                  </a:txBody>
                  <a:tcPr/>
                </a:tc>
                <a:tc>
                  <a:txBody>
                    <a:bodyPr/>
                    <a:lstStyle/>
                    <a:p>
                      <a:r>
                        <a:t>R-HSA-9609690|HCMV Early Events|-5.3;R-HSA-9609646|HCMV Infection|-5.1;GO:1903311|regulation of mRNA metabolic process|-4.2</a:t>
                      </a:r>
                    </a:p>
                  </a:txBody>
                  <a:tcPr/>
                </a:tc>
              </a:tr>
              <a:tr h="1280160">
                <a:tc>
                  <a:txBody>
                    <a:bodyPr/>
                    <a:lstStyle/>
                    <a:p>
                      <a:r>
                        <a:t>up shHMOX1_SUB1_MCODE_1</a:t>
                      </a:r>
                    </a:p>
                  </a:txBody>
                  <a:tcPr/>
                </a:tc>
                <a:tc>
                  <a:txBody>
                    <a:bodyPr/>
                    <a:lstStyle/>
                    <a:p>
                      <a:r>
                        <a:t>R-HSA-9609690|HCMV Early Events|-5.3;R-HSA-9609646|HCMV Infection|-5.1;GO:1903311|regulation of mRNA metabolic process|-4.2</a:t>
                      </a:r>
                    </a:p>
                  </a:txBody>
                  <a:tcPr/>
                </a:tc>
              </a:tr>
            </a:tbl>
          </a:graphicData>
        </a:graphic>
      </p:graphicFrame>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up shHMOX1</a:t>
            </a:r>
          </a:p>
        </p:txBody>
      </p:sp>
      <p:pic>
        <p:nvPicPr>
          <p:cNvPr id="4" name="Picture 3" descr="up shHMOX1_MCODE_ALL_PPIColorByCluster.png"/>
          <p:cNvPicPr>
            <a:picLocks noChangeAspect="1"/>
          </p:cNvPicPr>
          <p:nvPr/>
        </p:nvPicPr>
        <p:blipFill>
          <a:blip r:embed="rId2"/>
          <a:stretch>
            <a:fillRect/>
          </a:stretch>
        </p:blipFill>
        <p:spPr>
          <a:xfrm>
            <a:off x="1683680" y="1665465"/>
            <a:ext cx="8824335" cy="5120640"/>
          </a:xfrm>
          <a:prstGeom prst="rect">
            <a:avLst/>
          </a:prstGeom>
        </p:spPr>
      </p:pic>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3" name="TextBox 2"/>
          <p:cNvSpPr txBox="1"/>
          <p:nvPr/>
        </p:nvSpPr>
        <p:spPr>
          <a:xfrm>
            <a:off x="2278375" y="1291130"/>
            <a:ext cx="7758754" cy="400110"/>
          </a:xfrm>
          <a:prstGeom prst="rect">
            <a:avLst/>
          </a:prstGeom>
          <a:noFill/>
        </p:spPr>
        <p:txBody>
          <a:bodyPr wrap="square" rtlCol="0">
            <a:spAutoFit/>
          </a:bodyPr>
          <a:lstStyle/>
          <a:p>
            <a:r>
              <a:t>Gene List: up shHMOX1</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up shHMOX1_PPIColorByCluster.png"/>
          <p:cNvPicPr>
            <a:picLocks noChangeAspect="1"/>
          </p:cNvPicPr>
          <p:nvPr/>
        </p:nvPicPr>
        <p:blipFill>
          <a:blip r:embed="rId2"/>
          <a:stretch>
            <a:fillRect/>
          </a:stretch>
        </p:blipFill>
        <p:spPr>
          <a:xfrm>
            <a:off x="640080" y="1918306"/>
            <a:ext cx="10911535" cy="4614959"/>
          </a:xfrm>
          <a:prstGeom prst="rect">
            <a:avLst/>
          </a:prstGeom>
        </p:spPr>
      </p:pic>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up DLE</a:t>
            </a:r>
          </a:p>
        </p:txBody>
      </p:sp>
      <p:graphicFrame>
        <p:nvGraphicFramePr>
          <p:cNvPr id="4" name="Table 3"/>
          <p:cNvGraphicFramePr>
            <a:graphicFrameLocks noGrp="1"/>
          </p:cNvGraphicFramePr>
          <p:nvPr/>
        </p:nvGraphicFramePr>
        <p:xfrm>
          <a:off x="640080" y="1665465"/>
          <a:ext cx="10911535" cy="48717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426720">
                <a:tc>
                  <a:txBody>
                    <a:bodyPr/>
                    <a:lstStyle/>
                    <a:p>
                      <a:r>
                        <a:t>up DLE</a:t>
                      </a:r>
                    </a:p>
                  </a:txBody>
                  <a:tcPr/>
                </a:tc>
                <a:tc>
                  <a:txBody>
                    <a:bodyPr/>
                    <a:lstStyle/>
                    <a:p>
                      <a:r>
                        <a:t>GO:0045087|innate immune response|-80.4;GO:0050778|positive regulation of immune response|-66.7;GO:0045321|leukocyte activation|-57.2</a:t>
                      </a:r>
                    </a:p>
                  </a:txBody>
                  <a:tcPr/>
                </a:tc>
              </a:tr>
              <a:tr h="426720">
                <a:tc>
                  <a:txBody>
                    <a:bodyPr/>
                    <a:lstStyle/>
                    <a:p>
                      <a:r>
                        <a:t>up DLE_MCODE_ALL</a:t>
                      </a:r>
                    </a:p>
                  </a:txBody>
                  <a:tcPr/>
                </a:tc>
                <a:tc>
                  <a:txBody>
                    <a:bodyPr/>
                    <a:lstStyle/>
                    <a:p>
                      <a:r>
                        <a:t>R-HSA-1280215|Cytokine Signaling in Immune system|-47.0;GO:0045087|innate immune response|-43.6;R-HSA-913531|Interferon Signaling|-43.2</a:t>
                      </a:r>
                    </a:p>
                  </a:txBody>
                  <a:tcPr/>
                </a:tc>
              </a:tr>
              <a:tr h="426720">
                <a:tc>
                  <a:txBody>
                    <a:bodyPr/>
                    <a:lstStyle/>
                    <a:p>
                      <a:r>
                        <a:t>up DLE_SUB1_MCODE_1</a:t>
                      </a:r>
                    </a:p>
                  </a:txBody>
                  <a:tcPr/>
                </a:tc>
                <a:tc>
                  <a:txBody>
                    <a:bodyPr/>
                    <a:lstStyle/>
                    <a:p>
                      <a:r>
                        <a:t>R-HSA-909733|Interferon alpha/beta signaling|-59.2;R-HSA-913531|Interferon Signaling|-48.4;GO:0051607|defense response to virus|-39.5</a:t>
                      </a:r>
                    </a:p>
                  </a:txBody>
                  <a:tcPr/>
                </a:tc>
              </a:tr>
              <a:tr h="426720">
                <a:tc>
                  <a:txBody>
                    <a:bodyPr/>
                    <a:lstStyle/>
                    <a:p>
                      <a:r>
                        <a:t>up DLE_SUB1_MCODE_2</a:t>
                      </a:r>
                    </a:p>
                  </a:txBody>
                  <a:tcPr/>
                </a:tc>
                <a:tc>
                  <a:txBody>
                    <a:bodyPr/>
                    <a:lstStyle/>
                    <a:p>
                      <a:r>
                        <a:t>R-HSA-375276|Peptide ligand-binding receptors|-38.2;R-HSA-373076|Class A/1 (Rhodopsin-like receptors)|-37.3;R-HSA-500792|GPCR ligand binding|-34.5</a:t>
                      </a:r>
                    </a:p>
                  </a:txBody>
                  <a:tcPr/>
                </a:tc>
              </a:tr>
              <a:tr h="426720">
                <a:tc>
                  <a:txBody>
                    <a:bodyPr/>
                    <a:lstStyle/>
                    <a:p>
                      <a:r>
                        <a:t>up DLE_SUB1_MCODE_3</a:t>
                      </a:r>
                    </a:p>
                  </a:txBody>
                  <a:tcPr/>
                </a:tc>
                <a:tc>
                  <a:txBody>
                    <a:bodyPr/>
                    <a:lstStyle/>
                    <a:p>
                      <a:r>
                        <a:t>hsa04613|Neutrophil extracellular trap formation|-9.0;R-HSA-3214815|HDACs deacetylate histones|-8.7;R-HSA-6799990|Metal sequestration by antimicrobial proteins|-8.4</a:t>
                      </a:r>
                    </a:p>
                  </a:txBody>
                  <a:tcPr/>
                </a:tc>
              </a:tr>
              <a:tr h="426720">
                <a:tc>
                  <a:txBody>
                    <a:bodyPr/>
                    <a:lstStyle/>
                    <a:p>
                      <a:r>
                        <a:t>up DLE_SUB1_MCODE_4</a:t>
                      </a:r>
                    </a:p>
                  </a:txBody>
                  <a:tcPr/>
                </a:tc>
                <a:tc>
                  <a:txBody>
                    <a:bodyPr/>
                    <a:lstStyle/>
                    <a:p>
                      <a:r>
                        <a:t>R-HSA-202427|Phosphorylation of CD3 and TCR zeta chains|-18.1;M34|PID TCR PATHWAY|-17.2;M124|PID CXCR4 PATHWAY|-15.6</a:t>
                      </a:r>
                    </a:p>
                  </a:txBody>
                  <a:tcPr/>
                </a:tc>
              </a:tr>
              <a:tr h="426720">
                <a:tc>
                  <a:txBody>
                    <a:bodyPr/>
                    <a:lstStyle/>
                    <a:p>
                      <a:r>
                        <a:t>up DLE_SUB1_MCODE_5</a:t>
                      </a:r>
                    </a:p>
                  </a:txBody>
                  <a:tcPr/>
                </a:tc>
                <a:tc>
                  <a:txBody>
                    <a:bodyPr/>
                    <a:lstStyle/>
                    <a:p>
                      <a:r>
                        <a:t>R-HSA-388841|Costimulation by the CD28 family|-17.1;GO:0031295|T cell costimulation|-15.4;GO:0031294|lymphocyte costimulation|-15.3</a:t>
                      </a:r>
                    </a:p>
                  </a:txBody>
                  <a:tcPr/>
                </a:tc>
              </a:tr>
              <a:tr h="426720">
                <a:tc>
                  <a:txBody>
                    <a:bodyPr/>
                    <a:lstStyle/>
                    <a:p>
                      <a:r>
                        <a:t>up DLE_SUB1_MCODE_6</a:t>
                      </a:r>
                    </a:p>
                  </a:txBody>
                  <a:tcPr/>
                </a:tc>
                <a:tc>
                  <a:txBody>
                    <a:bodyPr/>
                    <a:lstStyle/>
                    <a:p>
                      <a:r>
                        <a:t>CORUM:6418|C1q complex|-10.9;R-HSA-166663|Initial triggering of complement|-10.7;WP545|Complement activation|-10.7</a:t>
                      </a:r>
                    </a:p>
                  </a:txBody>
                  <a:tcPr/>
                </a:tc>
              </a:tr>
              <a:tr h="426720">
                <a:tc>
                  <a:txBody>
                    <a:bodyPr/>
                    <a:lstStyle/>
                    <a:p>
                      <a:r>
                        <a:t>up DLE_SUB1_MCODE_7</a:t>
                      </a:r>
                    </a:p>
                  </a:txBody>
                  <a:tcPr/>
                </a:tc>
                <a:tc>
                  <a:txBody>
                    <a:bodyPr/>
                    <a:lstStyle/>
                    <a:p>
                      <a:r>
                        <a:t>R-HSA-6809371|Formation of the cornified envelope|-11.9;R-HSA-6805567|Keratinization|-10.8;GO:0031424|keratinization|-9.6</a:t>
                      </a:r>
                    </a:p>
                  </a:txBody>
                  <a:tcPr/>
                </a:tc>
              </a:tr>
              <a:tr h="426720">
                <a:tc>
                  <a:txBody>
                    <a:bodyPr/>
                    <a:lstStyle/>
                    <a:p>
                      <a:r>
                        <a:t>up DLE_SUB1_MCODE_8</a:t>
                      </a:r>
                    </a:p>
                  </a:txBody>
                  <a:tcPr/>
                </a:tc>
                <a:tc>
                  <a:txBody>
                    <a:bodyPr/>
                    <a:lstStyle/>
                    <a:p>
                      <a:r>
                        <a:t>GO:0007204|positive regulation of cytosolic calcium ion concentration|-9.0;R-HSA-416476|G alpha (q) signalling events|-8.6;GO:0051482|positive regulation of cytosolic calcium ion concentration involved in phospholipase C-activating G protein-coupled signaling pathway|-8.4</a:t>
                      </a:r>
                    </a:p>
                  </a:txBody>
                  <a:tcPr/>
                </a:tc>
              </a:tr>
              <a:tr h="426720">
                <a:tc>
                  <a:txBody>
                    <a:bodyPr/>
                    <a:lstStyle/>
                    <a:p>
                      <a:r>
                        <a:t>up DLE_SUB1_MCODE_9</a:t>
                      </a:r>
                    </a:p>
                  </a:txBody>
                  <a:tcPr/>
                </a:tc>
                <a:tc>
                  <a:txBody>
                    <a:bodyPr/>
                    <a:lstStyle/>
                    <a:p>
                      <a:r>
                        <a:t>R-HSA-1679131|Trafficking and processing of endosomal TLR|-10.2;GO:0019886|antigen processing and presentation of exogenous peptide antigen via MHC class II|-9.0;GO:0002495|antigen processing and presentation of peptide antigen via MHC class II|-8.9</a:t>
                      </a:r>
                    </a:p>
                  </a:txBody>
                  <a:tcPr/>
                </a:tc>
              </a:tr>
            </a:tbl>
          </a:graphicData>
        </a:graphic>
      </p:graphicFrame>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up DLE</a:t>
            </a:r>
          </a:p>
        </p:txBody>
      </p:sp>
      <p:pic>
        <p:nvPicPr>
          <p:cNvPr id="4" name="Picture 3" descr="up DLE_MCODE_ALL_PPIColorByCluster.png"/>
          <p:cNvPicPr>
            <a:picLocks noChangeAspect="1"/>
          </p:cNvPicPr>
          <p:nvPr/>
        </p:nvPicPr>
        <p:blipFill>
          <a:blip r:embed="rId2"/>
          <a:stretch>
            <a:fillRect/>
          </a:stretch>
        </p:blipFill>
        <p:spPr>
          <a:xfrm>
            <a:off x="2069481" y="1665465"/>
            <a:ext cx="8052732" cy="5120640"/>
          </a:xfrm>
          <a:prstGeom prst="rect">
            <a:avLst/>
          </a:prstGeom>
        </p:spPr>
      </p:pic>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3" name="TextBox 2"/>
          <p:cNvSpPr txBox="1"/>
          <p:nvPr/>
        </p:nvSpPr>
        <p:spPr>
          <a:xfrm>
            <a:off x="2278375" y="1291130"/>
            <a:ext cx="7758754" cy="400110"/>
          </a:xfrm>
          <a:prstGeom prst="rect">
            <a:avLst/>
          </a:prstGeom>
          <a:noFill/>
        </p:spPr>
        <p:txBody>
          <a:bodyPr wrap="square" rtlCol="0">
            <a:spAutoFit/>
          </a:bodyPr>
          <a:lstStyle/>
          <a:p>
            <a:r>
              <a:t>Gene List: up DLE</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up DLE_PPIColorByCluster.png"/>
          <p:cNvPicPr>
            <a:picLocks noChangeAspect="1"/>
          </p:cNvPicPr>
          <p:nvPr/>
        </p:nvPicPr>
        <p:blipFill>
          <a:blip r:embed="rId2"/>
          <a:stretch>
            <a:fillRect/>
          </a:stretch>
        </p:blipFill>
        <p:spPr>
          <a:xfrm>
            <a:off x="2300962" y="1665465"/>
            <a:ext cx="7589770" cy="5120640"/>
          </a:xfrm>
          <a:prstGeom prst="rect">
            <a:avLst/>
          </a:prstGeom>
        </p:spPr>
      </p:pic>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down shHMOX1</a:t>
            </a:r>
          </a:p>
        </p:txBody>
      </p:sp>
      <p:graphicFrame>
        <p:nvGraphicFramePr>
          <p:cNvPr id="4" name="Table 3"/>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down shHMOX1</a:t>
                      </a:r>
                    </a:p>
                  </a:txBody>
                  <a:tcPr/>
                </a:tc>
                <a:tc>
                  <a:txBody>
                    <a:bodyPr/>
                    <a:lstStyle/>
                    <a:p>
                      <a:r>
                        <a:t>WP2814|Mammary gland development pathway - Puberty (Stage 2 of 4)|-7.0;R-HSA-6785807|Interleukin-4 and Interleukin-13 signaling|-6.0;R-HSA-109582|Hemostasis|-5.4</a:t>
                      </a:r>
                    </a:p>
                  </a:txBody>
                  <a:tcPr/>
                </a:tc>
              </a:tr>
            </a:tbl>
          </a:graphicData>
        </a:graphic>
      </p:graphicFrame>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Gene List:</a:t>
            </a:r>
            <a:endParaRPr lang="en-US" sz="2000" b="1" dirty="0">
              <a:solidFill>
                <a:srgbClr val="C00000"/>
              </a:solidFill>
              <a:latin typeface="Arial" panose="020B0604020202020204" pitchFamily="34" charset="0"/>
              <a:cs typeface="Arial" panose="020B0604020202020204" pitchFamily="34" charset="0"/>
            </a:endParaRPr>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3" name="TextBox 2"/>
          <p:cNvSpPr txBox="1"/>
          <p:nvPr/>
        </p:nvSpPr>
        <p:spPr>
          <a:xfrm>
            <a:off x="2278375" y="1291130"/>
            <a:ext cx="7758754" cy="400110"/>
          </a:xfrm>
          <a:prstGeom prst="rect">
            <a:avLst/>
          </a:prstGeom>
          <a:noFill/>
        </p:spPr>
        <p:txBody>
          <a:bodyPr wrap="square" rtlCol="0">
            <a:spAutoFit/>
          </a:bodyPr>
          <a:lstStyle/>
          <a:p>
            <a:r>
              <a:t>Gene List: down shHMOX1</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down shHMOX1_PPIColorByCluster.png"/>
          <p:cNvPicPr>
            <a:picLocks noChangeAspect="1"/>
          </p:cNvPicPr>
          <p:nvPr/>
        </p:nvPicPr>
        <p:blipFill>
          <a:blip r:embed="rId2"/>
          <a:stretch>
            <a:fillRect/>
          </a:stretch>
        </p:blipFill>
        <p:spPr>
          <a:xfrm>
            <a:off x="640080" y="1851393"/>
            <a:ext cx="10911535" cy="474878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Overlap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ircosOverlapByGene.png"/>
          <p:cNvPicPr>
            <a:picLocks noChangeAspect="1"/>
          </p:cNvPicPr>
          <p:nvPr/>
        </p:nvPicPr>
        <p:blipFill>
          <a:blip r:embed="rId3"/>
          <a:stretch>
            <a:fillRect/>
          </a:stretch>
        </p:blipFill>
        <p:spPr>
          <a:xfrm>
            <a:off x="3535527" y="1665465"/>
            <a:ext cx="5120640" cy="5120640"/>
          </a:xfrm>
          <a:prstGeom prst="rect">
            <a:avLst/>
          </a:prstGeom>
        </p:spPr>
      </p:pic>
    </p:spTree>
    <p:extLst>
      <p:ext uri="{BB962C8B-B14F-4D97-AF65-F5344CB8AC3E}">
        <p14:creationId xmlns:p14="http://schemas.microsoft.com/office/powerpoint/2010/main" val="3045240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
            </a:r>
            <a:r>
              <a:rPr lang="en-US" sz="2000" b="1" dirty="0" err="1">
                <a:solidFill>
                  <a:srgbClr val="C00000"/>
                </a:solidFill>
                <a:latin typeface="Arial" panose="020B0604020202020204" pitchFamily="34" charset="0"/>
                <a:cs typeface="Arial" panose="020B0604020202020204" pitchFamily="34" charset="0"/>
              </a:rPr>
              <a:t/>
            </a:r>
            <a:endParaRPr lang="en-US" sz="2000"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Overlap Analysis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Expanded via Shared Enriched Ontologies</a:t>
            </a:r>
          </a:p>
        </p:txBody>
      </p:sp>
      <p:pic>
        <p:nvPicPr>
          <p:cNvPr id="3" name="Picture 2" descr="CircosOverlapByGO.png"/>
          <p:cNvPicPr>
            <a:picLocks noChangeAspect="1"/>
          </p:cNvPicPr>
          <p:nvPr/>
        </p:nvPicPr>
        <p:blipFill>
          <a:blip r:embed="rId3"/>
          <a:stretch>
            <a:fillRect/>
          </a:stretch>
        </p:blipFill>
        <p:spPr>
          <a:xfrm>
            <a:off x="3535527" y="1665465"/>
            <a:ext cx="5120640" cy="5120640"/>
          </a:xfrm>
          <a:prstGeom prst="rect">
            <a:avLst/>
          </a:prstGeom>
        </p:spPr>
      </p:pic>
    </p:spTree>
    <p:extLst>
      <p:ext uri="{BB962C8B-B14F-4D97-AF65-F5344CB8AC3E}">
        <p14:creationId xmlns:p14="http://schemas.microsoft.com/office/powerpoint/2010/main" val="693269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2085644" y="1665465"/>
            <a:ext cx="8020406" cy="5120640"/>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2287078"/>
            <a:ext cx="10911535" cy="3877414"/>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851475" y="1665465"/>
            <a:ext cx="10488745"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Counts 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Counts.png"/>
          <p:cNvPicPr>
            <a:picLocks noChangeAspect="1"/>
          </p:cNvPicPr>
          <p:nvPr/>
        </p:nvPicPr>
        <p:blipFill>
          <a:blip r:embed="rId3"/>
          <a:stretch>
            <a:fillRect/>
          </a:stretch>
        </p:blipFill>
        <p:spPr>
          <a:xfrm>
            <a:off x="851475" y="1665465"/>
            <a:ext cx="10488745" cy="5120640"/>
          </a:xfrm>
          <a:prstGeom prst="rect">
            <a:avLst/>
          </a:prstGeom>
        </p:spPr>
      </p:pic>
    </p:spTree>
    <p:extLst>
      <p:ext uri="{BB962C8B-B14F-4D97-AF65-F5344CB8AC3E}">
        <p14:creationId xmlns:p14="http://schemas.microsoft.com/office/powerpoint/2010/main" val="2945808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1766</TotalTime>
  <Words>1993</Words>
  <Application>Microsoft Office PowerPoint</Application>
  <PresentationFormat>Widescreen</PresentationFormat>
  <Paragraphs>123</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宋体</vt:lpstr>
      <vt:lpstr>Arial</vt:lpstr>
      <vt:lpstr>Calibri</vt:lpstr>
      <vt:lpstr>Office Theme</vt:lpstr>
      <vt:lpstr>PowerPoint Presentation</vt:lpstr>
      <vt:lpstr>Gene List Summary</vt:lpstr>
      <vt:lpstr>Gene Overlap Analysis</vt:lpstr>
      <vt:lpstr>Membership Analysis</vt:lpstr>
      <vt:lpstr>Gene Overlap Analysis Expanded via Shared Enriched Ontologies</vt:lpstr>
      <vt:lpstr>Enriched Ontology Clusters Across Studies</vt:lpstr>
      <vt:lpstr>Enriched Ontology Clusters Colored by Cluster ID</vt:lpstr>
      <vt:lpstr>Enriched Ontology Clusters Colored by p-Value</vt:lpstr>
      <vt:lpstr>Enriched Ontology Clusters Pied by Gene Counts Across Studies</vt:lpstr>
      <vt:lpstr>Protein-protein Interaction Network</vt:lpstr>
      <vt:lpstr>PPI MCODE Components</vt:lpstr>
      <vt:lpstr>Biological Interpretation PPI Network &amp; MCODE Components</vt:lpstr>
      <vt:lpstr>PPI Network for Lists Merged Pied by Gene Origin in Studies </vt:lpstr>
      <vt:lpstr>PPI Network for Lists Merged Colored by MCODE ID</vt:lpstr>
      <vt:lpstr>PowerPoint Presentation</vt:lpstr>
      <vt:lpstr>MCODE for Lists Merged Pied by Gene Origin in Studies</vt:lpstr>
      <vt:lpstr>Biological Interpretation MCODE Components for Lists Merged</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2021-12-03T05:56:47Z</dcterms:modified>
</cp:coreProperties>
</file>