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howGuides="1">
      <p:cViewPr varScale="1">
        <p:scale>
          <a:sx n="127" d="100"/>
          <a:sy n="127" d="100"/>
        </p:scale>
        <p:origin x="164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3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17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7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8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99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05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73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24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2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5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42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25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145B8A-6DF7-3824-4AF3-23E38260288F}"/>
              </a:ext>
            </a:extLst>
          </p:cNvPr>
          <p:cNvSpPr txBox="1"/>
          <p:nvPr/>
        </p:nvSpPr>
        <p:spPr>
          <a:xfrm>
            <a:off x="1029956" y="4744610"/>
            <a:ext cx="62852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400" b="1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Supplementary </a:t>
            </a:r>
            <a:r>
              <a:rPr lang="en-US" altLang="ja-JP" sz="1400" b="1" dirty="0">
                <a:latin typeface="Palatino Linotype" panose="02040502050505030304" pitchFamily="18" charset="0"/>
                <a:ea typeface="游明朝" panose="02020400000000000000" pitchFamily="18" charset="-128"/>
              </a:rPr>
              <a:t>T</a:t>
            </a:r>
            <a:r>
              <a:rPr lang="en-US" altLang="ja-JP" sz="1400" b="1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able S1</a:t>
            </a:r>
            <a:r>
              <a:rPr lang="en-US" altLang="ja-JP" sz="14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. </a:t>
            </a:r>
            <a:r>
              <a:rPr lang="en-US" altLang="ja-JP" sz="1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Primer sequence for quantitative RT PCR.</a:t>
            </a:r>
            <a:r>
              <a:rPr lang="ja-JP" altLang="ja-JP" sz="1400">
                <a:effectLst/>
                <a:latin typeface="Palatino Linotype" panose="02040502050505030304" pitchFamily="18" charset="0"/>
              </a:rPr>
              <a:t> </a:t>
            </a:r>
            <a:endParaRPr lang="ja-JP" altLang="en-US" sz="1400">
              <a:latin typeface="Palatino Linotype" panose="02040502050505030304" pitchFamily="18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0DBBF0-0B9C-E414-05F4-6D940BAC90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815303"/>
              </p:ext>
            </p:extLst>
          </p:nvPr>
        </p:nvGraphicFramePr>
        <p:xfrm>
          <a:off x="886767" y="1903397"/>
          <a:ext cx="6940899" cy="2630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927">
                  <a:extLst>
                    <a:ext uri="{9D8B030D-6E8A-4147-A177-3AD203B41FA5}">
                      <a16:colId xmlns:a16="http://schemas.microsoft.com/office/drawing/2014/main" val="4028852026"/>
                    </a:ext>
                  </a:extLst>
                </a:gridCol>
                <a:gridCol w="1246248">
                  <a:extLst>
                    <a:ext uri="{9D8B030D-6E8A-4147-A177-3AD203B41FA5}">
                      <a16:colId xmlns:a16="http://schemas.microsoft.com/office/drawing/2014/main" val="2966128032"/>
                    </a:ext>
                  </a:extLst>
                </a:gridCol>
                <a:gridCol w="751554">
                  <a:extLst>
                    <a:ext uri="{9D8B030D-6E8A-4147-A177-3AD203B41FA5}">
                      <a16:colId xmlns:a16="http://schemas.microsoft.com/office/drawing/2014/main" val="3732215105"/>
                    </a:ext>
                  </a:extLst>
                </a:gridCol>
                <a:gridCol w="951334">
                  <a:extLst>
                    <a:ext uri="{9D8B030D-6E8A-4147-A177-3AD203B41FA5}">
                      <a16:colId xmlns:a16="http://schemas.microsoft.com/office/drawing/2014/main" val="229866688"/>
                    </a:ext>
                  </a:extLst>
                </a:gridCol>
                <a:gridCol w="951334">
                  <a:extLst>
                    <a:ext uri="{9D8B030D-6E8A-4147-A177-3AD203B41FA5}">
                      <a16:colId xmlns:a16="http://schemas.microsoft.com/office/drawing/2014/main" val="3431869751"/>
                    </a:ext>
                  </a:extLst>
                </a:gridCol>
                <a:gridCol w="951334">
                  <a:extLst>
                    <a:ext uri="{9D8B030D-6E8A-4147-A177-3AD203B41FA5}">
                      <a16:colId xmlns:a16="http://schemas.microsoft.com/office/drawing/2014/main" val="2571161982"/>
                    </a:ext>
                  </a:extLst>
                </a:gridCol>
                <a:gridCol w="451962">
                  <a:extLst>
                    <a:ext uri="{9D8B030D-6E8A-4147-A177-3AD203B41FA5}">
                      <a16:colId xmlns:a16="http://schemas.microsoft.com/office/drawing/2014/main" val="1307086295"/>
                    </a:ext>
                  </a:extLst>
                </a:gridCol>
                <a:gridCol w="874206">
                  <a:extLst>
                    <a:ext uri="{9D8B030D-6E8A-4147-A177-3AD203B41FA5}">
                      <a16:colId xmlns:a16="http://schemas.microsoft.com/office/drawing/2014/main" val="3103893390"/>
                    </a:ext>
                  </a:extLst>
                </a:gridCol>
              </a:tblGrid>
              <a:tr h="25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 dirty="0">
                          <a:effectLst/>
                          <a:latin typeface="Palatino Linotype" panose="02040502050505030304" pitchFamily="18" charset="0"/>
                        </a:rPr>
                        <a:t>Primer sequence</a:t>
                      </a:r>
                      <a:endParaRPr lang="en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221216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Gene ID (NCBI)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Product length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054273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SVCT1 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No.20522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 dirty="0">
                          <a:effectLst/>
                          <a:latin typeface="Palatino Linotype" panose="02040502050505030304" pitchFamily="18" charset="0"/>
                        </a:rPr>
                        <a:t>AGATTGAGGATGTGCCACCATG</a:t>
                      </a:r>
                      <a:endParaRPr lang="en" sz="1400" b="0" i="0" u="none" strike="noStrike" dirty="0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178 bp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2599620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Reverse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>
                          <a:effectLst/>
                          <a:latin typeface="Palatino Linotype" panose="02040502050505030304" pitchFamily="18" charset="0"/>
                        </a:rPr>
                        <a:t>GGTGATACCCACACAGGTGAAGATG</a:t>
                      </a:r>
                      <a:endParaRPr lang="en" sz="1400" b="0" i="0" u="none" strike="noStrike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555297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095831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SVCT2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NO.54338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 dirty="0">
                          <a:effectLst/>
                          <a:latin typeface="Palatino Linotype" panose="02040502050505030304" pitchFamily="18" charset="0"/>
                        </a:rPr>
                        <a:t>GGCCCCTGCTCGAGCCATC</a:t>
                      </a:r>
                      <a:endParaRPr lang="en" sz="1400" b="0" i="0" u="none" strike="noStrike" dirty="0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84 bp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1981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Reverse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 dirty="0">
                          <a:effectLst/>
                          <a:latin typeface="Palatino Linotype" panose="02040502050505030304" pitchFamily="18" charset="0"/>
                        </a:rPr>
                        <a:t>CAGCTCTGCCGTTCCATTGGC</a:t>
                      </a:r>
                      <a:endParaRPr lang="en" sz="1400" b="0" i="0" u="none" strike="noStrike" dirty="0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396379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352736"/>
                  </a:ext>
                </a:extLst>
              </a:tr>
              <a:tr h="254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HPRT1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NO.15452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>
                          <a:effectLst/>
                          <a:latin typeface="Palatino Linotype" panose="02040502050505030304" pitchFamily="18" charset="0"/>
                        </a:rPr>
                        <a:t>Forward</a:t>
                      </a:r>
                      <a:endParaRPr lang="en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sz="1400" u="none" strike="noStrike" dirty="0">
                          <a:effectLst/>
                          <a:latin typeface="Palatino Linotype" panose="02040502050505030304" pitchFamily="18" charset="0"/>
                        </a:rPr>
                        <a:t>GATCAGTCAACGGGGGACAT</a:t>
                      </a:r>
                      <a:endParaRPr lang="en" sz="1400" b="0" i="0" u="none" strike="noStrike" dirty="0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346 bp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4188775"/>
                  </a:ext>
                </a:extLst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" sz="1100" u="none" strike="noStrike" dirty="0">
                          <a:effectLst/>
                          <a:latin typeface="Palatino Linotype" panose="02040502050505030304" pitchFamily="18" charset="0"/>
                        </a:rPr>
                        <a:t>Reverse</a:t>
                      </a:r>
                      <a:endParaRPr lang="en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" altLang="ja-JP" sz="1400" u="none" strike="noStrike" dirty="0">
                          <a:effectLst/>
                          <a:latin typeface="Palatino Linotype" panose="02040502050505030304" pitchFamily="18" charset="0"/>
                        </a:rPr>
                        <a:t>AACCTTAACCATTTTGGGGCTG</a:t>
                      </a:r>
                      <a:endParaRPr lang="en" sz="1400" b="0" i="0" u="none" strike="noStrike" dirty="0">
                        <a:solidFill>
                          <a:srgbClr val="333333"/>
                        </a:solidFill>
                        <a:effectLst/>
                        <a:latin typeface="Palatino Linotype" panose="02040502050505030304" pitchFamily="18" charset="0"/>
                        <a:ea typeface="游ゴシック" panose="020B0400000000000000" pitchFamily="34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071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70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158</TotalTime>
  <Words>50</Words>
  <Application>Microsoft Macintosh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知輝 房</dc:creator>
  <cp:lastModifiedBy>知輝 房</cp:lastModifiedBy>
  <cp:revision>6</cp:revision>
  <dcterms:created xsi:type="dcterms:W3CDTF">2023-12-27T08:28:11Z</dcterms:created>
  <dcterms:modified xsi:type="dcterms:W3CDTF">2024-01-22T04:57:29Z</dcterms:modified>
</cp:coreProperties>
</file>