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466" r:id="rId2"/>
    <p:sldId id="2467" r:id="rId3"/>
    <p:sldId id="2434" r:id="rId4"/>
    <p:sldId id="2463" r:id="rId5"/>
    <p:sldId id="2438" r:id="rId6"/>
    <p:sldId id="2449" r:id="rId7"/>
    <p:sldId id="2516" r:id="rId8"/>
    <p:sldId id="2517" r:id="rId9"/>
    <p:sldId id="259" r:id="rId10"/>
    <p:sldId id="2508" r:id="rId11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333FF"/>
    <a:srgbClr val="5757F9"/>
    <a:srgbClr val="000000"/>
    <a:srgbClr val="C5944E"/>
    <a:srgbClr val="FFFFFF"/>
    <a:srgbClr val="DE8BF9"/>
    <a:srgbClr val="808080"/>
    <a:srgbClr val="FF505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23" autoAdjust="0"/>
    <p:restoredTop sz="94660"/>
  </p:normalViewPr>
  <p:slideViewPr>
    <p:cSldViewPr snapToGrid="0">
      <p:cViewPr varScale="1">
        <p:scale>
          <a:sx n="83" d="100"/>
          <a:sy n="83" d="100"/>
        </p:scale>
        <p:origin x="1397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0F080-08DE-4FC6-BF32-FFC286DCF1A7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D0879-9688-4728-AF00-0DE3C1555C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873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2.pn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5" Type="http://schemas.openxmlformats.org/officeDocument/2006/relationships/image" Target="../media/image16.png"/><Relationship Id="rId4" Type="http://schemas.microsoft.com/office/2007/relationships/hdphoto" Target="../media/hdphoto7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13" Type="http://schemas.openxmlformats.org/officeDocument/2006/relationships/image" Target="../media/image24.png"/><Relationship Id="rId18" Type="http://schemas.microsoft.com/office/2007/relationships/hdphoto" Target="../media/hdphoto17.wdp"/><Relationship Id="rId3" Type="http://schemas.openxmlformats.org/officeDocument/2006/relationships/image" Target="../media/image19.png"/><Relationship Id="rId21" Type="http://schemas.openxmlformats.org/officeDocument/2006/relationships/image" Target="../media/image28.png"/><Relationship Id="rId7" Type="http://schemas.openxmlformats.org/officeDocument/2006/relationships/image" Target="../media/image21.png"/><Relationship Id="rId12" Type="http://schemas.microsoft.com/office/2007/relationships/hdphoto" Target="../media/hdphoto14.wdp"/><Relationship Id="rId17" Type="http://schemas.openxmlformats.org/officeDocument/2006/relationships/image" Target="../media/image26.png"/><Relationship Id="rId2" Type="http://schemas.openxmlformats.org/officeDocument/2006/relationships/image" Target="../media/image18.png"/><Relationship Id="rId16" Type="http://schemas.microsoft.com/office/2007/relationships/hdphoto" Target="../media/hdphoto16.wdp"/><Relationship Id="rId20" Type="http://schemas.microsoft.com/office/2007/relationships/hdphoto" Target="../media/hdphoto18.wdp"/><Relationship Id="rId1" Type="http://schemas.openxmlformats.org/officeDocument/2006/relationships/slideLayout" Target="../slideLayouts/slideLayout2.xml"/><Relationship Id="rId6" Type="http://schemas.microsoft.com/office/2007/relationships/hdphoto" Target="../media/hdphoto11.wdp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5" Type="http://schemas.openxmlformats.org/officeDocument/2006/relationships/image" Target="../media/image25.png"/><Relationship Id="rId10" Type="http://schemas.microsoft.com/office/2007/relationships/hdphoto" Target="../media/hdphoto13.wdp"/><Relationship Id="rId19" Type="http://schemas.openxmlformats.org/officeDocument/2006/relationships/image" Target="../media/image27.png"/><Relationship Id="rId4" Type="http://schemas.microsoft.com/office/2007/relationships/hdphoto" Target="../media/hdphoto10.wdp"/><Relationship Id="rId9" Type="http://schemas.openxmlformats.org/officeDocument/2006/relationships/image" Target="../media/image22.png"/><Relationship Id="rId14" Type="http://schemas.microsoft.com/office/2007/relationships/hdphoto" Target="../media/hdphoto1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885DD3CA-87DD-7CEA-146E-BEC34DF8FF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8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188" t="17860" r="32734" b="74491"/>
          <a:stretch/>
        </p:blipFill>
        <p:spPr>
          <a:xfrm>
            <a:off x="2552123" y="3969330"/>
            <a:ext cx="1524577" cy="541483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id="{304CDBEB-3758-16DE-894F-685552A584BF}"/>
              </a:ext>
            </a:extLst>
          </p:cNvPr>
          <p:cNvGrpSpPr/>
          <p:nvPr/>
        </p:nvGrpSpPr>
        <p:grpSpPr>
          <a:xfrm>
            <a:off x="1133475" y="1200119"/>
            <a:ext cx="3184947" cy="1533556"/>
            <a:chOff x="733425" y="2676494"/>
            <a:chExt cx="3184947" cy="1533556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214EEFA9-C11D-C461-2621-F4095D124E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4" t="43204" r="50000" b="45261"/>
            <a:stretch/>
          </p:blipFill>
          <p:spPr>
            <a:xfrm>
              <a:off x="2152073" y="3001817"/>
              <a:ext cx="1524577" cy="541483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A47AB677-0496-0C39-DB5B-C5DA78FB5F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" contras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54" t="43204" r="13250" b="45261"/>
            <a:stretch/>
          </p:blipFill>
          <p:spPr>
            <a:xfrm>
              <a:off x="2152073" y="3668567"/>
              <a:ext cx="1524577" cy="541483"/>
            </a:xfrm>
            <a:prstGeom prst="rect">
              <a:avLst/>
            </a:prstGeom>
          </p:spPr>
        </p:pic>
        <p:sp>
          <p:nvSpPr>
            <p:cNvPr id="7" name="文本框 128">
              <a:extLst>
                <a:ext uri="{FF2B5EF4-FFF2-40B4-BE49-F238E27FC236}">
                  <a16:creationId xmlns:a16="http://schemas.microsoft.com/office/drawing/2014/main" id="{B394A75A-DC2C-7954-872B-3A0E5FE1A14F}"/>
                </a:ext>
              </a:extLst>
            </p:cNvPr>
            <p:cNvSpPr txBox="1"/>
            <p:nvPr/>
          </p:nvSpPr>
          <p:spPr>
            <a:xfrm>
              <a:off x="733425" y="3180225"/>
              <a:ext cx="1327572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en-US" altLang="zh-CN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Osmek2</a:t>
              </a:r>
            </a:p>
          </p:txBody>
        </p:sp>
        <p:sp>
          <p:nvSpPr>
            <p:cNvPr id="8" name="文本框 128">
              <a:extLst>
                <a:ext uri="{FF2B5EF4-FFF2-40B4-BE49-F238E27FC236}">
                  <a16:creationId xmlns:a16="http://schemas.microsoft.com/office/drawing/2014/main" id="{3E0E6F4C-9C50-A0E6-5767-DEDEC4A10827}"/>
                </a:ext>
              </a:extLst>
            </p:cNvPr>
            <p:cNvSpPr txBox="1"/>
            <p:nvPr/>
          </p:nvSpPr>
          <p:spPr>
            <a:xfrm>
              <a:off x="733425" y="3825202"/>
              <a:ext cx="1327572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en-US" altLang="zh-CN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Hygromycin</a:t>
              </a:r>
            </a:p>
          </p:txBody>
        </p:sp>
        <p:sp>
          <p:nvSpPr>
            <p:cNvPr id="9" name="文本框 128">
              <a:extLst>
                <a:ext uri="{FF2B5EF4-FFF2-40B4-BE49-F238E27FC236}">
                  <a16:creationId xmlns:a16="http://schemas.microsoft.com/office/drawing/2014/main" id="{D71D9B11-EFE2-CD48-555A-F5CC863932E5}"/>
                </a:ext>
              </a:extLst>
            </p:cNvPr>
            <p:cNvSpPr txBox="1"/>
            <p:nvPr/>
          </p:nvSpPr>
          <p:spPr>
            <a:xfrm>
              <a:off x="2181225" y="2676494"/>
              <a:ext cx="698922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DJ</a:t>
              </a:r>
            </a:p>
          </p:txBody>
        </p:sp>
        <p:sp>
          <p:nvSpPr>
            <p:cNvPr id="10" name="文本框 128">
              <a:extLst>
                <a:ext uri="{FF2B5EF4-FFF2-40B4-BE49-F238E27FC236}">
                  <a16:creationId xmlns:a16="http://schemas.microsoft.com/office/drawing/2014/main" id="{38AF1514-9CBB-6D84-613E-19186DC0FEEB}"/>
                </a:ext>
              </a:extLst>
            </p:cNvPr>
            <p:cNvSpPr txBox="1"/>
            <p:nvPr/>
          </p:nvSpPr>
          <p:spPr>
            <a:xfrm>
              <a:off x="2590800" y="2676495"/>
              <a:ext cx="1327572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l-GR" altLang="zh-CN" sz="1200" b="1" i="1" dirty="0">
                  <a:latin typeface="Arial" panose="020B0604020202020204" pitchFamily="34" charset="0"/>
                  <a:cs typeface="Aparajita" panose="02020603050405020304" pitchFamily="18" charset="0"/>
                </a:rPr>
                <a:t>Δ</a:t>
              </a:r>
              <a:r>
                <a:rPr lang="en-US" altLang="zh-CN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Osmek2</a:t>
              </a:r>
            </a:p>
          </p:txBody>
        </p:sp>
      </p:grpSp>
      <p:sp>
        <p:nvSpPr>
          <p:cNvPr id="12" name="文本框 128">
            <a:extLst>
              <a:ext uri="{FF2B5EF4-FFF2-40B4-BE49-F238E27FC236}">
                <a16:creationId xmlns:a16="http://schemas.microsoft.com/office/drawing/2014/main" id="{52D9F16D-D375-52FA-62CD-46229DE02FFA}"/>
              </a:ext>
            </a:extLst>
          </p:cNvPr>
          <p:cNvSpPr txBox="1"/>
          <p:nvPr/>
        </p:nvSpPr>
        <p:spPr>
          <a:xfrm>
            <a:off x="1057564" y="1192382"/>
            <a:ext cx="69892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" name="文本框 128">
            <a:extLst>
              <a:ext uri="{FF2B5EF4-FFF2-40B4-BE49-F238E27FC236}">
                <a16:creationId xmlns:a16="http://schemas.microsoft.com/office/drawing/2014/main" id="{E498A562-BE02-2A3C-9055-F9425CB85ABE}"/>
              </a:ext>
            </a:extLst>
          </p:cNvPr>
          <p:cNvSpPr txBox="1"/>
          <p:nvPr/>
        </p:nvSpPr>
        <p:spPr>
          <a:xfrm>
            <a:off x="1756485" y="3450123"/>
            <a:ext cx="738777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Osmek2</a:t>
            </a:r>
          </a:p>
        </p:txBody>
      </p:sp>
      <p:sp>
        <p:nvSpPr>
          <p:cNvPr id="17" name="文本框 128">
            <a:extLst>
              <a:ext uri="{FF2B5EF4-FFF2-40B4-BE49-F238E27FC236}">
                <a16:creationId xmlns:a16="http://schemas.microsoft.com/office/drawing/2014/main" id="{226EA367-01D3-2E33-C309-BC46B65AED0F}"/>
              </a:ext>
            </a:extLst>
          </p:cNvPr>
          <p:cNvSpPr txBox="1"/>
          <p:nvPr/>
        </p:nvSpPr>
        <p:spPr>
          <a:xfrm>
            <a:off x="1765721" y="4142932"/>
            <a:ext cx="729541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OsUbi</a:t>
            </a:r>
            <a:endParaRPr lang="en-US" altLang="zh-CN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28">
            <a:extLst>
              <a:ext uri="{FF2B5EF4-FFF2-40B4-BE49-F238E27FC236}">
                <a16:creationId xmlns:a16="http://schemas.microsoft.com/office/drawing/2014/main" id="{3345DE0B-E387-D2EF-74EF-B10F8D666A0A}"/>
              </a:ext>
            </a:extLst>
          </p:cNvPr>
          <p:cNvSpPr txBox="1"/>
          <p:nvPr/>
        </p:nvSpPr>
        <p:spPr>
          <a:xfrm>
            <a:off x="2615491" y="2977257"/>
            <a:ext cx="698922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DJ</a:t>
            </a:r>
          </a:p>
        </p:txBody>
      </p:sp>
      <p:sp>
        <p:nvSpPr>
          <p:cNvPr id="19" name="文本框 128">
            <a:extLst>
              <a:ext uri="{FF2B5EF4-FFF2-40B4-BE49-F238E27FC236}">
                <a16:creationId xmlns:a16="http://schemas.microsoft.com/office/drawing/2014/main" id="{2C25284A-EA7E-5970-D9BD-08FE85FCBB7D}"/>
              </a:ext>
            </a:extLst>
          </p:cNvPr>
          <p:cNvSpPr txBox="1"/>
          <p:nvPr/>
        </p:nvSpPr>
        <p:spPr>
          <a:xfrm>
            <a:off x="3025066" y="2977258"/>
            <a:ext cx="1327572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l-GR" altLang="zh-CN" sz="1200" b="1" i="1" dirty="0">
                <a:latin typeface="Arial" panose="020B0604020202020204" pitchFamily="34" charset="0"/>
                <a:cs typeface="Aparajita" panose="02020603050405020304" pitchFamily="18" charset="0"/>
              </a:rPr>
              <a:t>Δ</a:t>
            </a:r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Osmek2</a:t>
            </a:r>
          </a:p>
        </p:txBody>
      </p:sp>
      <p:sp>
        <p:nvSpPr>
          <p:cNvPr id="20" name="文本框 128">
            <a:extLst>
              <a:ext uri="{FF2B5EF4-FFF2-40B4-BE49-F238E27FC236}">
                <a16:creationId xmlns:a16="http://schemas.microsoft.com/office/drawing/2014/main" id="{28D32F48-6575-7D00-DF4C-F41DBEBFBFE9}"/>
              </a:ext>
            </a:extLst>
          </p:cNvPr>
          <p:cNvSpPr txBox="1"/>
          <p:nvPr/>
        </p:nvSpPr>
        <p:spPr>
          <a:xfrm>
            <a:off x="1101016" y="2941812"/>
            <a:ext cx="69892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1" name="文本框 128">
            <a:extLst>
              <a:ext uri="{FF2B5EF4-FFF2-40B4-BE49-F238E27FC236}">
                <a16:creationId xmlns:a16="http://schemas.microsoft.com/office/drawing/2014/main" id="{8514F00B-BBCF-966F-7503-A2B72CC2C3B1}"/>
              </a:ext>
            </a:extLst>
          </p:cNvPr>
          <p:cNvSpPr txBox="1"/>
          <p:nvPr/>
        </p:nvSpPr>
        <p:spPr>
          <a:xfrm>
            <a:off x="4728447" y="1192382"/>
            <a:ext cx="698922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4144AA0-DDC2-39F5-A5C4-A76CC8F5B7B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755" t="16076" r="47104" b="70868"/>
          <a:stretch/>
        </p:blipFill>
        <p:spPr>
          <a:xfrm>
            <a:off x="2552123" y="3302580"/>
            <a:ext cx="1524578" cy="54148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35B15365-92C4-9579-93E5-DC7B2DB964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35399" y="1635874"/>
            <a:ext cx="2141406" cy="2651990"/>
          </a:xfrm>
          <a:prstGeom prst="rect">
            <a:avLst/>
          </a:prstGeom>
        </p:spPr>
      </p:pic>
      <p:sp>
        <p:nvSpPr>
          <p:cNvPr id="14" name="文本框 128">
            <a:extLst>
              <a:ext uri="{FF2B5EF4-FFF2-40B4-BE49-F238E27FC236}">
                <a16:creationId xmlns:a16="http://schemas.microsoft.com/office/drawing/2014/main" id="{C75AEAD0-AA7E-24AA-AF86-CD91F924B60A}"/>
              </a:ext>
            </a:extLst>
          </p:cNvPr>
          <p:cNvSpPr txBox="1"/>
          <p:nvPr/>
        </p:nvSpPr>
        <p:spPr>
          <a:xfrm>
            <a:off x="5044509" y="1576125"/>
            <a:ext cx="456749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1.2</a:t>
            </a:r>
          </a:p>
        </p:txBody>
      </p:sp>
      <p:sp>
        <p:nvSpPr>
          <p:cNvPr id="15" name="文本框 128">
            <a:extLst>
              <a:ext uri="{FF2B5EF4-FFF2-40B4-BE49-F238E27FC236}">
                <a16:creationId xmlns:a16="http://schemas.microsoft.com/office/drawing/2014/main" id="{E4AA275D-C229-1147-3D41-9D1173B282A6}"/>
              </a:ext>
            </a:extLst>
          </p:cNvPr>
          <p:cNvSpPr txBox="1"/>
          <p:nvPr/>
        </p:nvSpPr>
        <p:spPr>
          <a:xfrm>
            <a:off x="5044508" y="2418108"/>
            <a:ext cx="456749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</a:p>
        </p:txBody>
      </p:sp>
      <p:sp>
        <p:nvSpPr>
          <p:cNvPr id="22" name="文本框 128">
            <a:extLst>
              <a:ext uri="{FF2B5EF4-FFF2-40B4-BE49-F238E27FC236}">
                <a16:creationId xmlns:a16="http://schemas.microsoft.com/office/drawing/2014/main" id="{4361EB88-0F77-0CE2-244D-367AC4921101}"/>
              </a:ext>
            </a:extLst>
          </p:cNvPr>
          <p:cNvSpPr txBox="1"/>
          <p:nvPr/>
        </p:nvSpPr>
        <p:spPr>
          <a:xfrm>
            <a:off x="5049126" y="3253997"/>
            <a:ext cx="456749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</a:p>
        </p:txBody>
      </p:sp>
      <p:sp>
        <p:nvSpPr>
          <p:cNvPr id="23" name="文本框 128">
            <a:extLst>
              <a:ext uri="{FF2B5EF4-FFF2-40B4-BE49-F238E27FC236}">
                <a16:creationId xmlns:a16="http://schemas.microsoft.com/office/drawing/2014/main" id="{9E7D01A5-6C96-A7B3-0506-4F9647C4C6D1}"/>
              </a:ext>
            </a:extLst>
          </p:cNvPr>
          <p:cNvSpPr txBox="1"/>
          <p:nvPr/>
        </p:nvSpPr>
        <p:spPr>
          <a:xfrm>
            <a:off x="5053745" y="4074499"/>
            <a:ext cx="456749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4" name="文本框 128">
            <a:extLst>
              <a:ext uri="{FF2B5EF4-FFF2-40B4-BE49-F238E27FC236}">
                <a16:creationId xmlns:a16="http://schemas.microsoft.com/office/drawing/2014/main" id="{815F0511-2FDF-DA5F-FDDF-D07D3BD59134}"/>
              </a:ext>
            </a:extLst>
          </p:cNvPr>
          <p:cNvSpPr txBox="1"/>
          <p:nvPr/>
        </p:nvSpPr>
        <p:spPr>
          <a:xfrm>
            <a:off x="5963527" y="4315887"/>
            <a:ext cx="456749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DJ</a:t>
            </a:r>
          </a:p>
        </p:txBody>
      </p:sp>
      <p:sp>
        <p:nvSpPr>
          <p:cNvPr id="25" name="文本框 128">
            <a:extLst>
              <a:ext uri="{FF2B5EF4-FFF2-40B4-BE49-F238E27FC236}">
                <a16:creationId xmlns:a16="http://schemas.microsoft.com/office/drawing/2014/main" id="{37FCFE62-ACA4-3D25-0925-202CCAEDFFFC}"/>
              </a:ext>
            </a:extLst>
          </p:cNvPr>
          <p:cNvSpPr txBox="1"/>
          <p:nvPr/>
        </p:nvSpPr>
        <p:spPr>
          <a:xfrm>
            <a:off x="6411494" y="4318196"/>
            <a:ext cx="1271951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l-GR" altLang="zh-CN" sz="1200" b="1" i="1" dirty="0">
                <a:latin typeface="Arial" panose="020B0604020202020204" pitchFamily="34" charset="0"/>
                <a:cs typeface="Aparajita" panose="02020603050405020304" pitchFamily="18" charset="0"/>
              </a:rPr>
              <a:t>Δ</a:t>
            </a:r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OsMEK2</a:t>
            </a:r>
          </a:p>
        </p:txBody>
      </p:sp>
      <p:sp>
        <p:nvSpPr>
          <p:cNvPr id="2" name="文本框 128">
            <a:extLst>
              <a:ext uri="{FF2B5EF4-FFF2-40B4-BE49-F238E27FC236}">
                <a16:creationId xmlns:a16="http://schemas.microsoft.com/office/drawing/2014/main" id="{92040ABD-B06B-42B6-0600-50660B6F08CC}"/>
              </a:ext>
            </a:extLst>
          </p:cNvPr>
          <p:cNvSpPr txBox="1"/>
          <p:nvPr/>
        </p:nvSpPr>
        <p:spPr>
          <a:xfrm>
            <a:off x="161302" y="6420260"/>
            <a:ext cx="3152583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S1 </a:t>
            </a:r>
          </a:p>
        </p:txBody>
      </p:sp>
      <p:sp>
        <p:nvSpPr>
          <p:cNvPr id="26" name="文本框 128">
            <a:extLst>
              <a:ext uri="{FF2B5EF4-FFF2-40B4-BE49-F238E27FC236}">
                <a16:creationId xmlns:a16="http://schemas.microsoft.com/office/drawing/2014/main" id="{6DF9838A-C735-FE93-76F7-2D374BF130D1}"/>
              </a:ext>
            </a:extLst>
          </p:cNvPr>
          <p:cNvSpPr txBox="1"/>
          <p:nvPr/>
        </p:nvSpPr>
        <p:spPr>
          <a:xfrm>
            <a:off x="6808914" y="3954485"/>
            <a:ext cx="477109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</p:spTree>
    <p:extLst>
      <p:ext uri="{BB962C8B-B14F-4D97-AF65-F5344CB8AC3E}">
        <p14:creationId xmlns:p14="http://schemas.microsoft.com/office/powerpoint/2010/main" val="141415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28">
            <a:extLst>
              <a:ext uri="{FF2B5EF4-FFF2-40B4-BE49-F238E27FC236}">
                <a16:creationId xmlns:a16="http://schemas.microsoft.com/office/drawing/2014/main" id="{06A24911-ADCC-6230-4637-07B287B873E0}"/>
              </a:ext>
            </a:extLst>
          </p:cNvPr>
          <p:cNvSpPr txBox="1"/>
          <p:nvPr/>
        </p:nvSpPr>
        <p:spPr>
          <a:xfrm>
            <a:off x="499731" y="561042"/>
            <a:ext cx="8139444" cy="29084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S5. Effects of EGTA on ASM-mediated cytoplasmic Ca</a:t>
            </a:r>
            <a:r>
              <a:rPr lang="en-US" altLang="zh-CN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influx and HR cell death during virulent </a:t>
            </a:r>
            <a:r>
              <a:rPr lang="en-US" altLang="zh-CN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M. oryzae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infection</a:t>
            </a:r>
            <a:r>
              <a:rPr lang="en-US" altLang="zh-CN" sz="1400" b="1" dirty="0">
                <a:latin typeface="Arial" panose="020B0604020202020204" pitchFamily="34" charset="0"/>
                <a:cs typeface="Aparajita" panose="02020603050405020304" pitchFamily="18" charset="0"/>
              </a:rPr>
              <a:t>.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(A)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Images of HR cell death and cytoplasmic Ca</a:t>
            </a:r>
            <a:r>
              <a:rPr lang="en-US" altLang="zh-CN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in the rice sheaths of rice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Kitaake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(WT), after treatment with ASM or ASM/EGTA, during virulent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M. oryzae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infection.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, hours post inoculation. Scale bars = 10 </a:t>
            </a:r>
            <a:r>
              <a:rPr lang="en-US" altLang="zh-CN" sz="1400" dirty="0">
                <a:latin typeface="Arial" panose="020B0604020202020204" pitchFamily="34" charset="0"/>
                <a:ea typeface="Malgun Gothic Semilight" panose="020B0502040204020203" pitchFamily="34" charset="-122"/>
                <a:cs typeface="Arial" panose="020B0604020202020204" pitchFamily="34" charset="0"/>
              </a:rPr>
              <a:t>µM.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Quantification of IH/HR infection phenotypes. Infections phenotypes were categorized into invasive hyphae (IH) and hypersensitive response (HR).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Quantification of cytoplasmic Ca</a:t>
            </a:r>
            <a:r>
              <a:rPr lang="en-US" altLang="zh-CN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in virulent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M. oryzae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-infected rice sheath cell, after treatment with ASM or ASM/EGTA. The data are presented as means ± SD of relative expression quantities of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OsMEK2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in leaf sheaths from different rice plants (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= 3). Different letters above the bar indicated significantly different means as determined by the ANOVA test.</a:t>
            </a:r>
          </a:p>
        </p:txBody>
      </p:sp>
    </p:spTree>
    <p:extLst>
      <p:ext uri="{BB962C8B-B14F-4D97-AF65-F5344CB8AC3E}">
        <p14:creationId xmlns:p14="http://schemas.microsoft.com/office/powerpoint/2010/main" val="317089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28">
            <a:extLst>
              <a:ext uri="{FF2B5EF4-FFF2-40B4-BE49-F238E27FC236}">
                <a16:creationId xmlns:a16="http://schemas.microsoft.com/office/drawing/2014/main" id="{06A24911-ADCC-6230-4637-07B287B873E0}"/>
              </a:ext>
            </a:extLst>
          </p:cNvPr>
          <p:cNvSpPr txBox="1"/>
          <p:nvPr/>
        </p:nvSpPr>
        <p:spPr>
          <a:xfrm>
            <a:off x="499731" y="561042"/>
            <a:ext cx="8139444" cy="29084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S1. Genotyping and transcriptional analyses of </a:t>
            </a:r>
            <a:r>
              <a:rPr lang="el-GR" altLang="zh-CN" sz="1400" b="1" i="1" dirty="0">
                <a:latin typeface="Arial" panose="020B0604020202020204" pitchFamily="34" charset="0"/>
                <a:cs typeface="Aparajita" panose="02020603050405020304" pitchFamily="18" charset="0"/>
              </a:rPr>
              <a:t>Δ</a:t>
            </a:r>
            <a:r>
              <a:rPr lang="en-US" altLang="zh-CN" sz="1400" b="1" i="1" dirty="0">
                <a:latin typeface="Arial" panose="020B0604020202020204" pitchFamily="34" charset="0"/>
                <a:cs typeface="Aparajita" panose="02020603050405020304" pitchFamily="18" charset="0"/>
              </a:rPr>
              <a:t>Osmek2</a:t>
            </a:r>
            <a:r>
              <a:rPr lang="en-US" altLang="zh-CN" sz="1400" b="1" dirty="0">
                <a:latin typeface="Arial" panose="020B0604020202020204" pitchFamily="34" charset="0"/>
                <a:cs typeface="Aparajita" panose="02020603050405020304" pitchFamily="18" charset="0"/>
              </a:rPr>
              <a:t> mutant rice.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(A)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Genotyping of </a:t>
            </a:r>
            <a:r>
              <a:rPr lang="el-GR" altLang="zh-CN" sz="1400" i="1" dirty="0">
                <a:latin typeface="Arial" panose="020B0604020202020204" pitchFamily="34" charset="0"/>
                <a:cs typeface="Aparajita" panose="02020603050405020304" pitchFamily="18" charset="0"/>
              </a:rPr>
              <a:t>Δ</a:t>
            </a:r>
            <a:r>
              <a:rPr lang="en-US" altLang="zh-CN" sz="1400" i="1" dirty="0">
                <a:latin typeface="Arial" panose="020B0604020202020204" pitchFamily="34" charset="0"/>
                <a:cs typeface="Aparajita" panose="02020603050405020304" pitchFamily="18" charset="0"/>
              </a:rPr>
              <a:t>Osmek2</a:t>
            </a:r>
            <a:r>
              <a:rPr lang="en-US" altLang="zh-CN" sz="1400" dirty="0">
                <a:latin typeface="Arial" panose="020B0604020202020204" pitchFamily="34" charset="0"/>
                <a:cs typeface="Aparajita" panose="02020603050405020304" pitchFamily="18" charset="0"/>
              </a:rPr>
              <a:t> mutant rice. The </a:t>
            </a:r>
            <a:r>
              <a:rPr lang="en-US" altLang="zh-CN" sz="1400" i="1" dirty="0">
                <a:latin typeface="Arial" panose="020B0604020202020204" pitchFamily="34" charset="0"/>
                <a:cs typeface="Aparajita" panose="02020603050405020304" pitchFamily="18" charset="0"/>
              </a:rPr>
              <a:t>OsMEK2 </a:t>
            </a:r>
            <a:r>
              <a:rPr lang="en-US" altLang="zh-CN" sz="1400" dirty="0">
                <a:latin typeface="Arial" panose="020B0604020202020204" pitchFamily="34" charset="0"/>
                <a:cs typeface="Aparajita" panose="02020603050405020304" pitchFamily="18" charset="0"/>
              </a:rPr>
              <a:t>specific primers (OsMEK2-LP, OsMEK2-RP) and </a:t>
            </a:r>
            <a:r>
              <a:rPr lang="en-US" altLang="zh-CN" sz="1400" i="1" dirty="0">
                <a:latin typeface="Arial" panose="020B0604020202020204" pitchFamily="34" charset="0"/>
                <a:cs typeface="Aparajita" panose="02020603050405020304" pitchFamily="18" charset="0"/>
              </a:rPr>
              <a:t>hygromycin</a:t>
            </a:r>
            <a:r>
              <a:rPr lang="en-US" altLang="zh-CN" sz="1400" dirty="0">
                <a:latin typeface="Arial" panose="020B0604020202020204" pitchFamily="34" charset="0"/>
                <a:cs typeface="Aparajita" panose="02020603050405020304" pitchFamily="18" charset="0"/>
              </a:rPr>
              <a:t> primers (HPT-S, HPT-AS) were used to verify the </a:t>
            </a:r>
            <a:r>
              <a:rPr lang="el-GR" altLang="zh-CN" sz="1400" i="1" dirty="0">
                <a:latin typeface="Arial" panose="020B0604020202020204" pitchFamily="34" charset="0"/>
                <a:cs typeface="Aparajita" panose="02020603050405020304" pitchFamily="18" charset="0"/>
              </a:rPr>
              <a:t>Δ</a:t>
            </a:r>
            <a:r>
              <a:rPr lang="en-US" altLang="zh-CN" sz="1400" i="1" dirty="0">
                <a:latin typeface="Arial" panose="020B0604020202020204" pitchFamily="34" charset="0"/>
                <a:cs typeface="Aparajita" panose="02020603050405020304" pitchFamily="18" charset="0"/>
              </a:rPr>
              <a:t>Osmek2</a:t>
            </a:r>
            <a:r>
              <a:rPr lang="en-US" altLang="zh-CN" sz="1400" dirty="0">
                <a:latin typeface="Arial" panose="020B0604020202020204" pitchFamily="34" charset="0"/>
                <a:cs typeface="Aparajita" panose="02020603050405020304" pitchFamily="18" charset="0"/>
              </a:rPr>
              <a:t> mutant rice. LP, left primer; RP, right primer; S, sense; AS, antisense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RT-PCR analysis and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-PCR analysis of </a:t>
            </a:r>
            <a:r>
              <a:rPr lang="en-US" altLang="zh-CN" sz="1400" i="1" dirty="0">
                <a:latin typeface="Arial" panose="020B0604020202020204" pitchFamily="34" charset="0"/>
                <a:cs typeface="Aparajita" panose="02020603050405020304" pitchFamily="18" charset="0"/>
              </a:rPr>
              <a:t>OsMEK2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expression in rice DJ and </a:t>
            </a:r>
            <a:r>
              <a:rPr lang="el-GR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Osmek2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mutant rice. The transcript level of </a:t>
            </a:r>
            <a:r>
              <a:rPr lang="en-US" altLang="zh-CN" sz="1400" i="1" dirty="0">
                <a:latin typeface="Arial" panose="020B0604020202020204" pitchFamily="34" charset="0"/>
                <a:cs typeface="Aparajita" panose="02020603050405020304" pitchFamily="18" charset="0"/>
              </a:rPr>
              <a:t>OsMEK2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was normalized by rice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Ubiquitin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OsUbi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). The data are presented as means ± SD of relative expression quantities of </a:t>
            </a:r>
            <a:r>
              <a:rPr lang="en-US" altLang="zh-CN" sz="1400" i="1" dirty="0">
                <a:latin typeface="Arial" panose="020B0604020202020204" pitchFamily="34" charset="0"/>
                <a:cs typeface="Aparajita" panose="02020603050405020304" pitchFamily="18" charset="0"/>
              </a:rPr>
              <a:t>OsMEK2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in leaf sheaths from different rice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rice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= 3). Asterisks above the bar indicated significantly different means, as determined by the Student’s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test (**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&lt;0.01). RT-PCR, reverse transcription polymerase chain reaction;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-PCR, quantitative reverse transcription PCR; SD, standard deviation.</a:t>
            </a:r>
          </a:p>
        </p:txBody>
      </p:sp>
    </p:spTree>
    <p:extLst>
      <p:ext uri="{BB962C8B-B14F-4D97-AF65-F5344CB8AC3E}">
        <p14:creationId xmlns:p14="http://schemas.microsoft.com/office/powerpoint/2010/main" val="2150379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28">
            <a:extLst>
              <a:ext uri="{FF2B5EF4-FFF2-40B4-BE49-F238E27FC236}">
                <a16:creationId xmlns:a16="http://schemas.microsoft.com/office/drawing/2014/main" id="{AB3BA39D-2752-0CB3-65E3-F5E170BC5120}"/>
              </a:ext>
            </a:extLst>
          </p:cNvPr>
          <p:cNvSpPr txBox="1"/>
          <p:nvPr/>
        </p:nvSpPr>
        <p:spPr>
          <a:xfrm>
            <a:off x="161303" y="6420260"/>
            <a:ext cx="214952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5C1137C2-D7F4-ECEC-09B4-D84E705703A9}"/>
              </a:ext>
            </a:extLst>
          </p:cNvPr>
          <p:cNvGrpSpPr/>
          <p:nvPr/>
        </p:nvGrpSpPr>
        <p:grpSpPr>
          <a:xfrm>
            <a:off x="825917" y="244957"/>
            <a:ext cx="7173706" cy="6104264"/>
            <a:chOff x="825917" y="244957"/>
            <a:chExt cx="7173706" cy="6104264"/>
          </a:xfrm>
        </p:grpSpPr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id="{753F8990-0588-6D4F-7F4A-8BCE2370B4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5580" y="1192712"/>
              <a:ext cx="2344043" cy="1679992"/>
            </a:xfrm>
            <a:prstGeom prst="rect">
              <a:avLst/>
            </a:prstGeom>
          </p:spPr>
        </p:pic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id="{97E8FB92-E943-5253-8412-7004D781F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749" y="1192712"/>
              <a:ext cx="2349718" cy="1691343"/>
            </a:xfrm>
            <a:prstGeom prst="rect">
              <a:avLst/>
            </a:prstGeom>
          </p:spPr>
        </p:pic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E228E990-A6CB-95A7-F5D5-F2D558529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17" y="1197087"/>
              <a:ext cx="2349719" cy="1679992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DE246BC-4569-3688-F7A9-B005ADAA7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29873" y="3515652"/>
              <a:ext cx="5125714" cy="2646095"/>
            </a:xfrm>
            <a:prstGeom prst="rect">
              <a:avLst/>
            </a:prstGeom>
          </p:spPr>
        </p:pic>
        <p:sp>
          <p:nvSpPr>
            <p:cNvPr id="7" name="文本框 128">
              <a:extLst>
                <a:ext uri="{FF2B5EF4-FFF2-40B4-BE49-F238E27FC236}">
                  <a16:creationId xmlns:a16="http://schemas.microsoft.com/office/drawing/2014/main" id="{3ABDB7D3-1ACD-ACA3-A4C7-A9645738FB60}"/>
                </a:ext>
              </a:extLst>
            </p:cNvPr>
            <p:cNvSpPr txBox="1"/>
            <p:nvPr/>
          </p:nvSpPr>
          <p:spPr>
            <a:xfrm>
              <a:off x="1737982" y="3466447"/>
              <a:ext cx="5801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8" name="文本框 128">
              <a:extLst>
                <a:ext uri="{FF2B5EF4-FFF2-40B4-BE49-F238E27FC236}">
                  <a16:creationId xmlns:a16="http://schemas.microsoft.com/office/drawing/2014/main" id="{39868879-706B-0FDF-05FB-F458EA96C0F3}"/>
                </a:ext>
              </a:extLst>
            </p:cNvPr>
            <p:cNvSpPr txBox="1"/>
            <p:nvPr/>
          </p:nvSpPr>
          <p:spPr>
            <a:xfrm>
              <a:off x="1742602" y="3969828"/>
              <a:ext cx="5801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9" name="文本框 128">
              <a:extLst>
                <a:ext uri="{FF2B5EF4-FFF2-40B4-BE49-F238E27FC236}">
                  <a16:creationId xmlns:a16="http://schemas.microsoft.com/office/drawing/2014/main" id="{A015BB5A-6397-8650-6E1B-3EE8B6074321}"/>
                </a:ext>
              </a:extLst>
            </p:cNvPr>
            <p:cNvSpPr txBox="1"/>
            <p:nvPr/>
          </p:nvSpPr>
          <p:spPr>
            <a:xfrm>
              <a:off x="1742602" y="4459353"/>
              <a:ext cx="5801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10" name="文本框 128">
              <a:extLst>
                <a:ext uri="{FF2B5EF4-FFF2-40B4-BE49-F238E27FC236}">
                  <a16:creationId xmlns:a16="http://schemas.microsoft.com/office/drawing/2014/main" id="{555237B7-A86D-CCEB-6910-1528134FC3FD}"/>
                </a:ext>
              </a:extLst>
            </p:cNvPr>
            <p:cNvSpPr txBox="1"/>
            <p:nvPr/>
          </p:nvSpPr>
          <p:spPr>
            <a:xfrm>
              <a:off x="1747221" y="4962732"/>
              <a:ext cx="5801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1" name="文本框 128">
              <a:extLst>
                <a:ext uri="{FF2B5EF4-FFF2-40B4-BE49-F238E27FC236}">
                  <a16:creationId xmlns:a16="http://schemas.microsoft.com/office/drawing/2014/main" id="{BC241251-0184-9DF7-DD5C-6ECBDEE728FF}"/>
                </a:ext>
              </a:extLst>
            </p:cNvPr>
            <p:cNvSpPr txBox="1"/>
            <p:nvPr/>
          </p:nvSpPr>
          <p:spPr>
            <a:xfrm>
              <a:off x="1737984" y="5461496"/>
              <a:ext cx="5801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2" name="文本框 128">
              <a:extLst>
                <a:ext uri="{FF2B5EF4-FFF2-40B4-BE49-F238E27FC236}">
                  <a16:creationId xmlns:a16="http://schemas.microsoft.com/office/drawing/2014/main" id="{EBA3ABC2-6FEB-123D-01DE-B583E83B598B}"/>
                </a:ext>
              </a:extLst>
            </p:cNvPr>
            <p:cNvSpPr txBox="1"/>
            <p:nvPr/>
          </p:nvSpPr>
          <p:spPr>
            <a:xfrm>
              <a:off x="1737986" y="5949373"/>
              <a:ext cx="5801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3" name="文本框 128">
              <a:extLst>
                <a:ext uri="{FF2B5EF4-FFF2-40B4-BE49-F238E27FC236}">
                  <a16:creationId xmlns:a16="http://schemas.microsoft.com/office/drawing/2014/main" id="{05B93F03-2EFF-8864-C077-0368F78BEA0D}"/>
                </a:ext>
              </a:extLst>
            </p:cNvPr>
            <p:cNvSpPr txBox="1"/>
            <p:nvPr/>
          </p:nvSpPr>
          <p:spPr>
            <a:xfrm>
              <a:off x="2901768" y="6164555"/>
              <a:ext cx="5801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IH</a:t>
              </a:r>
            </a:p>
          </p:txBody>
        </p:sp>
        <p:sp>
          <p:nvSpPr>
            <p:cNvPr id="14" name="文本框 128">
              <a:extLst>
                <a:ext uri="{FF2B5EF4-FFF2-40B4-BE49-F238E27FC236}">
                  <a16:creationId xmlns:a16="http://schemas.microsoft.com/office/drawing/2014/main" id="{CA7C6D06-E261-481F-7D2A-FB122AAC021F}"/>
                </a:ext>
              </a:extLst>
            </p:cNvPr>
            <p:cNvSpPr txBox="1"/>
            <p:nvPr/>
          </p:nvSpPr>
          <p:spPr>
            <a:xfrm>
              <a:off x="3953010" y="6156143"/>
              <a:ext cx="2013527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Type Ⅰ (typical HR)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D97E7EBD-6714-0B5A-81B2-1699BCF44291}"/>
                </a:ext>
              </a:extLst>
            </p:cNvPr>
            <p:cNvSpPr/>
            <p:nvPr/>
          </p:nvSpPr>
          <p:spPr>
            <a:xfrm>
              <a:off x="3490659" y="3423319"/>
              <a:ext cx="179257" cy="830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28">
              <a:extLst>
                <a:ext uri="{FF2B5EF4-FFF2-40B4-BE49-F238E27FC236}">
                  <a16:creationId xmlns:a16="http://schemas.microsoft.com/office/drawing/2014/main" id="{A651C61E-8BDC-E524-14EC-FD920CFFF752}"/>
                </a:ext>
              </a:extLst>
            </p:cNvPr>
            <p:cNvSpPr txBox="1"/>
            <p:nvPr/>
          </p:nvSpPr>
          <p:spPr>
            <a:xfrm>
              <a:off x="3724654" y="3380229"/>
              <a:ext cx="2149520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altLang="zh-CN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DJ-007 (incompatible)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A54F9D61-4A78-1B2F-4ECF-8543CFD968C3}"/>
                </a:ext>
              </a:extLst>
            </p:cNvPr>
            <p:cNvSpPr/>
            <p:nvPr/>
          </p:nvSpPr>
          <p:spPr>
            <a:xfrm>
              <a:off x="3495279" y="3603427"/>
              <a:ext cx="179257" cy="8309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28">
              <a:extLst>
                <a:ext uri="{FF2B5EF4-FFF2-40B4-BE49-F238E27FC236}">
                  <a16:creationId xmlns:a16="http://schemas.microsoft.com/office/drawing/2014/main" id="{32991508-5AAD-3279-FB5C-2639CB06FFBF}"/>
                </a:ext>
              </a:extLst>
            </p:cNvPr>
            <p:cNvSpPr txBox="1"/>
            <p:nvPr/>
          </p:nvSpPr>
          <p:spPr>
            <a:xfrm>
              <a:off x="3729274" y="3560337"/>
              <a:ext cx="2149520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altLang="zh-CN" sz="11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ΔOsmek2</a:t>
              </a:r>
              <a:r>
                <a:rPr lang="en-US" altLang="zh-CN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-007</a:t>
              </a:r>
            </a:p>
          </p:txBody>
        </p:sp>
        <p:sp>
          <p:nvSpPr>
            <p:cNvPr id="19" name="文本框 128">
              <a:extLst>
                <a:ext uri="{FF2B5EF4-FFF2-40B4-BE49-F238E27FC236}">
                  <a16:creationId xmlns:a16="http://schemas.microsoft.com/office/drawing/2014/main" id="{987E6968-DC68-66E2-D19E-5779BB6AF53D}"/>
                </a:ext>
              </a:extLst>
            </p:cNvPr>
            <p:cNvSpPr txBox="1"/>
            <p:nvPr/>
          </p:nvSpPr>
          <p:spPr>
            <a:xfrm>
              <a:off x="3244015" y="4922066"/>
              <a:ext cx="5801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20" name="文本框 128">
              <a:extLst>
                <a:ext uri="{FF2B5EF4-FFF2-40B4-BE49-F238E27FC236}">
                  <a16:creationId xmlns:a16="http://schemas.microsoft.com/office/drawing/2014/main" id="{C7D2BFE9-464E-131E-C735-CE089A95D214}"/>
                </a:ext>
              </a:extLst>
            </p:cNvPr>
            <p:cNvSpPr txBox="1"/>
            <p:nvPr/>
          </p:nvSpPr>
          <p:spPr>
            <a:xfrm>
              <a:off x="4966598" y="5125870"/>
              <a:ext cx="5801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21" name="文本框 128">
              <a:extLst>
                <a:ext uri="{FF2B5EF4-FFF2-40B4-BE49-F238E27FC236}">
                  <a16:creationId xmlns:a16="http://schemas.microsoft.com/office/drawing/2014/main" id="{FA20AFA4-3E7C-8758-7DC1-F8A53A79AB56}"/>
                </a:ext>
              </a:extLst>
            </p:cNvPr>
            <p:cNvSpPr txBox="1"/>
            <p:nvPr/>
          </p:nvSpPr>
          <p:spPr>
            <a:xfrm>
              <a:off x="6697047" y="4511182"/>
              <a:ext cx="5801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22" name="文本框 128">
              <a:extLst>
                <a:ext uri="{FF2B5EF4-FFF2-40B4-BE49-F238E27FC236}">
                  <a16:creationId xmlns:a16="http://schemas.microsoft.com/office/drawing/2014/main" id="{966E1C28-D57C-6D86-0C5B-FF860300E255}"/>
                </a:ext>
              </a:extLst>
            </p:cNvPr>
            <p:cNvSpPr txBox="1"/>
            <p:nvPr/>
          </p:nvSpPr>
          <p:spPr>
            <a:xfrm>
              <a:off x="5631565" y="6133877"/>
              <a:ext cx="2013527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Type Ⅱ (mild HR)</a:t>
              </a:r>
            </a:p>
          </p:txBody>
        </p:sp>
        <p:sp>
          <p:nvSpPr>
            <p:cNvPr id="2" name="文本框 128">
              <a:extLst>
                <a:ext uri="{FF2B5EF4-FFF2-40B4-BE49-F238E27FC236}">
                  <a16:creationId xmlns:a16="http://schemas.microsoft.com/office/drawing/2014/main" id="{227E6B47-C8F0-1670-0046-B963EC728745}"/>
                </a:ext>
              </a:extLst>
            </p:cNvPr>
            <p:cNvSpPr txBox="1"/>
            <p:nvPr/>
          </p:nvSpPr>
          <p:spPr>
            <a:xfrm rot="16200000">
              <a:off x="952665" y="4691333"/>
              <a:ext cx="2028201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% of infected cells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C683B154-1AF9-E4F8-A106-4D85426C5881}"/>
                </a:ext>
              </a:extLst>
            </p:cNvPr>
            <p:cNvSpPr txBox="1"/>
            <p:nvPr/>
          </p:nvSpPr>
          <p:spPr>
            <a:xfrm>
              <a:off x="1555605" y="868196"/>
              <a:ext cx="83386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IH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8154DFE3-4B5B-82E1-04DA-10980698D4EB}"/>
                </a:ext>
              </a:extLst>
            </p:cNvPr>
            <p:cNvSpPr txBox="1"/>
            <p:nvPr/>
          </p:nvSpPr>
          <p:spPr>
            <a:xfrm>
              <a:off x="3444548" y="868196"/>
              <a:ext cx="194660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Type Ⅰ (typical HR)</a:t>
              </a: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2AB8E4AB-E302-AA3B-A9A8-C9F5C93B6DC5}"/>
                </a:ext>
              </a:extLst>
            </p:cNvPr>
            <p:cNvCxnSpPr/>
            <p:nvPr/>
          </p:nvCxnSpPr>
          <p:spPr>
            <a:xfrm>
              <a:off x="962025" y="816225"/>
              <a:ext cx="684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EFF47782-8E6D-A8D4-7DD7-5EBC676DEA88}"/>
                </a:ext>
              </a:extLst>
            </p:cNvPr>
            <p:cNvSpPr txBox="1"/>
            <p:nvPr/>
          </p:nvSpPr>
          <p:spPr>
            <a:xfrm>
              <a:off x="2400067" y="400325"/>
              <a:ext cx="448112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Avirulent </a:t>
              </a:r>
              <a:r>
                <a:rPr lang="en-US" altLang="zh-CN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M. </a:t>
              </a:r>
              <a:r>
                <a:rPr lang="en-US" altLang="zh-CN" sz="1200" b="1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oryzae</a:t>
              </a:r>
              <a:r>
                <a:rPr lang="en-US" altLang="zh-CN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007 infection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2E29BE01-C2BF-D563-FF56-09B539355060}"/>
                </a:ext>
              </a:extLst>
            </p:cNvPr>
            <p:cNvSpPr txBox="1"/>
            <p:nvPr/>
          </p:nvSpPr>
          <p:spPr>
            <a:xfrm>
              <a:off x="5883194" y="868196"/>
              <a:ext cx="194660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Type Ⅱ (mild HR)</a:t>
              </a:r>
            </a:p>
          </p:txBody>
        </p:sp>
        <p:sp>
          <p:nvSpPr>
            <p:cNvPr id="29" name="文本框 128">
              <a:extLst>
                <a:ext uri="{FF2B5EF4-FFF2-40B4-BE49-F238E27FC236}">
                  <a16:creationId xmlns:a16="http://schemas.microsoft.com/office/drawing/2014/main" id="{247E2C08-EEEB-B4DE-E4EE-E9B2A21AC189}"/>
                </a:ext>
              </a:extLst>
            </p:cNvPr>
            <p:cNvSpPr txBox="1"/>
            <p:nvPr/>
          </p:nvSpPr>
          <p:spPr>
            <a:xfrm>
              <a:off x="945968" y="244957"/>
              <a:ext cx="580190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30" name="文本框 128">
              <a:extLst>
                <a:ext uri="{FF2B5EF4-FFF2-40B4-BE49-F238E27FC236}">
                  <a16:creationId xmlns:a16="http://schemas.microsoft.com/office/drawing/2014/main" id="{6386F569-95D4-2F09-6FD5-BC4E501E0D2E}"/>
                </a:ext>
              </a:extLst>
            </p:cNvPr>
            <p:cNvSpPr txBox="1"/>
            <p:nvPr/>
          </p:nvSpPr>
          <p:spPr>
            <a:xfrm>
              <a:off x="945968" y="3286941"/>
              <a:ext cx="580190" cy="2769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en-US" altLang="zh-CN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65FD423B-62A5-C2E6-9A54-7FDD2722C8B5}"/>
                </a:ext>
              </a:extLst>
            </p:cNvPr>
            <p:cNvCxnSpPr/>
            <p:nvPr/>
          </p:nvCxnSpPr>
          <p:spPr>
            <a:xfrm>
              <a:off x="2744971" y="281940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883CCA14-146B-3AA4-E7FD-23D2691F635F}"/>
                </a:ext>
              </a:extLst>
            </p:cNvPr>
            <p:cNvCxnSpPr/>
            <p:nvPr/>
          </p:nvCxnSpPr>
          <p:spPr>
            <a:xfrm>
              <a:off x="5180115" y="2819400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B5D3B704-FBAB-D02D-8F65-77922BDB8712}"/>
                </a:ext>
              </a:extLst>
            </p:cNvPr>
            <p:cNvCxnSpPr/>
            <p:nvPr/>
          </p:nvCxnSpPr>
          <p:spPr>
            <a:xfrm>
              <a:off x="7575640" y="2815554"/>
              <a:ext cx="360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7066383" y="2884055"/>
            <a:ext cx="9323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48 </a:t>
            </a:r>
            <a:r>
              <a:rPr lang="en-US" altLang="zh-CN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65">
            <a:extLst>
              <a:ext uri="{FF2B5EF4-FFF2-40B4-BE49-F238E27FC236}">
                <a16:creationId xmlns:a16="http://schemas.microsoft.com/office/drawing/2014/main" id="{5F717085-3287-5D98-9B1A-BAAC7808A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682" y="1191959"/>
            <a:ext cx="7053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BF</a:t>
            </a:r>
          </a:p>
        </p:txBody>
      </p:sp>
    </p:spTree>
    <p:extLst>
      <p:ext uri="{BB962C8B-B14F-4D97-AF65-F5344CB8AC3E}">
        <p14:creationId xmlns:p14="http://schemas.microsoft.com/office/powerpoint/2010/main" val="1193116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28">
            <a:extLst>
              <a:ext uri="{FF2B5EF4-FFF2-40B4-BE49-F238E27FC236}">
                <a16:creationId xmlns:a16="http://schemas.microsoft.com/office/drawing/2014/main" id="{A2DA4F81-B34F-008E-055A-F53D906229AE}"/>
              </a:ext>
            </a:extLst>
          </p:cNvPr>
          <p:cNvSpPr txBox="1"/>
          <p:nvPr/>
        </p:nvSpPr>
        <p:spPr>
          <a:xfrm>
            <a:off x="490206" y="571830"/>
            <a:ext cx="8139444" cy="319170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S2. Disease phenotypes of </a:t>
            </a:r>
            <a:r>
              <a:rPr lang="el-GR" altLang="zh-CN" sz="1400" b="1" i="1" dirty="0">
                <a:latin typeface="Arial" panose="020B0604020202020204" pitchFamily="34" charset="0"/>
                <a:cs typeface="Aparajita" panose="02020603050405020304" pitchFamily="18" charset="0"/>
              </a:rPr>
              <a:t>Δ</a:t>
            </a:r>
            <a:r>
              <a:rPr lang="en-US" altLang="zh-CN" sz="1400" b="1" i="1" dirty="0">
                <a:latin typeface="Arial" panose="020B0604020202020204" pitchFamily="34" charset="0"/>
                <a:cs typeface="Aparajita" panose="02020603050405020304" pitchFamily="18" charset="0"/>
              </a:rPr>
              <a:t>Osmek2</a:t>
            </a:r>
            <a:r>
              <a:rPr lang="en-US" altLang="zh-CN" sz="1400" b="1" dirty="0">
                <a:latin typeface="Arial" panose="020B0604020202020204" pitchFamily="34" charset="0"/>
                <a:cs typeface="Aparajita" panose="02020603050405020304" pitchFamily="18" charset="0"/>
              </a:rPr>
              <a:t> mutants after inoculation with avirulent </a:t>
            </a:r>
            <a:r>
              <a:rPr lang="en-US" altLang="zh-CN" sz="1400" b="1" i="1" dirty="0" err="1">
                <a:latin typeface="Arial" panose="020B0604020202020204" pitchFamily="34" charset="0"/>
                <a:cs typeface="Aparajita" panose="02020603050405020304" pitchFamily="18" charset="0"/>
              </a:rPr>
              <a:t>Magnaporthe</a:t>
            </a:r>
            <a:r>
              <a:rPr lang="en-US" altLang="zh-CN" sz="1400" b="1" i="1" dirty="0">
                <a:latin typeface="Arial" panose="020B0604020202020204" pitchFamily="34" charset="0"/>
                <a:cs typeface="Aparajita" panose="02020603050405020304" pitchFamily="18" charset="0"/>
              </a:rPr>
              <a:t> oryzae</a:t>
            </a:r>
            <a:r>
              <a:rPr lang="en-US" altLang="zh-CN" sz="1400" b="1" dirty="0">
                <a:latin typeface="Arial" panose="020B0604020202020204" pitchFamily="34" charset="0"/>
                <a:cs typeface="Aparajita" panose="02020603050405020304" pitchFamily="18" charset="0"/>
              </a:rPr>
              <a:t>.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(A)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Definition of different infection phenotypes. The infection phenotypes were classified into three types: IH, invasive hyphae grew inside the rice cell; Type Ⅰ HR, typical hypersensitive cell death with brown granules filled inside the infected rice cell; Type Ⅱ HR, mild hypersensitive cell death with light brown color inside the infected rice cell. Bars = 20 </a:t>
            </a:r>
            <a:r>
              <a:rPr lang="en-US" altLang="zh-CN" sz="1400" dirty="0">
                <a:latin typeface="Arial" panose="020B0604020202020204" pitchFamily="34" charset="0"/>
                <a:ea typeface="Malgun Gothic Semilight" panose="020B0502040204020203" pitchFamily="34" charset="-122"/>
                <a:cs typeface="Arial" panose="020B0604020202020204" pitchFamily="34" charset="0"/>
              </a:rPr>
              <a:t>µ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Quantification of infection types in rice leaf sheaths in rice DJ (WT) and </a:t>
            </a:r>
            <a:r>
              <a:rPr lang="el-GR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Osmek2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mutant rice. The cell numbers of different infection types were documented at 48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under a light microscope (Zeiss equipped with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Axioplan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2). The percentages of cells with different infection types are presented as means ± SD in leaf sheaths of different rice plants (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= 3). Asterisks above the bar indicated significantly different means, as determined by the ANOVA test (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&lt; 0.05).</a:t>
            </a:r>
          </a:p>
        </p:txBody>
      </p:sp>
    </p:spTree>
    <p:extLst>
      <p:ext uri="{BB962C8B-B14F-4D97-AF65-F5344CB8AC3E}">
        <p14:creationId xmlns:p14="http://schemas.microsoft.com/office/powerpoint/2010/main" val="2590742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B5DC8C7-E378-FBF8-04D9-46903B21C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518" y="3542286"/>
            <a:ext cx="4648603" cy="228619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E881A14-077E-BB4A-839B-C1A9861ED8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37" r="3271"/>
          <a:stretch/>
        </p:blipFill>
        <p:spPr>
          <a:xfrm>
            <a:off x="3515073" y="1894025"/>
            <a:ext cx="1937947" cy="877750"/>
          </a:xfrm>
          <a:prstGeom prst="rect">
            <a:avLst/>
          </a:prstGeom>
        </p:spPr>
      </p:pic>
      <p:sp>
        <p:nvSpPr>
          <p:cNvPr id="22" name="文本框 128">
            <a:extLst>
              <a:ext uri="{FF2B5EF4-FFF2-40B4-BE49-F238E27FC236}">
                <a16:creationId xmlns:a16="http://schemas.microsoft.com/office/drawing/2014/main" id="{67324BBE-4E90-559F-5B23-FEE058CBD428}"/>
              </a:ext>
            </a:extLst>
          </p:cNvPr>
          <p:cNvSpPr txBox="1"/>
          <p:nvPr/>
        </p:nvSpPr>
        <p:spPr>
          <a:xfrm>
            <a:off x="161303" y="6420260"/>
            <a:ext cx="214952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</a:p>
        </p:txBody>
      </p:sp>
      <p:sp>
        <p:nvSpPr>
          <p:cNvPr id="7" name="文本框 128">
            <a:extLst>
              <a:ext uri="{FF2B5EF4-FFF2-40B4-BE49-F238E27FC236}">
                <a16:creationId xmlns:a16="http://schemas.microsoft.com/office/drawing/2014/main" id="{456F8A5F-0CB3-E788-F466-4D4B9572976A}"/>
              </a:ext>
            </a:extLst>
          </p:cNvPr>
          <p:cNvSpPr txBox="1"/>
          <p:nvPr/>
        </p:nvSpPr>
        <p:spPr>
          <a:xfrm>
            <a:off x="1779834" y="3455995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8" name="文本框 128">
            <a:extLst>
              <a:ext uri="{FF2B5EF4-FFF2-40B4-BE49-F238E27FC236}">
                <a16:creationId xmlns:a16="http://schemas.microsoft.com/office/drawing/2014/main" id="{CADB7255-E100-E1E2-BC36-07328A181DFB}"/>
              </a:ext>
            </a:extLst>
          </p:cNvPr>
          <p:cNvSpPr txBox="1"/>
          <p:nvPr/>
        </p:nvSpPr>
        <p:spPr>
          <a:xfrm>
            <a:off x="1784454" y="3892701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</p:txBody>
      </p:sp>
      <p:sp>
        <p:nvSpPr>
          <p:cNvPr id="9" name="文本框 128">
            <a:extLst>
              <a:ext uri="{FF2B5EF4-FFF2-40B4-BE49-F238E27FC236}">
                <a16:creationId xmlns:a16="http://schemas.microsoft.com/office/drawing/2014/main" id="{E390E68C-3B57-8E87-8565-BDCF3781A84B}"/>
              </a:ext>
            </a:extLst>
          </p:cNvPr>
          <p:cNvSpPr txBox="1"/>
          <p:nvPr/>
        </p:nvSpPr>
        <p:spPr>
          <a:xfrm>
            <a:off x="1784454" y="4325076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10" name="文本框 128">
            <a:extLst>
              <a:ext uri="{FF2B5EF4-FFF2-40B4-BE49-F238E27FC236}">
                <a16:creationId xmlns:a16="http://schemas.microsoft.com/office/drawing/2014/main" id="{0500C586-C116-BAB2-D154-FA7CC170B4A9}"/>
              </a:ext>
            </a:extLst>
          </p:cNvPr>
          <p:cNvSpPr txBox="1"/>
          <p:nvPr/>
        </p:nvSpPr>
        <p:spPr>
          <a:xfrm>
            <a:off x="1789073" y="4771305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11" name="文本框 128">
            <a:extLst>
              <a:ext uri="{FF2B5EF4-FFF2-40B4-BE49-F238E27FC236}">
                <a16:creationId xmlns:a16="http://schemas.microsoft.com/office/drawing/2014/main" id="{41FCCA44-1DB0-C586-4255-1D297BA5ABD7}"/>
              </a:ext>
            </a:extLst>
          </p:cNvPr>
          <p:cNvSpPr txBox="1"/>
          <p:nvPr/>
        </p:nvSpPr>
        <p:spPr>
          <a:xfrm>
            <a:off x="1779836" y="5203394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2" name="文本框 128">
            <a:extLst>
              <a:ext uri="{FF2B5EF4-FFF2-40B4-BE49-F238E27FC236}">
                <a16:creationId xmlns:a16="http://schemas.microsoft.com/office/drawing/2014/main" id="{4F3B27B6-A170-A630-CF73-C6C07CF2C1CC}"/>
              </a:ext>
            </a:extLst>
          </p:cNvPr>
          <p:cNvSpPr txBox="1"/>
          <p:nvPr/>
        </p:nvSpPr>
        <p:spPr>
          <a:xfrm>
            <a:off x="1779838" y="5624596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4" name="文本框 128">
            <a:extLst>
              <a:ext uri="{FF2B5EF4-FFF2-40B4-BE49-F238E27FC236}">
                <a16:creationId xmlns:a16="http://schemas.microsoft.com/office/drawing/2014/main" id="{1CEF3F03-C413-9335-CD85-2C0080E3E158}"/>
              </a:ext>
            </a:extLst>
          </p:cNvPr>
          <p:cNvSpPr txBox="1"/>
          <p:nvPr/>
        </p:nvSpPr>
        <p:spPr>
          <a:xfrm>
            <a:off x="3280674" y="5836730"/>
            <a:ext cx="537588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IH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4A6D257-69B6-F175-D381-BAA53F16FDD8}"/>
              </a:ext>
            </a:extLst>
          </p:cNvPr>
          <p:cNvSpPr/>
          <p:nvPr/>
        </p:nvSpPr>
        <p:spPr>
          <a:xfrm>
            <a:off x="5649708" y="3505964"/>
            <a:ext cx="179257" cy="830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28">
            <a:extLst>
              <a:ext uri="{FF2B5EF4-FFF2-40B4-BE49-F238E27FC236}">
                <a16:creationId xmlns:a16="http://schemas.microsoft.com/office/drawing/2014/main" id="{47827C8F-1B54-8D52-D94F-43BDB7385B23}"/>
              </a:ext>
            </a:extLst>
          </p:cNvPr>
          <p:cNvSpPr txBox="1"/>
          <p:nvPr/>
        </p:nvSpPr>
        <p:spPr>
          <a:xfrm>
            <a:off x="5883703" y="3471771"/>
            <a:ext cx="739341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Mock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B259243C-9DBD-F2BF-AA21-BB9658630078}"/>
              </a:ext>
            </a:extLst>
          </p:cNvPr>
          <p:cNvSpPr/>
          <p:nvPr/>
        </p:nvSpPr>
        <p:spPr>
          <a:xfrm>
            <a:off x="5654328" y="3686072"/>
            <a:ext cx="179257" cy="83097"/>
          </a:xfrm>
          <a:prstGeom prst="rect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28">
            <a:extLst>
              <a:ext uri="{FF2B5EF4-FFF2-40B4-BE49-F238E27FC236}">
                <a16:creationId xmlns:a16="http://schemas.microsoft.com/office/drawing/2014/main" id="{B8E3CC11-5EF5-8C30-45CD-7842F9039212}"/>
              </a:ext>
            </a:extLst>
          </p:cNvPr>
          <p:cNvSpPr txBox="1"/>
          <p:nvPr/>
        </p:nvSpPr>
        <p:spPr>
          <a:xfrm>
            <a:off x="5888323" y="3642982"/>
            <a:ext cx="214952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1 mM EGTA</a:t>
            </a:r>
          </a:p>
        </p:txBody>
      </p:sp>
      <p:sp>
        <p:nvSpPr>
          <p:cNvPr id="26" name="文本框 128">
            <a:extLst>
              <a:ext uri="{FF2B5EF4-FFF2-40B4-BE49-F238E27FC236}">
                <a16:creationId xmlns:a16="http://schemas.microsoft.com/office/drawing/2014/main" id="{1AD992D7-740C-57C9-28B9-EAB4322E98F1}"/>
              </a:ext>
            </a:extLst>
          </p:cNvPr>
          <p:cNvSpPr txBox="1"/>
          <p:nvPr/>
        </p:nvSpPr>
        <p:spPr>
          <a:xfrm>
            <a:off x="5679546" y="5809262"/>
            <a:ext cx="474869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</a:p>
        </p:txBody>
      </p:sp>
      <p:sp>
        <p:nvSpPr>
          <p:cNvPr id="27" name="文本框 128">
            <a:extLst>
              <a:ext uri="{FF2B5EF4-FFF2-40B4-BE49-F238E27FC236}">
                <a16:creationId xmlns:a16="http://schemas.microsoft.com/office/drawing/2014/main" id="{3D243C9D-AF63-1CD2-5578-7728FC74550F}"/>
              </a:ext>
            </a:extLst>
          </p:cNvPr>
          <p:cNvSpPr txBox="1"/>
          <p:nvPr/>
        </p:nvSpPr>
        <p:spPr>
          <a:xfrm rot="16200000">
            <a:off x="994517" y="4557056"/>
            <a:ext cx="2028201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% of infected cells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32C4E068-34BB-2326-C6E4-9183E2715755}"/>
              </a:ext>
            </a:extLst>
          </p:cNvPr>
          <p:cNvSpPr/>
          <p:nvPr/>
        </p:nvSpPr>
        <p:spPr>
          <a:xfrm>
            <a:off x="5654328" y="3867047"/>
            <a:ext cx="179257" cy="830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128">
            <a:extLst>
              <a:ext uri="{FF2B5EF4-FFF2-40B4-BE49-F238E27FC236}">
                <a16:creationId xmlns:a16="http://schemas.microsoft.com/office/drawing/2014/main" id="{AC279C82-329D-F58E-D3E7-B5E73547E264}"/>
              </a:ext>
            </a:extLst>
          </p:cNvPr>
          <p:cNvSpPr txBox="1"/>
          <p:nvPr/>
        </p:nvSpPr>
        <p:spPr>
          <a:xfrm>
            <a:off x="5883703" y="3825360"/>
            <a:ext cx="2149520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3 mM EGTA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147613D5-760D-D872-D1BB-D5E810644CBD}"/>
              </a:ext>
            </a:extLst>
          </p:cNvPr>
          <p:cNvSpPr txBox="1"/>
          <p:nvPr/>
        </p:nvSpPr>
        <p:spPr>
          <a:xfrm>
            <a:off x="2050905" y="1573046"/>
            <a:ext cx="8338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Mock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5B88544C-07C7-A815-A308-52AA2CACF995}"/>
              </a:ext>
            </a:extLst>
          </p:cNvPr>
          <p:cNvSpPr txBox="1"/>
          <p:nvPr/>
        </p:nvSpPr>
        <p:spPr>
          <a:xfrm>
            <a:off x="3835073" y="1573046"/>
            <a:ext cx="1323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1 mM EGTA</a:t>
            </a:r>
          </a:p>
        </p:txBody>
      </p: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25357576-8804-7470-C4BC-47AD0A71ED12}"/>
              </a:ext>
            </a:extLst>
          </p:cNvPr>
          <p:cNvCxnSpPr/>
          <p:nvPr/>
        </p:nvCxnSpPr>
        <p:spPr>
          <a:xfrm>
            <a:off x="1581150" y="1521075"/>
            <a:ext cx="57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>
            <a:extLst>
              <a:ext uri="{FF2B5EF4-FFF2-40B4-BE49-F238E27FC236}">
                <a16:creationId xmlns:a16="http://schemas.microsoft.com/office/drawing/2014/main" id="{43172CB5-A04A-1B5F-077E-BCCE5E3E4210}"/>
              </a:ext>
            </a:extLst>
          </p:cNvPr>
          <p:cNvSpPr txBox="1"/>
          <p:nvPr/>
        </p:nvSpPr>
        <p:spPr>
          <a:xfrm>
            <a:off x="2400067" y="1206771"/>
            <a:ext cx="44811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Avirulent </a:t>
            </a:r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altLang="zh-CN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oryzae</a:t>
            </a:r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007 infection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B8032017-146D-2791-F734-C432237E6AAE}"/>
              </a:ext>
            </a:extLst>
          </p:cNvPr>
          <p:cNvSpPr txBox="1"/>
          <p:nvPr/>
        </p:nvSpPr>
        <p:spPr>
          <a:xfrm>
            <a:off x="5959395" y="1573046"/>
            <a:ext cx="1323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3 mM EGTA</a:t>
            </a:r>
          </a:p>
        </p:txBody>
      </p:sp>
      <p:pic>
        <p:nvPicPr>
          <p:cNvPr id="63" name="图片 62">
            <a:extLst>
              <a:ext uri="{FF2B5EF4-FFF2-40B4-BE49-F238E27FC236}">
                <a16:creationId xmlns:a16="http://schemas.microsoft.com/office/drawing/2014/main" id="{68998920-6C0E-ECE1-2274-5BCC4B7979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890" y="1888277"/>
            <a:ext cx="1937947" cy="883498"/>
          </a:xfrm>
          <a:prstGeom prst="rect">
            <a:avLst/>
          </a:prstGeom>
        </p:spPr>
      </p:pic>
      <p:pic>
        <p:nvPicPr>
          <p:cNvPr id="69" name="图片 68">
            <a:extLst>
              <a:ext uri="{FF2B5EF4-FFF2-40B4-BE49-F238E27FC236}">
                <a16:creationId xmlns:a16="http://schemas.microsoft.com/office/drawing/2014/main" id="{9BE85727-8EE9-1995-52DF-67F6FB2731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704" y="1897800"/>
            <a:ext cx="1937949" cy="861137"/>
          </a:xfrm>
          <a:prstGeom prst="rect">
            <a:avLst/>
          </a:prstGeom>
        </p:spPr>
      </p:pic>
      <p:sp>
        <p:nvSpPr>
          <p:cNvPr id="70" name="文本框 128">
            <a:extLst>
              <a:ext uri="{FF2B5EF4-FFF2-40B4-BE49-F238E27FC236}">
                <a16:creationId xmlns:a16="http://schemas.microsoft.com/office/drawing/2014/main" id="{77224C65-B9BC-D0B8-D328-847389D3B139}"/>
              </a:ext>
            </a:extLst>
          </p:cNvPr>
          <p:cNvSpPr txBox="1"/>
          <p:nvPr/>
        </p:nvSpPr>
        <p:spPr>
          <a:xfrm>
            <a:off x="945968" y="1064107"/>
            <a:ext cx="58019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1" name="文本框 128">
            <a:extLst>
              <a:ext uri="{FF2B5EF4-FFF2-40B4-BE49-F238E27FC236}">
                <a16:creationId xmlns:a16="http://schemas.microsoft.com/office/drawing/2014/main" id="{4C9B3643-022E-8FE0-B617-16FAF8A5CE30}"/>
              </a:ext>
            </a:extLst>
          </p:cNvPr>
          <p:cNvSpPr txBox="1"/>
          <p:nvPr/>
        </p:nvSpPr>
        <p:spPr>
          <a:xfrm>
            <a:off x="945968" y="3248841"/>
            <a:ext cx="58019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87629D55-23F6-331B-EFE5-52209BE6C09E}"/>
              </a:ext>
            </a:extLst>
          </p:cNvPr>
          <p:cNvCxnSpPr/>
          <p:nvPr/>
        </p:nvCxnSpPr>
        <p:spPr>
          <a:xfrm>
            <a:off x="3086100" y="2638425"/>
            <a:ext cx="21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>
            <a:extLst>
              <a:ext uri="{FF2B5EF4-FFF2-40B4-BE49-F238E27FC236}">
                <a16:creationId xmlns:a16="http://schemas.microsoft.com/office/drawing/2014/main" id="{1E294AED-1D9A-D632-A375-830D8F0C40A4}"/>
              </a:ext>
            </a:extLst>
          </p:cNvPr>
          <p:cNvCxnSpPr/>
          <p:nvPr/>
        </p:nvCxnSpPr>
        <p:spPr>
          <a:xfrm>
            <a:off x="5091876" y="2638425"/>
            <a:ext cx="21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>
            <a:extLst>
              <a:ext uri="{FF2B5EF4-FFF2-40B4-BE49-F238E27FC236}">
                <a16:creationId xmlns:a16="http://schemas.microsoft.com/office/drawing/2014/main" id="{CA1E823F-8E79-A660-23F2-BA4A9F87136D}"/>
              </a:ext>
            </a:extLst>
          </p:cNvPr>
          <p:cNvCxnSpPr/>
          <p:nvPr/>
        </p:nvCxnSpPr>
        <p:spPr>
          <a:xfrm>
            <a:off x="7146298" y="2638425"/>
            <a:ext cx="21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28">
            <a:extLst>
              <a:ext uri="{FF2B5EF4-FFF2-40B4-BE49-F238E27FC236}">
                <a16:creationId xmlns:a16="http://schemas.microsoft.com/office/drawing/2014/main" id="{20B6C146-DA8C-5A7F-07C1-9A5B853430A2}"/>
              </a:ext>
            </a:extLst>
          </p:cNvPr>
          <p:cNvSpPr txBox="1"/>
          <p:nvPr/>
        </p:nvSpPr>
        <p:spPr>
          <a:xfrm>
            <a:off x="2667343" y="4838723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文本框 128">
            <a:extLst>
              <a:ext uri="{FF2B5EF4-FFF2-40B4-BE49-F238E27FC236}">
                <a16:creationId xmlns:a16="http://schemas.microsoft.com/office/drawing/2014/main" id="{9AD1F3C2-05F7-251A-6D90-3B5434E0A0CD}"/>
              </a:ext>
            </a:extLst>
          </p:cNvPr>
          <p:cNvSpPr txBox="1"/>
          <p:nvPr/>
        </p:nvSpPr>
        <p:spPr>
          <a:xfrm>
            <a:off x="3307145" y="3928471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文本框 128">
            <a:extLst>
              <a:ext uri="{FF2B5EF4-FFF2-40B4-BE49-F238E27FC236}">
                <a16:creationId xmlns:a16="http://schemas.microsoft.com/office/drawing/2014/main" id="{383B8E1D-23DD-CC7B-47E1-1035BD87B900}"/>
              </a:ext>
            </a:extLst>
          </p:cNvPr>
          <p:cNvSpPr txBox="1"/>
          <p:nvPr/>
        </p:nvSpPr>
        <p:spPr>
          <a:xfrm>
            <a:off x="3944694" y="3780867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9" name="文本框 128">
            <a:extLst>
              <a:ext uri="{FF2B5EF4-FFF2-40B4-BE49-F238E27FC236}">
                <a16:creationId xmlns:a16="http://schemas.microsoft.com/office/drawing/2014/main" id="{A2E15731-8811-D225-FF6D-3368068EFE0C}"/>
              </a:ext>
            </a:extLst>
          </p:cNvPr>
          <p:cNvSpPr txBox="1"/>
          <p:nvPr/>
        </p:nvSpPr>
        <p:spPr>
          <a:xfrm>
            <a:off x="5014110" y="3780354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" name="文本框 128">
            <a:extLst>
              <a:ext uri="{FF2B5EF4-FFF2-40B4-BE49-F238E27FC236}">
                <a16:creationId xmlns:a16="http://schemas.microsoft.com/office/drawing/2014/main" id="{CDCD25B5-C47A-D5F8-44F0-9476575A5DF9}"/>
              </a:ext>
            </a:extLst>
          </p:cNvPr>
          <p:cNvSpPr txBox="1"/>
          <p:nvPr/>
        </p:nvSpPr>
        <p:spPr>
          <a:xfrm>
            <a:off x="5652229" y="4522821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1" name="文本框 128">
            <a:extLst>
              <a:ext uri="{FF2B5EF4-FFF2-40B4-BE49-F238E27FC236}">
                <a16:creationId xmlns:a16="http://schemas.microsoft.com/office/drawing/2014/main" id="{50D3D4F7-8E30-7CF1-7D90-1CEFD50EA911}"/>
              </a:ext>
            </a:extLst>
          </p:cNvPr>
          <p:cNvSpPr txBox="1"/>
          <p:nvPr/>
        </p:nvSpPr>
        <p:spPr>
          <a:xfrm>
            <a:off x="6294299" y="4857418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3" name="TextBox 34">
            <a:extLst>
              <a:ext uri="{FF2B5EF4-FFF2-40B4-BE49-F238E27FC236}">
                <a16:creationId xmlns:a16="http://schemas.microsoft.com/office/drawing/2014/main" id="{287275E1-CEB3-A949-3546-DFD2F362E295}"/>
              </a:ext>
            </a:extLst>
          </p:cNvPr>
          <p:cNvSpPr txBox="1"/>
          <p:nvPr/>
        </p:nvSpPr>
        <p:spPr>
          <a:xfrm>
            <a:off x="6623044" y="2745515"/>
            <a:ext cx="9323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48 </a:t>
            </a:r>
            <a:r>
              <a:rPr lang="en-US" altLang="zh-CN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65">
            <a:extLst>
              <a:ext uri="{FF2B5EF4-FFF2-40B4-BE49-F238E27FC236}">
                <a16:creationId xmlns:a16="http://schemas.microsoft.com/office/drawing/2014/main" id="{A311E0A9-C3AF-E203-F463-FB249B186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890" y="1888277"/>
            <a:ext cx="7053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BF</a:t>
            </a:r>
          </a:p>
        </p:txBody>
      </p:sp>
    </p:spTree>
    <p:extLst>
      <p:ext uri="{BB962C8B-B14F-4D97-AF65-F5344CB8AC3E}">
        <p14:creationId xmlns:p14="http://schemas.microsoft.com/office/powerpoint/2010/main" val="2417775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28">
            <a:extLst>
              <a:ext uri="{FF2B5EF4-FFF2-40B4-BE49-F238E27FC236}">
                <a16:creationId xmlns:a16="http://schemas.microsoft.com/office/drawing/2014/main" id="{A2DA4F81-B34F-008E-055A-F53D906229AE}"/>
              </a:ext>
            </a:extLst>
          </p:cNvPr>
          <p:cNvSpPr txBox="1"/>
          <p:nvPr/>
        </p:nvSpPr>
        <p:spPr>
          <a:xfrm>
            <a:off x="490206" y="371464"/>
            <a:ext cx="8139444" cy="286854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S3. Effects of EGTA on HR cell death in wild-type rice DJ</a:t>
            </a:r>
            <a:r>
              <a:rPr lang="en-US" altLang="zh-CN" sz="1400" b="1" dirty="0">
                <a:latin typeface="Arial" panose="020B0604020202020204" pitchFamily="34" charset="0"/>
                <a:cs typeface="Aparajita" panose="02020603050405020304" pitchFamily="18" charset="0"/>
              </a:rPr>
              <a:t> after inoculation with avirulent </a:t>
            </a:r>
            <a:r>
              <a:rPr lang="en-US" altLang="zh-CN" sz="1400" b="1" i="1" dirty="0" err="1">
                <a:latin typeface="Arial" panose="020B0604020202020204" pitchFamily="34" charset="0"/>
                <a:cs typeface="Aparajita" panose="02020603050405020304" pitchFamily="18" charset="0"/>
              </a:rPr>
              <a:t>Magnaporthe</a:t>
            </a:r>
            <a:r>
              <a:rPr lang="en-US" altLang="zh-CN" sz="1400" b="1" i="1" dirty="0">
                <a:latin typeface="Arial" panose="020B0604020202020204" pitchFamily="34" charset="0"/>
                <a:cs typeface="Aparajita" panose="02020603050405020304" pitchFamily="18" charset="0"/>
              </a:rPr>
              <a:t> oryzae</a:t>
            </a:r>
            <a:r>
              <a:rPr lang="en-US" altLang="zh-CN" sz="1400" b="1" dirty="0">
                <a:latin typeface="Arial" panose="020B0604020202020204" pitchFamily="34" charset="0"/>
                <a:cs typeface="Aparajita" panose="02020603050405020304" pitchFamily="18" charset="0"/>
              </a:rPr>
              <a:t>.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(A)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Disease phenotypes in WT rice DJ after 1 mM or 3 mM EGTA treatment during avirulent </a:t>
            </a:r>
            <a:r>
              <a:rPr lang="en-US" altLang="zh-CN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Magnaporthe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oryzae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007 infection at 48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. Bars = 10 </a:t>
            </a:r>
            <a:r>
              <a:rPr lang="en-US" altLang="zh-CN" sz="1400" dirty="0">
                <a:latin typeface="Arial" panose="020B0604020202020204" pitchFamily="34" charset="0"/>
                <a:ea typeface="Malgun Gothic Semilight" panose="020B0502040204020203" pitchFamily="34" charset="-122"/>
                <a:cs typeface="Arial" panose="020B0604020202020204" pitchFamily="34" charset="0"/>
              </a:rPr>
              <a:t>µ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Quantification of infection types in rice leaf sheaths in rice DJ after 1 mM or 3 mM EGTA treatment during avirulent </a:t>
            </a:r>
            <a:r>
              <a:rPr lang="en-US" altLang="zh-CN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Magnaporthe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oryzae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007 infection at 48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. The numbers of cells infected by invasive hyphae (IH) or with hypersensitive response (HR) were documented at 48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under a light microscope (Zeiss equipped with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Axioplan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2). The percentages of IH or HR cells are presented as means ± SD in leaf sheaths of different rice plants (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= 3). Different letters above the bars indicate significantly different means, as determined by the ANOVA test (p &lt; 0.05). Mock, water-treated.</a:t>
            </a:r>
          </a:p>
        </p:txBody>
      </p:sp>
    </p:spTree>
    <p:extLst>
      <p:ext uri="{BB962C8B-B14F-4D97-AF65-F5344CB8AC3E}">
        <p14:creationId xmlns:p14="http://schemas.microsoft.com/office/powerpoint/2010/main" val="726504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id="{7A481B30-AC1C-7CDC-E780-746422235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067" y="3527255"/>
            <a:ext cx="4633362" cy="2301439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F621AF21-D4EE-9C6B-A1BA-898D2F057D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000"/>
                    </a14:imgEffect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852" y="1856233"/>
            <a:ext cx="1914874" cy="91148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2473A660-5A7A-AE03-1866-5463D77A30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00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727" y="1853733"/>
            <a:ext cx="1914874" cy="91398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1C1ACAAF-C231-3E2A-648E-BA43920950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800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165" y="1856151"/>
            <a:ext cx="1914874" cy="911479"/>
          </a:xfrm>
          <a:prstGeom prst="rect">
            <a:avLst/>
          </a:prstGeom>
        </p:spPr>
      </p:pic>
      <p:sp>
        <p:nvSpPr>
          <p:cNvPr id="22" name="文本框 128">
            <a:extLst>
              <a:ext uri="{FF2B5EF4-FFF2-40B4-BE49-F238E27FC236}">
                <a16:creationId xmlns:a16="http://schemas.microsoft.com/office/drawing/2014/main" id="{67324BBE-4E90-559F-5B23-FEE058CBD428}"/>
              </a:ext>
            </a:extLst>
          </p:cNvPr>
          <p:cNvSpPr txBox="1"/>
          <p:nvPr/>
        </p:nvSpPr>
        <p:spPr>
          <a:xfrm>
            <a:off x="161303" y="6420260"/>
            <a:ext cx="214952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</a:p>
        </p:txBody>
      </p:sp>
      <p:sp>
        <p:nvSpPr>
          <p:cNvPr id="7" name="文本框 128">
            <a:extLst>
              <a:ext uri="{FF2B5EF4-FFF2-40B4-BE49-F238E27FC236}">
                <a16:creationId xmlns:a16="http://schemas.microsoft.com/office/drawing/2014/main" id="{456F8A5F-0CB3-E788-F466-4D4B9572976A}"/>
              </a:ext>
            </a:extLst>
          </p:cNvPr>
          <p:cNvSpPr txBox="1"/>
          <p:nvPr/>
        </p:nvSpPr>
        <p:spPr>
          <a:xfrm>
            <a:off x="1779834" y="3455995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8" name="文本框 128">
            <a:extLst>
              <a:ext uri="{FF2B5EF4-FFF2-40B4-BE49-F238E27FC236}">
                <a16:creationId xmlns:a16="http://schemas.microsoft.com/office/drawing/2014/main" id="{CADB7255-E100-E1E2-BC36-07328A181DFB}"/>
              </a:ext>
            </a:extLst>
          </p:cNvPr>
          <p:cNvSpPr txBox="1"/>
          <p:nvPr/>
        </p:nvSpPr>
        <p:spPr>
          <a:xfrm>
            <a:off x="1784454" y="3892701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</p:txBody>
      </p:sp>
      <p:sp>
        <p:nvSpPr>
          <p:cNvPr id="9" name="文本框 128">
            <a:extLst>
              <a:ext uri="{FF2B5EF4-FFF2-40B4-BE49-F238E27FC236}">
                <a16:creationId xmlns:a16="http://schemas.microsoft.com/office/drawing/2014/main" id="{E390E68C-3B57-8E87-8565-BDCF3781A84B}"/>
              </a:ext>
            </a:extLst>
          </p:cNvPr>
          <p:cNvSpPr txBox="1"/>
          <p:nvPr/>
        </p:nvSpPr>
        <p:spPr>
          <a:xfrm>
            <a:off x="1784454" y="4325076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10" name="文本框 128">
            <a:extLst>
              <a:ext uri="{FF2B5EF4-FFF2-40B4-BE49-F238E27FC236}">
                <a16:creationId xmlns:a16="http://schemas.microsoft.com/office/drawing/2014/main" id="{0500C586-C116-BAB2-D154-FA7CC170B4A9}"/>
              </a:ext>
            </a:extLst>
          </p:cNvPr>
          <p:cNvSpPr txBox="1"/>
          <p:nvPr/>
        </p:nvSpPr>
        <p:spPr>
          <a:xfrm>
            <a:off x="1789073" y="4771305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11" name="文本框 128">
            <a:extLst>
              <a:ext uri="{FF2B5EF4-FFF2-40B4-BE49-F238E27FC236}">
                <a16:creationId xmlns:a16="http://schemas.microsoft.com/office/drawing/2014/main" id="{41FCCA44-1DB0-C586-4255-1D297BA5ABD7}"/>
              </a:ext>
            </a:extLst>
          </p:cNvPr>
          <p:cNvSpPr txBox="1"/>
          <p:nvPr/>
        </p:nvSpPr>
        <p:spPr>
          <a:xfrm>
            <a:off x="1779836" y="5203394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2" name="文本框 128">
            <a:extLst>
              <a:ext uri="{FF2B5EF4-FFF2-40B4-BE49-F238E27FC236}">
                <a16:creationId xmlns:a16="http://schemas.microsoft.com/office/drawing/2014/main" id="{4F3B27B6-A170-A630-CF73-C6C07CF2C1CC}"/>
              </a:ext>
            </a:extLst>
          </p:cNvPr>
          <p:cNvSpPr txBox="1"/>
          <p:nvPr/>
        </p:nvSpPr>
        <p:spPr>
          <a:xfrm>
            <a:off x="1779838" y="5624596"/>
            <a:ext cx="58019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4" name="文本框 128">
            <a:extLst>
              <a:ext uri="{FF2B5EF4-FFF2-40B4-BE49-F238E27FC236}">
                <a16:creationId xmlns:a16="http://schemas.microsoft.com/office/drawing/2014/main" id="{1CEF3F03-C413-9335-CD85-2C0080E3E158}"/>
              </a:ext>
            </a:extLst>
          </p:cNvPr>
          <p:cNvSpPr txBox="1"/>
          <p:nvPr/>
        </p:nvSpPr>
        <p:spPr>
          <a:xfrm>
            <a:off x="3280674" y="5836730"/>
            <a:ext cx="537588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IH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4A6D257-69B6-F175-D381-BAA53F16FDD8}"/>
              </a:ext>
            </a:extLst>
          </p:cNvPr>
          <p:cNvSpPr/>
          <p:nvPr/>
        </p:nvSpPr>
        <p:spPr>
          <a:xfrm>
            <a:off x="5649708" y="3505964"/>
            <a:ext cx="179257" cy="830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28">
            <a:extLst>
              <a:ext uri="{FF2B5EF4-FFF2-40B4-BE49-F238E27FC236}">
                <a16:creationId xmlns:a16="http://schemas.microsoft.com/office/drawing/2014/main" id="{47827C8F-1B54-8D52-D94F-43BDB7385B23}"/>
              </a:ext>
            </a:extLst>
          </p:cNvPr>
          <p:cNvSpPr txBox="1"/>
          <p:nvPr/>
        </p:nvSpPr>
        <p:spPr>
          <a:xfrm>
            <a:off x="5883703" y="3465438"/>
            <a:ext cx="997484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Mock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B259243C-9DBD-F2BF-AA21-BB9658630078}"/>
              </a:ext>
            </a:extLst>
          </p:cNvPr>
          <p:cNvSpPr/>
          <p:nvPr/>
        </p:nvSpPr>
        <p:spPr>
          <a:xfrm>
            <a:off x="5654328" y="3686072"/>
            <a:ext cx="179257" cy="83097"/>
          </a:xfrm>
          <a:prstGeom prst="rect">
            <a:avLst/>
          </a:prstGeom>
          <a:solidFill>
            <a:srgbClr val="8080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28">
            <a:extLst>
              <a:ext uri="{FF2B5EF4-FFF2-40B4-BE49-F238E27FC236}">
                <a16:creationId xmlns:a16="http://schemas.microsoft.com/office/drawing/2014/main" id="{B8E3CC11-5EF5-8C30-45CD-7842F9039212}"/>
              </a:ext>
            </a:extLst>
          </p:cNvPr>
          <p:cNvSpPr txBox="1"/>
          <p:nvPr/>
        </p:nvSpPr>
        <p:spPr>
          <a:xfrm>
            <a:off x="5888323" y="3660769"/>
            <a:ext cx="992864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125 µM ASM</a:t>
            </a:r>
          </a:p>
        </p:txBody>
      </p:sp>
      <p:sp>
        <p:nvSpPr>
          <p:cNvPr id="26" name="文本框 128">
            <a:extLst>
              <a:ext uri="{FF2B5EF4-FFF2-40B4-BE49-F238E27FC236}">
                <a16:creationId xmlns:a16="http://schemas.microsoft.com/office/drawing/2014/main" id="{1AD992D7-740C-57C9-28B9-EAB4322E98F1}"/>
              </a:ext>
            </a:extLst>
          </p:cNvPr>
          <p:cNvSpPr txBox="1"/>
          <p:nvPr/>
        </p:nvSpPr>
        <p:spPr>
          <a:xfrm>
            <a:off x="5679546" y="5809262"/>
            <a:ext cx="474869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</a:p>
        </p:txBody>
      </p:sp>
      <p:sp>
        <p:nvSpPr>
          <p:cNvPr id="27" name="文本框 128">
            <a:extLst>
              <a:ext uri="{FF2B5EF4-FFF2-40B4-BE49-F238E27FC236}">
                <a16:creationId xmlns:a16="http://schemas.microsoft.com/office/drawing/2014/main" id="{3D243C9D-AF63-1CD2-5578-7728FC74550F}"/>
              </a:ext>
            </a:extLst>
          </p:cNvPr>
          <p:cNvSpPr txBox="1"/>
          <p:nvPr/>
        </p:nvSpPr>
        <p:spPr>
          <a:xfrm rot="16200000">
            <a:off x="994517" y="4557056"/>
            <a:ext cx="2028201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% of infected cells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32C4E068-34BB-2326-C6E4-9183E2715755}"/>
              </a:ext>
            </a:extLst>
          </p:cNvPr>
          <p:cNvSpPr/>
          <p:nvPr/>
        </p:nvSpPr>
        <p:spPr>
          <a:xfrm>
            <a:off x="5654328" y="3867047"/>
            <a:ext cx="179257" cy="830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128">
            <a:extLst>
              <a:ext uri="{FF2B5EF4-FFF2-40B4-BE49-F238E27FC236}">
                <a16:creationId xmlns:a16="http://schemas.microsoft.com/office/drawing/2014/main" id="{AC279C82-329D-F58E-D3E7-B5E73547E264}"/>
              </a:ext>
            </a:extLst>
          </p:cNvPr>
          <p:cNvSpPr txBox="1"/>
          <p:nvPr/>
        </p:nvSpPr>
        <p:spPr>
          <a:xfrm>
            <a:off x="5883703" y="3839017"/>
            <a:ext cx="104902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500 µM ASM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147613D5-760D-D872-D1BB-D5E810644CBD}"/>
              </a:ext>
            </a:extLst>
          </p:cNvPr>
          <p:cNvSpPr txBox="1"/>
          <p:nvPr/>
        </p:nvSpPr>
        <p:spPr>
          <a:xfrm>
            <a:off x="2060139" y="1573046"/>
            <a:ext cx="8338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Mock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5B88544C-07C7-A815-A308-52AA2CACF995}"/>
              </a:ext>
            </a:extLst>
          </p:cNvPr>
          <p:cNvSpPr txBox="1"/>
          <p:nvPr/>
        </p:nvSpPr>
        <p:spPr>
          <a:xfrm>
            <a:off x="3530278" y="1573046"/>
            <a:ext cx="181463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125 µM ASM</a:t>
            </a:r>
          </a:p>
        </p:txBody>
      </p: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25357576-8804-7470-C4BC-47AD0A71ED12}"/>
              </a:ext>
            </a:extLst>
          </p:cNvPr>
          <p:cNvCxnSpPr/>
          <p:nvPr/>
        </p:nvCxnSpPr>
        <p:spPr>
          <a:xfrm>
            <a:off x="1581150" y="1521075"/>
            <a:ext cx="57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>
            <a:extLst>
              <a:ext uri="{FF2B5EF4-FFF2-40B4-BE49-F238E27FC236}">
                <a16:creationId xmlns:a16="http://schemas.microsoft.com/office/drawing/2014/main" id="{43172CB5-A04A-1B5F-077E-BCCE5E3E4210}"/>
              </a:ext>
            </a:extLst>
          </p:cNvPr>
          <p:cNvSpPr txBox="1"/>
          <p:nvPr/>
        </p:nvSpPr>
        <p:spPr>
          <a:xfrm>
            <a:off x="2400067" y="1105175"/>
            <a:ext cx="44811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Virulent </a:t>
            </a:r>
            <a:r>
              <a:rPr lang="en-US" altLang="zh-CN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M. oryzae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PO6-6 infection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B8032017-146D-2791-F734-C432237E6AAE}"/>
              </a:ext>
            </a:extLst>
          </p:cNvPr>
          <p:cNvSpPr txBox="1"/>
          <p:nvPr/>
        </p:nvSpPr>
        <p:spPr>
          <a:xfrm>
            <a:off x="5571477" y="1573046"/>
            <a:ext cx="18146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500 µM ASM</a:t>
            </a:r>
          </a:p>
        </p:txBody>
      </p:sp>
      <p:sp>
        <p:nvSpPr>
          <p:cNvPr id="70" name="文本框 128">
            <a:extLst>
              <a:ext uri="{FF2B5EF4-FFF2-40B4-BE49-F238E27FC236}">
                <a16:creationId xmlns:a16="http://schemas.microsoft.com/office/drawing/2014/main" id="{77224C65-B9BC-D0B8-D328-847389D3B139}"/>
              </a:ext>
            </a:extLst>
          </p:cNvPr>
          <p:cNvSpPr txBox="1"/>
          <p:nvPr/>
        </p:nvSpPr>
        <p:spPr>
          <a:xfrm>
            <a:off x="945968" y="1064107"/>
            <a:ext cx="58019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1" name="文本框 128">
            <a:extLst>
              <a:ext uri="{FF2B5EF4-FFF2-40B4-BE49-F238E27FC236}">
                <a16:creationId xmlns:a16="http://schemas.microsoft.com/office/drawing/2014/main" id="{4C9B3643-022E-8FE0-B617-16FAF8A5CE30}"/>
              </a:ext>
            </a:extLst>
          </p:cNvPr>
          <p:cNvSpPr txBox="1"/>
          <p:nvPr/>
        </p:nvSpPr>
        <p:spPr>
          <a:xfrm>
            <a:off x="945968" y="3248841"/>
            <a:ext cx="58019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id="{87629D55-23F6-331B-EFE5-52209BE6C09E}"/>
              </a:ext>
            </a:extLst>
          </p:cNvPr>
          <p:cNvCxnSpPr/>
          <p:nvPr/>
        </p:nvCxnSpPr>
        <p:spPr>
          <a:xfrm>
            <a:off x="3086100" y="2638425"/>
            <a:ext cx="21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>
            <a:extLst>
              <a:ext uri="{FF2B5EF4-FFF2-40B4-BE49-F238E27FC236}">
                <a16:creationId xmlns:a16="http://schemas.microsoft.com/office/drawing/2014/main" id="{1E294AED-1D9A-D632-A375-830D8F0C40A4}"/>
              </a:ext>
            </a:extLst>
          </p:cNvPr>
          <p:cNvCxnSpPr/>
          <p:nvPr/>
        </p:nvCxnSpPr>
        <p:spPr>
          <a:xfrm>
            <a:off x="5091876" y="2638425"/>
            <a:ext cx="21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>
            <a:extLst>
              <a:ext uri="{FF2B5EF4-FFF2-40B4-BE49-F238E27FC236}">
                <a16:creationId xmlns:a16="http://schemas.microsoft.com/office/drawing/2014/main" id="{CA1E823F-8E79-A660-23F2-BA4A9F87136D}"/>
              </a:ext>
            </a:extLst>
          </p:cNvPr>
          <p:cNvCxnSpPr/>
          <p:nvPr/>
        </p:nvCxnSpPr>
        <p:spPr>
          <a:xfrm>
            <a:off x="7146298" y="2638425"/>
            <a:ext cx="21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28">
            <a:extLst>
              <a:ext uri="{FF2B5EF4-FFF2-40B4-BE49-F238E27FC236}">
                <a16:creationId xmlns:a16="http://schemas.microsoft.com/office/drawing/2014/main" id="{03CFCE90-8F53-B3BC-A750-EA6871FA0805}"/>
              </a:ext>
            </a:extLst>
          </p:cNvPr>
          <p:cNvSpPr txBox="1"/>
          <p:nvPr/>
        </p:nvSpPr>
        <p:spPr>
          <a:xfrm>
            <a:off x="2700049" y="3824552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文本框 128">
            <a:extLst>
              <a:ext uri="{FF2B5EF4-FFF2-40B4-BE49-F238E27FC236}">
                <a16:creationId xmlns:a16="http://schemas.microsoft.com/office/drawing/2014/main" id="{6D5CD7F1-BB5C-B168-BEB6-D8E3DF8836DC}"/>
              </a:ext>
            </a:extLst>
          </p:cNvPr>
          <p:cNvSpPr txBox="1"/>
          <p:nvPr/>
        </p:nvSpPr>
        <p:spPr>
          <a:xfrm>
            <a:off x="3349325" y="3941060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</a:p>
        </p:txBody>
      </p:sp>
      <p:sp>
        <p:nvSpPr>
          <p:cNvPr id="6" name="文本框 128">
            <a:extLst>
              <a:ext uri="{FF2B5EF4-FFF2-40B4-BE49-F238E27FC236}">
                <a16:creationId xmlns:a16="http://schemas.microsoft.com/office/drawing/2014/main" id="{18FA437D-5A90-F0D6-B831-7CEE7F56CD30}"/>
              </a:ext>
            </a:extLst>
          </p:cNvPr>
          <p:cNvSpPr txBox="1"/>
          <p:nvPr/>
        </p:nvSpPr>
        <p:spPr>
          <a:xfrm>
            <a:off x="3978447" y="4083583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文本框 128">
            <a:extLst>
              <a:ext uri="{FF2B5EF4-FFF2-40B4-BE49-F238E27FC236}">
                <a16:creationId xmlns:a16="http://schemas.microsoft.com/office/drawing/2014/main" id="{2FB711F2-3E98-D971-D0DC-E6EA9B6318DA}"/>
              </a:ext>
            </a:extLst>
          </p:cNvPr>
          <p:cNvSpPr txBox="1"/>
          <p:nvPr/>
        </p:nvSpPr>
        <p:spPr>
          <a:xfrm>
            <a:off x="5024609" y="4835957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文本框 128">
            <a:extLst>
              <a:ext uri="{FF2B5EF4-FFF2-40B4-BE49-F238E27FC236}">
                <a16:creationId xmlns:a16="http://schemas.microsoft.com/office/drawing/2014/main" id="{32EF36B9-86CF-FE90-A305-FCBD8C9F987E}"/>
              </a:ext>
            </a:extLst>
          </p:cNvPr>
          <p:cNvSpPr txBox="1"/>
          <p:nvPr/>
        </p:nvSpPr>
        <p:spPr>
          <a:xfrm>
            <a:off x="5698018" y="4742627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</a:p>
        </p:txBody>
      </p:sp>
      <p:sp>
        <p:nvSpPr>
          <p:cNvPr id="20" name="文本框 128">
            <a:extLst>
              <a:ext uri="{FF2B5EF4-FFF2-40B4-BE49-F238E27FC236}">
                <a16:creationId xmlns:a16="http://schemas.microsoft.com/office/drawing/2014/main" id="{9FC06F59-22B5-78F8-E699-DA78CEC53CCA}"/>
              </a:ext>
            </a:extLst>
          </p:cNvPr>
          <p:cNvSpPr txBox="1"/>
          <p:nvPr/>
        </p:nvSpPr>
        <p:spPr>
          <a:xfrm>
            <a:off x="6328407" y="4657252"/>
            <a:ext cx="474173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" name="TextBox 34">
            <a:extLst>
              <a:ext uri="{FF2B5EF4-FFF2-40B4-BE49-F238E27FC236}">
                <a16:creationId xmlns:a16="http://schemas.microsoft.com/office/drawing/2014/main" id="{E794B9AE-DA34-CAA4-6FC1-BF854DC0F3A0}"/>
              </a:ext>
            </a:extLst>
          </p:cNvPr>
          <p:cNvSpPr txBox="1"/>
          <p:nvPr/>
        </p:nvSpPr>
        <p:spPr>
          <a:xfrm>
            <a:off x="6604570" y="2791695"/>
            <a:ext cx="932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48 </a:t>
            </a:r>
            <a:r>
              <a:rPr lang="en-US" altLang="zh-C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34">
            <a:extLst>
              <a:ext uri="{FF2B5EF4-FFF2-40B4-BE49-F238E27FC236}">
                <a16:creationId xmlns:a16="http://schemas.microsoft.com/office/drawing/2014/main" id="{A94C8BD1-9995-10BE-0925-832A1E87FCAB}"/>
              </a:ext>
            </a:extLst>
          </p:cNvPr>
          <p:cNvSpPr txBox="1"/>
          <p:nvPr/>
        </p:nvSpPr>
        <p:spPr>
          <a:xfrm>
            <a:off x="1464659" y="1855873"/>
            <a:ext cx="932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BF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247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28">
            <a:extLst>
              <a:ext uri="{FF2B5EF4-FFF2-40B4-BE49-F238E27FC236}">
                <a16:creationId xmlns:a16="http://schemas.microsoft.com/office/drawing/2014/main" id="{A2DA4F81-B34F-008E-055A-F53D906229AE}"/>
              </a:ext>
            </a:extLst>
          </p:cNvPr>
          <p:cNvSpPr txBox="1"/>
          <p:nvPr/>
        </p:nvSpPr>
        <p:spPr>
          <a:xfrm>
            <a:off x="490206" y="371464"/>
            <a:ext cx="8139444" cy="286854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S4. Effects of ASM on HR cell death in wild-type rice DJ</a:t>
            </a:r>
            <a:r>
              <a:rPr lang="en-US" altLang="zh-CN" sz="1400" b="1" dirty="0">
                <a:latin typeface="Arial" panose="020B0604020202020204" pitchFamily="34" charset="0"/>
                <a:cs typeface="Aparajita" panose="02020603050405020304" pitchFamily="18" charset="0"/>
              </a:rPr>
              <a:t> after inoculation with virulent </a:t>
            </a:r>
            <a:r>
              <a:rPr lang="en-US" altLang="zh-CN" sz="1400" b="1" i="1" dirty="0" err="1">
                <a:latin typeface="Arial" panose="020B0604020202020204" pitchFamily="34" charset="0"/>
                <a:cs typeface="Aparajita" panose="02020603050405020304" pitchFamily="18" charset="0"/>
              </a:rPr>
              <a:t>Magnaporthe</a:t>
            </a:r>
            <a:r>
              <a:rPr lang="en-US" altLang="zh-CN" sz="1400" b="1" i="1" dirty="0">
                <a:latin typeface="Arial" panose="020B0604020202020204" pitchFamily="34" charset="0"/>
                <a:cs typeface="Aparajita" panose="02020603050405020304" pitchFamily="18" charset="0"/>
              </a:rPr>
              <a:t> oryzae</a:t>
            </a:r>
            <a:r>
              <a:rPr lang="en-US" altLang="zh-CN" sz="1400" b="1" dirty="0">
                <a:latin typeface="Arial" panose="020B0604020202020204" pitchFamily="34" charset="0"/>
                <a:cs typeface="Aparajita" panose="02020603050405020304" pitchFamily="18" charset="0"/>
              </a:rPr>
              <a:t>.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(A)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Disease phenotypes in WT rice DJ after 125 µM or 500 µM ASM treatment during virulent </a:t>
            </a:r>
            <a:r>
              <a:rPr lang="en-US" altLang="zh-CN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Magnaporthe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oryzae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PO6-6 infection at 48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. Bars = 10 </a:t>
            </a:r>
            <a:r>
              <a:rPr lang="en-US" altLang="zh-CN" sz="1400" dirty="0">
                <a:latin typeface="Arial" panose="020B0604020202020204" pitchFamily="34" charset="0"/>
                <a:ea typeface="Malgun Gothic Semilight" panose="020B0502040204020203" pitchFamily="34" charset="-122"/>
                <a:cs typeface="Arial" panose="020B0604020202020204" pitchFamily="34" charset="0"/>
              </a:rPr>
              <a:t>µ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Quantification of infection types in rice leaf sheaths in rice DJ after 125 µM or 500 µM ASM treatment during virulent </a:t>
            </a:r>
            <a:r>
              <a:rPr lang="en-US" altLang="zh-CN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Magnaporthe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oryzae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PO6-6 infection at 48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. The numbers of cells infected by invasive hyphae (IH) or with hypersensitive response (HR) were documented at 48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under a light microscope (Zeiss equipped with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Axioplan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2). The percentages of IH or HR cells are presented as means ± SD in leaf sheaths of different rice plants (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=3). Different letters above the bars indicate significantly different means, as determined by the ANOVA test (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&lt; 0.05). Mock, water-treated.</a:t>
            </a:r>
          </a:p>
        </p:txBody>
      </p:sp>
    </p:spTree>
    <p:extLst>
      <p:ext uri="{BB962C8B-B14F-4D97-AF65-F5344CB8AC3E}">
        <p14:creationId xmlns:p14="http://schemas.microsoft.com/office/powerpoint/2010/main" val="595907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28">
            <a:extLst>
              <a:ext uri="{FF2B5EF4-FFF2-40B4-BE49-F238E27FC236}">
                <a16:creationId xmlns:a16="http://schemas.microsoft.com/office/drawing/2014/main" id="{58064E3D-0DA5-1D82-9718-FFB963AFBABC}"/>
              </a:ext>
            </a:extLst>
          </p:cNvPr>
          <p:cNvSpPr txBox="1"/>
          <p:nvPr/>
        </p:nvSpPr>
        <p:spPr>
          <a:xfrm>
            <a:off x="161302" y="6420260"/>
            <a:ext cx="3994626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S5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C5B049E-F4B4-FD07-D770-C217F6E60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795" y="3938509"/>
            <a:ext cx="2839549" cy="192926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AE5319D-80FD-86C7-FE5F-457AF99855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320" y="536798"/>
            <a:ext cx="2008053" cy="840961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id="{70723413-E8B8-3C9A-53E7-4B5242829B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458" y="533234"/>
            <a:ext cx="2008053" cy="838145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A7A18807-510B-E417-5077-F706901F40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683" y="531122"/>
            <a:ext cx="2008056" cy="84096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07CDB54D-4F7F-2D20-DBF8-D53FDA5581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991" y="2546307"/>
            <a:ext cx="2008056" cy="84202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21CE0D5C-BD8F-B726-529F-65AE3198BA6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991" y="1680268"/>
            <a:ext cx="2008056" cy="84202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185D1984-2899-DCB9-C07C-24CAFEBE9DE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7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255" y="1673972"/>
            <a:ext cx="2008053" cy="84135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1E935535-9F78-F678-51BB-51FE559F654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4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037" y="2546975"/>
            <a:ext cx="2008053" cy="84135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E55DB164-5E24-6150-7FEF-8F3F6394810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16" y="2552803"/>
            <a:ext cx="2008055" cy="84202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9202E8EA-CAB2-A16C-3FDB-1304F36BCF4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colorTemperature colorTemp="6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16" y="1673972"/>
            <a:ext cx="2008055" cy="842024"/>
          </a:xfrm>
          <a:prstGeom prst="rect">
            <a:avLst/>
          </a:prstGeom>
        </p:spPr>
      </p:pic>
      <p:sp>
        <p:nvSpPr>
          <p:cNvPr id="8" name="TextBox 59">
            <a:extLst>
              <a:ext uri="{FF2B5EF4-FFF2-40B4-BE49-F238E27FC236}">
                <a16:creationId xmlns:a16="http://schemas.microsoft.com/office/drawing/2014/main" id="{01E13EA8-4144-E440-45E4-25255FC2C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6044" y="157379"/>
            <a:ext cx="5773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8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A</a:t>
            </a:r>
            <a:endParaRPr lang="ko-KR" altLang="en-US" sz="1800" b="1" dirty="0">
              <a:latin typeface="Arial" panose="020B0604020202020204" pitchFamily="34" charset="0"/>
              <a:ea typeface="Malgun Gothic" panose="020B0503020000020004" charset="-127"/>
              <a:cs typeface="Arial" panose="020B0604020202020204" pitchFamily="34" charset="0"/>
            </a:endParaRPr>
          </a:p>
        </p:txBody>
      </p:sp>
      <p:sp>
        <p:nvSpPr>
          <p:cNvPr id="11" name="TextBox 65">
            <a:extLst>
              <a:ext uri="{FF2B5EF4-FFF2-40B4-BE49-F238E27FC236}">
                <a16:creationId xmlns:a16="http://schemas.microsoft.com/office/drawing/2014/main" id="{8769A106-35CE-6AB6-3D1F-C63DC5569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5928" y="220297"/>
            <a:ext cx="13752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2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ASM</a:t>
            </a:r>
          </a:p>
        </p:txBody>
      </p:sp>
      <p:sp>
        <p:nvSpPr>
          <p:cNvPr id="14" name="TextBox 65">
            <a:extLst>
              <a:ext uri="{FF2B5EF4-FFF2-40B4-BE49-F238E27FC236}">
                <a16:creationId xmlns:a16="http://schemas.microsoft.com/office/drawing/2014/main" id="{87C3BA5A-C19E-C28C-BE8B-3DA03085B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5679" y="220297"/>
            <a:ext cx="12390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2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Mock</a:t>
            </a:r>
          </a:p>
        </p:txBody>
      </p:sp>
      <p:cxnSp>
        <p:nvCxnSpPr>
          <p:cNvPr id="142" name="직선 연결선 54">
            <a:extLst>
              <a:ext uri="{FF2B5EF4-FFF2-40B4-BE49-F238E27FC236}">
                <a16:creationId xmlns:a16="http://schemas.microsoft.com/office/drawing/2014/main" id="{9D36555F-AF8C-A071-2208-A258AC73502C}"/>
              </a:ext>
            </a:extLst>
          </p:cNvPr>
          <p:cNvCxnSpPr>
            <a:cxnSpLocks/>
          </p:cNvCxnSpPr>
          <p:nvPr/>
        </p:nvCxnSpPr>
        <p:spPr bwMode="auto">
          <a:xfrm>
            <a:off x="1573762" y="531592"/>
            <a:ext cx="0" cy="82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9">
            <a:extLst>
              <a:ext uri="{FF2B5EF4-FFF2-40B4-BE49-F238E27FC236}">
                <a16:creationId xmlns:a16="http://schemas.microsoft.com/office/drawing/2014/main" id="{A57B6053-0541-58CD-C7E4-7E66539FBC5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994416" y="771553"/>
            <a:ext cx="769941" cy="27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800" rIns="0" bIns="468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2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HR</a:t>
            </a:r>
          </a:p>
        </p:txBody>
      </p:sp>
      <p:sp>
        <p:nvSpPr>
          <p:cNvPr id="196" name="TextBox 65">
            <a:extLst>
              <a:ext uri="{FF2B5EF4-FFF2-40B4-BE49-F238E27FC236}">
                <a16:creationId xmlns:a16="http://schemas.microsoft.com/office/drawing/2014/main" id="{BAC61D70-F3B6-6021-DDF1-E6E0BF240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9335" y="220297"/>
            <a:ext cx="17826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2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ASM / EGTA</a:t>
            </a:r>
          </a:p>
        </p:txBody>
      </p:sp>
      <p:sp>
        <p:nvSpPr>
          <p:cNvPr id="224" name="TextBox 59">
            <a:extLst>
              <a:ext uri="{FF2B5EF4-FFF2-40B4-BE49-F238E27FC236}">
                <a16:creationId xmlns:a16="http://schemas.microsoft.com/office/drawing/2014/main" id="{FFE0FD7D-476F-8811-77C8-A5A9FDCF0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832" y="3552207"/>
            <a:ext cx="486216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8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B</a:t>
            </a:r>
            <a:endParaRPr lang="ko-KR" altLang="en-US" sz="1800" b="1" dirty="0">
              <a:latin typeface="Arial" panose="020B0604020202020204" pitchFamily="34" charset="0"/>
              <a:ea typeface="Malgun Gothic" panose="020B0503020000020004" charset="-127"/>
              <a:cs typeface="Arial" panose="020B0604020202020204" pitchFamily="34" charset="0"/>
            </a:endParaRPr>
          </a:p>
        </p:txBody>
      </p:sp>
      <p:sp>
        <p:nvSpPr>
          <p:cNvPr id="225" name="TextBox 59">
            <a:extLst>
              <a:ext uri="{FF2B5EF4-FFF2-40B4-BE49-F238E27FC236}">
                <a16:creationId xmlns:a16="http://schemas.microsoft.com/office/drawing/2014/main" id="{A0ABC595-507A-C187-BBF7-89AA5F115B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347" y="3552207"/>
            <a:ext cx="486216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8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C</a:t>
            </a:r>
            <a:endParaRPr lang="ko-KR" altLang="en-US" sz="1800" b="1" dirty="0">
              <a:latin typeface="Arial" panose="020B0604020202020204" pitchFamily="34" charset="0"/>
              <a:ea typeface="Malgun Gothic" panose="020B0503020000020004" charset="-127"/>
              <a:cs typeface="Arial" panose="020B0604020202020204" pitchFamily="34" charset="0"/>
            </a:endParaRPr>
          </a:p>
        </p:txBody>
      </p:sp>
      <p:sp>
        <p:nvSpPr>
          <p:cNvPr id="234" name="文本框 118">
            <a:extLst>
              <a:ext uri="{FF2B5EF4-FFF2-40B4-BE49-F238E27FC236}">
                <a16:creationId xmlns:a16="http://schemas.microsoft.com/office/drawing/2014/main" id="{9AA1C429-A5B9-006D-F00D-CB374DD764B8}"/>
              </a:ext>
            </a:extLst>
          </p:cNvPr>
          <p:cNvSpPr txBox="1"/>
          <p:nvPr/>
        </p:nvSpPr>
        <p:spPr>
          <a:xfrm rot="16200000">
            <a:off x="250953" y="4725775"/>
            <a:ext cx="2120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% of infected cells</a:t>
            </a:r>
          </a:p>
        </p:txBody>
      </p:sp>
      <p:sp>
        <p:nvSpPr>
          <p:cNvPr id="236" name="TextBox 59">
            <a:extLst>
              <a:ext uri="{FF2B5EF4-FFF2-40B4-BE49-F238E27FC236}">
                <a16:creationId xmlns:a16="http://schemas.microsoft.com/office/drawing/2014/main" id="{8D16A6D1-40B8-18DA-7701-A96EB1BF0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1330" y="5811573"/>
            <a:ext cx="4862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2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IH</a:t>
            </a:r>
            <a:endParaRPr lang="ko-KR" altLang="en-US" sz="1200" b="1" dirty="0">
              <a:latin typeface="Arial" panose="020B0604020202020204" pitchFamily="34" charset="0"/>
              <a:ea typeface="Malgun Gothic" panose="020B0503020000020004" charset="-127"/>
              <a:cs typeface="Arial" panose="020B0604020202020204" pitchFamily="34" charset="0"/>
            </a:endParaRPr>
          </a:p>
        </p:txBody>
      </p:sp>
      <p:sp>
        <p:nvSpPr>
          <p:cNvPr id="237" name="TextBox 59">
            <a:extLst>
              <a:ext uri="{FF2B5EF4-FFF2-40B4-BE49-F238E27FC236}">
                <a16:creationId xmlns:a16="http://schemas.microsoft.com/office/drawing/2014/main" id="{8558F1D3-F49C-BA5F-7EC3-001737932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8089" y="5814095"/>
            <a:ext cx="4862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2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HR</a:t>
            </a:r>
            <a:endParaRPr lang="ko-KR" altLang="en-US" sz="1200" b="1" dirty="0">
              <a:latin typeface="Arial" panose="020B0604020202020204" pitchFamily="34" charset="0"/>
              <a:ea typeface="Malgun Gothic" panose="020B0503020000020004" charset="-127"/>
              <a:cs typeface="Arial" panose="020B0604020202020204" pitchFamily="34" charset="0"/>
            </a:endParaRPr>
          </a:p>
        </p:txBody>
      </p:sp>
      <p:cxnSp>
        <p:nvCxnSpPr>
          <p:cNvPr id="274" name="직선 연결선 54">
            <a:extLst>
              <a:ext uri="{FF2B5EF4-FFF2-40B4-BE49-F238E27FC236}">
                <a16:creationId xmlns:a16="http://schemas.microsoft.com/office/drawing/2014/main" id="{766653E1-2BD3-E391-F603-A4114D228D1E}"/>
              </a:ext>
            </a:extLst>
          </p:cNvPr>
          <p:cNvCxnSpPr>
            <a:cxnSpLocks/>
          </p:cNvCxnSpPr>
          <p:nvPr/>
        </p:nvCxnSpPr>
        <p:spPr bwMode="auto">
          <a:xfrm>
            <a:off x="1573762" y="1674592"/>
            <a:ext cx="0" cy="1728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TextBox 65">
            <a:extLst>
              <a:ext uri="{FF2B5EF4-FFF2-40B4-BE49-F238E27FC236}">
                <a16:creationId xmlns:a16="http://schemas.microsoft.com/office/drawing/2014/main" id="{FC51B984-13BB-1713-9AD2-12F03F47C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739" y="1619250"/>
            <a:ext cx="12913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100" b="1" dirty="0">
              <a:latin typeface="Arial" panose="020B0604020202020204" pitchFamily="34" charset="0"/>
              <a:ea typeface="Malgun Gothic" panose="020B0503020000020004" charset="-127"/>
              <a:cs typeface="Arial" panose="020B0604020202020204" pitchFamily="34" charset="0"/>
            </a:endParaRPr>
          </a:p>
        </p:txBody>
      </p:sp>
      <p:sp>
        <p:nvSpPr>
          <p:cNvPr id="279" name="TextBox 121">
            <a:extLst>
              <a:ext uri="{FF2B5EF4-FFF2-40B4-BE49-F238E27FC236}">
                <a16:creationId xmlns:a16="http://schemas.microsoft.com/office/drawing/2014/main" id="{AD99395F-6F00-A92B-B4AC-6AB299487C77}"/>
              </a:ext>
            </a:extLst>
          </p:cNvPr>
          <p:cNvSpPr txBox="1"/>
          <p:nvPr/>
        </p:nvSpPr>
        <p:spPr>
          <a:xfrm>
            <a:off x="6976456" y="3337940"/>
            <a:ext cx="10602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36 </a:t>
            </a:r>
            <a:r>
              <a:rPr lang="en-US" altLang="ko-K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TextBox 19">
            <a:extLst>
              <a:ext uri="{FF2B5EF4-FFF2-40B4-BE49-F238E27FC236}">
                <a16:creationId xmlns:a16="http://schemas.microsoft.com/office/drawing/2014/main" id="{114FFB3D-78AC-A9BA-0C65-7DF0C4A9AB9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12073" y="2375796"/>
            <a:ext cx="161864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latinLnBrk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ko-KR" sz="12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Fluo-5F AM </a:t>
            </a:r>
          </a:p>
        </p:txBody>
      </p:sp>
      <p:sp>
        <p:nvSpPr>
          <p:cNvPr id="15" name="TextBox 65">
            <a:extLst>
              <a:ext uri="{FF2B5EF4-FFF2-40B4-BE49-F238E27FC236}">
                <a16:creationId xmlns:a16="http://schemas.microsoft.com/office/drawing/2014/main" id="{A48082FC-71FF-9FD9-D069-C8D76F7E6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9884" y="2570717"/>
            <a:ext cx="7053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b="1" dirty="0">
                <a:solidFill>
                  <a:srgbClr val="FFFF00"/>
                </a:solidFill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GF</a:t>
            </a:r>
          </a:p>
        </p:txBody>
      </p:sp>
      <p:sp>
        <p:nvSpPr>
          <p:cNvPr id="25" name="文本框 128">
            <a:extLst>
              <a:ext uri="{FF2B5EF4-FFF2-40B4-BE49-F238E27FC236}">
                <a16:creationId xmlns:a16="http://schemas.microsoft.com/office/drawing/2014/main" id="{848E66F1-962A-0B8D-B736-D247031D661F}"/>
              </a:ext>
            </a:extLst>
          </p:cNvPr>
          <p:cNvSpPr txBox="1"/>
          <p:nvPr/>
        </p:nvSpPr>
        <p:spPr>
          <a:xfrm>
            <a:off x="1257522" y="3876534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26" name="文本框 128">
            <a:extLst>
              <a:ext uri="{FF2B5EF4-FFF2-40B4-BE49-F238E27FC236}">
                <a16:creationId xmlns:a16="http://schemas.microsoft.com/office/drawing/2014/main" id="{3C89A2F2-D57B-0AC6-68D4-D7100346092E}"/>
              </a:ext>
            </a:extLst>
          </p:cNvPr>
          <p:cNvSpPr txBox="1"/>
          <p:nvPr/>
        </p:nvSpPr>
        <p:spPr>
          <a:xfrm>
            <a:off x="1257522" y="4238484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</a:p>
        </p:txBody>
      </p:sp>
      <p:sp>
        <p:nvSpPr>
          <p:cNvPr id="27" name="文本框 128">
            <a:extLst>
              <a:ext uri="{FF2B5EF4-FFF2-40B4-BE49-F238E27FC236}">
                <a16:creationId xmlns:a16="http://schemas.microsoft.com/office/drawing/2014/main" id="{0DC1E202-5D1D-5A6E-DE17-F1169F1FF2D7}"/>
              </a:ext>
            </a:extLst>
          </p:cNvPr>
          <p:cNvSpPr txBox="1"/>
          <p:nvPr/>
        </p:nvSpPr>
        <p:spPr>
          <a:xfrm>
            <a:off x="1257522" y="4600434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28" name="文本框 128">
            <a:extLst>
              <a:ext uri="{FF2B5EF4-FFF2-40B4-BE49-F238E27FC236}">
                <a16:creationId xmlns:a16="http://schemas.microsoft.com/office/drawing/2014/main" id="{A11EA841-23EE-5F65-2C01-B72E6842247E}"/>
              </a:ext>
            </a:extLst>
          </p:cNvPr>
          <p:cNvSpPr txBox="1"/>
          <p:nvPr/>
        </p:nvSpPr>
        <p:spPr>
          <a:xfrm>
            <a:off x="1257522" y="4962384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29" name="文本框 128">
            <a:extLst>
              <a:ext uri="{FF2B5EF4-FFF2-40B4-BE49-F238E27FC236}">
                <a16:creationId xmlns:a16="http://schemas.microsoft.com/office/drawing/2014/main" id="{C49591B8-5BB7-2B00-4A61-B6FC5BEB2B6E}"/>
              </a:ext>
            </a:extLst>
          </p:cNvPr>
          <p:cNvSpPr txBox="1"/>
          <p:nvPr/>
        </p:nvSpPr>
        <p:spPr>
          <a:xfrm>
            <a:off x="1257522" y="5324334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30" name="文本框 128">
            <a:extLst>
              <a:ext uri="{FF2B5EF4-FFF2-40B4-BE49-F238E27FC236}">
                <a16:creationId xmlns:a16="http://schemas.microsoft.com/office/drawing/2014/main" id="{EBCFBA2B-8969-4F36-4CF5-ABC401D85B36}"/>
              </a:ext>
            </a:extLst>
          </p:cNvPr>
          <p:cNvSpPr txBox="1"/>
          <p:nvPr/>
        </p:nvSpPr>
        <p:spPr>
          <a:xfrm>
            <a:off x="1257522" y="5686284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2000C197-8D78-CAC5-C61A-971FE05EDD7E}"/>
              </a:ext>
            </a:extLst>
          </p:cNvPr>
          <p:cNvSpPr/>
          <p:nvPr/>
        </p:nvSpPr>
        <p:spPr>
          <a:xfrm>
            <a:off x="3208887" y="3858850"/>
            <a:ext cx="182699" cy="8928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114DABDE-A09B-FE0B-69E1-765E476E1E62}"/>
              </a:ext>
            </a:extLst>
          </p:cNvPr>
          <p:cNvSpPr/>
          <p:nvPr/>
        </p:nvSpPr>
        <p:spPr>
          <a:xfrm>
            <a:off x="3208887" y="4254997"/>
            <a:ext cx="182699" cy="89284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7310BA83-8387-9D31-DD3E-29BDBB7D7EE7}"/>
              </a:ext>
            </a:extLst>
          </p:cNvPr>
          <p:cNvSpPr/>
          <p:nvPr/>
        </p:nvSpPr>
        <p:spPr>
          <a:xfrm>
            <a:off x="3208887" y="4054658"/>
            <a:ext cx="182699" cy="89284"/>
          </a:xfrm>
          <a:prstGeom prst="rect">
            <a:avLst/>
          </a:prstGeom>
          <a:solidFill>
            <a:srgbClr val="C5944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128">
            <a:extLst>
              <a:ext uri="{FF2B5EF4-FFF2-40B4-BE49-F238E27FC236}">
                <a16:creationId xmlns:a16="http://schemas.microsoft.com/office/drawing/2014/main" id="{C8F8723F-BA99-E6DD-D8A0-22D50BA96956}"/>
              </a:ext>
            </a:extLst>
          </p:cNvPr>
          <p:cNvSpPr txBox="1"/>
          <p:nvPr/>
        </p:nvSpPr>
        <p:spPr>
          <a:xfrm>
            <a:off x="3441029" y="3819544"/>
            <a:ext cx="1329968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Mock</a:t>
            </a:r>
          </a:p>
        </p:txBody>
      </p:sp>
      <p:sp>
        <p:nvSpPr>
          <p:cNvPr id="35" name="文本框 128">
            <a:extLst>
              <a:ext uri="{FF2B5EF4-FFF2-40B4-BE49-F238E27FC236}">
                <a16:creationId xmlns:a16="http://schemas.microsoft.com/office/drawing/2014/main" id="{F5C903C7-FAAD-8954-CAE0-2809688A2537}"/>
              </a:ext>
            </a:extLst>
          </p:cNvPr>
          <p:cNvSpPr txBox="1"/>
          <p:nvPr/>
        </p:nvSpPr>
        <p:spPr>
          <a:xfrm>
            <a:off x="3441029" y="4017664"/>
            <a:ext cx="1329968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ASM</a:t>
            </a:r>
          </a:p>
        </p:txBody>
      </p:sp>
      <p:sp>
        <p:nvSpPr>
          <p:cNvPr id="36" name="文本框 128">
            <a:extLst>
              <a:ext uri="{FF2B5EF4-FFF2-40B4-BE49-F238E27FC236}">
                <a16:creationId xmlns:a16="http://schemas.microsoft.com/office/drawing/2014/main" id="{E1E44644-F7E4-C0F6-B92F-634938B97855}"/>
              </a:ext>
            </a:extLst>
          </p:cNvPr>
          <p:cNvSpPr txBox="1"/>
          <p:nvPr/>
        </p:nvSpPr>
        <p:spPr>
          <a:xfrm>
            <a:off x="3441029" y="4208164"/>
            <a:ext cx="1329968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ASM / EGTA</a:t>
            </a:r>
          </a:p>
        </p:txBody>
      </p:sp>
      <p:cxnSp>
        <p:nvCxnSpPr>
          <p:cNvPr id="37" name="直接连接符 15">
            <a:extLst>
              <a:ext uri="{FF2B5EF4-FFF2-40B4-BE49-F238E27FC236}">
                <a16:creationId xmlns:a16="http://schemas.microsoft.com/office/drawing/2014/main" id="{7E9F613E-FE11-1CF8-EF09-FDE458423781}"/>
              </a:ext>
            </a:extLst>
          </p:cNvPr>
          <p:cNvCxnSpPr>
            <a:cxnSpLocks/>
          </p:cNvCxnSpPr>
          <p:nvPr/>
        </p:nvCxnSpPr>
        <p:spPr>
          <a:xfrm>
            <a:off x="3313886" y="3249997"/>
            <a:ext cx="2160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15">
            <a:extLst>
              <a:ext uri="{FF2B5EF4-FFF2-40B4-BE49-F238E27FC236}">
                <a16:creationId xmlns:a16="http://schemas.microsoft.com/office/drawing/2014/main" id="{75BEBC17-1CE4-F774-EECA-6DD518D202F5}"/>
              </a:ext>
            </a:extLst>
          </p:cNvPr>
          <p:cNvCxnSpPr>
            <a:cxnSpLocks/>
          </p:cNvCxnSpPr>
          <p:nvPr/>
        </p:nvCxnSpPr>
        <p:spPr>
          <a:xfrm>
            <a:off x="5476061" y="3249997"/>
            <a:ext cx="2160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15">
            <a:extLst>
              <a:ext uri="{FF2B5EF4-FFF2-40B4-BE49-F238E27FC236}">
                <a16:creationId xmlns:a16="http://schemas.microsoft.com/office/drawing/2014/main" id="{13E1C812-C3F6-C20B-3E90-B25608D5492B}"/>
              </a:ext>
            </a:extLst>
          </p:cNvPr>
          <p:cNvCxnSpPr>
            <a:cxnSpLocks/>
          </p:cNvCxnSpPr>
          <p:nvPr/>
        </p:nvCxnSpPr>
        <p:spPr>
          <a:xfrm>
            <a:off x="7638236" y="3259522"/>
            <a:ext cx="2160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15">
            <a:extLst>
              <a:ext uri="{FF2B5EF4-FFF2-40B4-BE49-F238E27FC236}">
                <a16:creationId xmlns:a16="http://schemas.microsoft.com/office/drawing/2014/main" id="{ED0D2A32-E85D-5E0C-6C0D-8FA822F3A0B6}"/>
              </a:ext>
            </a:extLst>
          </p:cNvPr>
          <p:cNvCxnSpPr>
            <a:cxnSpLocks/>
          </p:cNvCxnSpPr>
          <p:nvPr/>
        </p:nvCxnSpPr>
        <p:spPr>
          <a:xfrm>
            <a:off x="3313886" y="2402272"/>
            <a:ext cx="21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15">
            <a:extLst>
              <a:ext uri="{FF2B5EF4-FFF2-40B4-BE49-F238E27FC236}">
                <a16:creationId xmlns:a16="http://schemas.microsoft.com/office/drawing/2014/main" id="{CCFAD34B-F127-0262-F997-E33601E956D8}"/>
              </a:ext>
            </a:extLst>
          </p:cNvPr>
          <p:cNvCxnSpPr>
            <a:cxnSpLocks/>
          </p:cNvCxnSpPr>
          <p:nvPr/>
        </p:nvCxnSpPr>
        <p:spPr>
          <a:xfrm>
            <a:off x="5476061" y="2402272"/>
            <a:ext cx="21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15">
            <a:extLst>
              <a:ext uri="{FF2B5EF4-FFF2-40B4-BE49-F238E27FC236}">
                <a16:creationId xmlns:a16="http://schemas.microsoft.com/office/drawing/2014/main" id="{7BE408C6-55B1-33C1-7AB5-B34324A15282}"/>
              </a:ext>
            </a:extLst>
          </p:cNvPr>
          <p:cNvCxnSpPr>
            <a:cxnSpLocks/>
          </p:cNvCxnSpPr>
          <p:nvPr/>
        </p:nvCxnSpPr>
        <p:spPr>
          <a:xfrm>
            <a:off x="7638236" y="2411797"/>
            <a:ext cx="21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21">
            <a:extLst>
              <a:ext uri="{FF2B5EF4-FFF2-40B4-BE49-F238E27FC236}">
                <a16:creationId xmlns:a16="http://schemas.microsoft.com/office/drawing/2014/main" id="{CA7AC19B-E6A3-81FA-C02A-CA3C317F4A3C}"/>
              </a:ext>
            </a:extLst>
          </p:cNvPr>
          <p:cNvSpPr txBox="1"/>
          <p:nvPr/>
        </p:nvSpPr>
        <p:spPr>
          <a:xfrm>
            <a:off x="6976456" y="1318640"/>
            <a:ext cx="10602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48 </a:t>
            </a:r>
            <a:r>
              <a:rPr lang="en-US" altLang="ko-K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直接连接符 15">
            <a:extLst>
              <a:ext uri="{FF2B5EF4-FFF2-40B4-BE49-F238E27FC236}">
                <a16:creationId xmlns:a16="http://schemas.microsoft.com/office/drawing/2014/main" id="{16EC324B-2EF0-4E8C-EB8D-A5BA614EBA33}"/>
              </a:ext>
            </a:extLst>
          </p:cNvPr>
          <p:cNvCxnSpPr>
            <a:cxnSpLocks/>
          </p:cNvCxnSpPr>
          <p:nvPr/>
        </p:nvCxnSpPr>
        <p:spPr>
          <a:xfrm>
            <a:off x="3313886" y="1249747"/>
            <a:ext cx="21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15">
            <a:extLst>
              <a:ext uri="{FF2B5EF4-FFF2-40B4-BE49-F238E27FC236}">
                <a16:creationId xmlns:a16="http://schemas.microsoft.com/office/drawing/2014/main" id="{0866ABE2-9E99-069F-F5B9-4065D2193ED9}"/>
              </a:ext>
            </a:extLst>
          </p:cNvPr>
          <p:cNvCxnSpPr>
            <a:cxnSpLocks/>
          </p:cNvCxnSpPr>
          <p:nvPr/>
        </p:nvCxnSpPr>
        <p:spPr>
          <a:xfrm>
            <a:off x="5476061" y="1249747"/>
            <a:ext cx="21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15">
            <a:extLst>
              <a:ext uri="{FF2B5EF4-FFF2-40B4-BE49-F238E27FC236}">
                <a16:creationId xmlns:a16="http://schemas.microsoft.com/office/drawing/2014/main" id="{A1E18A75-CD35-6D86-9D38-8E760DFDE278}"/>
              </a:ext>
            </a:extLst>
          </p:cNvPr>
          <p:cNvCxnSpPr>
            <a:cxnSpLocks/>
          </p:cNvCxnSpPr>
          <p:nvPr/>
        </p:nvCxnSpPr>
        <p:spPr>
          <a:xfrm>
            <a:off x="7638236" y="1259272"/>
            <a:ext cx="21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28">
            <a:extLst>
              <a:ext uri="{FF2B5EF4-FFF2-40B4-BE49-F238E27FC236}">
                <a16:creationId xmlns:a16="http://schemas.microsoft.com/office/drawing/2014/main" id="{6C90D89B-B46B-5D52-11CF-49619AEAEE6F}"/>
              </a:ext>
            </a:extLst>
          </p:cNvPr>
          <p:cNvSpPr txBox="1"/>
          <p:nvPr/>
        </p:nvSpPr>
        <p:spPr>
          <a:xfrm>
            <a:off x="3628159" y="4880169"/>
            <a:ext cx="395166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文本框 128">
            <a:extLst>
              <a:ext uri="{FF2B5EF4-FFF2-40B4-BE49-F238E27FC236}">
                <a16:creationId xmlns:a16="http://schemas.microsoft.com/office/drawing/2014/main" id="{A882999C-EF1F-8454-61D3-7B2A4730F881}"/>
              </a:ext>
            </a:extLst>
          </p:cNvPr>
          <p:cNvSpPr txBox="1"/>
          <p:nvPr/>
        </p:nvSpPr>
        <p:spPr>
          <a:xfrm>
            <a:off x="3237634" y="5099244"/>
            <a:ext cx="395166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文本框 128">
            <a:extLst>
              <a:ext uri="{FF2B5EF4-FFF2-40B4-BE49-F238E27FC236}">
                <a16:creationId xmlns:a16="http://schemas.microsoft.com/office/drawing/2014/main" id="{44C01D93-8A28-7513-EAB4-EE710B39CF7E}"/>
              </a:ext>
            </a:extLst>
          </p:cNvPr>
          <p:cNvSpPr txBox="1"/>
          <p:nvPr/>
        </p:nvSpPr>
        <p:spPr>
          <a:xfrm>
            <a:off x="4018684" y="5394519"/>
            <a:ext cx="395166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9" name="文本框 128">
            <a:extLst>
              <a:ext uri="{FF2B5EF4-FFF2-40B4-BE49-F238E27FC236}">
                <a16:creationId xmlns:a16="http://schemas.microsoft.com/office/drawing/2014/main" id="{E65E5E73-DFF7-9339-7749-6062E801EBD8}"/>
              </a:ext>
            </a:extLst>
          </p:cNvPr>
          <p:cNvSpPr txBox="1"/>
          <p:nvPr/>
        </p:nvSpPr>
        <p:spPr>
          <a:xfrm>
            <a:off x="2207510" y="4440738"/>
            <a:ext cx="395166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文本框 128">
            <a:extLst>
              <a:ext uri="{FF2B5EF4-FFF2-40B4-BE49-F238E27FC236}">
                <a16:creationId xmlns:a16="http://schemas.microsoft.com/office/drawing/2014/main" id="{BCFDF451-4D3B-98D4-5D90-8DF7FA4AE269}"/>
              </a:ext>
            </a:extLst>
          </p:cNvPr>
          <p:cNvSpPr txBox="1"/>
          <p:nvPr/>
        </p:nvSpPr>
        <p:spPr>
          <a:xfrm>
            <a:off x="1818409" y="4108644"/>
            <a:ext cx="395166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7" name="文本框 128">
            <a:extLst>
              <a:ext uri="{FF2B5EF4-FFF2-40B4-BE49-F238E27FC236}">
                <a16:creationId xmlns:a16="http://schemas.microsoft.com/office/drawing/2014/main" id="{87DA7BF5-49D7-E37D-ED43-4B5639A6997B}"/>
              </a:ext>
            </a:extLst>
          </p:cNvPr>
          <p:cNvSpPr txBox="1"/>
          <p:nvPr/>
        </p:nvSpPr>
        <p:spPr>
          <a:xfrm>
            <a:off x="2599459" y="3899094"/>
            <a:ext cx="395166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3774CB90-F0FE-52BA-788D-5996E1E4830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550838" y="3948134"/>
            <a:ext cx="2677055" cy="1916092"/>
          </a:xfrm>
          <a:prstGeom prst="rect">
            <a:avLst/>
          </a:prstGeom>
        </p:spPr>
      </p:pic>
      <p:sp>
        <p:nvSpPr>
          <p:cNvPr id="22" name="文本框 118">
            <a:extLst>
              <a:ext uri="{FF2B5EF4-FFF2-40B4-BE49-F238E27FC236}">
                <a16:creationId xmlns:a16="http://schemas.microsoft.com/office/drawing/2014/main" id="{B063E4FF-F8C4-7644-7F85-8DA13BE0234C}"/>
              </a:ext>
            </a:extLst>
          </p:cNvPr>
          <p:cNvSpPr txBox="1"/>
          <p:nvPr/>
        </p:nvSpPr>
        <p:spPr>
          <a:xfrm rot="16200000">
            <a:off x="4265752" y="4563164"/>
            <a:ext cx="16606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en-US" altLang="zh-CN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(CTCF)</a:t>
            </a:r>
          </a:p>
        </p:txBody>
      </p:sp>
      <p:sp>
        <p:nvSpPr>
          <p:cNvPr id="23" name="文本框 128">
            <a:extLst>
              <a:ext uri="{FF2B5EF4-FFF2-40B4-BE49-F238E27FC236}">
                <a16:creationId xmlns:a16="http://schemas.microsoft.com/office/drawing/2014/main" id="{D5DD7664-8B46-5579-2901-C8DFC9ECCA70}"/>
              </a:ext>
            </a:extLst>
          </p:cNvPr>
          <p:cNvSpPr txBox="1"/>
          <p:nvPr/>
        </p:nvSpPr>
        <p:spPr>
          <a:xfrm>
            <a:off x="5141415" y="3890390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5000</a:t>
            </a:r>
          </a:p>
        </p:txBody>
      </p:sp>
      <p:sp>
        <p:nvSpPr>
          <p:cNvPr id="24" name="文本框 128">
            <a:extLst>
              <a:ext uri="{FF2B5EF4-FFF2-40B4-BE49-F238E27FC236}">
                <a16:creationId xmlns:a16="http://schemas.microsoft.com/office/drawing/2014/main" id="{F38349AB-F828-63D7-6C67-8021031373C9}"/>
              </a:ext>
            </a:extLst>
          </p:cNvPr>
          <p:cNvSpPr txBox="1"/>
          <p:nvPr/>
        </p:nvSpPr>
        <p:spPr>
          <a:xfrm>
            <a:off x="5141415" y="4252340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4000</a:t>
            </a:r>
          </a:p>
        </p:txBody>
      </p:sp>
      <p:sp>
        <p:nvSpPr>
          <p:cNvPr id="44" name="文本框 128">
            <a:extLst>
              <a:ext uri="{FF2B5EF4-FFF2-40B4-BE49-F238E27FC236}">
                <a16:creationId xmlns:a16="http://schemas.microsoft.com/office/drawing/2014/main" id="{0DFD490F-5645-097F-3BCE-FCA4F3DDC2F0}"/>
              </a:ext>
            </a:extLst>
          </p:cNvPr>
          <p:cNvSpPr txBox="1"/>
          <p:nvPr/>
        </p:nvSpPr>
        <p:spPr>
          <a:xfrm>
            <a:off x="5141415" y="4614290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3000</a:t>
            </a:r>
          </a:p>
        </p:txBody>
      </p:sp>
      <p:sp>
        <p:nvSpPr>
          <p:cNvPr id="46" name="文本框 128">
            <a:extLst>
              <a:ext uri="{FF2B5EF4-FFF2-40B4-BE49-F238E27FC236}">
                <a16:creationId xmlns:a16="http://schemas.microsoft.com/office/drawing/2014/main" id="{C9853DB1-135B-24C6-5CE3-97CA7F89FCC7}"/>
              </a:ext>
            </a:extLst>
          </p:cNvPr>
          <p:cNvSpPr txBox="1"/>
          <p:nvPr/>
        </p:nvSpPr>
        <p:spPr>
          <a:xfrm>
            <a:off x="5141415" y="4976240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</a:p>
        </p:txBody>
      </p:sp>
      <p:sp>
        <p:nvSpPr>
          <p:cNvPr id="47" name="文本框 128">
            <a:extLst>
              <a:ext uri="{FF2B5EF4-FFF2-40B4-BE49-F238E27FC236}">
                <a16:creationId xmlns:a16="http://schemas.microsoft.com/office/drawing/2014/main" id="{03604D8B-7A74-0A9C-42BC-6EB377863C57}"/>
              </a:ext>
            </a:extLst>
          </p:cNvPr>
          <p:cNvSpPr txBox="1"/>
          <p:nvPr/>
        </p:nvSpPr>
        <p:spPr>
          <a:xfrm>
            <a:off x="5141415" y="5338190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</a:p>
        </p:txBody>
      </p:sp>
      <p:sp>
        <p:nvSpPr>
          <p:cNvPr id="48" name="文本框 128">
            <a:extLst>
              <a:ext uri="{FF2B5EF4-FFF2-40B4-BE49-F238E27FC236}">
                <a16:creationId xmlns:a16="http://schemas.microsoft.com/office/drawing/2014/main" id="{831BBC6D-BF58-2656-7865-D3C3C7AAA1ED}"/>
              </a:ext>
            </a:extLst>
          </p:cNvPr>
          <p:cNvSpPr txBox="1"/>
          <p:nvPr/>
        </p:nvSpPr>
        <p:spPr>
          <a:xfrm>
            <a:off x="5141415" y="5700140"/>
            <a:ext cx="378557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3" name="文本框 128">
            <a:extLst>
              <a:ext uri="{FF2B5EF4-FFF2-40B4-BE49-F238E27FC236}">
                <a16:creationId xmlns:a16="http://schemas.microsoft.com/office/drawing/2014/main" id="{EAAFB6FD-EDF3-7547-3A77-44B4D6CBBBFA}"/>
              </a:ext>
            </a:extLst>
          </p:cNvPr>
          <p:cNvSpPr txBox="1"/>
          <p:nvPr/>
        </p:nvSpPr>
        <p:spPr>
          <a:xfrm>
            <a:off x="5766295" y="5854684"/>
            <a:ext cx="745171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Mock</a:t>
            </a:r>
          </a:p>
        </p:txBody>
      </p:sp>
      <p:sp>
        <p:nvSpPr>
          <p:cNvPr id="54" name="文本框 128">
            <a:extLst>
              <a:ext uri="{FF2B5EF4-FFF2-40B4-BE49-F238E27FC236}">
                <a16:creationId xmlns:a16="http://schemas.microsoft.com/office/drawing/2014/main" id="{9A50B05D-2FE9-AA36-BC97-10865AD356A4}"/>
              </a:ext>
            </a:extLst>
          </p:cNvPr>
          <p:cNvSpPr txBox="1"/>
          <p:nvPr/>
        </p:nvSpPr>
        <p:spPr>
          <a:xfrm>
            <a:off x="6539003" y="5854684"/>
            <a:ext cx="745171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ASM</a:t>
            </a:r>
          </a:p>
        </p:txBody>
      </p:sp>
      <p:sp>
        <p:nvSpPr>
          <p:cNvPr id="55" name="文本框 128">
            <a:extLst>
              <a:ext uri="{FF2B5EF4-FFF2-40B4-BE49-F238E27FC236}">
                <a16:creationId xmlns:a16="http://schemas.microsoft.com/office/drawing/2014/main" id="{BC6580E4-997F-49FA-C3FD-19A60D2A25EB}"/>
              </a:ext>
            </a:extLst>
          </p:cNvPr>
          <p:cNvSpPr txBox="1"/>
          <p:nvPr/>
        </p:nvSpPr>
        <p:spPr>
          <a:xfrm>
            <a:off x="7223537" y="5854684"/>
            <a:ext cx="1009016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ASM / EGTA</a:t>
            </a:r>
          </a:p>
        </p:txBody>
      </p:sp>
      <p:sp>
        <p:nvSpPr>
          <p:cNvPr id="56" name="文本框 128">
            <a:extLst>
              <a:ext uri="{FF2B5EF4-FFF2-40B4-BE49-F238E27FC236}">
                <a16:creationId xmlns:a16="http://schemas.microsoft.com/office/drawing/2014/main" id="{CF6AEFC2-2167-80C5-E157-389B5CB37BE1}"/>
              </a:ext>
            </a:extLst>
          </p:cNvPr>
          <p:cNvSpPr txBox="1"/>
          <p:nvPr/>
        </p:nvSpPr>
        <p:spPr>
          <a:xfrm>
            <a:off x="6710254" y="4137220"/>
            <a:ext cx="395166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7" name="文本框 128">
            <a:extLst>
              <a:ext uri="{FF2B5EF4-FFF2-40B4-BE49-F238E27FC236}">
                <a16:creationId xmlns:a16="http://schemas.microsoft.com/office/drawing/2014/main" id="{15579202-DFE0-479A-3B81-AF20482B192F}"/>
              </a:ext>
            </a:extLst>
          </p:cNvPr>
          <p:cNvSpPr txBox="1"/>
          <p:nvPr/>
        </p:nvSpPr>
        <p:spPr>
          <a:xfrm>
            <a:off x="5941297" y="5009097"/>
            <a:ext cx="395166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8" name="文本框 128">
            <a:extLst>
              <a:ext uri="{FF2B5EF4-FFF2-40B4-BE49-F238E27FC236}">
                <a16:creationId xmlns:a16="http://schemas.microsoft.com/office/drawing/2014/main" id="{9CF4F00F-55A9-5EEF-6DBA-3DF85A667DEF}"/>
              </a:ext>
            </a:extLst>
          </p:cNvPr>
          <p:cNvSpPr txBox="1"/>
          <p:nvPr/>
        </p:nvSpPr>
        <p:spPr>
          <a:xfrm>
            <a:off x="7494786" y="5174673"/>
            <a:ext cx="395166" cy="1692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9" name="TextBox 65">
            <a:extLst>
              <a:ext uri="{FF2B5EF4-FFF2-40B4-BE49-F238E27FC236}">
                <a16:creationId xmlns:a16="http://schemas.microsoft.com/office/drawing/2014/main" id="{0C7F1DEC-4523-0CD5-EB3F-48E1074CE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2984" y="1678105"/>
            <a:ext cx="7053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BF</a:t>
            </a:r>
          </a:p>
        </p:txBody>
      </p:sp>
      <p:sp>
        <p:nvSpPr>
          <p:cNvPr id="60" name="TextBox 65">
            <a:extLst>
              <a:ext uri="{FF2B5EF4-FFF2-40B4-BE49-F238E27FC236}">
                <a16:creationId xmlns:a16="http://schemas.microsoft.com/office/drawing/2014/main" id="{858972A9-915F-68EF-7708-2FF6506BA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7058" y="545616"/>
            <a:ext cx="7053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b="1" dirty="0">
                <a:latin typeface="Arial" panose="020B0604020202020204" pitchFamily="34" charset="0"/>
                <a:ea typeface="Malgun Gothic" panose="020B0503020000020004" charset="-127"/>
                <a:cs typeface="Arial" panose="020B0604020202020204" pitchFamily="34" charset="0"/>
              </a:rPr>
              <a:t>BF</a:t>
            </a:r>
          </a:p>
        </p:txBody>
      </p:sp>
    </p:spTree>
    <p:extLst>
      <p:ext uri="{BB962C8B-B14F-4D97-AF65-F5344CB8AC3E}">
        <p14:creationId xmlns:p14="http://schemas.microsoft.com/office/powerpoint/2010/main" val="2253555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jdhZjkzZTVmN2FiZDM0NGY2NTE2NzhlZmFiMTQyZTQifQ=="/>
  <p:tag name="KSO_WPP_MARK_KEY" val="1a2ee53d-0a53-43d9-89af-3d5449f1693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72072</TotalTime>
  <Words>1086</Words>
  <Application>Microsoft Office PowerPoint</Application>
  <PresentationFormat>全屏显示(4:3)</PresentationFormat>
  <Paragraphs>147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4" baseType="lpstr">
      <vt:lpstr>等线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娟 王</cp:lastModifiedBy>
  <cp:revision>984</cp:revision>
  <dcterms:created xsi:type="dcterms:W3CDTF">2022-11-17T02:54:00Z</dcterms:created>
  <dcterms:modified xsi:type="dcterms:W3CDTF">2024-07-04T12:21:19Z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7135465DAC7243778261D746FAA3E420</vt:lpwstr>
  </property>
  <property fmtid="{D5CDD505-2E9C-101B-9397-08002B2CF9AE}" pid="3" name="KSOProductBuildVer">
    <vt:lpwstr>2052-11.1.0.12763</vt:lpwstr>
  </property>
</Properties>
</file>