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76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21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92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34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409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279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5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202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729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21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D23B7-03D2-45EC-A966-A351C0CCAF26}" type="datetimeFigureOut">
              <a:rPr lang="es-ES" smtClean="0"/>
              <a:t>06/09/2024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13A2-E84D-4F8A-815B-E604015797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45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56394" y="5279697"/>
            <a:ext cx="8266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/>
              <a:t>Supplementary</a:t>
            </a:r>
            <a:r>
              <a:rPr lang="es-ES" sz="1200" b="1" dirty="0" smtClean="0"/>
              <a:t> Figure S1. </a:t>
            </a:r>
            <a:r>
              <a:rPr lang="es-ES" sz="1200" b="1" dirty="0" err="1" smtClean="0"/>
              <a:t>Low-density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lipoprotein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cholesterol</a:t>
            </a:r>
            <a:r>
              <a:rPr lang="es-ES" sz="1200" b="1" dirty="0" smtClean="0"/>
              <a:t> </a:t>
            </a:r>
            <a:r>
              <a:rPr lang="es-ES" sz="1200" b="1" dirty="0" smtClean="0"/>
              <a:t>(LDL-c)/</a:t>
            </a:r>
            <a:r>
              <a:rPr lang="es-ES" sz="1200" b="1" dirty="0" err="1" smtClean="0"/>
              <a:t>high-density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lipoprotein</a:t>
            </a:r>
            <a:r>
              <a:rPr lang="es-ES" sz="1200" b="1" dirty="0" smtClean="0"/>
              <a:t> </a:t>
            </a:r>
            <a:r>
              <a:rPr lang="es-ES" sz="1200" b="1" smtClean="0"/>
              <a:t>cholesterol</a:t>
            </a:r>
            <a:r>
              <a:rPr lang="es-ES" sz="1200" b="1" dirty="0" smtClean="0"/>
              <a:t> </a:t>
            </a:r>
            <a:r>
              <a:rPr lang="es-ES" sz="1200" b="1" dirty="0" smtClean="0"/>
              <a:t>(HDL-c) ratio </a:t>
            </a:r>
            <a:r>
              <a:rPr lang="es-ES" sz="1200" b="1" dirty="0" err="1" smtClean="0"/>
              <a:t>is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related</a:t>
            </a:r>
            <a:r>
              <a:rPr lang="es-ES" sz="1200" b="1" dirty="0" smtClean="0"/>
              <a:t> to </a:t>
            </a:r>
            <a:r>
              <a:rPr lang="es-ES" sz="1200" b="1" dirty="0" err="1" smtClean="0"/>
              <a:t>vasoconstriction</a:t>
            </a:r>
            <a:r>
              <a:rPr lang="es-ES" sz="1200" b="1" dirty="0" smtClean="0"/>
              <a:t> in human </a:t>
            </a:r>
            <a:r>
              <a:rPr lang="es-ES" sz="1200" b="1" dirty="0" err="1" smtClean="0"/>
              <a:t>mesenteric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arteries</a:t>
            </a:r>
            <a:r>
              <a:rPr lang="es-ES" sz="1200" b="1" dirty="0" smtClean="0"/>
              <a:t> (HMA) </a:t>
            </a:r>
            <a:r>
              <a:rPr lang="es-ES" sz="1200" b="1" dirty="0" err="1" smtClean="0"/>
              <a:t>from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morbidly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obese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subjects</a:t>
            </a:r>
            <a:r>
              <a:rPr lang="es-ES" sz="1200" b="1" dirty="0" smtClean="0"/>
              <a:t>. </a:t>
            </a:r>
            <a:r>
              <a:rPr lang="es-ES" sz="1200" dirty="0" err="1" smtClean="0"/>
              <a:t>Upper</a:t>
            </a:r>
            <a:r>
              <a:rPr lang="es-ES" sz="1200" dirty="0" smtClean="0"/>
              <a:t> </a:t>
            </a:r>
            <a:r>
              <a:rPr lang="es-ES" sz="1200" dirty="0" err="1" smtClean="0"/>
              <a:t>panels</a:t>
            </a:r>
            <a:r>
              <a:rPr lang="es-ES" sz="1200" dirty="0" smtClean="0"/>
              <a:t> show </a:t>
            </a:r>
            <a:r>
              <a:rPr lang="es-ES" sz="1200" dirty="0" err="1" smtClean="0"/>
              <a:t>concentration-dependent</a:t>
            </a:r>
            <a:r>
              <a:rPr lang="es-ES" sz="1200" dirty="0" smtClean="0"/>
              <a:t> </a:t>
            </a:r>
            <a:r>
              <a:rPr lang="es-ES" sz="1200" dirty="0" err="1" smtClean="0"/>
              <a:t>contractions</a:t>
            </a:r>
            <a:r>
              <a:rPr lang="es-ES" sz="1200" dirty="0" smtClean="0"/>
              <a:t> </a:t>
            </a:r>
            <a:r>
              <a:rPr lang="es-ES" sz="1200" dirty="0" err="1" smtClean="0"/>
              <a:t>induced</a:t>
            </a:r>
            <a:r>
              <a:rPr lang="es-ES" sz="1200" dirty="0" smtClean="0"/>
              <a:t> </a:t>
            </a:r>
            <a:r>
              <a:rPr lang="es-ES" sz="1200" dirty="0" err="1" smtClean="0"/>
              <a:t>by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thromboxane</a:t>
            </a:r>
            <a:r>
              <a:rPr lang="es-ES" sz="1200" dirty="0" smtClean="0"/>
              <a:t> </a:t>
            </a:r>
            <a:r>
              <a:rPr lang="es-ES" sz="1200" dirty="0" err="1" smtClean="0"/>
              <a:t>analogue</a:t>
            </a:r>
            <a:r>
              <a:rPr lang="es-ES" sz="1200" dirty="0" smtClean="0"/>
              <a:t>, U46619 (0.1 </a:t>
            </a:r>
            <a:r>
              <a:rPr lang="es-ES" sz="1200" dirty="0" err="1" smtClean="0"/>
              <a:t>nM</a:t>
            </a:r>
            <a:r>
              <a:rPr lang="es-ES" sz="1200" dirty="0" smtClean="0"/>
              <a:t> to 1 µM) (A), and vasoconstrictor </a:t>
            </a:r>
            <a:r>
              <a:rPr lang="es-ES" sz="1200" dirty="0" err="1" smtClean="0"/>
              <a:t>peptide</a:t>
            </a:r>
            <a:r>
              <a:rPr lang="es-ES" sz="1200" dirty="0" smtClean="0"/>
              <a:t>, endothelin-1 (ET-1, 0.1 </a:t>
            </a:r>
            <a:r>
              <a:rPr lang="es-ES" sz="1200" dirty="0" err="1" smtClean="0"/>
              <a:t>nM</a:t>
            </a:r>
            <a:r>
              <a:rPr lang="es-ES" sz="1200" dirty="0" smtClean="0"/>
              <a:t> </a:t>
            </a:r>
            <a:r>
              <a:rPr lang="es-ES" sz="1200" dirty="0"/>
              <a:t>to </a:t>
            </a:r>
            <a:r>
              <a:rPr lang="es-ES" sz="1200" dirty="0" smtClean="0"/>
              <a:t>0.1 </a:t>
            </a:r>
            <a:r>
              <a:rPr lang="es-ES" sz="1200" dirty="0"/>
              <a:t>µM</a:t>
            </a:r>
            <a:r>
              <a:rPr lang="es-ES" sz="1200" dirty="0" smtClean="0"/>
              <a:t>) (B) in HMA </a:t>
            </a:r>
            <a:r>
              <a:rPr lang="es-ES" sz="1200" dirty="0" err="1" smtClean="0"/>
              <a:t>from</a:t>
            </a:r>
            <a:r>
              <a:rPr lang="es-ES" sz="1200" dirty="0" smtClean="0"/>
              <a:t> non-</a:t>
            </a:r>
            <a:r>
              <a:rPr lang="es-ES" sz="1200" dirty="0" err="1" smtClean="0"/>
              <a:t>obese</a:t>
            </a:r>
            <a:r>
              <a:rPr lang="es-ES" sz="1200" dirty="0" smtClean="0"/>
              <a:t> (control) and </a:t>
            </a:r>
            <a:r>
              <a:rPr lang="es-ES" sz="1200" dirty="0" err="1" smtClean="0"/>
              <a:t>morbidly</a:t>
            </a:r>
            <a:r>
              <a:rPr lang="es-ES" sz="1200" dirty="0" smtClean="0"/>
              <a:t> </a:t>
            </a:r>
            <a:r>
              <a:rPr lang="es-ES" sz="1200" dirty="0" err="1" smtClean="0"/>
              <a:t>obese</a:t>
            </a:r>
            <a:r>
              <a:rPr lang="es-ES" sz="1200" dirty="0" smtClean="0"/>
              <a:t> </a:t>
            </a:r>
            <a:r>
              <a:rPr lang="es-ES" sz="1200" dirty="0" err="1" smtClean="0"/>
              <a:t>subjects</a:t>
            </a:r>
            <a:r>
              <a:rPr lang="es-ES" sz="1200" dirty="0" smtClean="0"/>
              <a:t>. </a:t>
            </a:r>
            <a:r>
              <a:rPr lang="en-US" sz="1200" dirty="0" smtClean="0"/>
              <a:t>Data </a:t>
            </a:r>
            <a:r>
              <a:rPr lang="en-US" sz="1200" dirty="0"/>
              <a:t>are expressed as the </a:t>
            </a:r>
            <a:r>
              <a:rPr lang="en-US" sz="1200" dirty="0" err="1"/>
              <a:t>mean±S.E.M</a:t>
            </a:r>
            <a:r>
              <a:rPr lang="en-US" sz="1200" dirty="0"/>
              <a:t>. of the percentage of </a:t>
            </a:r>
            <a:r>
              <a:rPr lang="en-US" sz="1200" dirty="0" smtClean="0"/>
              <a:t>contraction induced by 125 </a:t>
            </a:r>
            <a:r>
              <a:rPr lang="en-US" sz="1200" dirty="0" err="1" smtClean="0"/>
              <a:t>mM</a:t>
            </a:r>
            <a:r>
              <a:rPr lang="en-US" sz="1200" dirty="0" smtClean="0"/>
              <a:t> K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. No significant differences were reached. </a:t>
            </a:r>
            <a:r>
              <a:rPr lang="en-US" sz="1200" dirty="0"/>
              <a:t>Lower panels show linear regressions of </a:t>
            </a:r>
            <a:r>
              <a:rPr lang="en-US" sz="1200" dirty="0" smtClean="0"/>
              <a:t>LDL-c/HDL-c </a:t>
            </a:r>
            <a:r>
              <a:rPr lang="en-US" sz="1200" dirty="0"/>
              <a:t>ratio versus </a:t>
            </a:r>
            <a:r>
              <a:rPr lang="en-US" sz="1200" dirty="0" smtClean="0"/>
              <a:t>maximum response (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max</a:t>
            </a:r>
            <a:r>
              <a:rPr lang="en-US" sz="1200" dirty="0" smtClean="0"/>
              <a:t>) to U46619 (C) and ET-1 (D) in HMA from obese subjects. Coefficients </a:t>
            </a:r>
            <a:r>
              <a:rPr lang="en-US" sz="1200" dirty="0"/>
              <a:t>of </a:t>
            </a:r>
            <a:r>
              <a:rPr lang="en-US" sz="1200" dirty="0" smtClean="0"/>
              <a:t>determination (r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 </a:t>
            </a:r>
            <a:r>
              <a:rPr lang="en-US" sz="1200" dirty="0"/>
              <a:t>and probability (p) values are indicated. Significant associations are highlighted in bold</a:t>
            </a:r>
            <a:r>
              <a:rPr lang="en-US" sz="1200" dirty="0" smtClean="0"/>
              <a:t>. n indicates number of subjects from whom the tissues were collected for the determinations.</a:t>
            </a:r>
            <a:endParaRPr lang="es-ES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292" y="0"/>
            <a:ext cx="6018146" cy="53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175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Comunidad de Madrid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Consejeria de Sanidad</dc:creator>
  <cp:lastModifiedBy>Consejeria de Sanidad</cp:lastModifiedBy>
  <cp:revision>13</cp:revision>
  <dcterms:created xsi:type="dcterms:W3CDTF">2023-07-28T15:56:04Z</dcterms:created>
  <dcterms:modified xsi:type="dcterms:W3CDTF">2024-09-06T13:41:44Z</dcterms:modified>
</cp:coreProperties>
</file>