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</p:sldIdLst>
  <p:sldSz cx="12192000" cy="6858000"/>
  <p:notesSz cx="6858000" cy="9144000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8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Virsraksta slai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lv-LV"/>
              <a:t>Rediģēt šablona virsraksta stilu</a:t>
            </a:r>
          </a:p>
        </p:txBody>
      </p:sp>
      <p:sp>
        <p:nvSpPr>
          <p:cNvPr id="3" name="Apakšvirsrakst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lv-LV"/>
              <a:t>Rediģēt šablona apakšvirsraksta stilu</a:t>
            </a:r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0033D-C780-41A4-B446-FBA641750388}" type="datetimeFigureOut">
              <a:rPr lang="lv-LV" smtClean="0"/>
              <a:t>22.03.2022</a:t>
            </a:fld>
            <a:endParaRPr lang="lv-LV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E0B67-6ECB-44F3-9F17-948980C2E260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5669071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Virsraksts un vertikāls te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/>
              <a:t>Rediģēt šablona virsraksta stilu</a:t>
            </a:r>
          </a:p>
        </p:txBody>
      </p:sp>
      <p:sp>
        <p:nvSpPr>
          <p:cNvPr id="3" name="Vertikāls teksta vietturis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v-LV"/>
              <a:t>Rediģēt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0033D-C780-41A4-B446-FBA641750388}" type="datetimeFigureOut">
              <a:rPr lang="lv-LV" smtClean="0"/>
              <a:t>22.03.2022</a:t>
            </a:fld>
            <a:endParaRPr lang="lv-LV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E0B67-6ECB-44F3-9F17-948980C2E260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640115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āls virsraksts un te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āls virsrakst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lv-LV"/>
              <a:t>Rediģēt šablona virsraksta stilu</a:t>
            </a:r>
          </a:p>
        </p:txBody>
      </p:sp>
      <p:sp>
        <p:nvSpPr>
          <p:cNvPr id="3" name="Vertikāls teksta vietturis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lv-LV"/>
              <a:t>Rediģēt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0033D-C780-41A4-B446-FBA641750388}" type="datetimeFigureOut">
              <a:rPr lang="lv-LV" smtClean="0"/>
              <a:t>22.03.2022</a:t>
            </a:fld>
            <a:endParaRPr lang="lv-LV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E0B67-6ECB-44F3-9F17-948980C2E260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79477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Virsraksts un sat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/>
              <a:t>Rediģēt šablona virsraksta stilu</a:t>
            </a:r>
          </a:p>
        </p:txBody>
      </p:sp>
      <p:sp>
        <p:nvSpPr>
          <p:cNvPr id="3" name="Satura vietturis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v-LV"/>
              <a:t>Rediģēt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0033D-C780-41A4-B446-FBA641750388}" type="datetimeFigureOut">
              <a:rPr lang="lv-LV" smtClean="0"/>
              <a:t>22.03.2022</a:t>
            </a:fld>
            <a:endParaRPr lang="lv-LV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E0B67-6ECB-44F3-9F17-948980C2E260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6262342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adaļas galve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lv-LV"/>
              <a:t>Rediģēt šablona virsraksta stilu</a:t>
            </a:r>
          </a:p>
        </p:txBody>
      </p:sp>
      <p:sp>
        <p:nvSpPr>
          <p:cNvPr id="3" name="Teksta vietturis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v-LV"/>
              <a:t>Rediģēt šablona teksta stilus</a:t>
            </a:r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0033D-C780-41A4-B446-FBA641750388}" type="datetimeFigureOut">
              <a:rPr lang="lv-LV" smtClean="0"/>
              <a:t>22.03.2022</a:t>
            </a:fld>
            <a:endParaRPr lang="lv-LV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E0B67-6ECB-44F3-9F17-948980C2E260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898915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ivi satur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/>
              <a:t>Rediģēt šablona virsraksta stilu</a:t>
            </a:r>
          </a:p>
        </p:txBody>
      </p:sp>
      <p:sp>
        <p:nvSpPr>
          <p:cNvPr id="3" name="Satura vietturis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lv-LV"/>
              <a:t>Rediģēt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</a:p>
        </p:txBody>
      </p:sp>
      <p:sp>
        <p:nvSpPr>
          <p:cNvPr id="4" name="Satura vietturis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lv-LV"/>
              <a:t>Rediģēt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</a:p>
        </p:txBody>
      </p:sp>
      <p:sp>
        <p:nvSpPr>
          <p:cNvPr id="5" name="Datuma vietturi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0033D-C780-41A4-B446-FBA641750388}" type="datetimeFigureOut">
              <a:rPr lang="lv-LV" smtClean="0"/>
              <a:t>22.03.2022</a:t>
            </a:fld>
            <a:endParaRPr lang="lv-LV"/>
          </a:p>
        </p:txBody>
      </p:sp>
      <p:sp>
        <p:nvSpPr>
          <p:cNvPr id="6" name="Kājenes vietturi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aida numura vietturi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E0B67-6ECB-44F3-9F17-948980C2E260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1956985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līdzināj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lv-LV"/>
              <a:t>Rediģēt šablona virsraksta stilu</a:t>
            </a:r>
          </a:p>
        </p:txBody>
      </p:sp>
      <p:sp>
        <p:nvSpPr>
          <p:cNvPr id="3" name="Teksta vietturis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v-LV"/>
              <a:t>Rediģēt šablona teksta stilus</a:t>
            </a:r>
          </a:p>
        </p:txBody>
      </p:sp>
      <p:sp>
        <p:nvSpPr>
          <p:cNvPr id="4" name="Satura vietturis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lv-LV"/>
              <a:t>Rediģēt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</a:p>
        </p:txBody>
      </p:sp>
      <p:sp>
        <p:nvSpPr>
          <p:cNvPr id="5" name="Teksta vietturis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v-LV"/>
              <a:t>Rediģēt šablona teksta stilus</a:t>
            </a:r>
          </a:p>
        </p:txBody>
      </p:sp>
      <p:sp>
        <p:nvSpPr>
          <p:cNvPr id="6" name="Satura vietturis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lv-LV"/>
              <a:t>Rediģēt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</a:p>
        </p:txBody>
      </p:sp>
      <p:sp>
        <p:nvSpPr>
          <p:cNvPr id="7" name="Datuma vietturis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0033D-C780-41A4-B446-FBA641750388}" type="datetimeFigureOut">
              <a:rPr lang="lv-LV" smtClean="0"/>
              <a:t>22.03.2022</a:t>
            </a:fld>
            <a:endParaRPr lang="lv-LV"/>
          </a:p>
        </p:txBody>
      </p:sp>
      <p:sp>
        <p:nvSpPr>
          <p:cNvPr id="8" name="Kājenes vietturis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aida numura vietturis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E0B67-6ECB-44F3-9F17-948980C2E260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8255426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kai virsra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/>
              <a:t>Rediģēt šablona virsraksta stilu</a:t>
            </a:r>
          </a:p>
        </p:txBody>
      </p:sp>
      <p:sp>
        <p:nvSpPr>
          <p:cNvPr id="3" name="Datuma vietturis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0033D-C780-41A4-B446-FBA641750388}" type="datetimeFigureOut">
              <a:rPr lang="lv-LV" smtClean="0"/>
              <a:t>22.03.2022</a:t>
            </a:fld>
            <a:endParaRPr lang="lv-LV"/>
          </a:p>
        </p:txBody>
      </p:sp>
      <p:sp>
        <p:nvSpPr>
          <p:cNvPr id="4" name="Kājenes vietturis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aida numura vietturis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E0B67-6ECB-44F3-9F17-948980C2E260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980286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uk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a vietturis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0033D-C780-41A4-B446-FBA641750388}" type="datetimeFigureOut">
              <a:rPr lang="lv-LV" smtClean="0"/>
              <a:t>22.03.2022</a:t>
            </a:fld>
            <a:endParaRPr lang="lv-LV"/>
          </a:p>
        </p:txBody>
      </p:sp>
      <p:sp>
        <p:nvSpPr>
          <p:cNvPr id="3" name="Kājenes vietturis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E0B67-6ECB-44F3-9F17-948980C2E260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3261511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turs ar paraks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lv-LV"/>
              <a:t>Rediģēt šablona virsraksta stilu</a:t>
            </a:r>
          </a:p>
        </p:txBody>
      </p:sp>
      <p:sp>
        <p:nvSpPr>
          <p:cNvPr id="3" name="Satura vietturis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v-LV"/>
              <a:t>Rediģēt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</a:p>
        </p:txBody>
      </p:sp>
      <p:sp>
        <p:nvSpPr>
          <p:cNvPr id="4" name="Teksta vietturis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v-LV"/>
              <a:t>Rediģēt šablona teksta stilus</a:t>
            </a:r>
          </a:p>
        </p:txBody>
      </p:sp>
      <p:sp>
        <p:nvSpPr>
          <p:cNvPr id="5" name="Datuma vietturi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0033D-C780-41A4-B446-FBA641750388}" type="datetimeFigureOut">
              <a:rPr lang="lv-LV" smtClean="0"/>
              <a:t>22.03.2022</a:t>
            </a:fld>
            <a:endParaRPr lang="lv-LV"/>
          </a:p>
        </p:txBody>
      </p:sp>
      <p:sp>
        <p:nvSpPr>
          <p:cNvPr id="6" name="Kājenes vietturi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aida numura vietturi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E0B67-6ECB-44F3-9F17-948980C2E260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2086645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ttēls ar paraks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lv-LV"/>
              <a:t>Rediģēt šablona virsraksta stilu</a:t>
            </a:r>
          </a:p>
        </p:txBody>
      </p:sp>
      <p:sp>
        <p:nvSpPr>
          <p:cNvPr id="3" name="Attēla vietturis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v-LV"/>
          </a:p>
        </p:txBody>
      </p:sp>
      <p:sp>
        <p:nvSpPr>
          <p:cNvPr id="4" name="Teksta vietturis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v-LV"/>
              <a:t>Rediģēt šablona teksta stilus</a:t>
            </a:r>
          </a:p>
        </p:txBody>
      </p:sp>
      <p:sp>
        <p:nvSpPr>
          <p:cNvPr id="5" name="Datuma vietturi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0033D-C780-41A4-B446-FBA641750388}" type="datetimeFigureOut">
              <a:rPr lang="lv-LV" smtClean="0"/>
              <a:t>22.03.2022</a:t>
            </a:fld>
            <a:endParaRPr lang="lv-LV"/>
          </a:p>
        </p:txBody>
      </p:sp>
      <p:sp>
        <p:nvSpPr>
          <p:cNvPr id="6" name="Kājenes vietturi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aida numura vietturi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E0B67-6ECB-44F3-9F17-948980C2E260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198118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a viettur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v-LV"/>
              <a:t>Rediģēt šablona virsraksta stilu</a:t>
            </a:r>
          </a:p>
        </p:txBody>
      </p:sp>
      <p:sp>
        <p:nvSpPr>
          <p:cNvPr id="3" name="Teksta vietturis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v-LV"/>
              <a:t>Rediģēt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00033D-C780-41A4-B446-FBA641750388}" type="datetimeFigureOut">
              <a:rPr lang="lv-LV" smtClean="0"/>
              <a:t>22.03.2022</a:t>
            </a:fld>
            <a:endParaRPr lang="lv-LV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6E0B67-6ECB-44F3-9F17-948980C2E260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219469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33742" y="1723081"/>
            <a:ext cx="648034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1400" cap="all" dirty="0"/>
              <a:t>Mgnd</a:t>
            </a:r>
            <a:r>
              <a:rPr lang="lv-LV" sz="1400" cap="all" dirty="0">
                <a:solidFill>
                  <a:srgbClr val="0070C0"/>
                </a:solidFill>
              </a:rPr>
              <a:t>eicpavkrdvdlfltgtpdeyveqvaqykalpvvlenarilkncvdakmteedkenalsvldkiytsplc</a:t>
            </a:r>
            <a:r>
              <a:rPr lang="lv-LV" sz="1400" cap="all" dirty="0">
                <a:solidFill>
                  <a:schemeClr val="accent6">
                    <a:lumMod val="75000"/>
                  </a:schemeClr>
                </a:solidFill>
              </a:rPr>
              <a:t>ggggsggggsggggs</a:t>
            </a:r>
            <a:r>
              <a:rPr lang="lv-LV" sz="1400" cap="all" dirty="0">
                <a:solidFill>
                  <a:srgbClr val="0070C0"/>
                </a:solidFill>
              </a:rPr>
              <a:t>vkmaetcpifydvffavangnellldlsltkvnatepertamkkiqdcyvenglisrvldglvmttissskdcmgeavqntvedlklntlgr</a:t>
            </a:r>
            <a:r>
              <a:rPr lang="lv-LV" sz="1400" cap="all" dirty="0">
                <a:solidFill>
                  <a:schemeClr val="accent6">
                    <a:lumMod val="75000"/>
                  </a:schemeClr>
                </a:solidFill>
              </a:rPr>
              <a:t>gsggggsggggsggggs</a:t>
            </a:r>
            <a:r>
              <a:rPr lang="lv-LV" sz="1400" cap="all" dirty="0"/>
              <a:t>tidaggstkkdakqeqgsiqpnlnkekekdvnvgtsgtytvPrikaitskmrmpkskgatvlnlehlleyapqqidisntratqsqfdtwyeavqlaydigetemptvmnglmvwcieNgtspningvwvmmdgdeqveyplkpivenakptlrqimahfsdvaeayiemrnkkepympryglvrnlrdgslaryafdfyevtsrtpvrareahiqmkaaalksaqsrlfgldggistqeenterhttedvspsmhtllgvknm*</a:t>
            </a:r>
          </a:p>
          <a:p>
            <a:endParaRPr lang="lv-LV" sz="1400" cap="all" dirty="0"/>
          </a:p>
          <a:p>
            <a:r>
              <a:rPr lang="lv-LV" sz="1400" dirty="0" err="1"/>
              <a:t>Fel</a:t>
            </a:r>
            <a:r>
              <a:rPr lang="lv-LV" sz="1400" dirty="0"/>
              <a:t> d 1:  </a:t>
            </a:r>
            <a:r>
              <a:rPr lang="lv-LV" sz="1400" dirty="0" err="1"/>
              <a:t>pI</a:t>
            </a:r>
            <a:r>
              <a:rPr lang="lv-LV" sz="1400" dirty="0"/>
              <a:t>  = 4.57; 18.9 </a:t>
            </a:r>
            <a:r>
              <a:rPr lang="lv-LV" sz="1400" dirty="0" err="1"/>
              <a:t>kDa</a:t>
            </a:r>
            <a:r>
              <a:rPr lang="lv-LV" sz="1400" dirty="0"/>
              <a:t> </a:t>
            </a:r>
          </a:p>
          <a:p>
            <a:r>
              <a:rPr lang="en-US" sz="1400" dirty="0"/>
              <a:t>PVY-NG4S-Feld1:  </a:t>
            </a:r>
            <a:r>
              <a:rPr lang="en-US" sz="1400" dirty="0" err="1"/>
              <a:t>pI</a:t>
            </a:r>
            <a:r>
              <a:rPr lang="en-US" sz="1400" dirty="0"/>
              <a:t>  = 5.10; Mw = 50.2 </a:t>
            </a:r>
            <a:r>
              <a:rPr lang="en-US" sz="1400" dirty="0" err="1"/>
              <a:t>kDa</a:t>
            </a:r>
            <a:endParaRPr lang="en-US" sz="1400" dirty="0"/>
          </a:p>
          <a:p>
            <a:endParaRPr lang="lv-LV" sz="1400" cap="all" dirty="0"/>
          </a:p>
        </p:txBody>
      </p:sp>
      <p:sp>
        <p:nvSpPr>
          <p:cNvPr id="6" name="TextBox 5"/>
          <p:cNvSpPr txBox="1"/>
          <p:nvPr/>
        </p:nvSpPr>
        <p:spPr>
          <a:xfrm>
            <a:off x="5261225" y="4754941"/>
            <a:ext cx="65528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1200" dirty="0"/>
              <a:t>Fig</a:t>
            </a:r>
            <a:r>
              <a:rPr lang="en-US" sz="1200" dirty="0" err="1"/>
              <a:t>ure</a:t>
            </a:r>
            <a:r>
              <a:rPr lang="lv-LV" sz="1200" dirty="0"/>
              <a:t> </a:t>
            </a:r>
            <a:r>
              <a:rPr lang="en-US" sz="1200" dirty="0"/>
              <a:t>S</a:t>
            </a:r>
            <a:r>
              <a:rPr lang="lv-LV" sz="1200" dirty="0"/>
              <a:t>1. </a:t>
            </a:r>
            <a:r>
              <a:rPr lang="lv-LV" sz="1200" dirty="0" err="1"/>
              <a:t>Description</a:t>
            </a:r>
            <a:r>
              <a:rPr lang="lv-LV" sz="1200" dirty="0"/>
              <a:t> </a:t>
            </a:r>
            <a:r>
              <a:rPr lang="lv-LV" sz="1200" dirty="0" err="1"/>
              <a:t>of</a:t>
            </a:r>
            <a:r>
              <a:rPr lang="lv-LV" sz="1200" dirty="0"/>
              <a:t>  </a:t>
            </a:r>
            <a:r>
              <a:rPr lang="lv-LV" sz="1200" dirty="0" err="1"/>
              <a:t>plasmid</a:t>
            </a:r>
            <a:r>
              <a:rPr lang="lv-LV" sz="1200" dirty="0"/>
              <a:t> pET-PVY-NG4S-Feld1. </a:t>
            </a:r>
            <a:r>
              <a:rPr lang="lv-LV" sz="1200" dirty="0" err="1"/>
              <a:t>The</a:t>
            </a:r>
            <a:r>
              <a:rPr lang="lv-LV" sz="1200" dirty="0"/>
              <a:t> </a:t>
            </a:r>
            <a:r>
              <a:rPr lang="lv-LV" sz="1200" dirty="0" err="1"/>
              <a:t>expression</a:t>
            </a:r>
            <a:r>
              <a:rPr lang="lv-LV" sz="1200" dirty="0"/>
              <a:t> </a:t>
            </a:r>
            <a:r>
              <a:rPr lang="lv-LV" sz="1200" dirty="0" err="1"/>
              <a:t>vector</a:t>
            </a:r>
            <a:r>
              <a:rPr lang="lv-LV" sz="1200" dirty="0"/>
              <a:t> </a:t>
            </a:r>
            <a:r>
              <a:rPr lang="lv-LV" sz="1200" dirty="0" err="1"/>
              <a:t>ensures</a:t>
            </a:r>
            <a:r>
              <a:rPr lang="lv-LV" sz="1200" dirty="0"/>
              <a:t> </a:t>
            </a:r>
            <a:r>
              <a:rPr lang="lv-LV" sz="1200" dirty="0" err="1"/>
              <a:t>the</a:t>
            </a:r>
            <a:r>
              <a:rPr lang="lv-LV" sz="1200" dirty="0"/>
              <a:t> </a:t>
            </a:r>
            <a:r>
              <a:rPr lang="lv-LV" sz="1200" dirty="0" err="1"/>
              <a:t>synthesis</a:t>
            </a:r>
            <a:r>
              <a:rPr lang="lv-LV" sz="1200" dirty="0"/>
              <a:t> </a:t>
            </a:r>
            <a:r>
              <a:rPr lang="lv-LV" sz="1200" dirty="0" err="1"/>
              <a:t>of</a:t>
            </a:r>
            <a:r>
              <a:rPr lang="lv-LV" sz="1200" dirty="0"/>
              <a:t> PVY-Feld1 </a:t>
            </a:r>
            <a:r>
              <a:rPr lang="lv-LV" sz="1200" dirty="0" err="1"/>
              <a:t>fusion</a:t>
            </a:r>
            <a:r>
              <a:rPr lang="lv-LV" sz="1200" dirty="0"/>
              <a:t> </a:t>
            </a:r>
            <a:r>
              <a:rPr lang="lv-LV" sz="1200" dirty="0" err="1"/>
              <a:t>protein</a:t>
            </a:r>
            <a:r>
              <a:rPr lang="lv-LV" sz="1200" dirty="0"/>
              <a:t> (</a:t>
            </a:r>
            <a:r>
              <a:rPr lang="lv-LV" sz="1200" dirty="0" err="1"/>
              <a:t>direct</a:t>
            </a:r>
            <a:r>
              <a:rPr lang="lv-LV" sz="1200" dirty="0"/>
              <a:t> </a:t>
            </a:r>
            <a:r>
              <a:rPr lang="lv-LV" sz="1200" dirty="0" err="1"/>
              <a:t>fusion</a:t>
            </a:r>
            <a:r>
              <a:rPr lang="lv-LV" sz="1200" dirty="0"/>
              <a:t>).</a:t>
            </a:r>
          </a:p>
          <a:p>
            <a:r>
              <a:rPr lang="lv-LV" sz="1200" dirty="0"/>
              <a:t>A – </a:t>
            </a:r>
            <a:r>
              <a:rPr lang="lv-LV" sz="1200" dirty="0" err="1"/>
              <a:t>plasmid</a:t>
            </a:r>
            <a:r>
              <a:rPr lang="lv-LV" sz="1200" dirty="0"/>
              <a:t> </a:t>
            </a:r>
            <a:r>
              <a:rPr lang="lv-LV" sz="1200" dirty="0" err="1"/>
              <a:t>map</a:t>
            </a:r>
            <a:r>
              <a:rPr lang="lv-LV" sz="1200" dirty="0"/>
              <a:t> </a:t>
            </a:r>
            <a:r>
              <a:rPr lang="lv-LV" sz="1200" dirty="0" err="1"/>
              <a:t>with</a:t>
            </a:r>
            <a:r>
              <a:rPr lang="lv-LV" sz="1200" dirty="0"/>
              <a:t> </a:t>
            </a:r>
            <a:r>
              <a:rPr lang="lv-LV" sz="1200" dirty="0" err="1"/>
              <a:t>single-cut</a:t>
            </a:r>
            <a:r>
              <a:rPr lang="lv-LV" sz="1200" dirty="0"/>
              <a:t> </a:t>
            </a:r>
            <a:r>
              <a:rPr lang="lv-LV" sz="1200" dirty="0" err="1"/>
              <a:t>restriction</a:t>
            </a:r>
            <a:r>
              <a:rPr lang="lv-LV" sz="1200" dirty="0"/>
              <a:t> </a:t>
            </a:r>
            <a:r>
              <a:rPr lang="lv-LV" sz="1200" dirty="0" err="1"/>
              <a:t>enzyme</a:t>
            </a:r>
            <a:r>
              <a:rPr lang="lv-LV" sz="1200" dirty="0"/>
              <a:t> </a:t>
            </a:r>
            <a:r>
              <a:rPr lang="lv-LV" sz="1200" dirty="0" err="1"/>
              <a:t>sites</a:t>
            </a:r>
            <a:r>
              <a:rPr lang="lv-LV" sz="1200" dirty="0"/>
              <a:t>; </a:t>
            </a:r>
          </a:p>
          <a:p>
            <a:r>
              <a:rPr lang="lv-LV" sz="1200" dirty="0"/>
              <a:t>B –</a:t>
            </a:r>
            <a:r>
              <a:rPr lang="lv-LV" sz="1200" dirty="0" err="1"/>
              <a:t>amino</a:t>
            </a:r>
            <a:r>
              <a:rPr lang="lv-LV" sz="1200" dirty="0"/>
              <a:t> </a:t>
            </a:r>
            <a:r>
              <a:rPr lang="lv-LV" sz="1200" dirty="0" err="1"/>
              <a:t>acid</a:t>
            </a:r>
            <a:r>
              <a:rPr lang="lv-LV" sz="1200" dirty="0"/>
              <a:t> </a:t>
            </a:r>
            <a:r>
              <a:rPr lang="lv-LV" sz="1200" dirty="0" err="1"/>
              <a:t>sequence</a:t>
            </a:r>
            <a:r>
              <a:rPr lang="lv-LV" sz="1200" dirty="0"/>
              <a:t> </a:t>
            </a:r>
            <a:r>
              <a:rPr lang="lv-LV" sz="1200" dirty="0" err="1"/>
              <a:t>of</a:t>
            </a:r>
            <a:r>
              <a:rPr lang="lv-LV" sz="1200" dirty="0"/>
              <a:t> PVY-NG4S-Feld1. Feld1 AA </a:t>
            </a:r>
            <a:r>
              <a:rPr lang="lv-LV" sz="1200" dirty="0" err="1"/>
              <a:t>are</a:t>
            </a:r>
            <a:r>
              <a:rPr lang="lv-LV" sz="1200" dirty="0"/>
              <a:t> </a:t>
            </a:r>
            <a:r>
              <a:rPr lang="lv-LV" sz="1200" dirty="0" err="1"/>
              <a:t>shown</a:t>
            </a:r>
            <a:r>
              <a:rPr lang="lv-LV" sz="1200" dirty="0"/>
              <a:t> </a:t>
            </a:r>
            <a:r>
              <a:rPr lang="lv-LV" sz="1200" dirty="0" err="1"/>
              <a:t>in</a:t>
            </a:r>
            <a:r>
              <a:rPr lang="lv-LV" sz="1200" dirty="0"/>
              <a:t> </a:t>
            </a:r>
            <a:r>
              <a:rPr lang="lv-LV" sz="1200" dirty="0" err="1"/>
              <a:t>blue</a:t>
            </a:r>
            <a:r>
              <a:rPr lang="lv-LV" sz="1200" dirty="0"/>
              <a:t>; </a:t>
            </a:r>
            <a:r>
              <a:rPr lang="lv-LV" sz="1200" dirty="0" err="1"/>
              <a:t>Gly</a:t>
            </a:r>
            <a:r>
              <a:rPr lang="lv-LV" sz="1200" dirty="0"/>
              <a:t>-Ser </a:t>
            </a:r>
            <a:r>
              <a:rPr lang="lv-LV" sz="1200" dirty="0" err="1"/>
              <a:t>linkers</a:t>
            </a:r>
            <a:r>
              <a:rPr lang="lv-LV" sz="1200" dirty="0"/>
              <a:t> - </a:t>
            </a:r>
            <a:r>
              <a:rPr lang="lv-LV" sz="1200" dirty="0" err="1"/>
              <a:t>in</a:t>
            </a:r>
            <a:r>
              <a:rPr lang="lv-LV" sz="1200" dirty="0"/>
              <a:t> </a:t>
            </a:r>
            <a:r>
              <a:rPr lang="lv-LV" sz="1200" dirty="0" err="1"/>
              <a:t>green</a:t>
            </a:r>
            <a:r>
              <a:rPr lang="lv-LV" sz="1200" dirty="0"/>
              <a:t>, PVY CP AA </a:t>
            </a:r>
            <a:r>
              <a:rPr lang="lv-LV" sz="1200" dirty="0" err="1"/>
              <a:t>sequence</a:t>
            </a:r>
            <a:r>
              <a:rPr lang="lv-LV" sz="1200" dirty="0"/>
              <a:t> – </a:t>
            </a:r>
            <a:r>
              <a:rPr lang="lv-LV" sz="1200" dirty="0" err="1"/>
              <a:t>in</a:t>
            </a:r>
            <a:r>
              <a:rPr lang="lv-LV" sz="1200" dirty="0"/>
              <a:t> </a:t>
            </a:r>
            <a:r>
              <a:rPr lang="lv-LV" sz="1200" dirty="0" err="1"/>
              <a:t>black</a:t>
            </a:r>
            <a:r>
              <a:rPr lang="lv-LV" sz="1200" dirty="0"/>
              <a:t>. </a:t>
            </a:r>
          </a:p>
        </p:txBody>
      </p:sp>
      <p:pic>
        <p:nvPicPr>
          <p:cNvPr id="7" name="Attēls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01" y="1723081"/>
            <a:ext cx="4733018" cy="4610763"/>
          </a:xfrm>
          <a:prstGeom prst="rect">
            <a:avLst/>
          </a:prstGeom>
        </p:spPr>
      </p:pic>
      <p:pic>
        <p:nvPicPr>
          <p:cNvPr id="8" name="Attēls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6841" y="943696"/>
            <a:ext cx="3036522" cy="46497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26076" y="1270343"/>
            <a:ext cx="3706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sz="2400" b="1" dirty="0"/>
              <a:t>A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890611" y="1270343"/>
            <a:ext cx="3706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sz="2400" b="1" dirty="0"/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20128857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26076" y="1295743"/>
            <a:ext cx="3706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sz="2400" b="1" dirty="0"/>
              <a:t>A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90611" y="1295743"/>
            <a:ext cx="3706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sz="2400" b="1" dirty="0"/>
              <a:t>B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33741" y="5020610"/>
            <a:ext cx="648034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1200" dirty="0"/>
              <a:t>Fig</a:t>
            </a:r>
            <a:r>
              <a:rPr lang="en-US" sz="1200" dirty="0" err="1"/>
              <a:t>ure</a:t>
            </a:r>
            <a:r>
              <a:rPr lang="en-US" sz="1200" dirty="0"/>
              <a:t> S</a:t>
            </a:r>
            <a:r>
              <a:rPr lang="lv-LV" sz="1200" dirty="0"/>
              <a:t>2. </a:t>
            </a:r>
            <a:r>
              <a:rPr lang="lv-LV" sz="1200" dirty="0" err="1"/>
              <a:t>Description</a:t>
            </a:r>
            <a:r>
              <a:rPr lang="lv-LV" sz="1200" dirty="0"/>
              <a:t> </a:t>
            </a:r>
            <a:r>
              <a:rPr lang="lv-LV" sz="1200" dirty="0" err="1"/>
              <a:t>of</a:t>
            </a:r>
            <a:r>
              <a:rPr lang="lv-LV" sz="1200" dirty="0"/>
              <a:t>  </a:t>
            </a:r>
            <a:r>
              <a:rPr lang="lv-LV" sz="1200" dirty="0" err="1"/>
              <a:t>plasmid</a:t>
            </a:r>
            <a:r>
              <a:rPr lang="lv-LV" sz="1200" dirty="0"/>
              <a:t> pET-PVY-NG4S-Feld1-PVY. </a:t>
            </a:r>
            <a:r>
              <a:rPr lang="lv-LV" sz="1200" dirty="0" err="1"/>
              <a:t>The</a:t>
            </a:r>
            <a:r>
              <a:rPr lang="lv-LV" sz="1200" dirty="0"/>
              <a:t> </a:t>
            </a:r>
            <a:r>
              <a:rPr lang="lv-LV" sz="1200" dirty="0" err="1"/>
              <a:t>expression</a:t>
            </a:r>
            <a:r>
              <a:rPr lang="lv-LV" sz="1200" dirty="0"/>
              <a:t> </a:t>
            </a:r>
            <a:r>
              <a:rPr lang="lv-LV" sz="1200" dirty="0" err="1"/>
              <a:t>vector</a:t>
            </a:r>
            <a:r>
              <a:rPr lang="lv-LV" sz="1200" dirty="0"/>
              <a:t> </a:t>
            </a:r>
            <a:r>
              <a:rPr lang="lv-LV" sz="1200" dirty="0" err="1"/>
              <a:t>ensures</a:t>
            </a:r>
            <a:r>
              <a:rPr lang="lv-LV" sz="1200" dirty="0"/>
              <a:t> </a:t>
            </a:r>
            <a:r>
              <a:rPr lang="lv-LV" sz="1200" dirty="0" err="1"/>
              <a:t>simultaneous</a:t>
            </a:r>
            <a:r>
              <a:rPr lang="lv-LV" sz="1200" dirty="0"/>
              <a:t> </a:t>
            </a:r>
            <a:r>
              <a:rPr lang="lv-LV" sz="1200" dirty="0" err="1"/>
              <a:t>synthesis</a:t>
            </a:r>
            <a:r>
              <a:rPr lang="lv-LV" sz="1200" dirty="0"/>
              <a:t> </a:t>
            </a:r>
            <a:r>
              <a:rPr lang="lv-LV" sz="1200" dirty="0" err="1"/>
              <a:t>of</a:t>
            </a:r>
            <a:r>
              <a:rPr lang="lv-LV" sz="1200" dirty="0"/>
              <a:t> PVY-Feld1 </a:t>
            </a:r>
            <a:r>
              <a:rPr lang="lv-LV" sz="1200" dirty="0" err="1"/>
              <a:t>fusion</a:t>
            </a:r>
            <a:r>
              <a:rPr lang="lv-LV" sz="1200" dirty="0"/>
              <a:t> </a:t>
            </a:r>
            <a:r>
              <a:rPr lang="lv-LV" sz="1200" dirty="0" err="1"/>
              <a:t>protein</a:t>
            </a:r>
            <a:r>
              <a:rPr lang="lv-LV" sz="1200" dirty="0"/>
              <a:t> </a:t>
            </a:r>
            <a:r>
              <a:rPr lang="lv-LV" sz="1200" dirty="0" err="1"/>
              <a:t>and</a:t>
            </a:r>
            <a:r>
              <a:rPr lang="lv-LV" sz="1200" dirty="0"/>
              <a:t> </a:t>
            </a:r>
            <a:r>
              <a:rPr lang="lv-LV" sz="1200" dirty="0" err="1"/>
              <a:t>unmodified</a:t>
            </a:r>
            <a:r>
              <a:rPr lang="lv-LV" sz="1200" dirty="0"/>
              <a:t> PVY CP, </a:t>
            </a:r>
            <a:r>
              <a:rPr lang="lv-LV" sz="1200" dirty="0" err="1"/>
              <a:t>resulting</a:t>
            </a:r>
            <a:r>
              <a:rPr lang="lv-LV" sz="1200" dirty="0"/>
              <a:t> </a:t>
            </a:r>
            <a:r>
              <a:rPr lang="lv-LV" sz="1200" dirty="0" err="1"/>
              <a:t>in</a:t>
            </a:r>
            <a:r>
              <a:rPr lang="lv-LV" sz="1200" dirty="0"/>
              <a:t> </a:t>
            </a:r>
            <a:r>
              <a:rPr lang="lv-LV" sz="1200" dirty="0" err="1"/>
              <a:t>mosaic</a:t>
            </a:r>
            <a:r>
              <a:rPr lang="lv-LV" sz="1200" dirty="0"/>
              <a:t> </a:t>
            </a:r>
            <a:r>
              <a:rPr lang="lv-LV" sz="1200" dirty="0" err="1"/>
              <a:t>VLPs</a:t>
            </a:r>
            <a:r>
              <a:rPr lang="lv-LV" sz="1200" dirty="0"/>
              <a:t>.</a:t>
            </a:r>
          </a:p>
          <a:p>
            <a:r>
              <a:rPr lang="lv-LV" sz="1200" dirty="0"/>
              <a:t>A – </a:t>
            </a:r>
            <a:r>
              <a:rPr lang="lv-LV" sz="1200" dirty="0" err="1"/>
              <a:t>plasmid</a:t>
            </a:r>
            <a:r>
              <a:rPr lang="lv-LV" sz="1200" dirty="0"/>
              <a:t> </a:t>
            </a:r>
            <a:r>
              <a:rPr lang="lv-LV" sz="1200" dirty="0" err="1"/>
              <a:t>map</a:t>
            </a:r>
            <a:r>
              <a:rPr lang="lv-LV" sz="1200" dirty="0"/>
              <a:t> </a:t>
            </a:r>
            <a:r>
              <a:rPr lang="lv-LV" sz="1200" dirty="0" err="1"/>
              <a:t>with</a:t>
            </a:r>
            <a:r>
              <a:rPr lang="lv-LV" sz="1200" dirty="0"/>
              <a:t> </a:t>
            </a:r>
            <a:r>
              <a:rPr lang="lv-LV" sz="1200" dirty="0" err="1"/>
              <a:t>single-cut</a:t>
            </a:r>
            <a:r>
              <a:rPr lang="lv-LV" sz="1200" dirty="0"/>
              <a:t> </a:t>
            </a:r>
            <a:r>
              <a:rPr lang="lv-LV" sz="1200" dirty="0" err="1"/>
              <a:t>restriction</a:t>
            </a:r>
            <a:r>
              <a:rPr lang="lv-LV" sz="1200" dirty="0"/>
              <a:t> </a:t>
            </a:r>
            <a:r>
              <a:rPr lang="lv-LV" sz="1200" dirty="0" err="1"/>
              <a:t>enzyme</a:t>
            </a:r>
            <a:r>
              <a:rPr lang="lv-LV" sz="1200" dirty="0"/>
              <a:t> </a:t>
            </a:r>
            <a:r>
              <a:rPr lang="lv-LV" sz="1200" dirty="0" err="1"/>
              <a:t>sites</a:t>
            </a:r>
            <a:r>
              <a:rPr lang="lv-LV" sz="1200" dirty="0"/>
              <a:t>; </a:t>
            </a:r>
          </a:p>
          <a:p>
            <a:r>
              <a:rPr lang="lv-LV" sz="1200" dirty="0"/>
              <a:t>B –</a:t>
            </a:r>
            <a:r>
              <a:rPr lang="lv-LV" sz="1200" dirty="0" err="1"/>
              <a:t>amino</a:t>
            </a:r>
            <a:r>
              <a:rPr lang="lv-LV" sz="1200" dirty="0"/>
              <a:t> </a:t>
            </a:r>
            <a:r>
              <a:rPr lang="lv-LV" sz="1200" dirty="0" err="1"/>
              <a:t>acid</a:t>
            </a:r>
            <a:r>
              <a:rPr lang="lv-LV" sz="1200" dirty="0"/>
              <a:t> </a:t>
            </a:r>
            <a:r>
              <a:rPr lang="lv-LV" sz="1200" dirty="0" err="1"/>
              <a:t>sequence</a:t>
            </a:r>
            <a:r>
              <a:rPr lang="lv-LV" sz="1200" dirty="0"/>
              <a:t> </a:t>
            </a:r>
            <a:r>
              <a:rPr lang="lv-LV" sz="1200" dirty="0" err="1"/>
              <a:t>of</a:t>
            </a:r>
            <a:r>
              <a:rPr lang="lv-LV" sz="1200" dirty="0"/>
              <a:t> PVY-NG4S-Feld1 </a:t>
            </a:r>
            <a:r>
              <a:rPr lang="lv-LV" sz="1200" dirty="0" err="1"/>
              <a:t>and</a:t>
            </a:r>
            <a:r>
              <a:rPr lang="lv-LV" sz="1200" dirty="0"/>
              <a:t> PVY-CP. Feld1 AA </a:t>
            </a:r>
            <a:r>
              <a:rPr lang="lv-LV" sz="1200" dirty="0" err="1"/>
              <a:t>are</a:t>
            </a:r>
            <a:r>
              <a:rPr lang="lv-LV" sz="1200" dirty="0"/>
              <a:t> </a:t>
            </a:r>
            <a:r>
              <a:rPr lang="lv-LV" sz="1200" dirty="0" err="1"/>
              <a:t>shown</a:t>
            </a:r>
            <a:r>
              <a:rPr lang="lv-LV" sz="1200" dirty="0"/>
              <a:t> </a:t>
            </a:r>
            <a:r>
              <a:rPr lang="lv-LV" sz="1200" dirty="0" err="1"/>
              <a:t>in</a:t>
            </a:r>
            <a:r>
              <a:rPr lang="lv-LV" sz="1200" dirty="0"/>
              <a:t> </a:t>
            </a:r>
            <a:r>
              <a:rPr lang="lv-LV" sz="1200" dirty="0" err="1"/>
              <a:t>blue</a:t>
            </a:r>
            <a:r>
              <a:rPr lang="lv-LV" sz="1200" dirty="0"/>
              <a:t>; </a:t>
            </a:r>
            <a:r>
              <a:rPr lang="lv-LV" sz="1200" dirty="0" err="1"/>
              <a:t>Gly</a:t>
            </a:r>
            <a:r>
              <a:rPr lang="lv-LV" sz="1200" dirty="0"/>
              <a:t>-Ser </a:t>
            </a:r>
            <a:r>
              <a:rPr lang="lv-LV" sz="1200" dirty="0" err="1"/>
              <a:t>linkers</a:t>
            </a:r>
            <a:r>
              <a:rPr lang="lv-LV" sz="1200" dirty="0"/>
              <a:t> - </a:t>
            </a:r>
            <a:r>
              <a:rPr lang="lv-LV" sz="1200" dirty="0" err="1"/>
              <a:t>in</a:t>
            </a:r>
            <a:r>
              <a:rPr lang="lv-LV" sz="1200" dirty="0"/>
              <a:t> </a:t>
            </a:r>
            <a:r>
              <a:rPr lang="lv-LV" sz="1200" dirty="0" err="1"/>
              <a:t>green</a:t>
            </a:r>
            <a:r>
              <a:rPr lang="lv-LV" sz="1200" dirty="0"/>
              <a:t>, PVY CP AA </a:t>
            </a:r>
            <a:r>
              <a:rPr lang="lv-LV" sz="1200" dirty="0" err="1"/>
              <a:t>sequence</a:t>
            </a:r>
            <a:r>
              <a:rPr lang="lv-LV" sz="1200" dirty="0"/>
              <a:t> – </a:t>
            </a:r>
            <a:r>
              <a:rPr lang="lv-LV" sz="1200" dirty="0" err="1"/>
              <a:t>in</a:t>
            </a:r>
            <a:r>
              <a:rPr lang="lv-LV" sz="1200" dirty="0"/>
              <a:t> </a:t>
            </a:r>
            <a:r>
              <a:rPr lang="lv-LV" sz="1200" dirty="0" err="1"/>
              <a:t>black</a:t>
            </a:r>
            <a:r>
              <a:rPr lang="lv-LV" sz="1200" dirty="0"/>
              <a:t>. </a:t>
            </a:r>
          </a:p>
        </p:txBody>
      </p:sp>
      <p:pic>
        <p:nvPicPr>
          <p:cNvPr id="5" name="Attēls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401" y="2087939"/>
            <a:ext cx="4586388" cy="446590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33742" y="554681"/>
            <a:ext cx="6480347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1400" cap="all" dirty="0"/>
              <a:t>Mgnd</a:t>
            </a:r>
            <a:r>
              <a:rPr lang="lv-LV" sz="1400" cap="all" dirty="0">
                <a:solidFill>
                  <a:srgbClr val="0070C0"/>
                </a:solidFill>
              </a:rPr>
              <a:t>eicpavkrdvdlfltgtpdeyveqvaqykalpvvlenarilkncvdakmteedkenalsvldkiytsplc</a:t>
            </a:r>
            <a:r>
              <a:rPr lang="lv-LV" sz="1400" cap="all" dirty="0">
                <a:solidFill>
                  <a:schemeClr val="accent6">
                    <a:lumMod val="75000"/>
                  </a:schemeClr>
                </a:solidFill>
              </a:rPr>
              <a:t>ggggsggggsggggs</a:t>
            </a:r>
            <a:r>
              <a:rPr lang="lv-LV" sz="1400" cap="all" dirty="0">
                <a:solidFill>
                  <a:srgbClr val="0070C0"/>
                </a:solidFill>
              </a:rPr>
              <a:t>vkmaetcpifydvffavangnellldlsltkvnatepertamkkiqdcyvenglisrvldglvmttissskdcmgeavqntvedlklntlgr</a:t>
            </a:r>
            <a:r>
              <a:rPr lang="lv-LV" sz="1400" cap="all" dirty="0">
                <a:solidFill>
                  <a:schemeClr val="accent6">
                    <a:lumMod val="75000"/>
                  </a:schemeClr>
                </a:solidFill>
              </a:rPr>
              <a:t>gsggggsggggsggggs</a:t>
            </a:r>
            <a:r>
              <a:rPr lang="lv-LV" sz="1400" cap="all" dirty="0"/>
              <a:t>tidaggstkkdakqeqgsiqpnlnkekekdvnvgtsgtytvPrikaitskmrmpkskgatvlnlehlleyapqqidisntratqsqfdtwyeavqlaydigetemptvmnglmvwcieNgtspningvwvmmdgdeqveyplkpivenakptlrqimahfsdvaeayiemrnkkepympryglvrnlrdgslaryafdfyevtsrtpvrareahiqmkaaalksaqsrlfgldggistqeenterhttedvspsmhtllgvknm*</a:t>
            </a:r>
          </a:p>
          <a:p>
            <a:endParaRPr lang="lv-LV" sz="1400" cap="all" dirty="0"/>
          </a:p>
          <a:p>
            <a:r>
              <a:rPr lang="lv-LV" sz="1400" dirty="0" err="1"/>
              <a:t>Fel</a:t>
            </a:r>
            <a:r>
              <a:rPr lang="lv-LV" sz="1400" dirty="0"/>
              <a:t> d 1:  </a:t>
            </a:r>
            <a:r>
              <a:rPr lang="lv-LV" sz="1400" dirty="0" err="1"/>
              <a:t>pI</a:t>
            </a:r>
            <a:r>
              <a:rPr lang="lv-LV" sz="1400" dirty="0"/>
              <a:t>  = 4.57; 18.9 </a:t>
            </a:r>
            <a:r>
              <a:rPr lang="lv-LV" sz="1400" dirty="0" err="1"/>
              <a:t>kDa</a:t>
            </a:r>
            <a:r>
              <a:rPr lang="lv-LV" sz="1400" dirty="0"/>
              <a:t> </a:t>
            </a:r>
          </a:p>
          <a:p>
            <a:r>
              <a:rPr lang="lv-LV" sz="1400" dirty="0"/>
              <a:t>PVY-NG4S-Feld1:  </a:t>
            </a:r>
            <a:r>
              <a:rPr lang="lv-LV" sz="1400" dirty="0" err="1"/>
              <a:t>pI</a:t>
            </a:r>
            <a:r>
              <a:rPr lang="lv-LV" sz="1400" dirty="0"/>
              <a:t>  = 5.10; </a:t>
            </a:r>
            <a:r>
              <a:rPr lang="lv-LV" sz="1400" dirty="0" err="1"/>
              <a:t>Mw</a:t>
            </a:r>
            <a:r>
              <a:rPr lang="lv-LV" sz="1400" dirty="0"/>
              <a:t> = 50.2 </a:t>
            </a:r>
            <a:r>
              <a:rPr lang="lv-LV" sz="1400" dirty="0" err="1"/>
              <a:t>kDa</a:t>
            </a:r>
            <a:endParaRPr lang="lv-LV" sz="1400" dirty="0"/>
          </a:p>
          <a:p>
            <a:endParaRPr lang="lv-LV" sz="1400" dirty="0"/>
          </a:p>
          <a:p>
            <a:r>
              <a:rPr lang="lv-LV" sz="1400" cap="all" dirty="0"/>
              <a:t>mgndtidaggstkkdakqeqgsiqpnlnkekekdvnvgtsgtytvprikaitskmrmpkskgatvlnlehlleyapqqidisntratqsqfdtwyeavqlaydigetemptvmnglmvwciengtspningvwvmmdgdeqveyplkpivenakptlwqimahfsdvaeayiemrnkkepympryglvrnlrdgslaryafdfyevtsrtpvrareahiqmkaaalksaqsrlfgldggistqeenterhttedvspsmhtllgvknm* </a:t>
            </a:r>
          </a:p>
          <a:p>
            <a:endParaRPr lang="lv-LV" sz="1400" cap="all" dirty="0"/>
          </a:p>
          <a:p>
            <a:r>
              <a:rPr lang="en-US" sz="1400" dirty="0"/>
              <a:t>PVY-</a:t>
            </a:r>
            <a:r>
              <a:rPr lang="lv-LV" sz="1400" dirty="0"/>
              <a:t>CP</a:t>
            </a:r>
            <a:r>
              <a:rPr lang="en-US" sz="1400" dirty="0"/>
              <a:t>:  </a:t>
            </a:r>
            <a:r>
              <a:rPr lang="en-US" sz="1400" dirty="0" err="1"/>
              <a:t>pI</a:t>
            </a:r>
            <a:r>
              <a:rPr lang="en-US" sz="1400" dirty="0"/>
              <a:t>  = </a:t>
            </a:r>
            <a:r>
              <a:rPr lang="lv-LV" sz="1400" dirty="0"/>
              <a:t>5.65</a:t>
            </a:r>
            <a:r>
              <a:rPr lang="en-US" sz="1400" dirty="0"/>
              <a:t>; Mw = 3</a:t>
            </a:r>
            <a:r>
              <a:rPr lang="lv-LV" sz="1400" dirty="0"/>
              <a:t>0</a:t>
            </a:r>
            <a:r>
              <a:rPr lang="en-US" sz="1400" dirty="0"/>
              <a:t>.</a:t>
            </a:r>
            <a:r>
              <a:rPr lang="lv-LV" sz="1400" dirty="0"/>
              <a:t>2</a:t>
            </a:r>
            <a:r>
              <a:rPr lang="en-US" sz="1400" dirty="0"/>
              <a:t> </a:t>
            </a:r>
            <a:r>
              <a:rPr lang="en-US" sz="1400" dirty="0" err="1"/>
              <a:t>kDa</a:t>
            </a:r>
            <a:endParaRPr lang="en-US" sz="1400" dirty="0"/>
          </a:p>
          <a:p>
            <a:endParaRPr lang="lv-LV" sz="1400" cap="all" dirty="0"/>
          </a:p>
          <a:p>
            <a:endParaRPr lang="lv-LV" sz="1400" cap="all" dirty="0"/>
          </a:p>
        </p:txBody>
      </p:sp>
      <p:pic>
        <p:nvPicPr>
          <p:cNvPr id="7" name="Attēls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8479" y="923134"/>
            <a:ext cx="3297871" cy="378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60746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ttēls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8679" y="943696"/>
            <a:ext cx="3164874" cy="46497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33742" y="1049981"/>
            <a:ext cx="648034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1400" cap="all" dirty="0"/>
              <a:t>Mgnd</a:t>
            </a:r>
            <a:r>
              <a:rPr lang="lv-LV" sz="1400" cap="all" dirty="0">
                <a:solidFill>
                  <a:srgbClr val="C00000"/>
                </a:solidFill>
              </a:rPr>
              <a:t>ahivmv</a:t>
            </a:r>
            <a:r>
              <a:rPr lang="lv-LV" sz="1400" b="1" u="sng" cap="all" dirty="0">
                <a:solidFill>
                  <a:srgbClr val="C00000"/>
                </a:solidFill>
              </a:rPr>
              <a:t>d</a:t>
            </a:r>
            <a:r>
              <a:rPr lang="lv-LV" sz="1400" cap="all" dirty="0">
                <a:solidFill>
                  <a:srgbClr val="C00000"/>
                </a:solidFill>
              </a:rPr>
              <a:t>aykptk</a:t>
            </a:r>
            <a:r>
              <a:rPr lang="lv-LV" sz="1400" cap="all" dirty="0">
                <a:solidFill>
                  <a:schemeClr val="accent6">
                    <a:lumMod val="75000"/>
                  </a:schemeClr>
                </a:solidFill>
              </a:rPr>
              <a:t>gsggggsggggsggggs</a:t>
            </a:r>
            <a:r>
              <a:rPr lang="lv-LV" sz="1400" cap="all" dirty="0"/>
              <a:t>tidaggstkkdakqeqgsiqpnlnkekekdvnvgtsgtytvPrikaitskmrmpkskgatvlnlehlleyapqqidisntratqsqfdtwyeavqlaydigetemptvmnglmvwcieNgtspningvwvmmdgdeqveyplkpivenakptlrqimahfsdvaeayiemrnkkepympryglvrnlrdgslaryafdfyevtsrtpvrareahiqmkaaalksaqsrlfgldggistqeenterhttedvspsmhtllgvknm*</a:t>
            </a:r>
          </a:p>
          <a:p>
            <a:endParaRPr lang="lv-LV" sz="1400" cap="all" dirty="0"/>
          </a:p>
          <a:p>
            <a:r>
              <a:rPr lang="lv-LV" sz="1400" dirty="0" err="1"/>
              <a:t>SpT</a:t>
            </a:r>
            <a:r>
              <a:rPr lang="lv-LV" sz="1400" dirty="0"/>
              <a:t>: </a:t>
            </a:r>
            <a:r>
              <a:rPr lang="lv-LV" sz="1400" dirty="0" err="1"/>
              <a:t>pI</a:t>
            </a:r>
            <a:r>
              <a:rPr lang="lv-LV" sz="1400" dirty="0"/>
              <a:t> = 8.50; </a:t>
            </a:r>
            <a:r>
              <a:rPr lang="lv-LV" sz="1400" dirty="0" err="1"/>
              <a:t>Mw</a:t>
            </a:r>
            <a:r>
              <a:rPr lang="lv-LV" sz="1400" dirty="0"/>
              <a:t> = 1.47 </a:t>
            </a:r>
            <a:r>
              <a:rPr lang="lv-LV" sz="1400" dirty="0" err="1"/>
              <a:t>kDa</a:t>
            </a:r>
            <a:endParaRPr lang="lv-LV" sz="1400" dirty="0"/>
          </a:p>
          <a:p>
            <a:r>
              <a:rPr lang="lv-LV" sz="1400" dirty="0"/>
              <a:t>PVY-CP-NG4S-SpyT:  </a:t>
            </a:r>
            <a:r>
              <a:rPr lang="lv-LV" sz="1400" dirty="0" err="1"/>
              <a:t>pI</a:t>
            </a:r>
            <a:r>
              <a:rPr lang="lv-LV" sz="1400" dirty="0"/>
              <a:t>  = 6.13; </a:t>
            </a:r>
            <a:r>
              <a:rPr lang="lv-LV" sz="1400" dirty="0" err="1"/>
              <a:t>Mw</a:t>
            </a:r>
            <a:r>
              <a:rPr lang="lv-LV" sz="1400" dirty="0"/>
              <a:t> = 32.6 </a:t>
            </a:r>
            <a:r>
              <a:rPr lang="lv-LV" sz="1400" dirty="0" err="1"/>
              <a:t>kDa</a:t>
            </a:r>
            <a:r>
              <a:rPr lang="lv-LV" sz="1400" dirty="0"/>
              <a:t> </a:t>
            </a:r>
          </a:p>
          <a:p>
            <a:endParaRPr lang="lv-LV" sz="1400" cap="all" dirty="0"/>
          </a:p>
        </p:txBody>
      </p:sp>
      <p:sp>
        <p:nvSpPr>
          <p:cNvPr id="4" name="TextBox 3"/>
          <p:cNvSpPr txBox="1"/>
          <p:nvPr/>
        </p:nvSpPr>
        <p:spPr>
          <a:xfrm>
            <a:off x="5333742" y="3144575"/>
            <a:ext cx="648034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1400" cap="all" dirty="0">
                <a:solidFill>
                  <a:srgbClr val="7030A0"/>
                </a:solidFill>
              </a:rPr>
              <a:t>mvdtlsglsseqgqsgdmtieedsathikfs</a:t>
            </a:r>
            <a:r>
              <a:rPr lang="lv-LV" sz="1400" b="1" u="sng" cap="all" dirty="0">
                <a:solidFill>
                  <a:srgbClr val="7030A0"/>
                </a:solidFill>
              </a:rPr>
              <a:t>k</a:t>
            </a:r>
            <a:r>
              <a:rPr lang="lv-LV" sz="1400" cap="all" dirty="0">
                <a:solidFill>
                  <a:srgbClr val="7030A0"/>
                </a:solidFill>
              </a:rPr>
              <a:t>rdedgkelagatmelrdssgktistwisdgqvkdfylypgkytfvetaapdgyevataitftvneqgqvtvngkatkgdahi</a:t>
            </a:r>
            <a:r>
              <a:rPr lang="lv-LV" sz="1400" u="sng" cap="all" dirty="0">
                <a:solidFill>
                  <a:schemeClr val="accent6">
                    <a:lumMod val="75000"/>
                  </a:schemeClr>
                </a:solidFill>
              </a:rPr>
              <a:t>gs</a:t>
            </a:r>
            <a:r>
              <a:rPr lang="lv-LV" sz="1400" cap="all" dirty="0">
                <a:solidFill>
                  <a:srgbClr val="0070C0"/>
                </a:solidFill>
              </a:rPr>
              <a:t>eicpavkrdvdlfltgtpdeyveqvaqykalpvvlenarilkncvdakmteedkenalsvldkiytsplc</a:t>
            </a:r>
            <a:r>
              <a:rPr lang="lv-LV" sz="1400" u="sng" cap="all" dirty="0">
                <a:solidFill>
                  <a:schemeClr val="accent6">
                    <a:lumMod val="75000"/>
                  </a:schemeClr>
                </a:solidFill>
              </a:rPr>
              <a:t>ggggsggggsggggs</a:t>
            </a:r>
            <a:r>
              <a:rPr lang="lv-LV" sz="1400" cap="all" dirty="0">
                <a:solidFill>
                  <a:srgbClr val="0070C0"/>
                </a:solidFill>
              </a:rPr>
              <a:t>vkmaetcpifydvffavangnellldlsltkvnatepertamkkiqdcyvenglisrvldglvmttissskdcmgeavqntvedlklntlgr</a:t>
            </a:r>
            <a:r>
              <a:rPr lang="lv-LV" sz="1400" cap="all" dirty="0"/>
              <a:t>*</a:t>
            </a:r>
          </a:p>
          <a:p>
            <a:endParaRPr lang="lv-LV" sz="1400" cap="all" dirty="0"/>
          </a:p>
          <a:p>
            <a:r>
              <a:rPr lang="lv-LV" sz="1400" cap="all" dirty="0"/>
              <a:t>SpC2: </a:t>
            </a:r>
            <a:r>
              <a:rPr lang="lv-LV" sz="1400" dirty="0" err="1"/>
              <a:t>pI</a:t>
            </a:r>
            <a:r>
              <a:rPr lang="lv-LV" sz="1400" dirty="0"/>
              <a:t> = 4.49; </a:t>
            </a:r>
            <a:r>
              <a:rPr lang="lv-LV" sz="1400" dirty="0" err="1"/>
              <a:t>Mw</a:t>
            </a:r>
            <a:r>
              <a:rPr lang="lv-LV" sz="1400" dirty="0"/>
              <a:t> = 12.3 </a:t>
            </a:r>
            <a:r>
              <a:rPr lang="lv-LV" sz="1400" dirty="0" err="1"/>
              <a:t>kDa</a:t>
            </a:r>
            <a:endParaRPr lang="lv-LV" sz="1400" dirty="0"/>
          </a:p>
          <a:p>
            <a:r>
              <a:rPr lang="lv-LV" sz="1400" dirty="0"/>
              <a:t>SpC2-Feld1: </a:t>
            </a:r>
            <a:r>
              <a:rPr lang="lv-LV" sz="1400" dirty="0" err="1"/>
              <a:t>pI</a:t>
            </a:r>
            <a:r>
              <a:rPr lang="lv-LV" sz="1400" dirty="0"/>
              <a:t> = 4.53; </a:t>
            </a:r>
            <a:r>
              <a:rPr lang="lv-LV" sz="1400" dirty="0" err="1"/>
              <a:t>Mw</a:t>
            </a:r>
            <a:r>
              <a:rPr lang="lv-LV" sz="1400" dirty="0"/>
              <a:t> = 31.3 </a:t>
            </a:r>
            <a:r>
              <a:rPr lang="lv-LV" sz="1400" dirty="0" err="1"/>
              <a:t>kDa</a:t>
            </a:r>
            <a:endParaRPr lang="lv-LV" sz="1400" dirty="0"/>
          </a:p>
          <a:p>
            <a:r>
              <a:rPr lang="lv-LV" sz="1400" dirty="0"/>
              <a:t> 	</a:t>
            </a:r>
          </a:p>
        </p:txBody>
      </p:sp>
      <p:pic>
        <p:nvPicPr>
          <p:cNvPr id="5" name="Attēls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091" y="1583381"/>
            <a:ext cx="4775991" cy="472282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34314" y="1177837"/>
            <a:ext cx="3706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sz="2400" b="1" dirty="0"/>
              <a:t>A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898849" y="1177837"/>
            <a:ext cx="3706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sz="2400" b="1" dirty="0"/>
              <a:t>B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333742" y="5224498"/>
            <a:ext cx="6299458" cy="139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1200" dirty="0"/>
              <a:t>Fig</a:t>
            </a:r>
            <a:r>
              <a:rPr lang="en-US" sz="1200" dirty="0" err="1"/>
              <a:t>ure</a:t>
            </a:r>
            <a:r>
              <a:rPr lang="lv-LV" sz="1200" dirty="0"/>
              <a:t> </a:t>
            </a:r>
            <a:r>
              <a:rPr lang="en-US" sz="1200" dirty="0"/>
              <a:t>S</a:t>
            </a:r>
            <a:r>
              <a:rPr lang="lv-LV" sz="1200" dirty="0"/>
              <a:t>3. </a:t>
            </a:r>
            <a:r>
              <a:rPr lang="lv-LV" sz="1200" dirty="0" err="1"/>
              <a:t>Description</a:t>
            </a:r>
            <a:r>
              <a:rPr lang="lv-LV" sz="1200" dirty="0"/>
              <a:t> </a:t>
            </a:r>
            <a:r>
              <a:rPr lang="lv-LV" sz="1200" dirty="0" err="1"/>
              <a:t>of</a:t>
            </a:r>
            <a:r>
              <a:rPr lang="lv-LV" sz="1200" dirty="0"/>
              <a:t>  </a:t>
            </a:r>
            <a:r>
              <a:rPr lang="lv-LV" sz="1200" dirty="0" err="1"/>
              <a:t>plasmid</a:t>
            </a:r>
            <a:r>
              <a:rPr lang="lv-LV" sz="1200" dirty="0"/>
              <a:t> pET-PVY-SpT-SpC2-Feld1. </a:t>
            </a:r>
            <a:r>
              <a:rPr lang="lv-LV" sz="1200" dirty="0" err="1"/>
              <a:t>The</a:t>
            </a:r>
            <a:r>
              <a:rPr lang="lv-LV" sz="1200" dirty="0"/>
              <a:t> </a:t>
            </a:r>
            <a:r>
              <a:rPr lang="lv-LV" sz="1200" dirty="0" err="1"/>
              <a:t>expression</a:t>
            </a:r>
            <a:r>
              <a:rPr lang="lv-LV" sz="1200" dirty="0"/>
              <a:t> </a:t>
            </a:r>
            <a:r>
              <a:rPr lang="lv-LV" sz="1200" dirty="0" err="1"/>
              <a:t>vector</a:t>
            </a:r>
            <a:r>
              <a:rPr lang="lv-LV" sz="1200" dirty="0"/>
              <a:t> </a:t>
            </a:r>
            <a:r>
              <a:rPr lang="lv-LV" sz="1200" dirty="0" err="1"/>
              <a:t>ensures</a:t>
            </a:r>
            <a:r>
              <a:rPr lang="lv-LV" sz="1200" dirty="0"/>
              <a:t> </a:t>
            </a:r>
            <a:r>
              <a:rPr lang="lv-LV" sz="1200" dirty="0" err="1"/>
              <a:t>simultaneous</a:t>
            </a:r>
            <a:r>
              <a:rPr lang="lv-LV" sz="1200" dirty="0"/>
              <a:t> </a:t>
            </a:r>
            <a:r>
              <a:rPr lang="lv-LV" sz="1200" dirty="0" err="1"/>
              <a:t>synthesis</a:t>
            </a:r>
            <a:r>
              <a:rPr lang="lv-LV" sz="1200" dirty="0"/>
              <a:t> </a:t>
            </a:r>
            <a:r>
              <a:rPr lang="lv-LV" sz="1200" dirty="0" err="1"/>
              <a:t>of</a:t>
            </a:r>
            <a:r>
              <a:rPr lang="lv-LV" sz="1200" dirty="0"/>
              <a:t> PVY-</a:t>
            </a:r>
            <a:r>
              <a:rPr lang="lv-LV" sz="1200" dirty="0" err="1"/>
              <a:t>SpyTag</a:t>
            </a:r>
            <a:r>
              <a:rPr lang="lv-LV" sz="1200" dirty="0"/>
              <a:t> </a:t>
            </a:r>
            <a:r>
              <a:rPr lang="lv-LV" sz="1200" dirty="0" err="1"/>
              <a:t>fusion</a:t>
            </a:r>
            <a:r>
              <a:rPr lang="lv-LV" sz="1200" dirty="0"/>
              <a:t>  </a:t>
            </a:r>
            <a:r>
              <a:rPr lang="lv-LV" sz="1200" dirty="0" err="1"/>
              <a:t>and</a:t>
            </a:r>
            <a:r>
              <a:rPr lang="lv-LV" sz="1200" dirty="0"/>
              <a:t> SpyCatcher2-Feld1 </a:t>
            </a:r>
            <a:r>
              <a:rPr lang="lv-LV" sz="1200" dirty="0" err="1"/>
              <a:t>fusion</a:t>
            </a:r>
            <a:r>
              <a:rPr lang="lv-LV" sz="1200" dirty="0"/>
              <a:t> </a:t>
            </a:r>
            <a:r>
              <a:rPr lang="lv-LV" sz="1200" dirty="0" err="1"/>
              <a:t>proteins</a:t>
            </a:r>
            <a:r>
              <a:rPr lang="lv-LV" sz="1200" dirty="0"/>
              <a:t> </a:t>
            </a:r>
            <a:r>
              <a:rPr lang="lv-LV" sz="1200" dirty="0" err="1"/>
              <a:t>in</a:t>
            </a:r>
            <a:r>
              <a:rPr lang="lv-LV" sz="1200" dirty="0"/>
              <a:t> </a:t>
            </a:r>
            <a:r>
              <a:rPr lang="lv-LV" sz="1200" i="1" dirty="0" err="1"/>
              <a:t>E.coli</a:t>
            </a:r>
            <a:r>
              <a:rPr lang="lv-LV" sz="1200" i="1" dirty="0"/>
              <a:t> </a:t>
            </a:r>
            <a:r>
              <a:rPr lang="lv-LV" sz="1200" dirty="0" err="1"/>
              <a:t>cells</a:t>
            </a:r>
            <a:r>
              <a:rPr lang="lv-LV" sz="1200" dirty="0"/>
              <a:t>, </a:t>
            </a:r>
            <a:r>
              <a:rPr lang="lv-LV" sz="1200" dirty="0" err="1"/>
              <a:t>resulting</a:t>
            </a:r>
            <a:r>
              <a:rPr lang="lv-LV" sz="1200" dirty="0"/>
              <a:t> </a:t>
            </a:r>
            <a:r>
              <a:rPr lang="lv-LV" sz="1200" dirty="0" err="1"/>
              <a:t>in</a:t>
            </a:r>
            <a:r>
              <a:rPr lang="lv-LV" sz="1200" dirty="0"/>
              <a:t> </a:t>
            </a:r>
            <a:r>
              <a:rPr lang="lv-LV" sz="1200" dirty="0" err="1"/>
              <a:t>covalent</a:t>
            </a:r>
            <a:r>
              <a:rPr lang="lv-LV" sz="1200" dirty="0"/>
              <a:t> </a:t>
            </a:r>
            <a:r>
              <a:rPr lang="lv-LV" sz="1200" dirty="0" err="1"/>
              <a:t>binding</a:t>
            </a:r>
            <a:r>
              <a:rPr lang="lv-LV" sz="1200" dirty="0"/>
              <a:t> </a:t>
            </a:r>
            <a:r>
              <a:rPr lang="lv-LV" sz="1200" dirty="0" err="1"/>
              <a:t>of</a:t>
            </a:r>
            <a:r>
              <a:rPr lang="lv-LV" sz="1200" dirty="0"/>
              <a:t> Feld1 </a:t>
            </a:r>
            <a:r>
              <a:rPr lang="lv-LV" sz="1200" dirty="0" err="1"/>
              <a:t>antigen</a:t>
            </a:r>
            <a:r>
              <a:rPr lang="lv-LV" sz="1200" dirty="0"/>
              <a:t> </a:t>
            </a:r>
            <a:r>
              <a:rPr lang="lv-LV" sz="1200" dirty="0" err="1"/>
              <a:t>onto</a:t>
            </a:r>
            <a:r>
              <a:rPr lang="lv-LV" sz="1200" dirty="0"/>
              <a:t> </a:t>
            </a:r>
            <a:r>
              <a:rPr lang="lv-LV" sz="1200" dirty="0" err="1"/>
              <a:t>surface</a:t>
            </a:r>
            <a:r>
              <a:rPr lang="lv-LV" sz="1200" dirty="0"/>
              <a:t> </a:t>
            </a:r>
            <a:r>
              <a:rPr lang="lv-LV" sz="1200" dirty="0" err="1"/>
              <a:t>of</a:t>
            </a:r>
            <a:r>
              <a:rPr lang="lv-LV" sz="1200" dirty="0"/>
              <a:t> PVY </a:t>
            </a:r>
            <a:r>
              <a:rPr lang="lv-LV" sz="1200" dirty="0" err="1"/>
              <a:t>VLPs</a:t>
            </a:r>
            <a:r>
              <a:rPr lang="lv-LV" sz="1200" dirty="0"/>
              <a:t>.</a:t>
            </a:r>
          </a:p>
          <a:p>
            <a:r>
              <a:rPr lang="lv-LV" sz="1200" dirty="0"/>
              <a:t>A – </a:t>
            </a:r>
            <a:r>
              <a:rPr lang="lv-LV" sz="1200" dirty="0" err="1"/>
              <a:t>plasmid</a:t>
            </a:r>
            <a:r>
              <a:rPr lang="lv-LV" sz="1200" dirty="0"/>
              <a:t> </a:t>
            </a:r>
            <a:r>
              <a:rPr lang="lv-LV" sz="1200" dirty="0" err="1"/>
              <a:t>map</a:t>
            </a:r>
            <a:r>
              <a:rPr lang="lv-LV" sz="1200" dirty="0"/>
              <a:t> </a:t>
            </a:r>
            <a:r>
              <a:rPr lang="lv-LV" sz="1200" dirty="0" err="1"/>
              <a:t>with</a:t>
            </a:r>
            <a:r>
              <a:rPr lang="lv-LV" sz="1200" dirty="0"/>
              <a:t> </a:t>
            </a:r>
            <a:r>
              <a:rPr lang="lv-LV" sz="1200" dirty="0" err="1"/>
              <a:t>single-cut</a:t>
            </a:r>
            <a:r>
              <a:rPr lang="lv-LV" sz="1200" dirty="0"/>
              <a:t> </a:t>
            </a:r>
            <a:r>
              <a:rPr lang="lv-LV" sz="1200" dirty="0" err="1"/>
              <a:t>restriction</a:t>
            </a:r>
            <a:r>
              <a:rPr lang="lv-LV" sz="1200" dirty="0"/>
              <a:t> </a:t>
            </a:r>
            <a:r>
              <a:rPr lang="lv-LV" sz="1200" dirty="0" err="1"/>
              <a:t>enzyme</a:t>
            </a:r>
            <a:r>
              <a:rPr lang="lv-LV" sz="1200" dirty="0"/>
              <a:t> </a:t>
            </a:r>
            <a:r>
              <a:rPr lang="lv-LV" sz="1200" dirty="0" err="1"/>
              <a:t>sites</a:t>
            </a:r>
            <a:r>
              <a:rPr lang="lv-LV" sz="1200" dirty="0"/>
              <a:t>; </a:t>
            </a:r>
          </a:p>
          <a:p>
            <a:r>
              <a:rPr lang="lv-LV" sz="1200" dirty="0"/>
              <a:t>B –</a:t>
            </a:r>
            <a:r>
              <a:rPr lang="lv-LV" sz="1200" dirty="0" err="1"/>
              <a:t>amino</a:t>
            </a:r>
            <a:r>
              <a:rPr lang="lv-LV" sz="1200" dirty="0"/>
              <a:t> </a:t>
            </a:r>
            <a:r>
              <a:rPr lang="lv-LV" sz="1200" dirty="0" err="1"/>
              <a:t>acid</a:t>
            </a:r>
            <a:r>
              <a:rPr lang="lv-LV" sz="1200" dirty="0"/>
              <a:t> (AA) </a:t>
            </a:r>
            <a:r>
              <a:rPr lang="lv-LV" sz="1200" dirty="0" err="1"/>
              <a:t>sequences</a:t>
            </a:r>
            <a:r>
              <a:rPr lang="lv-LV" sz="1200" dirty="0"/>
              <a:t> </a:t>
            </a:r>
            <a:r>
              <a:rPr lang="lv-LV" sz="1200" dirty="0" err="1"/>
              <a:t>of</a:t>
            </a:r>
            <a:r>
              <a:rPr lang="lv-LV" sz="1200" dirty="0"/>
              <a:t> PVY-CP-NG4S-SpyT </a:t>
            </a:r>
            <a:r>
              <a:rPr lang="lv-LV" sz="1200" dirty="0" err="1"/>
              <a:t>and</a:t>
            </a:r>
            <a:r>
              <a:rPr lang="lv-LV" sz="1200" dirty="0"/>
              <a:t> SpyC2-Feld1. </a:t>
            </a:r>
            <a:r>
              <a:rPr lang="lv-LV" sz="1200" dirty="0" err="1"/>
              <a:t>SpyTag</a:t>
            </a:r>
            <a:r>
              <a:rPr lang="lv-LV" sz="1200" dirty="0"/>
              <a:t> AA </a:t>
            </a:r>
            <a:r>
              <a:rPr lang="lv-LV" sz="1200" dirty="0" err="1"/>
              <a:t>are</a:t>
            </a:r>
            <a:r>
              <a:rPr lang="lv-LV" sz="1200" dirty="0"/>
              <a:t> </a:t>
            </a:r>
            <a:r>
              <a:rPr lang="lv-LV" sz="1200" dirty="0" err="1"/>
              <a:t>shown</a:t>
            </a:r>
            <a:r>
              <a:rPr lang="lv-LV" sz="1200" dirty="0"/>
              <a:t> </a:t>
            </a:r>
            <a:r>
              <a:rPr lang="lv-LV" sz="1200" dirty="0" err="1"/>
              <a:t>in</a:t>
            </a:r>
            <a:r>
              <a:rPr lang="lv-LV" sz="1200" dirty="0"/>
              <a:t> </a:t>
            </a:r>
            <a:r>
              <a:rPr lang="lv-LV" sz="1200" dirty="0" err="1"/>
              <a:t>red</a:t>
            </a:r>
            <a:r>
              <a:rPr lang="lv-LV" sz="1200" dirty="0"/>
              <a:t>; </a:t>
            </a:r>
            <a:r>
              <a:rPr lang="lv-LV" sz="1200" dirty="0" err="1"/>
              <a:t>Gly</a:t>
            </a:r>
            <a:r>
              <a:rPr lang="lv-LV" sz="1200" dirty="0"/>
              <a:t>-Ser </a:t>
            </a:r>
            <a:r>
              <a:rPr lang="lv-LV" sz="1200" dirty="0" err="1"/>
              <a:t>linkers</a:t>
            </a:r>
            <a:r>
              <a:rPr lang="lv-LV" sz="1200" dirty="0"/>
              <a:t> - </a:t>
            </a:r>
            <a:r>
              <a:rPr lang="lv-LV" sz="1200" dirty="0" err="1"/>
              <a:t>in</a:t>
            </a:r>
            <a:r>
              <a:rPr lang="lv-LV" sz="1200" dirty="0"/>
              <a:t> </a:t>
            </a:r>
            <a:r>
              <a:rPr lang="lv-LV" sz="1200" dirty="0" err="1"/>
              <a:t>green</a:t>
            </a:r>
            <a:r>
              <a:rPr lang="lv-LV" sz="1200" dirty="0"/>
              <a:t>, PVY CP AA – </a:t>
            </a:r>
            <a:r>
              <a:rPr lang="lv-LV" sz="1200" dirty="0" err="1"/>
              <a:t>in</a:t>
            </a:r>
            <a:r>
              <a:rPr lang="lv-LV" sz="1200" dirty="0"/>
              <a:t> </a:t>
            </a:r>
            <a:r>
              <a:rPr lang="lv-LV" sz="1200" dirty="0" err="1"/>
              <a:t>black</a:t>
            </a:r>
            <a:r>
              <a:rPr lang="lv-LV" sz="1200" dirty="0"/>
              <a:t>,  SpyCather3 AA </a:t>
            </a:r>
            <a:r>
              <a:rPr lang="lv-LV" sz="1200" dirty="0" err="1"/>
              <a:t>are</a:t>
            </a:r>
            <a:r>
              <a:rPr lang="lv-LV" sz="1200" dirty="0"/>
              <a:t> </a:t>
            </a:r>
            <a:r>
              <a:rPr lang="lv-LV" sz="1200" dirty="0" err="1"/>
              <a:t>shown</a:t>
            </a:r>
            <a:r>
              <a:rPr lang="lv-LV" sz="1200" dirty="0"/>
              <a:t> </a:t>
            </a:r>
            <a:r>
              <a:rPr lang="lv-LV" sz="1200" dirty="0" err="1"/>
              <a:t>in</a:t>
            </a:r>
            <a:r>
              <a:rPr lang="lv-LV" sz="1200" dirty="0"/>
              <a:t> </a:t>
            </a:r>
            <a:r>
              <a:rPr lang="lv-LV" sz="1200" dirty="0" err="1"/>
              <a:t>dark</a:t>
            </a:r>
            <a:r>
              <a:rPr lang="lv-LV" sz="1200" dirty="0"/>
              <a:t> </a:t>
            </a:r>
            <a:r>
              <a:rPr lang="lv-LV" sz="1200" dirty="0" err="1"/>
              <a:t>violet</a:t>
            </a:r>
            <a:r>
              <a:rPr lang="lv-LV" sz="1200" dirty="0"/>
              <a:t>, Feld1 – </a:t>
            </a:r>
            <a:r>
              <a:rPr lang="lv-LV" sz="1200" dirty="0" err="1"/>
              <a:t>in</a:t>
            </a:r>
            <a:r>
              <a:rPr lang="lv-LV" sz="1200" dirty="0"/>
              <a:t> </a:t>
            </a:r>
            <a:r>
              <a:rPr lang="lv-LV" sz="1200" dirty="0" err="1"/>
              <a:t>blue</a:t>
            </a:r>
            <a:r>
              <a:rPr lang="lv-LV" sz="1200" dirty="0"/>
              <a:t>. AA </a:t>
            </a:r>
            <a:r>
              <a:rPr lang="lv-LV" sz="1200" dirty="0" err="1"/>
              <a:t>forming</a:t>
            </a:r>
            <a:r>
              <a:rPr lang="lv-LV" sz="1200" dirty="0"/>
              <a:t> </a:t>
            </a:r>
            <a:r>
              <a:rPr lang="lv-LV" sz="1200" dirty="0" err="1"/>
              <a:t>the</a:t>
            </a:r>
            <a:r>
              <a:rPr lang="lv-LV" sz="1200" dirty="0"/>
              <a:t> </a:t>
            </a:r>
            <a:r>
              <a:rPr lang="lv-LV" sz="1200" dirty="0" err="1"/>
              <a:t>isopeptide</a:t>
            </a:r>
            <a:r>
              <a:rPr lang="lv-LV" sz="1200" dirty="0"/>
              <a:t> </a:t>
            </a:r>
            <a:r>
              <a:rPr lang="lv-LV" sz="1200" dirty="0" err="1"/>
              <a:t>bond</a:t>
            </a:r>
            <a:r>
              <a:rPr lang="lv-LV" sz="1200" dirty="0"/>
              <a:t> </a:t>
            </a:r>
            <a:r>
              <a:rPr lang="lv-LV" sz="1200" dirty="0" err="1"/>
              <a:t>are</a:t>
            </a:r>
            <a:r>
              <a:rPr lang="lv-LV" sz="1200" dirty="0"/>
              <a:t> </a:t>
            </a:r>
            <a:r>
              <a:rPr lang="lv-LV" sz="1200" dirty="0" err="1"/>
              <a:t>in</a:t>
            </a:r>
            <a:r>
              <a:rPr lang="lv-LV" sz="1200" dirty="0"/>
              <a:t> </a:t>
            </a:r>
            <a:r>
              <a:rPr lang="lv-LV" sz="1200" dirty="0" err="1"/>
              <a:t>bold</a:t>
            </a:r>
            <a:r>
              <a:rPr lang="lv-LV" sz="1200" dirty="0"/>
              <a:t>/</a:t>
            </a:r>
            <a:r>
              <a:rPr lang="lv-LV" sz="1200" dirty="0" err="1"/>
              <a:t>underlined</a:t>
            </a:r>
            <a:endParaRPr lang="lv-LV" sz="1200" dirty="0"/>
          </a:p>
        </p:txBody>
      </p:sp>
    </p:spTree>
    <p:extLst>
      <p:ext uri="{BB962C8B-B14F-4D97-AF65-F5344CB8AC3E}">
        <p14:creationId xmlns:p14="http://schemas.microsoft.com/office/powerpoint/2010/main" val="27677815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ttēls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8679" y="1006644"/>
            <a:ext cx="3181568" cy="467427"/>
          </a:xfrm>
          <a:prstGeom prst="rect">
            <a:avLst/>
          </a:prstGeom>
        </p:spPr>
      </p:pic>
      <p:pic>
        <p:nvPicPr>
          <p:cNvPr id="4" name="Attēls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000" y="1676399"/>
            <a:ext cx="4545711" cy="480497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33742" y="1025561"/>
            <a:ext cx="648034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1400" cap="all" dirty="0"/>
              <a:t>Mgnd</a:t>
            </a:r>
            <a:r>
              <a:rPr lang="lv-LV" sz="1400" cap="all" dirty="0">
                <a:solidFill>
                  <a:srgbClr val="C00000"/>
                </a:solidFill>
              </a:rPr>
              <a:t>ahivmv</a:t>
            </a:r>
            <a:r>
              <a:rPr lang="lv-LV" sz="1400" b="1" u="sng" cap="all" dirty="0">
                <a:solidFill>
                  <a:srgbClr val="C00000"/>
                </a:solidFill>
              </a:rPr>
              <a:t>d</a:t>
            </a:r>
            <a:r>
              <a:rPr lang="lv-LV" sz="1400" cap="all" dirty="0">
                <a:solidFill>
                  <a:srgbClr val="C00000"/>
                </a:solidFill>
              </a:rPr>
              <a:t>aykptk</a:t>
            </a:r>
            <a:r>
              <a:rPr lang="lv-LV" sz="1400" cap="all" dirty="0">
                <a:solidFill>
                  <a:schemeClr val="accent6">
                    <a:lumMod val="75000"/>
                  </a:schemeClr>
                </a:solidFill>
              </a:rPr>
              <a:t>gsggggsggggsggggs</a:t>
            </a:r>
            <a:r>
              <a:rPr lang="lv-LV" sz="1400" cap="all" dirty="0"/>
              <a:t>tidaggstkkdakqeqgsiqpnlnkekekdvnvgtsgtytvPrikaitskmrmpkskgatvlnlehlleyapqqidisntratqsqfdtwyeavqlaydigetemptvmnglmvwcieNgtspningvwvmmdgdeqveyplkpivenakptlrqimahfsdvaeayiemrnkkepympryglvrnlrdgslaryafdfyevtsrtpvrareahiqmkaaalksaqsrlfgldggistqeenterhttedvspsmhtllgvknm*</a:t>
            </a:r>
          </a:p>
          <a:p>
            <a:endParaRPr lang="lv-LV" sz="1400" cap="all" dirty="0"/>
          </a:p>
          <a:p>
            <a:r>
              <a:rPr lang="lv-LV" sz="1400" dirty="0" err="1"/>
              <a:t>SpT</a:t>
            </a:r>
            <a:r>
              <a:rPr lang="lv-LV" sz="1400" dirty="0"/>
              <a:t>: </a:t>
            </a:r>
            <a:r>
              <a:rPr lang="lv-LV" sz="1400" dirty="0" err="1"/>
              <a:t>pI</a:t>
            </a:r>
            <a:r>
              <a:rPr lang="lv-LV" sz="1400" dirty="0"/>
              <a:t> = 8.50; </a:t>
            </a:r>
            <a:r>
              <a:rPr lang="lv-LV" sz="1400" dirty="0" err="1"/>
              <a:t>Mw</a:t>
            </a:r>
            <a:r>
              <a:rPr lang="lv-LV" sz="1400" dirty="0"/>
              <a:t> = 1.47 </a:t>
            </a:r>
            <a:r>
              <a:rPr lang="lv-LV" sz="1400" dirty="0" err="1"/>
              <a:t>kDa</a:t>
            </a:r>
            <a:endParaRPr lang="lv-LV" sz="1400" dirty="0"/>
          </a:p>
          <a:p>
            <a:r>
              <a:rPr lang="lv-LV" sz="1400" dirty="0"/>
              <a:t>PVY-CP-NG4S-SpyT:  </a:t>
            </a:r>
            <a:r>
              <a:rPr lang="lv-LV" sz="1400" dirty="0" err="1"/>
              <a:t>pI</a:t>
            </a:r>
            <a:r>
              <a:rPr lang="lv-LV" sz="1400" dirty="0"/>
              <a:t>  = 6.13; </a:t>
            </a:r>
            <a:r>
              <a:rPr lang="lv-LV" sz="1400" dirty="0" err="1"/>
              <a:t>Mw</a:t>
            </a:r>
            <a:r>
              <a:rPr lang="lv-LV" sz="1400" dirty="0"/>
              <a:t> = 32.6 </a:t>
            </a:r>
            <a:r>
              <a:rPr lang="lv-LV" sz="1400" dirty="0" err="1"/>
              <a:t>kDa</a:t>
            </a:r>
            <a:r>
              <a:rPr lang="lv-LV" sz="1400" dirty="0"/>
              <a:t> </a:t>
            </a:r>
          </a:p>
          <a:p>
            <a:endParaRPr lang="lv-LV" sz="1400" cap="all" dirty="0"/>
          </a:p>
        </p:txBody>
      </p:sp>
      <p:sp>
        <p:nvSpPr>
          <p:cNvPr id="6" name="TextBox 5"/>
          <p:cNvSpPr txBox="1"/>
          <p:nvPr/>
        </p:nvSpPr>
        <p:spPr>
          <a:xfrm>
            <a:off x="5333742" y="3120729"/>
            <a:ext cx="648034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1400" cap="all" dirty="0"/>
              <a:t>mS</a:t>
            </a:r>
            <a:r>
              <a:rPr lang="lv-LV" sz="1400" cap="all" dirty="0">
                <a:solidFill>
                  <a:srgbClr val="7030A0"/>
                </a:solidFill>
              </a:rPr>
              <a:t>dsathikfs</a:t>
            </a:r>
            <a:r>
              <a:rPr lang="lv-LV" sz="1400" b="1" u="sng" cap="all" dirty="0">
                <a:solidFill>
                  <a:srgbClr val="7030A0"/>
                </a:solidFill>
              </a:rPr>
              <a:t>k</a:t>
            </a:r>
            <a:r>
              <a:rPr lang="lv-LV" sz="1400" cap="all" dirty="0">
                <a:solidFill>
                  <a:srgbClr val="7030A0"/>
                </a:solidFill>
              </a:rPr>
              <a:t>rdedgkelagatmelrdssgktistwisdgqvkdfylypgkytfvetaapdgyevataitftvneqgqvtvngkatkgdahi</a:t>
            </a:r>
            <a:r>
              <a:rPr lang="lv-LV" sz="1400" cap="all" dirty="0">
                <a:solidFill>
                  <a:schemeClr val="accent6">
                    <a:lumMod val="75000"/>
                  </a:schemeClr>
                </a:solidFill>
              </a:rPr>
              <a:t>gs</a:t>
            </a:r>
            <a:r>
              <a:rPr lang="lv-LV" sz="1400" cap="all" dirty="0">
                <a:solidFill>
                  <a:srgbClr val="0070C0"/>
                </a:solidFill>
              </a:rPr>
              <a:t>eicpavkrdvdlfltgtpdeyveqvaqykalpvvlenarilkncvdakmteedkenalsvldkiytsplc</a:t>
            </a:r>
            <a:r>
              <a:rPr lang="lv-LV" sz="1400" cap="all" dirty="0">
                <a:solidFill>
                  <a:schemeClr val="accent6">
                    <a:lumMod val="75000"/>
                  </a:schemeClr>
                </a:solidFill>
              </a:rPr>
              <a:t>ggggsggggsggggs</a:t>
            </a:r>
            <a:r>
              <a:rPr lang="lv-LV" sz="1400" cap="all" dirty="0">
                <a:solidFill>
                  <a:srgbClr val="0070C0"/>
                </a:solidFill>
              </a:rPr>
              <a:t>vkmaetcpifydvffavangnellldlsltkvnatepertamkkiqdcyvenglisrvldglvmttissskdcmgeavqntvedlklntlgr</a:t>
            </a:r>
            <a:r>
              <a:rPr lang="lv-LV" sz="1400" cap="all" dirty="0"/>
              <a:t>*</a:t>
            </a:r>
          </a:p>
          <a:p>
            <a:endParaRPr lang="lv-LV" sz="1400" cap="all" dirty="0"/>
          </a:p>
          <a:p>
            <a:r>
              <a:rPr lang="lv-LV" sz="1400" cap="all" dirty="0"/>
              <a:t>SpC3: </a:t>
            </a:r>
            <a:r>
              <a:rPr lang="lv-LV" sz="1400" dirty="0" err="1"/>
              <a:t>pI</a:t>
            </a:r>
            <a:r>
              <a:rPr lang="lv-LV" sz="1400" dirty="0"/>
              <a:t> = 4.99; </a:t>
            </a:r>
            <a:r>
              <a:rPr lang="lv-LV" sz="1400" dirty="0" err="1"/>
              <a:t>Mw</a:t>
            </a:r>
            <a:r>
              <a:rPr lang="lv-LV" sz="1400" dirty="0"/>
              <a:t> = 10.2 </a:t>
            </a:r>
            <a:r>
              <a:rPr lang="lv-LV" sz="1400" dirty="0" err="1"/>
              <a:t>kDa</a:t>
            </a:r>
            <a:endParaRPr lang="lv-LV" sz="1400" dirty="0"/>
          </a:p>
          <a:p>
            <a:r>
              <a:rPr lang="lv-LV" sz="1400" dirty="0"/>
              <a:t>SpC3-Feld1:  </a:t>
            </a:r>
            <a:r>
              <a:rPr lang="lv-LV" sz="1400" dirty="0" err="1"/>
              <a:t>pI</a:t>
            </a:r>
            <a:r>
              <a:rPr lang="lv-LV" sz="1400" dirty="0"/>
              <a:t>  = 4.69; 29.2 </a:t>
            </a:r>
            <a:r>
              <a:rPr lang="lv-LV" sz="1400" dirty="0" err="1"/>
              <a:t>kDa</a:t>
            </a:r>
            <a:r>
              <a:rPr lang="lv-LV" sz="1400" dirty="0"/>
              <a:t> </a:t>
            </a:r>
          </a:p>
          <a:p>
            <a:endParaRPr lang="lv-LV" sz="1400" cap="all" dirty="0"/>
          </a:p>
        </p:txBody>
      </p:sp>
      <p:sp>
        <p:nvSpPr>
          <p:cNvPr id="8" name="TextBox 7"/>
          <p:cNvSpPr txBox="1"/>
          <p:nvPr/>
        </p:nvSpPr>
        <p:spPr>
          <a:xfrm>
            <a:off x="626076" y="1295743"/>
            <a:ext cx="3706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sz="2400" b="1" dirty="0"/>
              <a:t>A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890611" y="1295743"/>
            <a:ext cx="3706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sz="2400" b="1" dirty="0"/>
              <a:t>B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333742" y="5224498"/>
            <a:ext cx="63639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1200" dirty="0"/>
              <a:t>Fig</a:t>
            </a:r>
            <a:r>
              <a:rPr lang="en-US" sz="1200" dirty="0" err="1"/>
              <a:t>ure</a:t>
            </a:r>
            <a:r>
              <a:rPr lang="lv-LV" sz="1200" dirty="0"/>
              <a:t> </a:t>
            </a:r>
            <a:r>
              <a:rPr lang="en-US" sz="1200" dirty="0"/>
              <a:t>S</a:t>
            </a:r>
            <a:r>
              <a:rPr lang="lv-LV" sz="1200" dirty="0"/>
              <a:t>4. </a:t>
            </a:r>
            <a:r>
              <a:rPr lang="lv-LV" sz="1200" dirty="0" err="1"/>
              <a:t>Description</a:t>
            </a:r>
            <a:r>
              <a:rPr lang="lv-LV" sz="1200" dirty="0"/>
              <a:t> </a:t>
            </a:r>
            <a:r>
              <a:rPr lang="lv-LV" sz="1200" dirty="0" err="1"/>
              <a:t>of</a:t>
            </a:r>
            <a:r>
              <a:rPr lang="lv-LV" sz="1200" dirty="0"/>
              <a:t>  </a:t>
            </a:r>
            <a:r>
              <a:rPr lang="lv-LV" sz="1200" dirty="0" err="1"/>
              <a:t>plasmid</a:t>
            </a:r>
            <a:r>
              <a:rPr lang="lv-LV" sz="1200" dirty="0"/>
              <a:t> pET-PVY-SpT-SpC2-Feld1. </a:t>
            </a:r>
            <a:r>
              <a:rPr lang="lv-LV" sz="1200" dirty="0" err="1"/>
              <a:t>The</a:t>
            </a:r>
            <a:r>
              <a:rPr lang="lv-LV" sz="1200" dirty="0"/>
              <a:t> </a:t>
            </a:r>
            <a:r>
              <a:rPr lang="lv-LV" sz="1200" dirty="0" err="1"/>
              <a:t>expression</a:t>
            </a:r>
            <a:r>
              <a:rPr lang="lv-LV" sz="1200" dirty="0"/>
              <a:t> </a:t>
            </a:r>
            <a:r>
              <a:rPr lang="lv-LV" sz="1200" dirty="0" err="1"/>
              <a:t>vector</a:t>
            </a:r>
            <a:r>
              <a:rPr lang="lv-LV" sz="1200" dirty="0"/>
              <a:t> </a:t>
            </a:r>
            <a:r>
              <a:rPr lang="lv-LV" sz="1200" dirty="0" err="1"/>
              <a:t>ensures</a:t>
            </a:r>
            <a:r>
              <a:rPr lang="lv-LV" sz="1200" dirty="0"/>
              <a:t> </a:t>
            </a:r>
            <a:r>
              <a:rPr lang="lv-LV" sz="1200" dirty="0" err="1"/>
              <a:t>simultaneous</a:t>
            </a:r>
            <a:r>
              <a:rPr lang="lv-LV" sz="1200" dirty="0"/>
              <a:t> </a:t>
            </a:r>
            <a:r>
              <a:rPr lang="lv-LV" sz="1200" dirty="0" err="1"/>
              <a:t>synthesis</a:t>
            </a:r>
            <a:r>
              <a:rPr lang="lv-LV" sz="1200" dirty="0"/>
              <a:t> </a:t>
            </a:r>
            <a:r>
              <a:rPr lang="lv-LV" sz="1200" dirty="0" err="1"/>
              <a:t>of</a:t>
            </a:r>
            <a:r>
              <a:rPr lang="lv-LV" sz="1200" dirty="0"/>
              <a:t> PVY-</a:t>
            </a:r>
            <a:r>
              <a:rPr lang="lv-LV" sz="1200" dirty="0" err="1"/>
              <a:t>SpyTag</a:t>
            </a:r>
            <a:r>
              <a:rPr lang="lv-LV" sz="1200" dirty="0"/>
              <a:t> </a:t>
            </a:r>
            <a:r>
              <a:rPr lang="lv-LV" sz="1200" dirty="0" err="1"/>
              <a:t>fusion</a:t>
            </a:r>
            <a:r>
              <a:rPr lang="lv-LV" sz="1200" dirty="0"/>
              <a:t>  </a:t>
            </a:r>
            <a:r>
              <a:rPr lang="lv-LV" sz="1200" dirty="0" err="1"/>
              <a:t>and</a:t>
            </a:r>
            <a:r>
              <a:rPr lang="lv-LV" sz="1200" dirty="0"/>
              <a:t> SpyCatcher3-Feld1 </a:t>
            </a:r>
            <a:r>
              <a:rPr lang="lv-LV" sz="1200" dirty="0" err="1"/>
              <a:t>fusion</a:t>
            </a:r>
            <a:r>
              <a:rPr lang="lv-LV" sz="1200" dirty="0"/>
              <a:t> </a:t>
            </a:r>
            <a:r>
              <a:rPr lang="lv-LV" sz="1200" dirty="0" err="1"/>
              <a:t>proteins</a:t>
            </a:r>
            <a:r>
              <a:rPr lang="lv-LV" sz="1200" dirty="0"/>
              <a:t> </a:t>
            </a:r>
            <a:r>
              <a:rPr lang="lv-LV" sz="1200" dirty="0" err="1"/>
              <a:t>in</a:t>
            </a:r>
            <a:r>
              <a:rPr lang="lv-LV" sz="1200" dirty="0"/>
              <a:t> </a:t>
            </a:r>
            <a:r>
              <a:rPr lang="lv-LV" sz="1200" i="1" dirty="0" err="1"/>
              <a:t>E.coli</a:t>
            </a:r>
            <a:r>
              <a:rPr lang="lv-LV" sz="1200" i="1" dirty="0"/>
              <a:t> </a:t>
            </a:r>
            <a:r>
              <a:rPr lang="lv-LV" sz="1200" dirty="0" err="1"/>
              <a:t>cells</a:t>
            </a:r>
            <a:r>
              <a:rPr lang="lv-LV" sz="1200" dirty="0"/>
              <a:t>, </a:t>
            </a:r>
            <a:r>
              <a:rPr lang="lv-LV" sz="1200" dirty="0" err="1"/>
              <a:t>resulting</a:t>
            </a:r>
            <a:r>
              <a:rPr lang="lv-LV" sz="1200" dirty="0"/>
              <a:t> </a:t>
            </a:r>
            <a:r>
              <a:rPr lang="lv-LV" sz="1200" dirty="0" err="1"/>
              <a:t>in</a:t>
            </a:r>
            <a:r>
              <a:rPr lang="lv-LV" sz="1200" dirty="0"/>
              <a:t> </a:t>
            </a:r>
            <a:r>
              <a:rPr lang="lv-LV" sz="1200" dirty="0" err="1"/>
              <a:t>covalent</a:t>
            </a:r>
            <a:r>
              <a:rPr lang="lv-LV" sz="1200" dirty="0"/>
              <a:t> </a:t>
            </a:r>
            <a:r>
              <a:rPr lang="lv-LV" sz="1200" dirty="0" err="1"/>
              <a:t>binding</a:t>
            </a:r>
            <a:r>
              <a:rPr lang="lv-LV" sz="1200" dirty="0"/>
              <a:t> </a:t>
            </a:r>
            <a:r>
              <a:rPr lang="lv-LV" sz="1200" dirty="0" err="1"/>
              <a:t>of</a:t>
            </a:r>
            <a:r>
              <a:rPr lang="lv-LV" sz="1200" dirty="0"/>
              <a:t> Feld1 </a:t>
            </a:r>
            <a:r>
              <a:rPr lang="lv-LV" sz="1200" dirty="0" err="1"/>
              <a:t>antigen</a:t>
            </a:r>
            <a:r>
              <a:rPr lang="lv-LV" sz="1200" dirty="0"/>
              <a:t> </a:t>
            </a:r>
            <a:r>
              <a:rPr lang="lv-LV" sz="1200" dirty="0" err="1"/>
              <a:t>onto</a:t>
            </a:r>
            <a:r>
              <a:rPr lang="lv-LV" sz="1200" dirty="0"/>
              <a:t> </a:t>
            </a:r>
            <a:r>
              <a:rPr lang="lv-LV" sz="1200" dirty="0" err="1"/>
              <a:t>surface</a:t>
            </a:r>
            <a:r>
              <a:rPr lang="lv-LV" sz="1200" dirty="0"/>
              <a:t> </a:t>
            </a:r>
            <a:r>
              <a:rPr lang="lv-LV" sz="1200" dirty="0" err="1"/>
              <a:t>of</a:t>
            </a:r>
            <a:r>
              <a:rPr lang="lv-LV" sz="1200" dirty="0"/>
              <a:t> PVY </a:t>
            </a:r>
            <a:r>
              <a:rPr lang="lv-LV" sz="1200" dirty="0" err="1"/>
              <a:t>VLPs</a:t>
            </a:r>
            <a:r>
              <a:rPr lang="lv-LV" sz="1200" dirty="0"/>
              <a:t>.</a:t>
            </a:r>
          </a:p>
          <a:p>
            <a:r>
              <a:rPr lang="lv-LV" sz="1200" dirty="0"/>
              <a:t>A – </a:t>
            </a:r>
            <a:r>
              <a:rPr lang="lv-LV" sz="1200" dirty="0" err="1"/>
              <a:t>plasmid</a:t>
            </a:r>
            <a:r>
              <a:rPr lang="lv-LV" sz="1200" dirty="0"/>
              <a:t> </a:t>
            </a:r>
            <a:r>
              <a:rPr lang="lv-LV" sz="1200" dirty="0" err="1"/>
              <a:t>map</a:t>
            </a:r>
            <a:r>
              <a:rPr lang="lv-LV" sz="1200" dirty="0"/>
              <a:t> </a:t>
            </a:r>
            <a:r>
              <a:rPr lang="lv-LV" sz="1200" dirty="0" err="1"/>
              <a:t>with</a:t>
            </a:r>
            <a:r>
              <a:rPr lang="lv-LV" sz="1200" dirty="0"/>
              <a:t> </a:t>
            </a:r>
            <a:r>
              <a:rPr lang="lv-LV" sz="1200" dirty="0" err="1"/>
              <a:t>single-cut</a:t>
            </a:r>
            <a:r>
              <a:rPr lang="lv-LV" sz="1200" dirty="0"/>
              <a:t> </a:t>
            </a:r>
            <a:r>
              <a:rPr lang="lv-LV" sz="1200" dirty="0" err="1"/>
              <a:t>restriction</a:t>
            </a:r>
            <a:r>
              <a:rPr lang="lv-LV" sz="1200" dirty="0"/>
              <a:t> </a:t>
            </a:r>
            <a:r>
              <a:rPr lang="lv-LV" sz="1200" dirty="0" err="1"/>
              <a:t>enzyme</a:t>
            </a:r>
            <a:r>
              <a:rPr lang="lv-LV" sz="1200" dirty="0"/>
              <a:t> </a:t>
            </a:r>
            <a:r>
              <a:rPr lang="lv-LV" sz="1200" dirty="0" err="1"/>
              <a:t>sites</a:t>
            </a:r>
            <a:r>
              <a:rPr lang="lv-LV" sz="1200" dirty="0"/>
              <a:t>; </a:t>
            </a:r>
          </a:p>
          <a:p>
            <a:r>
              <a:rPr lang="lv-LV" sz="1200" dirty="0"/>
              <a:t>B –</a:t>
            </a:r>
            <a:r>
              <a:rPr lang="lv-LV" sz="1200" dirty="0" err="1"/>
              <a:t>amino</a:t>
            </a:r>
            <a:r>
              <a:rPr lang="lv-LV" sz="1200" dirty="0"/>
              <a:t> </a:t>
            </a:r>
            <a:r>
              <a:rPr lang="lv-LV" sz="1200" dirty="0" err="1"/>
              <a:t>acid</a:t>
            </a:r>
            <a:r>
              <a:rPr lang="lv-LV" sz="1200" dirty="0"/>
              <a:t> (AA) </a:t>
            </a:r>
            <a:r>
              <a:rPr lang="lv-LV" sz="1200" dirty="0" err="1"/>
              <a:t>sequences</a:t>
            </a:r>
            <a:r>
              <a:rPr lang="lv-LV" sz="1200" dirty="0"/>
              <a:t> </a:t>
            </a:r>
            <a:r>
              <a:rPr lang="lv-LV" sz="1200" dirty="0" err="1"/>
              <a:t>of</a:t>
            </a:r>
            <a:r>
              <a:rPr lang="lv-LV" sz="1200" dirty="0"/>
              <a:t> PVY-CP-NG4S-SpyT </a:t>
            </a:r>
            <a:r>
              <a:rPr lang="lv-LV" sz="1200" dirty="0" err="1"/>
              <a:t>and</a:t>
            </a:r>
            <a:r>
              <a:rPr lang="lv-LV" sz="1200" dirty="0"/>
              <a:t> SpyC2-Feld1. </a:t>
            </a:r>
            <a:r>
              <a:rPr lang="lv-LV" sz="1200" dirty="0" err="1"/>
              <a:t>SpyTag</a:t>
            </a:r>
            <a:r>
              <a:rPr lang="lv-LV" sz="1200" dirty="0"/>
              <a:t> AA </a:t>
            </a:r>
            <a:r>
              <a:rPr lang="lv-LV" sz="1200" dirty="0" err="1"/>
              <a:t>are</a:t>
            </a:r>
            <a:r>
              <a:rPr lang="lv-LV" sz="1200" dirty="0"/>
              <a:t> </a:t>
            </a:r>
            <a:r>
              <a:rPr lang="lv-LV" sz="1200" dirty="0" err="1"/>
              <a:t>shown</a:t>
            </a:r>
            <a:r>
              <a:rPr lang="lv-LV" sz="1200" dirty="0"/>
              <a:t> </a:t>
            </a:r>
            <a:r>
              <a:rPr lang="lv-LV" sz="1200" dirty="0" err="1"/>
              <a:t>in</a:t>
            </a:r>
            <a:r>
              <a:rPr lang="lv-LV" sz="1200" dirty="0"/>
              <a:t> </a:t>
            </a:r>
            <a:r>
              <a:rPr lang="lv-LV" sz="1200" dirty="0" err="1"/>
              <a:t>red</a:t>
            </a:r>
            <a:r>
              <a:rPr lang="lv-LV" sz="1200" dirty="0"/>
              <a:t>; </a:t>
            </a:r>
            <a:r>
              <a:rPr lang="lv-LV" sz="1200" dirty="0" err="1"/>
              <a:t>Gly</a:t>
            </a:r>
            <a:r>
              <a:rPr lang="lv-LV" sz="1200" dirty="0"/>
              <a:t>-Ser </a:t>
            </a:r>
            <a:r>
              <a:rPr lang="lv-LV" sz="1200" dirty="0" err="1"/>
              <a:t>linkers</a:t>
            </a:r>
            <a:r>
              <a:rPr lang="lv-LV" sz="1200" dirty="0"/>
              <a:t> - </a:t>
            </a:r>
            <a:r>
              <a:rPr lang="lv-LV" sz="1200" dirty="0" err="1"/>
              <a:t>in</a:t>
            </a:r>
            <a:r>
              <a:rPr lang="lv-LV" sz="1200" dirty="0"/>
              <a:t> </a:t>
            </a:r>
            <a:r>
              <a:rPr lang="lv-LV" sz="1200" dirty="0" err="1"/>
              <a:t>green</a:t>
            </a:r>
            <a:r>
              <a:rPr lang="lv-LV" sz="1200" dirty="0"/>
              <a:t>, PVY CP AA – </a:t>
            </a:r>
            <a:r>
              <a:rPr lang="lv-LV" sz="1200" dirty="0" err="1"/>
              <a:t>in</a:t>
            </a:r>
            <a:r>
              <a:rPr lang="lv-LV" sz="1200" dirty="0"/>
              <a:t> </a:t>
            </a:r>
            <a:r>
              <a:rPr lang="lv-LV" sz="1200" dirty="0" err="1"/>
              <a:t>black</a:t>
            </a:r>
            <a:r>
              <a:rPr lang="lv-LV" sz="1200" dirty="0"/>
              <a:t>,  SpyCather3 AA </a:t>
            </a:r>
            <a:r>
              <a:rPr lang="lv-LV" sz="1200" dirty="0" err="1"/>
              <a:t>are</a:t>
            </a:r>
            <a:r>
              <a:rPr lang="lv-LV" sz="1200" dirty="0"/>
              <a:t> </a:t>
            </a:r>
            <a:r>
              <a:rPr lang="lv-LV" sz="1200" dirty="0" err="1"/>
              <a:t>shown</a:t>
            </a:r>
            <a:r>
              <a:rPr lang="lv-LV" sz="1200" dirty="0"/>
              <a:t> </a:t>
            </a:r>
            <a:r>
              <a:rPr lang="lv-LV" sz="1200" dirty="0" err="1"/>
              <a:t>in</a:t>
            </a:r>
            <a:r>
              <a:rPr lang="lv-LV" sz="1200" dirty="0"/>
              <a:t> </a:t>
            </a:r>
            <a:r>
              <a:rPr lang="lv-LV" sz="1200" dirty="0" err="1"/>
              <a:t>dark</a:t>
            </a:r>
            <a:r>
              <a:rPr lang="lv-LV" sz="1200" dirty="0"/>
              <a:t> </a:t>
            </a:r>
            <a:r>
              <a:rPr lang="lv-LV" sz="1200" dirty="0" err="1"/>
              <a:t>violet</a:t>
            </a:r>
            <a:r>
              <a:rPr lang="lv-LV" sz="1200" dirty="0"/>
              <a:t>, Feld1 – </a:t>
            </a:r>
            <a:r>
              <a:rPr lang="lv-LV" sz="1200" dirty="0" err="1"/>
              <a:t>in</a:t>
            </a:r>
            <a:r>
              <a:rPr lang="lv-LV" sz="1200" dirty="0"/>
              <a:t> </a:t>
            </a:r>
            <a:r>
              <a:rPr lang="lv-LV" sz="1200" dirty="0" err="1"/>
              <a:t>blue</a:t>
            </a:r>
            <a:r>
              <a:rPr lang="lv-LV" sz="1200" dirty="0"/>
              <a:t>. AA </a:t>
            </a:r>
            <a:r>
              <a:rPr lang="lv-LV" sz="1200" dirty="0" err="1"/>
              <a:t>forming</a:t>
            </a:r>
            <a:r>
              <a:rPr lang="lv-LV" sz="1200" dirty="0"/>
              <a:t> </a:t>
            </a:r>
            <a:r>
              <a:rPr lang="lv-LV" sz="1200" dirty="0" err="1"/>
              <a:t>the</a:t>
            </a:r>
            <a:r>
              <a:rPr lang="lv-LV" sz="1200" dirty="0"/>
              <a:t> </a:t>
            </a:r>
            <a:r>
              <a:rPr lang="lv-LV" sz="1200" dirty="0" err="1"/>
              <a:t>isopeptide</a:t>
            </a:r>
            <a:r>
              <a:rPr lang="lv-LV" sz="1200" dirty="0"/>
              <a:t> </a:t>
            </a:r>
            <a:r>
              <a:rPr lang="lv-LV" sz="1200" dirty="0" err="1"/>
              <a:t>bond</a:t>
            </a:r>
            <a:r>
              <a:rPr lang="lv-LV" sz="1200" dirty="0"/>
              <a:t> </a:t>
            </a:r>
            <a:r>
              <a:rPr lang="lv-LV" sz="1200" dirty="0" err="1"/>
              <a:t>are</a:t>
            </a:r>
            <a:r>
              <a:rPr lang="lv-LV" sz="1200" dirty="0"/>
              <a:t> </a:t>
            </a:r>
            <a:r>
              <a:rPr lang="lv-LV" sz="1200" dirty="0" err="1"/>
              <a:t>in</a:t>
            </a:r>
            <a:r>
              <a:rPr lang="lv-LV" sz="1200" dirty="0"/>
              <a:t> </a:t>
            </a:r>
            <a:r>
              <a:rPr lang="lv-LV" sz="1200" dirty="0" err="1"/>
              <a:t>bold</a:t>
            </a:r>
            <a:r>
              <a:rPr lang="lv-LV" sz="1200" dirty="0"/>
              <a:t>/</a:t>
            </a:r>
            <a:r>
              <a:rPr lang="lv-LV" sz="1200" dirty="0" err="1"/>
              <a:t>underlined</a:t>
            </a:r>
            <a:endParaRPr lang="lv-LV" sz="1200" dirty="0"/>
          </a:p>
        </p:txBody>
      </p:sp>
    </p:spTree>
    <p:extLst>
      <p:ext uri="{BB962C8B-B14F-4D97-AF65-F5344CB8AC3E}">
        <p14:creationId xmlns:p14="http://schemas.microsoft.com/office/powerpoint/2010/main" val="27881485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dizain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463</TotalTime>
  <Words>505</Words>
  <Application>Microsoft Office PowerPoint</Application>
  <PresentationFormat>Widescreen</PresentationFormat>
  <Paragraphs>49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dizains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prezentācija</dc:title>
  <dc:creator>AndrisZ</dc:creator>
  <cp:lastModifiedBy>MDPI</cp:lastModifiedBy>
  <cp:revision>23</cp:revision>
  <dcterms:created xsi:type="dcterms:W3CDTF">2022-01-03T17:24:01Z</dcterms:created>
  <dcterms:modified xsi:type="dcterms:W3CDTF">2022-03-22T09:04:57Z</dcterms:modified>
</cp:coreProperties>
</file>