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drawings/drawing7.xml" ContentType="application/vnd.openxmlformats-officedocument.drawingml.chartshapes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drawings/drawing8.xml" ContentType="application/vnd.openxmlformats-officedocument.drawingml.chartshapes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drawings/drawing9.xml" ContentType="application/vnd.openxmlformats-officedocument.drawingml.chartshapes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drawings/drawing10.xml" ContentType="application/vnd.openxmlformats-officedocument.drawingml.chartshapes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drawings/drawing11.xml" ContentType="application/vnd.openxmlformats-officedocument.drawingml.chartshapes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ppt/drawings/drawing12.xml" ContentType="application/vnd.openxmlformats-officedocument.drawingml.chartshapes+xml"/>
  <Override PartName="/ppt/charts/chart13.xml" ContentType="application/vnd.openxmlformats-officedocument.drawingml.chart+xml"/>
  <Override PartName="/ppt/theme/themeOverride13.xml" ContentType="application/vnd.openxmlformats-officedocument.themeOverride+xml"/>
  <Override PartName="/ppt/drawings/drawing13.xml" ContentType="application/vnd.openxmlformats-officedocument.drawingml.chartshapes+xml"/>
  <Override PartName="/ppt/charts/chart14.xml" ContentType="application/vnd.openxmlformats-officedocument.drawingml.chart+xml"/>
  <Override PartName="/ppt/theme/themeOverride14.xml" ContentType="application/vnd.openxmlformats-officedocument.themeOverride+xml"/>
  <Override PartName="/ppt/charts/chart15.xml" ContentType="application/vnd.openxmlformats-officedocument.drawingml.chart+xml"/>
  <Override PartName="/ppt/theme/themeOverride15.xml" ContentType="application/vnd.openxmlformats-officedocument.themeOverride+xml"/>
  <Override PartName="/ppt/drawings/drawing14.xml" ContentType="application/vnd.openxmlformats-officedocument.drawingml.chartshapes+xml"/>
  <Override PartName="/ppt/charts/chart16.xml" ContentType="application/vnd.openxmlformats-officedocument.drawingml.chart+xml"/>
  <Override PartName="/ppt/theme/themeOverride16.xml" ContentType="application/vnd.openxmlformats-officedocument.themeOverride+xml"/>
  <Override PartName="/ppt/drawings/drawing15.xml" ContentType="application/vnd.openxmlformats-officedocument.drawingml.chartshapes+xml"/>
  <Override PartName="/ppt/charts/chart17.xml" ContentType="application/vnd.openxmlformats-officedocument.drawingml.chart+xml"/>
  <Override PartName="/ppt/theme/themeOverride17.xml" ContentType="application/vnd.openxmlformats-officedocument.themeOverride+xml"/>
  <Override PartName="/ppt/drawings/drawing16.xml" ContentType="application/vnd.openxmlformats-officedocument.drawingml.chartshapes+xml"/>
  <Override PartName="/ppt/charts/chart18.xml" ContentType="application/vnd.openxmlformats-officedocument.drawingml.chart+xml"/>
  <Override PartName="/ppt/theme/themeOverride18.xml" ContentType="application/vnd.openxmlformats-officedocument.themeOverride+xml"/>
  <Override PartName="/ppt/drawings/drawing17.xml" ContentType="application/vnd.openxmlformats-officedocument.drawingml.chartshapes+xml"/>
  <Override PartName="/ppt/charts/chart19.xml" ContentType="application/vnd.openxmlformats-officedocument.drawingml.chart+xml"/>
  <Override PartName="/ppt/theme/themeOverride19.xml" ContentType="application/vnd.openxmlformats-officedocument.themeOverride+xml"/>
  <Override PartName="/ppt/drawings/drawing18.xml" ContentType="application/vnd.openxmlformats-officedocument.drawingml.chartshapes+xml"/>
  <Override PartName="/ppt/charts/chart20.xml" ContentType="application/vnd.openxmlformats-officedocument.drawingml.chart+xml"/>
  <Override PartName="/ppt/theme/themeOverride20.xml" ContentType="application/vnd.openxmlformats-officedocument.themeOverride+xml"/>
  <Override PartName="/ppt/drawings/drawing19.xml" ContentType="application/vnd.openxmlformats-officedocument.drawingml.chartshapes+xml"/>
  <Override PartName="/ppt/charts/chart21.xml" ContentType="application/vnd.openxmlformats-officedocument.drawingml.chart+xml"/>
  <Override PartName="/ppt/theme/themeOverride21.xml" ContentType="application/vnd.openxmlformats-officedocument.themeOverride+xml"/>
  <Override PartName="/ppt/charts/chart22.xml" ContentType="application/vnd.openxmlformats-officedocument.drawingml.chart+xml"/>
  <Override PartName="/ppt/theme/themeOverride22.xml" ContentType="application/vnd.openxmlformats-officedocument.themeOverride+xml"/>
  <Override PartName="/ppt/drawings/drawing20.xml" ContentType="application/vnd.openxmlformats-officedocument.drawingml.chartshapes+xml"/>
  <Override PartName="/ppt/charts/chart23.xml" ContentType="application/vnd.openxmlformats-officedocument.drawingml.chart+xml"/>
  <Override PartName="/ppt/theme/themeOverride23.xml" ContentType="application/vnd.openxmlformats-officedocument.themeOverride+xml"/>
  <Override PartName="/ppt/drawings/drawing21.xml" ContentType="application/vnd.openxmlformats-officedocument.drawingml.chartshapes+xml"/>
  <Override PartName="/ppt/charts/chart24.xml" ContentType="application/vnd.openxmlformats-officedocument.drawingml.chart+xml"/>
  <Override PartName="/ppt/theme/themeOverride24.xml" ContentType="application/vnd.openxmlformats-officedocument.themeOverride+xml"/>
  <Override PartName="/ppt/drawings/drawing22.xml" ContentType="application/vnd.openxmlformats-officedocument.drawingml.chartshape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4" r:id="rId2"/>
    <p:sldId id="275" r:id="rId3"/>
    <p:sldId id="267" r:id="rId4"/>
    <p:sldId id="276" r:id="rId5"/>
    <p:sldId id="274" r:id="rId6"/>
    <p:sldId id="266" r:id="rId7"/>
  </p:sldIdLst>
  <p:sldSz cx="6858000" cy="9906000" type="A4"/>
  <p:notesSz cx="7099300" cy="10234613"/>
  <p:defaultTextStyle>
    <a:defPPr>
      <a:defRPr lang="ja-JP"/>
    </a:defPPr>
    <a:lvl1pPr marL="0" algn="l" defTabSz="10504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5232" algn="l" defTabSz="10504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50463" algn="l" defTabSz="10504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75695" algn="l" defTabSz="10504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100926" algn="l" defTabSz="10504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26158" algn="l" defTabSz="10504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51390" algn="l" defTabSz="10504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76621" algn="l" defTabSz="10504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201853" algn="l" defTabSz="10504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8B21"/>
    <a:srgbClr val="DC133B"/>
    <a:srgbClr val="FF6346"/>
    <a:srgbClr val="4068E0"/>
    <a:srgbClr val="404040"/>
    <a:srgbClr val="7F7F7F"/>
    <a:srgbClr val="FFFFFF"/>
    <a:srgbClr val="C05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95" autoAdjust="0"/>
    <p:restoredTop sz="96453" autoAdjust="0"/>
  </p:normalViewPr>
  <p:slideViewPr>
    <p:cSldViewPr>
      <p:cViewPr varScale="1">
        <p:scale>
          <a:sx n="81" d="100"/>
          <a:sy n="81" d="100"/>
        </p:scale>
        <p:origin x="2376" y="8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KAGAWA Tomohiro" userId="d74b3e309c52a267" providerId="LiveId" clId="{C25B67C8-64FE-415E-B372-FA53EFE78BFD}"/>
    <pc:docChg chg="undo custSel modSld">
      <pc:chgData name="OKAGAWA Tomohiro" userId="d74b3e309c52a267" providerId="LiveId" clId="{C25B67C8-64FE-415E-B372-FA53EFE78BFD}" dt="2023-02-27T05:28:55.003" v="31" actId="14100"/>
      <pc:docMkLst>
        <pc:docMk/>
      </pc:docMkLst>
      <pc:sldChg chg="modSp mod">
        <pc:chgData name="OKAGAWA Tomohiro" userId="d74b3e309c52a267" providerId="LiveId" clId="{C25B67C8-64FE-415E-B372-FA53EFE78BFD}" dt="2023-02-27T05:27:05.377" v="5" actId="20577"/>
        <pc:sldMkLst>
          <pc:docMk/>
          <pc:sldMk cId="2503567713" sldId="264"/>
        </pc:sldMkLst>
        <pc:spChg chg="mod">
          <ac:chgData name="OKAGAWA Tomohiro" userId="d74b3e309c52a267" providerId="LiveId" clId="{C25B67C8-64FE-415E-B372-FA53EFE78BFD}" dt="2023-02-27T05:27:05.377" v="5" actId="20577"/>
          <ac:spMkLst>
            <pc:docMk/>
            <pc:sldMk cId="2503567713" sldId="264"/>
            <ac:spMk id="2" creationId="{EA02892C-AF9E-481A-7A84-EFA9B1BFAF07}"/>
          </ac:spMkLst>
        </pc:spChg>
        <pc:spChg chg="mod">
          <ac:chgData name="OKAGAWA Tomohiro" userId="d74b3e309c52a267" providerId="LiveId" clId="{C25B67C8-64FE-415E-B372-FA53EFE78BFD}" dt="2023-02-27T05:26:58.495" v="1" actId="6549"/>
          <ac:spMkLst>
            <pc:docMk/>
            <pc:sldMk cId="2503567713" sldId="264"/>
            <ac:spMk id="3" creationId="{00000000-0000-0000-0000-000000000000}"/>
          </ac:spMkLst>
        </pc:spChg>
      </pc:sldChg>
      <pc:sldChg chg="modSp mod">
        <pc:chgData name="OKAGAWA Tomohiro" userId="d74b3e309c52a267" providerId="LiveId" clId="{C25B67C8-64FE-415E-B372-FA53EFE78BFD}" dt="2023-02-27T05:28:38.235" v="29" actId="14100"/>
        <pc:sldMkLst>
          <pc:docMk/>
          <pc:sldMk cId="2540329134" sldId="266"/>
        </pc:sldMkLst>
        <pc:spChg chg="mod">
          <ac:chgData name="OKAGAWA Tomohiro" userId="d74b3e309c52a267" providerId="LiveId" clId="{C25B67C8-64FE-415E-B372-FA53EFE78BFD}" dt="2023-02-27T05:28:28.960" v="28" actId="20577"/>
          <ac:spMkLst>
            <pc:docMk/>
            <pc:sldMk cId="2540329134" sldId="266"/>
            <ac:spMk id="3" creationId="{00000000-0000-0000-0000-000000000000}"/>
          </ac:spMkLst>
        </pc:spChg>
        <pc:spChg chg="mod">
          <ac:chgData name="OKAGAWA Tomohiro" userId="d74b3e309c52a267" providerId="LiveId" clId="{C25B67C8-64FE-415E-B372-FA53EFE78BFD}" dt="2023-02-27T05:28:38.235" v="29" actId="14100"/>
          <ac:spMkLst>
            <pc:docMk/>
            <pc:sldMk cId="2540329134" sldId="266"/>
            <ac:spMk id="12" creationId="{ABFFF232-E2F0-0321-A331-E20876C91B13}"/>
          </ac:spMkLst>
        </pc:spChg>
      </pc:sldChg>
      <pc:sldChg chg="modSp mod">
        <pc:chgData name="OKAGAWA Tomohiro" userId="d74b3e309c52a267" providerId="LiveId" clId="{C25B67C8-64FE-415E-B372-FA53EFE78BFD}" dt="2023-02-27T05:27:39.780" v="14" actId="20577"/>
        <pc:sldMkLst>
          <pc:docMk/>
          <pc:sldMk cId="2847573228" sldId="267"/>
        </pc:sldMkLst>
        <pc:spChg chg="mod">
          <ac:chgData name="OKAGAWA Tomohiro" userId="d74b3e309c52a267" providerId="LiveId" clId="{C25B67C8-64FE-415E-B372-FA53EFE78BFD}" dt="2023-02-27T05:27:35.870" v="12" actId="20577"/>
          <ac:spMkLst>
            <pc:docMk/>
            <pc:sldMk cId="2847573228" sldId="267"/>
            <ac:spMk id="2" creationId="{BB5C6CF9-4DBC-84C4-893D-8479743920D8}"/>
          </ac:spMkLst>
        </pc:spChg>
        <pc:spChg chg="mod">
          <ac:chgData name="OKAGAWA Tomohiro" userId="d74b3e309c52a267" providerId="LiveId" clId="{C25B67C8-64FE-415E-B372-FA53EFE78BFD}" dt="2023-02-27T05:27:39.780" v="14" actId="20577"/>
          <ac:spMkLst>
            <pc:docMk/>
            <pc:sldMk cId="2847573228" sldId="267"/>
            <ac:spMk id="3" creationId="{00000000-0000-0000-0000-000000000000}"/>
          </ac:spMkLst>
        </pc:spChg>
      </pc:sldChg>
      <pc:sldChg chg="modSp mod">
        <pc:chgData name="OKAGAWA Tomohiro" userId="d74b3e309c52a267" providerId="LiveId" clId="{C25B67C8-64FE-415E-B372-FA53EFE78BFD}" dt="2023-02-27T05:28:18.966" v="24" actId="20577"/>
        <pc:sldMkLst>
          <pc:docMk/>
          <pc:sldMk cId="2645655263" sldId="274"/>
        </pc:sldMkLst>
        <pc:spChg chg="mod">
          <ac:chgData name="OKAGAWA Tomohiro" userId="d74b3e309c52a267" providerId="LiveId" clId="{C25B67C8-64FE-415E-B372-FA53EFE78BFD}" dt="2023-02-27T05:28:13.490" v="22" actId="20577"/>
          <ac:spMkLst>
            <pc:docMk/>
            <pc:sldMk cId="2645655263" sldId="274"/>
            <ac:spMk id="3" creationId="{00000000-0000-0000-0000-000000000000}"/>
          </ac:spMkLst>
        </pc:spChg>
        <pc:spChg chg="mod">
          <ac:chgData name="OKAGAWA Tomohiro" userId="d74b3e309c52a267" providerId="LiveId" clId="{C25B67C8-64FE-415E-B372-FA53EFE78BFD}" dt="2023-02-27T05:28:18.966" v="24" actId="20577"/>
          <ac:spMkLst>
            <pc:docMk/>
            <pc:sldMk cId="2645655263" sldId="274"/>
            <ac:spMk id="5" creationId="{9B272C1E-4E6A-1200-F996-14BDD1259344}"/>
          </ac:spMkLst>
        </pc:spChg>
      </pc:sldChg>
      <pc:sldChg chg="modSp mod">
        <pc:chgData name="OKAGAWA Tomohiro" userId="d74b3e309c52a267" providerId="LiveId" clId="{C25B67C8-64FE-415E-B372-FA53EFE78BFD}" dt="2023-02-27T05:27:20.560" v="10" actId="20577"/>
        <pc:sldMkLst>
          <pc:docMk/>
          <pc:sldMk cId="2310240545" sldId="275"/>
        </pc:sldMkLst>
        <pc:spChg chg="mod">
          <ac:chgData name="OKAGAWA Tomohiro" userId="d74b3e309c52a267" providerId="LiveId" clId="{C25B67C8-64FE-415E-B372-FA53EFE78BFD}" dt="2023-02-27T05:27:10.219" v="7" actId="20577"/>
          <ac:spMkLst>
            <pc:docMk/>
            <pc:sldMk cId="2310240545" sldId="275"/>
            <ac:spMk id="8" creationId="{EE4008B3-121C-B40C-3474-286CF9EBC376}"/>
          </ac:spMkLst>
        </pc:spChg>
        <pc:spChg chg="mod">
          <ac:chgData name="OKAGAWA Tomohiro" userId="d74b3e309c52a267" providerId="LiveId" clId="{C25B67C8-64FE-415E-B372-FA53EFE78BFD}" dt="2023-02-27T05:27:20.560" v="10" actId="20577"/>
          <ac:spMkLst>
            <pc:docMk/>
            <pc:sldMk cId="2310240545" sldId="275"/>
            <ac:spMk id="12" creationId="{EE6C055F-8A36-F1AA-924C-3A089422F46B}"/>
          </ac:spMkLst>
        </pc:spChg>
      </pc:sldChg>
      <pc:sldChg chg="modSp mod">
        <pc:chgData name="OKAGAWA Tomohiro" userId="d74b3e309c52a267" providerId="LiveId" clId="{C25B67C8-64FE-415E-B372-FA53EFE78BFD}" dt="2023-02-27T05:28:55.003" v="31" actId="14100"/>
        <pc:sldMkLst>
          <pc:docMk/>
          <pc:sldMk cId="2131055978" sldId="276"/>
        </pc:sldMkLst>
        <pc:spChg chg="mod">
          <ac:chgData name="OKAGAWA Tomohiro" userId="d74b3e309c52a267" providerId="LiveId" clId="{C25B67C8-64FE-415E-B372-FA53EFE78BFD}" dt="2023-02-27T05:28:55.003" v="31" actId="14100"/>
          <ac:spMkLst>
            <pc:docMk/>
            <pc:sldMk cId="2131055978" sldId="276"/>
            <ac:spMk id="2" creationId="{CA66B708-CDD2-9758-57E2-8F44878BA0CF}"/>
          </ac:spMkLst>
        </pc:spChg>
        <pc:spChg chg="mod">
          <ac:chgData name="OKAGAWA Tomohiro" userId="d74b3e309c52a267" providerId="LiveId" clId="{C25B67C8-64FE-415E-B372-FA53EFE78BFD}" dt="2023-02-27T05:28:06.318" v="18" actId="20577"/>
          <ac:spMkLst>
            <pc:docMk/>
            <pc:sldMk cId="2131055978" sldId="276"/>
            <ac:spMk id="3" creationId="{00000000-0000-0000-0000-00000000000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OKAGAWA\Documents\OneDrive\&#30740;&#31350;&#23460;\&#23455;&#39443;\Chimeric%20antibody\Vaccine%20adjuvant\&#23455;&#39443;&#32080;&#26524;\200220%20VA6%20T-cell%20activation%20assay%20v2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0.xml"/><Relationship Id="rId2" Type="http://schemas.openxmlformats.org/officeDocument/2006/relationships/oleObject" Target="file:///C:\Users\OKAGAWA\Documents\OneDrive\&#30740;&#31350;&#23460;\&#23455;&#39443;\Chimeric%20antibody\Vaccine%20adjuvant\&#23455;&#39443;&#32080;&#26524;\200220%20V3%20T-cell%20activation%20assay%20v2.xlsx" TargetMode="External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1.xml"/><Relationship Id="rId2" Type="http://schemas.openxmlformats.org/officeDocument/2006/relationships/oleObject" Target="file:///C:\Users\OKAGAWA\Documents\OneDrive\&#30740;&#31350;&#23460;\&#23455;&#39443;\Chimeric%20antibody\Vaccine%20adjuvant\&#23455;&#39443;&#32080;&#26524;\200220%20V1%20T-cell%20activation%20assay%20v2.xlsx" TargetMode="External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2.xml"/><Relationship Id="rId2" Type="http://schemas.openxmlformats.org/officeDocument/2006/relationships/oleObject" Target="file:///C:\Users\OKAGAWA\Documents\OneDrive\&#30740;&#31350;&#23460;\&#23455;&#39443;\Chimeric%20antibody\Vaccine%20adjuvant\&#23455;&#39443;&#32080;&#26524;\200220%20V2%20T-cell%20activation%20assay%20v2.xlsx" TargetMode="External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3.xml"/><Relationship Id="rId2" Type="http://schemas.openxmlformats.org/officeDocument/2006/relationships/oleObject" Target="file:///C:\Users\OKAGAWA\Documents\OneDrive\&#30740;&#31350;&#23460;\&#23455;&#39443;\Chimeric%20antibody\Vaccine%20adjuvant\&#23455;&#39443;&#32080;&#26524;\200220%20V1%20T-cell%20activation%20assay%20v2.xlsx" TargetMode="External"/><Relationship Id="rId1" Type="http://schemas.openxmlformats.org/officeDocument/2006/relationships/themeOverride" Target="../theme/themeOverride13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OKAGAWA\Documents\OneDrive\&#30740;&#31350;&#23460;\&#23455;&#39443;\Chimeric%20antibody\Vaccine%20adjuvant\&#23455;&#39443;&#32080;&#26524;\200220%20V2%20T-cell%20activation%20assay%20v2.xlsx" TargetMode="External"/><Relationship Id="rId1" Type="http://schemas.openxmlformats.org/officeDocument/2006/relationships/themeOverride" Target="../theme/themeOverrid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4.xml"/><Relationship Id="rId2" Type="http://schemas.openxmlformats.org/officeDocument/2006/relationships/oleObject" Target="file:///C:\Users\OKAGAWA\Documents\OneDrive\&#30740;&#31350;&#23460;\&#23455;&#39443;\Chimeric%20antibody\Vaccine%20adjuvant\&#23455;&#39443;&#32080;&#26524;\200220%20V3%20T-cell%20activation%20assay%20v2.xlsx" TargetMode="External"/><Relationship Id="rId1" Type="http://schemas.openxmlformats.org/officeDocument/2006/relationships/themeOverride" Target="../theme/themeOverrid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5.xml"/><Relationship Id="rId2" Type="http://schemas.openxmlformats.org/officeDocument/2006/relationships/oleObject" Target="file:///C:\Users\OKAGAWA\Documents\OneDrive\&#30740;&#31350;&#23460;\&#23455;&#39443;\Chimeric%20antibody\Vaccine%20adjuvant\&#23455;&#39443;&#32080;&#26524;\200220%20V4%20T-cell%20activation%20assay%20v2.xlsx" TargetMode="External"/><Relationship Id="rId1" Type="http://schemas.openxmlformats.org/officeDocument/2006/relationships/themeOverride" Target="../theme/themeOverrid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6.xml"/><Relationship Id="rId2" Type="http://schemas.openxmlformats.org/officeDocument/2006/relationships/oleObject" Target="file:///C:\Users\OKAGAWA\Documents\OneDrive\&#30740;&#31350;&#23460;\&#23455;&#39443;\Chimeric%20antibody\Vaccine%20adjuvant\&#23455;&#39443;&#32080;&#26524;\200220%20V5%20T-cell%20activation%20assay%20v2.xlsx" TargetMode="External"/><Relationship Id="rId1" Type="http://schemas.openxmlformats.org/officeDocument/2006/relationships/themeOverride" Target="../theme/themeOverrid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7.xml"/><Relationship Id="rId2" Type="http://schemas.openxmlformats.org/officeDocument/2006/relationships/oleObject" Target="file:///C:\Users\OKAGAWA\Documents\OneDrive\&#30740;&#31350;&#23460;\&#23455;&#39443;\Chimeric%20antibody\Vaccine%20adjuvant\&#23455;&#39443;&#32080;&#26524;\200220%20V6%20T-cell%20activation%20assay%20v2.xlsx" TargetMode="External"/><Relationship Id="rId1" Type="http://schemas.openxmlformats.org/officeDocument/2006/relationships/themeOverride" Target="../theme/themeOverrid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8.xml"/><Relationship Id="rId2" Type="http://schemas.openxmlformats.org/officeDocument/2006/relationships/oleObject" Target="file:///C:\Users\OKAGAWA\Documents\OneDrive\&#30740;&#31350;&#23460;\&#23455;&#39443;\Chimeric%20antibody\Vaccine%20adjuvant\&#23455;&#39443;&#32080;&#26524;\200220%20VA1%20T-cell%20activation%20assay%20v2.xlsx" TargetMode="External"/><Relationship Id="rId1" Type="http://schemas.openxmlformats.org/officeDocument/2006/relationships/themeOverride" Target="../theme/themeOverrid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C:\Users\OKAGAWA\Documents\OneDrive\&#30740;&#31350;&#23460;\&#23455;&#39443;\Chimeric%20antibody\Vaccine%20adjuvant\&#23455;&#39443;&#32080;&#26524;\200220%20VA5%20T-cell%20activation%20assay%20v2.xlsx" TargetMode="External"/><Relationship Id="rId1" Type="http://schemas.openxmlformats.org/officeDocument/2006/relationships/themeOverride" Target="../theme/themeOverrid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9.xml"/><Relationship Id="rId2" Type="http://schemas.openxmlformats.org/officeDocument/2006/relationships/oleObject" Target="file:///C:\Users\OKAGAWA\Documents\OneDrive\&#30740;&#31350;&#23460;\&#23455;&#39443;\Chimeric%20antibody\Vaccine%20adjuvant\&#23455;&#39443;&#32080;&#26524;\200220%20VA2%20T-cell%20activation%20assay%20v2.xlsx" TargetMode="External"/><Relationship Id="rId1" Type="http://schemas.openxmlformats.org/officeDocument/2006/relationships/themeOverride" Target="../theme/themeOverride20.xml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OKAGAWA\Documents\OneDrive\&#30740;&#31350;&#23460;\&#23455;&#39443;\Chimeric%20antibody\Vaccine%20adjuvant\&#23455;&#39443;&#32080;&#26524;\200220%20VA3%20T-cell%20activation%20assay%20v2.xlsx" TargetMode="External"/><Relationship Id="rId1" Type="http://schemas.openxmlformats.org/officeDocument/2006/relationships/themeOverride" Target="../theme/themeOverrid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0.xml"/><Relationship Id="rId2" Type="http://schemas.openxmlformats.org/officeDocument/2006/relationships/oleObject" Target="file:///C:\Users\OKAGAWA\Documents\OneDrive\&#30740;&#31350;&#23460;\&#23455;&#39443;\Chimeric%20antibody\Vaccine%20adjuvant\&#23455;&#39443;&#32080;&#26524;\200220%20VA4%20T-cell%20activation%20assay%20v2.xlsx" TargetMode="External"/><Relationship Id="rId1" Type="http://schemas.openxmlformats.org/officeDocument/2006/relationships/themeOverride" Target="../theme/themeOverrid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1.xml"/><Relationship Id="rId2" Type="http://schemas.openxmlformats.org/officeDocument/2006/relationships/oleObject" Target="file:///C:\Users\OKAGAWA\Documents\OneDrive\&#30740;&#31350;&#23460;\&#23455;&#39443;\Chimeric%20antibody\Vaccine%20adjuvant\&#23455;&#39443;&#32080;&#26524;\200220%20VA5%20T-cell%20activation%20assay%20v2.xlsx" TargetMode="External"/><Relationship Id="rId1" Type="http://schemas.openxmlformats.org/officeDocument/2006/relationships/themeOverride" Target="../theme/themeOverrid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2.xml"/><Relationship Id="rId2" Type="http://schemas.openxmlformats.org/officeDocument/2006/relationships/oleObject" Target="file:///C:\Users\OKAGAWA\Documents\OneDrive\&#30740;&#31350;&#23460;\&#23455;&#39443;\Chimeric%20antibody\Vaccine%20adjuvant\&#23455;&#39443;&#32080;&#26524;\200220%20VA6%20T-cell%20activation%20assay%20v2.xlsx" TargetMode="External"/><Relationship Id="rId1" Type="http://schemas.openxmlformats.org/officeDocument/2006/relationships/themeOverride" Target="../theme/themeOverride24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file:///C:\Users\OKAGAWA\Documents\OneDrive\&#30740;&#31350;&#23460;\&#23455;&#39443;\Chimeric%20antibody\Vaccine%20adjuvant\&#23455;&#39443;&#32080;&#26524;\200220%20VA4%20T-cell%20activation%20assay%20v2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oleObject" Target="file:///C:\Users\OKAGAWA\Documents\OneDrive\&#30740;&#31350;&#23460;\&#23455;&#39443;\Chimeric%20antibody\Vaccine%20adjuvant\&#23455;&#39443;&#32080;&#26524;\200220%20VA3%20T-cell%20activation%20assay%20v2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oleObject" Target="file:///C:\Users\OKAGAWA\Documents\OneDrive\&#30740;&#31350;&#23460;\&#23455;&#39443;\Chimeric%20antibody\Vaccine%20adjuvant\&#23455;&#39443;&#32080;&#26524;\200220%20VA2%20T-cell%20activation%20assay%20v2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6.xml"/><Relationship Id="rId2" Type="http://schemas.openxmlformats.org/officeDocument/2006/relationships/oleObject" Target="file:///C:\Users\OKAGAWA\Documents\OneDrive\&#30740;&#31350;&#23460;\&#23455;&#39443;\Chimeric%20antibody\Vaccine%20adjuvant\&#23455;&#39443;&#32080;&#26524;\200220%20VA1%20T-cell%20activation%20assay%20v2.xlsx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7.xml"/><Relationship Id="rId2" Type="http://schemas.openxmlformats.org/officeDocument/2006/relationships/oleObject" Target="file:///C:\Users\OKAGAWA\Documents\OneDrive\&#30740;&#31350;&#23460;\&#23455;&#39443;\Chimeric%20antibody\Vaccine%20adjuvant\&#23455;&#39443;&#32080;&#26524;\200220%20V6%20T-cell%20activation%20assay%20v2.xlsx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8.xml"/><Relationship Id="rId2" Type="http://schemas.openxmlformats.org/officeDocument/2006/relationships/oleObject" Target="file:///C:\Users\OKAGAWA\Documents\OneDrive\&#30740;&#31350;&#23460;\&#23455;&#39443;\Chimeric%20antibody\Vaccine%20adjuvant\&#23455;&#39443;&#32080;&#26524;\200220%20V5%20T-cell%20activation%20assay%20v2.xlsx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9.xml"/><Relationship Id="rId2" Type="http://schemas.openxmlformats.org/officeDocument/2006/relationships/oleObject" Target="file:///C:\Users\OKAGAWA\Documents\OneDrive\&#30740;&#31350;&#23460;\&#23455;&#39443;\Chimeric%20antibody\Vaccine%20adjuvant\&#23455;&#39443;&#32080;&#26524;\200220%20V4%20T-cell%20activation%20assay%20v2.xlsx" TargetMode="External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strRef>
          <c:f>'CD4'!$B$1</c:f>
          <c:strCache>
            <c:ptCount val="1"/>
            <c:pt idx="0">
              <c:v>VA6</c:v>
            </c:pt>
          </c:strCache>
        </c:strRef>
      </c:tx>
      <c:layout>
        <c:manualLayout>
          <c:xMode val="edge"/>
          <c:yMode val="edge"/>
          <c:x val="2.3344200938280973E-2"/>
          <c:y val="2.8241662543382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2209863041236"/>
          <c:y val="0.15581553179004123"/>
          <c:w val="0.52199389245436822"/>
          <c:h val="0.65035872702263853"/>
        </c:manualLayout>
      </c:layout>
      <c:barChart>
        <c:barDir val="col"/>
        <c:grouping val="stacked"/>
        <c:varyColors val="0"/>
        <c:ser>
          <c:idx val="3"/>
          <c:order val="0"/>
          <c:tx>
            <c:strRef>
              <c:f>'CD4'!$B$80</c:f>
              <c:strCache>
                <c:ptCount val="1"/>
                <c:pt idx="0">
                  <c:v>CD25−CD69−CD4+ T cells (%)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'CD4'!$F$95:$F$103</c:f>
              <c:numCache>
                <c:formatCode>0.00_);[Red]\(0.00\)</c:formatCode>
                <c:ptCount val="9"/>
                <c:pt idx="0">
                  <c:v>79.606666666666669</c:v>
                </c:pt>
                <c:pt idx="1">
                  <c:v>49.06</c:v>
                </c:pt>
                <c:pt idx="2">
                  <c:v>54.45333333333334</c:v>
                </c:pt>
                <c:pt idx="3">
                  <c:v>70.44</c:v>
                </c:pt>
                <c:pt idx="4">
                  <c:v>67.466666666666654</c:v>
                </c:pt>
                <c:pt idx="5">
                  <c:v>64.88333333333334</c:v>
                </c:pt>
                <c:pt idx="6">
                  <c:v>55.449999999999996</c:v>
                </c:pt>
                <c:pt idx="7">
                  <c:v>70.963333333333324</c:v>
                </c:pt>
                <c:pt idx="8">
                  <c:v>64.603333333333339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EA-48F9-B8CF-332819B4B5EE}"/>
            </c:ext>
          </c:extLst>
        </c:ser>
        <c:ser>
          <c:idx val="2"/>
          <c:order val="1"/>
          <c:tx>
            <c:strRef>
              <c:f>'CD4'!$B$54</c:f>
              <c:strCache>
                <c:ptCount val="1"/>
                <c:pt idx="0">
                  <c:v>CD25−CD69+CD4+ T cells (%)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'CD4'!$F$69:$F$77</c:f>
              <c:numCache>
                <c:formatCode>0.00_);[Red]\(0.00\)</c:formatCode>
                <c:ptCount val="9"/>
                <c:pt idx="0">
                  <c:v>2.2666666666666671</c:v>
                </c:pt>
                <c:pt idx="1">
                  <c:v>1.8066666666666666</c:v>
                </c:pt>
                <c:pt idx="2">
                  <c:v>9.0933333333333319</c:v>
                </c:pt>
                <c:pt idx="3">
                  <c:v>1.8333333333333333</c:v>
                </c:pt>
                <c:pt idx="4">
                  <c:v>1.8699999999999999</c:v>
                </c:pt>
                <c:pt idx="5">
                  <c:v>2.04</c:v>
                </c:pt>
                <c:pt idx="6">
                  <c:v>3.9766666666666666</c:v>
                </c:pt>
                <c:pt idx="7">
                  <c:v>1.37</c:v>
                </c:pt>
                <c:pt idx="8">
                  <c:v>0.85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8EA-48F9-B8CF-332819B4B5EE}"/>
            </c:ext>
          </c:extLst>
        </c:ser>
        <c:ser>
          <c:idx val="1"/>
          <c:order val="2"/>
          <c:tx>
            <c:strRef>
              <c:f>'CD4'!$B$28</c:f>
              <c:strCache>
                <c:ptCount val="1"/>
                <c:pt idx="0">
                  <c:v>CD25+CD69−CD4+ T cells (%)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'CD4'!$F$43:$F$51</c:f>
              <c:numCache>
                <c:formatCode>0.00_);[Red]\(0.00\)</c:formatCode>
                <c:ptCount val="9"/>
                <c:pt idx="0">
                  <c:v>14.726666666666667</c:v>
                </c:pt>
                <c:pt idx="1">
                  <c:v>35.420000000000009</c:v>
                </c:pt>
                <c:pt idx="2">
                  <c:v>11.719999999999999</c:v>
                </c:pt>
                <c:pt idx="3">
                  <c:v>19.323333333333334</c:v>
                </c:pt>
                <c:pt idx="4">
                  <c:v>24.063333333333333</c:v>
                </c:pt>
                <c:pt idx="5">
                  <c:v>24.733333333333331</c:v>
                </c:pt>
                <c:pt idx="6">
                  <c:v>21.256666666666668</c:v>
                </c:pt>
                <c:pt idx="7">
                  <c:v>21.173333333333336</c:v>
                </c:pt>
                <c:pt idx="8">
                  <c:v>27.08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8EA-48F9-B8CF-332819B4B5EE}"/>
            </c:ext>
          </c:extLst>
        </c:ser>
        <c:ser>
          <c:idx val="0"/>
          <c:order val="3"/>
          <c:tx>
            <c:strRef>
              <c:f>'CD4'!$B$2</c:f>
              <c:strCache>
                <c:ptCount val="1"/>
                <c:pt idx="0">
                  <c:v>CD25+CD69+CD4+ T cells (%)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'CD4'!$F$17:$F$25</c:f>
              <c:numCache>
                <c:formatCode>0.00_);[Red]\(0.00\)</c:formatCode>
                <c:ptCount val="9"/>
                <c:pt idx="0">
                  <c:v>3.4</c:v>
                </c:pt>
                <c:pt idx="1">
                  <c:v>13.713333333333333</c:v>
                </c:pt>
                <c:pt idx="2">
                  <c:v>24.733333333333334</c:v>
                </c:pt>
                <c:pt idx="3">
                  <c:v>8.4033333333333342</c:v>
                </c:pt>
                <c:pt idx="4">
                  <c:v>6.6000000000000005</c:v>
                </c:pt>
                <c:pt idx="5">
                  <c:v>8.3433333333333319</c:v>
                </c:pt>
                <c:pt idx="6">
                  <c:v>19.316666666666666</c:v>
                </c:pt>
                <c:pt idx="7">
                  <c:v>6.4933333333333332</c:v>
                </c:pt>
                <c:pt idx="8">
                  <c:v>7.4666666666666659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8EA-48F9-B8CF-332819B4B5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18156160"/>
        <c:axId val="323110016"/>
      </c:barChart>
      <c:catAx>
        <c:axId val="318156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23110016"/>
        <c:crosses val="autoZero"/>
        <c:auto val="1"/>
        <c:lblAlgn val="ctr"/>
        <c:lblOffset val="100"/>
        <c:noMultiLvlLbl val="0"/>
      </c:catAx>
      <c:valAx>
        <c:axId val="323110016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1815616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/>
      </a:pPr>
      <a:endParaRPr lang="ja-JP"/>
    </a:p>
  </c:txPr>
  <c:externalData r:id="rId2">
    <c:autoUpdate val="0"/>
  </c:externalData>
  <c:userShapes r:id="rId3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strRef>
          <c:f>'CD4'!$B$1</c:f>
          <c:strCache>
            <c:ptCount val="1"/>
            <c:pt idx="0">
              <c:v>V3</c:v>
            </c:pt>
          </c:strCache>
        </c:strRef>
      </c:tx>
      <c:layout>
        <c:manualLayout>
          <c:xMode val="edge"/>
          <c:yMode val="edge"/>
          <c:x val="2.3344200938280973E-2"/>
          <c:y val="2.8241662543382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2209863041236"/>
          <c:y val="0.15581553179004123"/>
          <c:w val="0.52199389245436822"/>
          <c:h val="0.65035872702263853"/>
        </c:manualLayout>
      </c:layout>
      <c:barChart>
        <c:barDir val="col"/>
        <c:grouping val="stacked"/>
        <c:varyColors val="0"/>
        <c:ser>
          <c:idx val="3"/>
          <c:order val="0"/>
          <c:tx>
            <c:strRef>
              <c:f>'CD4'!$B$80</c:f>
              <c:strCache>
                <c:ptCount val="1"/>
                <c:pt idx="0">
                  <c:v>CD25−CD69−CD4+ T cells (%)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'CD4'!$F$95:$F$103</c:f>
              <c:numCache>
                <c:formatCode>0.00_);[Red]\(0.00\)</c:formatCode>
                <c:ptCount val="9"/>
                <c:pt idx="0">
                  <c:v>90.123333333333335</c:v>
                </c:pt>
                <c:pt idx="1">
                  <c:v>76.820000000000007</c:v>
                </c:pt>
                <c:pt idx="2">
                  <c:v>75.39</c:v>
                </c:pt>
                <c:pt idx="3">
                  <c:v>86.490000000000009</c:v>
                </c:pt>
                <c:pt idx="4">
                  <c:v>78.149999999999991</c:v>
                </c:pt>
                <c:pt idx="5">
                  <c:v>78.543333333333322</c:v>
                </c:pt>
                <c:pt idx="6">
                  <c:v>88.146666666666661</c:v>
                </c:pt>
                <c:pt idx="7">
                  <c:v>86.016666666666666</c:v>
                </c:pt>
                <c:pt idx="8">
                  <c:v>79.786666666666662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AD-466B-B3AE-85CFB49D4D10}"/>
            </c:ext>
          </c:extLst>
        </c:ser>
        <c:ser>
          <c:idx val="2"/>
          <c:order val="1"/>
          <c:tx>
            <c:strRef>
              <c:f>'CD4'!$B$54</c:f>
              <c:strCache>
                <c:ptCount val="1"/>
                <c:pt idx="0">
                  <c:v>CD25−CD69+CD4+ T cells (%)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'CD4'!$F$69:$F$77</c:f>
              <c:numCache>
                <c:formatCode>0.00_);[Red]\(0.00\)</c:formatCode>
                <c:ptCount val="9"/>
                <c:pt idx="0">
                  <c:v>0.66666666666666663</c:v>
                </c:pt>
                <c:pt idx="1">
                  <c:v>2.69</c:v>
                </c:pt>
                <c:pt idx="2">
                  <c:v>5.1499999999999995</c:v>
                </c:pt>
                <c:pt idx="3">
                  <c:v>2.04</c:v>
                </c:pt>
                <c:pt idx="4">
                  <c:v>2.2066666666666666</c:v>
                </c:pt>
                <c:pt idx="5">
                  <c:v>2.48</c:v>
                </c:pt>
                <c:pt idx="6">
                  <c:v>1.6366666666666667</c:v>
                </c:pt>
                <c:pt idx="7">
                  <c:v>1.7866666666666668</c:v>
                </c:pt>
                <c:pt idx="8">
                  <c:v>0.63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5AD-466B-B3AE-85CFB49D4D10}"/>
            </c:ext>
          </c:extLst>
        </c:ser>
        <c:ser>
          <c:idx val="1"/>
          <c:order val="2"/>
          <c:tx>
            <c:strRef>
              <c:f>'CD4'!$B$28</c:f>
              <c:strCache>
                <c:ptCount val="1"/>
                <c:pt idx="0">
                  <c:v>CD25+CD69−CD4+ T cells (%)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'CD4'!$F$43:$F$51</c:f>
              <c:numCache>
                <c:formatCode>0.00_);[Red]\(0.00\)</c:formatCode>
                <c:ptCount val="9"/>
                <c:pt idx="0">
                  <c:v>7.62</c:v>
                </c:pt>
                <c:pt idx="1">
                  <c:v>16.176666666666666</c:v>
                </c:pt>
                <c:pt idx="2">
                  <c:v>12.943333333333333</c:v>
                </c:pt>
                <c:pt idx="3">
                  <c:v>9.6166666666666671</c:v>
                </c:pt>
                <c:pt idx="4">
                  <c:v>16.543333333333333</c:v>
                </c:pt>
                <c:pt idx="5">
                  <c:v>14.623333333333335</c:v>
                </c:pt>
                <c:pt idx="6">
                  <c:v>8.1333333333333346</c:v>
                </c:pt>
                <c:pt idx="7">
                  <c:v>9.4633333333333329</c:v>
                </c:pt>
                <c:pt idx="8">
                  <c:v>17.933333333333334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5AD-466B-B3AE-85CFB49D4D10}"/>
            </c:ext>
          </c:extLst>
        </c:ser>
        <c:ser>
          <c:idx val="0"/>
          <c:order val="3"/>
          <c:tx>
            <c:strRef>
              <c:f>'CD4'!$B$2</c:f>
              <c:strCache>
                <c:ptCount val="1"/>
                <c:pt idx="0">
                  <c:v>CD25+CD69+CD4+ T cells (%)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'CD4'!$F$17:$F$25</c:f>
              <c:numCache>
                <c:formatCode>0.00_);[Red]\(0.00\)</c:formatCode>
                <c:ptCount val="9"/>
                <c:pt idx="0">
                  <c:v>1.5899999999999999</c:v>
                </c:pt>
                <c:pt idx="1">
                  <c:v>4.3133333333333335</c:v>
                </c:pt>
                <c:pt idx="2">
                  <c:v>6.5166666666666666</c:v>
                </c:pt>
                <c:pt idx="3">
                  <c:v>1.8533333333333335</c:v>
                </c:pt>
                <c:pt idx="4">
                  <c:v>3.1</c:v>
                </c:pt>
                <c:pt idx="5">
                  <c:v>4.3533333333333326</c:v>
                </c:pt>
                <c:pt idx="6">
                  <c:v>2.0833333333333335</c:v>
                </c:pt>
                <c:pt idx="7">
                  <c:v>2.7333333333333329</c:v>
                </c:pt>
                <c:pt idx="8">
                  <c:v>1.6500000000000004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5AD-466B-B3AE-85CFB49D4D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8718592"/>
        <c:axId val="198720128"/>
      </c:barChart>
      <c:catAx>
        <c:axId val="198718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198720128"/>
        <c:crosses val="autoZero"/>
        <c:auto val="1"/>
        <c:lblAlgn val="ctr"/>
        <c:lblOffset val="100"/>
        <c:noMultiLvlLbl val="0"/>
      </c:catAx>
      <c:valAx>
        <c:axId val="198720128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19871859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/>
      </a:pPr>
      <a:endParaRPr lang="ja-JP"/>
    </a:p>
  </c:txPr>
  <c:externalData r:id="rId2">
    <c:autoUpdate val="0"/>
  </c:externalData>
  <c:userShapes r:id="rId3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strRef>
          <c:f>'CD4'!$B$1</c:f>
          <c:strCache>
            <c:ptCount val="1"/>
            <c:pt idx="0">
              <c:v>V1</c:v>
            </c:pt>
          </c:strCache>
        </c:strRef>
      </c:tx>
      <c:layout>
        <c:manualLayout>
          <c:xMode val="edge"/>
          <c:yMode val="edge"/>
          <c:x val="2.3344200938280973E-2"/>
          <c:y val="2.8241662543382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2209863041236"/>
          <c:y val="0.15581553179004123"/>
          <c:w val="0.52199389245436822"/>
          <c:h val="0.65035872702263853"/>
        </c:manualLayout>
      </c:layout>
      <c:barChart>
        <c:barDir val="col"/>
        <c:grouping val="stacked"/>
        <c:varyColors val="0"/>
        <c:ser>
          <c:idx val="3"/>
          <c:order val="0"/>
          <c:tx>
            <c:strRef>
              <c:f>'CD4'!$B$80</c:f>
              <c:strCache>
                <c:ptCount val="1"/>
                <c:pt idx="0">
                  <c:v>CD25−CD69−CD4+ T cells (%)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'CD4'!$F$95:$F$103</c:f>
              <c:numCache>
                <c:formatCode>0.00_);[Red]\(0.00\)</c:formatCode>
                <c:ptCount val="9"/>
                <c:pt idx="0">
                  <c:v>78.393333333333331</c:v>
                </c:pt>
                <c:pt idx="1">
                  <c:v>77.376666666666665</c:v>
                </c:pt>
                <c:pt idx="2">
                  <c:v>76.929999999999993</c:v>
                </c:pt>
                <c:pt idx="3">
                  <c:v>83.29</c:v>
                </c:pt>
                <c:pt idx="4">
                  <c:v>71.83</c:v>
                </c:pt>
                <c:pt idx="5">
                  <c:v>61.63</c:v>
                </c:pt>
                <c:pt idx="6">
                  <c:v>73.546666666666667</c:v>
                </c:pt>
                <c:pt idx="7">
                  <c:v>71.436666666666667</c:v>
                </c:pt>
                <c:pt idx="8">
                  <c:v>73.256666666666675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26-47D8-8682-64E1F96C9C78}"/>
            </c:ext>
          </c:extLst>
        </c:ser>
        <c:ser>
          <c:idx val="2"/>
          <c:order val="1"/>
          <c:tx>
            <c:strRef>
              <c:f>'CD4'!$B$54</c:f>
              <c:strCache>
                <c:ptCount val="1"/>
                <c:pt idx="0">
                  <c:v>CD25−CD69+CD4+ T cells (%)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'CD4'!$F$69:$F$77</c:f>
              <c:numCache>
                <c:formatCode>0.00_);[Red]\(0.00\)</c:formatCode>
                <c:ptCount val="9"/>
                <c:pt idx="0">
                  <c:v>0.73</c:v>
                </c:pt>
                <c:pt idx="1">
                  <c:v>3.4733333333333332</c:v>
                </c:pt>
                <c:pt idx="2">
                  <c:v>6.6766666666666667</c:v>
                </c:pt>
                <c:pt idx="3">
                  <c:v>1.7933333333333337</c:v>
                </c:pt>
                <c:pt idx="4">
                  <c:v>1.8066666666666666</c:v>
                </c:pt>
                <c:pt idx="5">
                  <c:v>3.2600000000000002</c:v>
                </c:pt>
                <c:pt idx="6">
                  <c:v>3.8966666666666665</c:v>
                </c:pt>
                <c:pt idx="7">
                  <c:v>3.25</c:v>
                </c:pt>
                <c:pt idx="8">
                  <c:v>1.2633333333333334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26-47D8-8682-64E1F96C9C78}"/>
            </c:ext>
          </c:extLst>
        </c:ser>
        <c:ser>
          <c:idx val="1"/>
          <c:order val="2"/>
          <c:tx>
            <c:strRef>
              <c:f>'CD4'!$B$28</c:f>
              <c:strCache>
                <c:ptCount val="1"/>
                <c:pt idx="0">
                  <c:v>CD25+CD69−CD4+ T cells (%)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'CD4'!$F$43:$F$51</c:f>
              <c:numCache>
                <c:formatCode>0.00_);[Red]\(0.00\)</c:formatCode>
                <c:ptCount val="9"/>
                <c:pt idx="0">
                  <c:v>19.3</c:v>
                </c:pt>
                <c:pt idx="1">
                  <c:v>14.726666666666667</c:v>
                </c:pt>
                <c:pt idx="2">
                  <c:v>11.453333333333333</c:v>
                </c:pt>
                <c:pt idx="3">
                  <c:v>12.973333333333334</c:v>
                </c:pt>
                <c:pt idx="4">
                  <c:v>24.096666666666664</c:v>
                </c:pt>
                <c:pt idx="5">
                  <c:v>21.320000000000004</c:v>
                </c:pt>
                <c:pt idx="6">
                  <c:v>14.450000000000001</c:v>
                </c:pt>
                <c:pt idx="7">
                  <c:v>15.936666666666666</c:v>
                </c:pt>
                <c:pt idx="8">
                  <c:v>22.166666666666668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726-47D8-8682-64E1F96C9C78}"/>
            </c:ext>
          </c:extLst>
        </c:ser>
        <c:ser>
          <c:idx val="0"/>
          <c:order val="3"/>
          <c:tx>
            <c:strRef>
              <c:f>'CD4'!$B$2</c:f>
              <c:strCache>
                <c:ptCount val="1"/>
                <c:pt idx="0">
                  <c:v>CD25+CD69+CD4+ T cells (%)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'CD4'!$F$17:$F$25</c:f>
              <c:numCache>
                <c:formatCode>0.00_);[Red]\(0.00\)</c:formatCode>
                <c:ptCount val="9"/>
                <c:pt idx="0">
                  <c:v>1.5766666666666669</c:v>
                </c:pt>
                <c:pt idx="1">
                  <c:v>4.4233333333333329</c:v>
                </c:pt>
                <c:pt idx="2">
                  <c:v>4.9400000000000004</c:v>
                </c:pt>
                <c:pt idx="3">
                  <c:v>1.9433333333333334</c:v>
                </c:pt>
                <c:pt idx="4">
                  <c:v>2.2666666666666666</c:v>
                </c:pt>
                <c:pt idx="5">
                  <c:v>13.79</c:v>
                </c:pt>
                <c:pt idx="6">
                  <c:v>8.1066666666666674</c:v>
                </c:pt>
                <c:pt idx="7">
                  <c:v>9.3766666666666669</c:v>
                </c:pt>
                <c:pt idx="8">
                  <c:v>3.313333333333333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726-47D8-8682-64E1F96C9C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8764416"/>
        <c:axId val="198765952"/>
      </c:barChart>
      <c:catAx>
        <c:axId val="198764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198765952"/>
        <c:crosses val="autoZero"/>
        <c:auto val="1"/>
        <c:lblAlgn val="ctr"/>
        <c:lblOffset val="100"/>
        <c:noMultiLvlLbl val="0"/>
      </c:catAx>
      <c:valAx>
        <c:axId val="198765952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19876441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/>
      </a:pPr>
      <a:endParaRPr lang="ja-JP"/>
    </a:p>
  </c:txPr>
  <c:externalData r:id="rId2">
    <c:autoUpdate val="0"/>
  </c:externalData>
  <c:userShapes r:id="rId3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strRef>
          <c:f>'CD4'!$B$1</c:f>
          <c:strCache>
            <c:ptCount val="1"/>
            <c:pt idx="0">
              <c:v>V2</c:v>
            </c:pt>
          </c:strCache>
        </c:strRef>
      </c:tx>
      <c:layout>
        <c:manualLayout>
          <c:xMode val="edge"/>
          <c:yMode val="edge"/>
          <c:x val="2.3344200938280973E-2"/>
          <c:y val="2.8241662543382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2209863041236"/>
          <c:y val="0.15581553179004123"/>
          <c:w val="0.52199389245436822"/>
          <c:h val="0.65035872702263853"/>
        </c:manualLayout>
      </c:layout>
      <c:barChart>
        <c:barDir val="col"/>
        <c:grouping val="stacked"/>
        <c:varyColors val="0"/>
        <c:ser>
          <c:idx val="3"/>
          <c:order val="0"/>
          <c:tx>
            <c:strRef>
              <c:f>'CD4'!$B$80</c:f>
              <c:strCache>
                <c:ptCount val="1"/>
                <c:pt idx="0">
                  <c:v>CD25−CD69−CD4+ T cells (%)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'CD4'!$F$95:$F$103</c:f>
              <c:numCache>
                <c:formatCode>0.00_);[Red]\(0.00\)</c:formatCode>
                <c:ptCount val="9"/>
                <c:pt idx="0">
                  <c:v>94.813333333333333</c:v>
                </c:pt>
                <c:pt idx="1">
                  <c:v>88.089999999999989</c:v>
                </c:pt>
                <c:pt idx="2">
                  <c:v>81.13666666666667</c:v>
                </c:pt>
                <c:pt idx="3">
                  <c:v>91.646666666666661</c:v>
                </c:pt>
                <c:pt idx="4">
                  <c:v>68.009999999999991</c:v>
                </c:pt>
                <c:pt idx="5">
                  <c:v>84.766666666666652</c:v>
                </c:pt>
                <c:pt idx="6">
                  <c:v>81.78</c:v>
                </c:pt>
                <c:pt idx="7">
                  <c:v>77.563333333333333</c:v>
                </c:pt>
                <c:pt idx="8">
                  <c:v>63.286666666666669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B4-4958-B84E-5C6B7EF81EAF}"/>
            </c:ext>
          </c:extLst>
        </c:ser>
        <c:ser>
          <c:idx val="2"/>
          <c:order val="1"/>
          <c:tx>
            <c:strRef>
              <c:f>'CD4'!$B$54</c:f>
              <c:strCache>
                <c:ptCount val="1"/>
                <c:pt idx="0">
                  <c:v>CD25−CD69+CD4+ T cells (%)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'CD4'!$F$69:$F$77</c:f>
              <c:numCache>
                <c:formatCode>0.00_);[Red]\(0.00\)</c:formatCode>
                <c:ptCount val="9"/>
                <c:pt idx="0">
                  <c:v>0.5</c:v>
                </c:pt>
                <c:pt idx="1">
                  <c:v>1.29</c:v>
                </c:pt>
                <c:pt idx="2">
                  <c:v>4.3366666666666669</c:v>
                </c:pt>
                <c:pt idx="3">
                  <c:v>1.8833333333333335</c:v>
                </c:pt>
                <c:pt idx="4">
                  <c:v>2.6233333333333331</c:v>
                </c:pt>
                <c:pt idx="5">
                  <c:v>1.8866666666666667</c:v>
                </c:pt>
                <c:pt idx="6">
                  <c:v>2.5</c:v>
                </c:pt>
                <c:pt idx="7">
                  <c:v>3.7099999999999995</c:v>
                </c:pt>
                <c:pt idx="8">
                  <c:v>1.9566666666666663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EB4-4958-B84E-5C6B7EF81EAF}"/>
            </c:ext>
          </c:extLst>
        </c:ser>
        <c:ser>
          <c:idx val="1"/>
          <c:order val="2"/>
          <c:tx>
            <c:strRef>
              <c:f>'CD4'!$B$28</c:f>
              <c:strCache>
                <c:ptCount val="1"/>
                <c:pt idx="0">
                  <c:v>CD25+CD69−CD4+ T cells (%)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'CD4'!$F$43:$F$51</c:f>
              <c:numCache>
                <c:formatCode>0.00_);[Red]\(0.00\)</c:formatCode>
                <c:ptCount val="9"/>
                <c:pt idx="0">
                  <c:v>4.1166666666666663</c:v>
                </c:pt>
                <c:pt idx="1">
                  <c:v>8.6</c:v>
                </c:pt>
                <c:pt idx="2">
                  <c:v>9.9266666666666659</c:v>
                </c:pt>
                <c:pt idx="3">
                  <c:v>4.9933333333333332</c:v>
                </c:pt>
                <c:pt idx="4">
                  <c:v>25.856666666666666</c:v>
                </c:pt>
                <c:pt idx="5">
                  <c:v>8.6800000000000015</c:v>
                </c:pt>
                <c:pt idx="6">
                  <c:v>10.733333333333334</c:v>
                </c:pt>
                <c:pt idx="7">
                  <c:v>8.92</c:v>
                </c:pt>
                <c:pt idx="8">
                  <c:v>22.26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EB4-4958-B84E-5C6B7EF81EAF}"/>
            </c:ext>
          </c:extLst>
        </c:ser>
        <c:ser>
          <c:idx val="0"/>
          <c:order val="3"/>
          <c:tx>
            <c:strRef>
              <c:f>'CD4'!$B$2</c:f>
              <c:strCache>
                <c:ptCount val="1"/>
                <c:pt idx="0">
                  <c:v>CD25+CD69+CD4+ T cells (%)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'CD4'!$F$17:$F$25</c:f>
              <c:numCache>
                <c:formatCode>0.00_);[Red]\(0.00\)</c:formatCode>
                <c:ptCount val="9"/>
                <c:pt idx="0">
                  <c:v>0.56999999999999995</c:v>
                </c:pt>
                <c:pt idx="1">
                  <c:v>2.02</c:v>
                </c:pt>
                <c:pt idx="2">
                  <c:v>4.6000000000000005</c:v>
                </c:pt>
                <c:pt idx="3">
                  <c:v>1.4766666666666666</c:v>
                </c:pt>
                <c:pt idx="4">
                  <c:v>3.5100000000000002</c:v>
                </c:pt>
                <c:pt idx="5">
                  <c:v>4.666666666666667</c:v>
                </c:pt>
                <c:pt idx="6">
                  <c:v>4.9866666666666664</c:v>
                </c:pt>
                <c:pt idx="7">
                  <c:v>9.8066666666666666</c:v>
                </c:pt>
                <c:pt idx="8">
                  <c:v>12.496666666666664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EB4-4958-B84E-5C6B7EF81E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8817664"/>
        <c:axId val="198819200"/>
      </c:barChart>
      <c:catAx>
        <c:axId val="198817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198819200"/>
        <c:crosses val="autoZero"/>
        <c:auto val="1"/>
        <c:lblAlgn val="ctr"/>
        <c:lblOffset val="100"/>
        <c:noMultiLvlLbl val="0"/>
      </c:catAx>
      <c:valAx>
        <c:axId val="198819200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19881766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/>
      </a:pPr>
      <a:endParaRPr lang="ja-JP"/>
    </a:p>
  </c:txPr>
  <c:externalData r:id="rId2">
    <c:autoUpdate val="0"/>
  </c:externalData>
  <c:userShapes r:id="rId3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strRef>
          <c:f>'CD4'!$B$1</c:f>
          <c:strCache>
            <c:ptCount val="1"/>
            <c:pt idx="0">
              <c:v>V1</c:v>
            </c:pt>
          </c:strCache>
        </c:strRef>
      </c:tx>
      <c:layout>
        <c:manualLayout>
          <c:xMode val="edge"/>
          <c:yMode val="edge"/>
          <c:x val="2.3344200938280973E-2"/>
          <c:y val="2.8241662543382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2209863041236"/>
          <c:y val="0.15581553179004123"/>
          <c:w val="0.52199389245436822"/>
          <c:h val="0.65035872702263853"/>
        </c:manualLayout>
      </c:layout>
      <c:barChart>
        <c:barDir val="col"/>
        <c:grouping val="stacked"/>
        <c:varyColors val="0"/>
        <c:ser>
          <c:idx val="3"/>
          <c:order val="0"/>
          <c:tx>
            <c:strRef>
              <c:f>'CD4'!$B$80</c:f>
              <c:strCache>
                <c:ptCount val="1"/>
                <c:pt idx="0">
                  <c:v>CD25−CD69−CD4+ T cells (%)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'CD4'!$H$95:$H$103</c:f>
              <c:numCache>
                <c:formatCode>0.00_);[Red]\(0.00\)</c:formatCode>
                <c:ptCount val="9"/>
                <c:pt idx="0">
                  <c:v>74.300000000000011</c:v>
                </c:pt>
                <c:pt idx="1">
                  <c:v>67.990000000000009</c:v>
                </c:pt>
                <c:pt idx="2">
                  <c:v>70.95</c:v>
                </c:pt>
                <c:pt idx="3">
                  <c:v>63.756666666666661</c:v>
                </c:pt>
                <c:pt idx="4">
                  <c:v>55.543333333333329</c:v>
                </c:pt>
                <c:pt idx="5">
                  <c:v>63.946666666666658</c:v>
                </c:pt>
                <c:pt idx="6">
                  <c:v>66.123333333333335</c:v>
                </c:pt>
                <c:pt idx="7">
                  <c:v>70.013333333333335</c:v>
                </c:pt>
                <c:pt idx="8">
                  <c:v>57.640000000000008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1A-4381-8F78-3624AC5A1010}"/>
            </c:ext>
          </c:extLst>
        </c:ser>
        <c:ser>
          <c:idx val="2"/>
          <c:order val="1"/>
          <c:tx>
            <c:strRef>
              <c:f>'CD4'!$B$54</c:f>
              <c:strCache>
                <c:ptCount val="1"/>
                <c:pt idx="0">
                  <c:v>CD25−CD69+CD4+ T cells (%)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'CD4'!$H$69:$H$77</c:f>
              <c:numCache>
                <c:formatCode>0.00_);[Red]\(0.00\)</c:formatCode>
                <c:ptCount val="9"/>
                <c:pt idx="0">
                  <c:v>3.9200000000000004</c:v>
                </c:pt>
                <c:pt idx="1">
                  <c:v>6.8666666666666671</c:v>
                </c:pt>
                <c:pt idx="2">
                  <c:v>13.796666666666667</c:v>
                </c:pt>
                <c:pt idx="3">
                  <c:v>11.173333333333332</c:v>
                </c:pt>
                <c:pt idx="4">
                  <c:v>5.91</c:v>
                </c:pt>
                <c:pt idx="5">
                  <c:v>3.7100000000000004</c:v>
                </c:pt>
                <c:pt idx="6">
                  <c:v>10</c:v>
                </c:pt>
                <c:pt idx="7">
                  <c:v>7.3466666666666667</c:v>
                </c:pt>
                <c:pt idx="8">
                  <c:v>3.313333333333333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51A-4381-8F78-3624AC5A1010}"/>
            </c:ext>
          </c:extLst>
        </c:ser>
        <c:ser>
          <c:idx val="1"/>
          <c:order val="2"/>
          <c:tx>
            <c:strRef>
              <c:f>'CD4'!$B$28</c:f>
              <c:strCache>
                <c:ptCount val="1"/>
                <c:pt idx="0">
                  <c:v>CD25+CD69−CD4+ T cells (%)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'CD4'!$H$43:$H$51</c:f>
              <c:numCache>
                <c:formatCode>0.00_);[Red]\(0.00\)</c:formatCode>
                <c:ptCount val="9"/>
                <c:pt idx="0">
                  <c:v>10.026666666666667</c:v>
                </c:pt>
                <c:pt idx="1">
                  <c:v>12.306666666666667</c:v>
                </c:pt>
                <c:pt idx="2">
                  <c:v>8.9633333333333329</c:v>
                </c:pt>
                <c:pt idx="3">
                  <c:v>13.756666666666668</c:v>
                </c:pt>
                <c:pt idx="4">
                  <c:v>18.079999999999998</c:v>
                </c:pt>
                <c:pt idx="5">
                  <c:v>14.229999999999999</c:v>
                </c:pt>
                <c:pt idx="6">
                  <c:v>11.156666666666666</c:v>
                </c:pt>
                <c:pt idx="7">
                  <c:v>13.433333333333332</c:v>
                </c:pt>
                <c:pt idx="8">
                  <c:v>16.256666666666664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51A-4381-8F78-3624AC5A1010}"/>
            </c:ext>
          </c:extLst>
        </c:ser>
        <c:ser>
          <c:idx val="0"/>
          <c:order val="3"/>
          <c:tx>
            <c:strRef>
              <c:f>'CD4'!$B$2</c:f>
              <c:strCache>
                <c:ptCount val="1"/>
                <c:pt idx="0">
                  <c:v>CD25+CD69+CD4+ T cells (%)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'CD4'!$H$17:$H$25</c:f>
              <c:numCache>
                <c:formatCode>0.00_);[Red]\(0.00\)</c:formatCode>
                <c:ptCount val="9"/>
                <c:pt idx="0">
                  <c:v>11.753333333333336</c:v>
                </c:pt>
                <c:pt idx="1">
                  <c:v>12.836666666666666</c:v>
                </c:pt>
                <c:pt idx="2">
                  <c:v>6.29</c:v>
                </c:pt>
                <c:pt idx="3">
                  <c:v>11.313333333333333</c:v>
                </c:pt>
                <c:pt idx="4">
                  <c:v>20.466666666666665</c:v>
                </c:pt>
                <c:pt idx="5">
                  <c:v>18.113333333333333</c:v>
                </c:pt>
                <c:pt idx="6">
                  <c:v>12.719999999999999</c:v>
                </c:pt>
                <c:pt idx="7">
                  <c:v>9.2066666666666652</c:v>
                </c:pt>
                <c:pt idx="8">
                  <c:v>22.790000000000003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51A-4381-8F78-3624AC5A10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35760256"/>
        <c:axId val="235976192"/>
      </c:barChart>
      <c:catAx>
        <c:axId val="2357602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235976192"/>
        <c:crosses val="autoZero"/>
        <c:auto val="1"/>
        <c:lblAlgn val="ctr"/>
        <c:lblOffset val="100"/>
        <c:noMultiLvlLbl val="0"/>
      </c:catAx>
      <c:valAx>
        <c:axId val="235976192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23576025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/>
      </a:pPr>
      <a:endParaRPr lang="ja-JP"/>
    </a:p>
  </c:txPr>
  <c:externalData r:id="rId2">
    <c:autoUpdate val="0"/>
  </c:externalData>
  <c:userShapes r:id="rId3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strRef>
          <c:f>'CD4'!$B$1</c:f>
          <c:strCache>
            <c:ptCount val="1"/>
            <c:pt idx="0">
              <c:v>V2</c:v>
            </c:pt>
          </c:strCache>
        </c:strRef>
      </c:tx>
      <c:layout>
        <c:manualLayout>
          <c:xMode val="edge"/>
          <c:yMode val="edge"/>
          <c:x val="2.3344200938280973E-2"/>
          <c:y val="2.8241662543382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2209863041236"/>
          <c:y val="0.15581553179004123"/>
          <c:w val="0.52199389245436822"/>
          <c:h val="0.65035872702263853"/>
        </c:manualLayout>
      </c:layout>
      <c:barChart>
        <c:barDir val="col"/>
        <c:grouping val="stacked"/>
        <c:varyColors val="0"/>
        <c:ser>
          <c:idx val="3"/>
          <c:order val="0"/>
          <c:tx>
            <c:strRef>
              <c:f>'CD4'!$B$80</c:f>
              <c:strCache>
                <c:ptCount val="1"/>
                <c:pt idx="0">
                  <c:v>CD25−CD69−CD4+ T cells (%)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'CD4'!$H$95:$H$103</c:f>
              <c:numCache>
                <c:formatCode>0.00_);[Red]\(0.00\)</c:formatCode>
                <c:ptCount val="9"/>
                <c:pt idx="0">
                  <c:v>94.27</c:v>
                </c:pt>
                <c:pt idx="1">
                  <c:v>87.389999999999986</c:v>
                </c:pt>
                <c:pt idx="2">
                  <c:v>74.973333333333343</c:v>
                </c:pt>
                <c:pt idx="3">
                  <c:v>85.153333333333322</c:v>
                </c:pt>
                <c:pt idx="4">
                  <c:v>27.13666666666667</c:v>
                </c:pt>
                <c:pt idx="5">
                  <c:v>81.823333333333338</c:v>
                </c:pt>
                <c:pt idx="6">
                  <c:v>72.313333333333333</c:v>
                </c:pt>
                <c:pt idx="7">
                  <c:v>66.796666666666667</c:v>
                </c:pt>
                <c:pt idx="8">
                  <c:v>68.24666666666667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80-42E2-A20B-76D2E261D01D}"/>
            </c:ext>
          </c:extLst>
        </c:ser>
        <c:ser>
          <c:idx val="2"/>
          <c:order val="1"/>
          <c:tx>
            <c:strRef>
              <c:f>'CD4'!$B$54</c:f>
              <c:strCache>
                <c:ptCount val="1"/>
                <c:pt idx="0">
                  <c:v>CD25−CD69+CD4+ T cells (%)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'CD4'!$H$69:$H$77</c:f>
              <c:numCache>
                <c:formatCode>0.00_);[Red]\(0.00\)</c:formatCode>
                <c:ptCount val="9"/>
                <c:pt idx="0">
                  <c:v>0.73666666666666669</c:v>
                </c:pt>
                <c:pt idx="1">
                  <c:v>3.97</c:v>
                </c:pt>
                <c:pt idx="2">
                  <c:v>7.4266666666666667</c:v>
                </c:pt>
                <c:pt idx="3">
                  <c:v>5.9566666666666661</c:v>
                </c:pt>
                <c:pt idx="4">
                  <c:v>6.4899999999999993</c:v>
                </c:pt>
                <c:pt idx="5">
                  <c:v>4.8833333333333337</c:v>
                </c:pt>
                <c:pt idx="6">
                  <c:v>5.34</c:v>
                </c:pt>
                <c:pt idx="7">
                  <c:v>8.836666666666666</c:v>
                </c:pt>
                <c:pt idx="8">
                  <c:v>5.09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780-42E2-A20B-76D2E261D01D}"/>
            </c:ext>
          </c:extLst>
        </c:ser>
        <c:ser>
          <c:idx val="1"/>
          <c:order val="2"/>
          <c:tx>
            <c:strRef>
              <c:f>'CD4'!$B$28</c:f>
              <c:strCache>
                <c:ptCount val="1"/>
                <c:pt idx="0">
                  <c:v>CD25+CD69−CD4+ T cells (%)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'CD4'!$H$43:$H$51</c:f>
              <c:numCache>
                <c:formatCode>0.00_);[Red]\(0.00\)</c:formatCode>
                <c:ptCount val="9"/>
                <c:pt idx="0">
                  <c:v>3.7366666666666668</c:v>
                </c:pt>
                <c:pt idx="1">
                  <c:v>5.2633333333333328</c:v>
                </c:pt>
                <c:pt idx="2">
                  <c:v>9.3833333333333329</c:v>
                </c:pt>
                <c:pt idx="3">
                  <c:v>5.0266666666666664</c:v>
                </c:pt>
                <c:pt idx="4">
                  <c:v>56.96</c:v>
                </c:pt>
                <c:pt idx="5">
                  <c:v>6.3599999999999994</c:v>
                </c:pt>
                <c:pt idx="6">
                  <c:v>13.36</c:v>
                </c:pt>
                <c:pt idx="7">
                  <c:v>7.9333333333333336</c:v>
                </c:pt>
                <c:pt idx="8">
                  <c:v>13.199999999999998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780-42E2-A20B-76D2E261D01D}"/>
            </c:ext>
          </c:extLst>
        </c:ser>
        <c:ser>
          <c:idx val="0"/>
          <c:order val="3"/>
          <c:tx>
            <c:strRef>
              <c:f>'CD4'!$B$2</c:f>
              <c:strCache>
                <c:ptCount val="1"/>
                <c:pt idx="0">
                  <c:v>CD25+CD69+CD4+ T cells (%)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'CD4'!$H$17:$H$25</c:f>
              <c:numCache>
                <c:formatCode>0.00_);[Red]\(0.00\)</c:formatCode>
                <c:ptCount val="9"/>
                <c:pt idx="0">
                  <c:v>1.2566666666666666</c:v>
                </c:pt>
                <c:pt idx="1">
                  <c:v>3.3766666666666665</c:v>
                </c:pt>
                <c:pt idx="2">
                  <c:v>8.2166666666666668</c:v>
                </c:pt>
                <c:pt idx="3">
                  <c:v>3.8633333333333333</c:v>
                </c:pt>
                <c:pt idx="4">
                  <c:v>9.4133333333333322</c:v>
                </c:pt>
                <c:pt idx="5">
                  <c:v>6.9333333333333327</c:v>
                </c:pt>
                <c:pt idx="6">
                  <c:v>8.9866666666666664</c:v>
                </c:pt>
                <c:pt idx="7">
                  <c:v>16.433333333333334</c:v>
                </c:pt>
                <c:pt idx="8">
                  <c:v>13.463333333333333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780-42E2-A20B-76D2E261D0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18546688"/>
        <c:axId val="351387648"/>
      </c:barChart>
      <c:catAx>
        <c:axId val="318546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51387648"/>
        <c:crosses val="autoZero"/>
        <c:auto val="1"/>
        <c:lblAlgn val="ctr"/>
        <c:lblOffset val="100"/>
        <c:noMultiLvlLbl val="0"/>
      </c:catAx>
      <c:valAx>
        <c:axId val="351387648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1854668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/>
      </a:pPr>
      <a:endParaRPr lang="ja-JP"/>
    </a:p>
  </c:txPr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strRef>
          <c:f>'CD4'!$B$1</c:f>
          <c:strCache>
            <c:ptCount val="1"/>
            <c:pt idx="0">
              <c:v>V3</c:v>
            </c:pt>
          </c:strCache>
        </c:strRef>
      </c:tx>
      <c:layout>
        <c:manualLayout>
          <c:xMode val="edge"/>
          <c:yMode val="edge"/>
          <c:x val="2.3344200938280973E-2"/>
          <c:y val="2.8241662543382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2209863041236"/>
          <c:y val="0.15581553179004123"/>
          <c:w val="0.52199389245436822"/>
          <c:h val="0.65035872702263853"/>
        </c:manualLayout>
      </c:layout>
      <c:barChart>
        <c:barDir val="col"/>
        <c:grouping val="stacked"/>
        <c:varyColors val="0"/>
        <c:ser>
          <c:idx val="3"/>
          <c:order val="0"/>
          <c:tx>
            <c:strRef>
              <c:f>'CD4'!$B$80</c:f>
              <c:strCache>
                <c:ptCount val="1"/>
                <c:pt idx="0">
                  <c:v>CD25−CD69−CD4+ T cells (%)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'CD4'!$H$95:$H$103</c:f>
              <c:numCache>
                <c:formatCode>0.00_);[Red]\(0.00\)</c:formatCode>
                <c:ptCount val="9"/>
                <c:pt idx="0">
                  <c:v>87.690000000000012</c:v>
                </c:pt>
                <c:pt idx="1">
                  <c:v>69.523333333333326</c:v>
                </c:pt>
                <c:pt idx="2">
                  <c:v>65.786666666666676</c:v>
                </c:pt>
                <c:pt idx="3">
                  <c:v>64.826666666666668</c:v>
                </c:pt>
                <c:pt idx="4">
                  <c:v>64.703333333333333</c:v>
                </c:pt>
                <c:pt idx="5">
                  <c:v>57.416666666666664</c:v>
                </c:pt>
                <c:pt idx="6">
                  <c:v>54.99666666666667</c:v>
                </c:pt>
                <c:pt idx="7">
                  <c:v>63.233333333333327</c:v>
                </c:pt>
                <c:pt idx="8">
                  <c:v>68.553333333333327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226-4505-8941-9D79C63EC43D}"/>
            </c:ext>
          </c:extLst>
        </c:ser>
        <c:ser>
          <c:idx val="2"/>
          <c:order val="1"/>
          <c:tx>
            <c:strRef>
              <c:f>'CD4'!$B$54</c:f>
              <c:strCache>
                <c:ptCount val="1"/>
                <c:pt idx="0">
                  <c:v>CD25−CD69+CD4+ T cells (%)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'CD4'!$H$69:$H$77</c:f>
              <c:numCache>
                <c:formatCode>0.00_);[Red]\(0.00\)</c:formatCode>
                <c:ptCount val="9"/>
                <c:pt idx="0">
                  <c:v>0.47333333333333333</c:v>
                </c:pt>
                <c:pt idx="1">
                  <c:v>3.7300000000000004</c:v>
                </c:pt>
                <c:pt idx="2">
                  <c:v>5.5533333333333337</c:v>
                </c:pt>
                <c:pt idx="3">
                  <c:v>8.6966666666666654</c:v>
                </c:pt>
                <c:pt idx="4">
                  <c:v>4.72</c:v>
                </c:pt>
                <c:pt idx="5">
                  <c:v>8.4799999999999986</c:v>
                </c:pt>
                <c:pt idx="6">
                  <c:v>10.216666666666667</c:v>
                </c:pt>
                <c:pt idx="7">
                  <c:v>6.0333333333333323</c:v>
                </c:pt>
                <c:pt idx="8">
                  <c:v>3.0333333333333332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226-4505-8941-9D79C63EC43D}"/>
            </c:ext>
          </c:extLst>
        </c:ser>
        <c:ser>
          <c:idx val="1"/>
          <c:order val="2"/>
          <c:tx>
            <c:strRef>
              <c:f>'CD4'!$B$28</c:f>
              <c:strCache>
                <c:ptCount val="1"/>
                <c:pt idx="0">
                  <c:v>CD25+CD69−CD4+ T cells (%)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'CD4'!$H$43:$H$51</c:f>
              <c:numCache>
                <c:formatCode>0.00_);[Red]\(0.00\)</c:formatCode>
                <c:ptCount val="9"/>
                <c:pt idx="0">
                  <c:v>8.3966666666666665</c:v>
                </c:pt>
                <c:pt idx="1">
                  <c:v>12.543333333333331</c:v>
                </c:pt>
                <c:pt idx="2">
                  <c:v>13.926666666666668</c:v>
                </c:pt>
                <c:pt idx="3">
                  <c:v>10.333333333333334</c:v>
                </c:pt>
                <c:pt idx="4">
                  <c:v>17.806666666666668</c:v>
                </c:pt>
                <c:pt idx="5">
                  <c:v>14.023333333333333</c:v>
                </c:pt>
                <c:pt idx="6">
                  <c:v>9.9566666666666652</c:v>
                </c:pt>
                <c:pt idx="7">
                  <c:v>11.936666666666667</c:v>
                </c:pt>
                <c:pt idx="8">
                  <c:v>15.946666666666667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226-4505-8941-9D79C63EC43D}"/>
            </c:ext>
          </c:extLst>
        </c:ser>
        <c:ser>
          <c:idx val="0"/>
          <c:order val="3"/>
          <c:tx>
            <c:strRef>
              <c:f>'CD4'!$B$2</c:f>
              <c:strCache>
                <c:ptCount val="1"/>
                <c:pt idx="0">
                  <c:v>CD25+CD69+CD4+ T cells (%)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'CD4'!$H$17:$H$25</c:f>
              <c:numCache>
                <c:formatCode>0.00_);[Red]\(0.00\)</c:formatCode>
                <c:ptCount val="9"/>
                <c:pt idx="0">
                  <c:v>3.44</c:v>
                </c:pt>
                <c:pt idx="1">
                  <c:v>14.203333333333333</c:v>
                </c:pt>
                <c:pt idx="2">
                  <c:v>14.733333333333333</c:v>
                </c:pt>
                <c:pt idx="3">
                  <c:v>16.143333333333334</c:v>
                </c:pt>
                <c:pt idx="4">
                  <c:v>12.770000000000001</c:v>
                </c:pt>
                <c:pt idx="5">
                  <c:v>20.079999999999998</c:v>
                </c:pt>
                <c:pt idx="6">
                  <c:v>24.83</c:v>
                </c:pt>
                <c:pt idx="7">
                  <c:v>18.796666666666667</c:v>
                </c:pt>
                <c:pt idx="8">
                  <c:v>12.466666666666667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226-4505-8941-9D79C63EC4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54830208"/>
        <c:axId val="354831744"/>
      </c:barChart>
      <c:catAx>
        <c:axId val="354830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54831744"/>
        <c:crosses val="autoZero"/>
        <c:auto val="1"/>
        <c:lblAlgn val="ctr"/>
        <c:lblOffset val="100"/>
        <c:noMultiLvlLbl val="0"/>
      </c:catAx>
      <c:valAx>
        <c:axId val="354831744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5483020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/>
      </a:pPr>
      <a:endParaRPr lang="ja-JP"/>
    </a:p>
  </c:txPr>
  <c:externalData r:id="rId2">
    <c:autoUpdate val="0"/>
  </c:externalData>
  <c:userShapes r:id="rId3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strRef>
          <c:f>'CD4'!$B$1</c:f>
          <c:strCache>
            <c:ptCount val="1"/>
            <c:pt idx="0">
              <c:v>V4</c:v>
            </c:pt>
          </c:strCache>
        </c:strRef>
      </c:tx>
      <c:layout>
        <c:manualLayout>
          <c:xMode val="edge"/>
          <c:yMode val="edge"/>
          <c:x val="2.3344200938280973E-2"/>
          <c:y val="2.8241662543382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2209863041236"/>
          <c:y val="0.15581553179004123"/>
          <c:w val="0.52199389245436822"/>
          <c:h val="0.65035872702263853"/>
        </c:manualLayout>
      </c:layout>
      <c:barChart>
        <c:barDir val="col"/>
        <c:grouping val="stacked"/>
        <c:varyColors val="0"/>
        <c:ser>
          <c:idx val="3"/>
          <c:order val="0"/>
          <c:tx>
            <c:strRef>
              <c:f>'CD4'!$B$80</c:f>
              <c:strCache>
                <c:ptCount val="1"/>
                <c:pt idx="0">
                  <c:v>CD25−CD69−CD4+ T cells (%)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'CD4'!$H$95:$H$103</c:f>
              <c:numCache>
                <c:formatCode>0.00_);[Red]\(0.00\)</c:formatCode>
                <c:ptCount val="9"/>
                <c:pt idx="0">
                  <c:v>85.14</c:v>
                </c:pt>
                <c:pt idx="1">
                  <c:v>78.933333333333337</c:v>
                </c:pt>
                <c:pt idx="2">
                  <c:v>61.256666666666661</c:v>
                </c:pt>
                <c:pt idx="3">
                  <c:v>85.676666666666677</c:v>
                </c:pt>
                <c:pt idx="4">
                  <c:v>70.38333333333334</c:v>
                </c:pt>
                <c:pt idx="5">
                  <c:v>61.013333333333321</c:v>
                </c:pt>
                <c:pt idx="6">
                  <c:v>72.746666666666655</c:v>
                </c:pt>
                <c:pt idx="7">
                  <c:v>73.340000000000018</c:v>
                </c:pt>
                <c:pt idx="8">
                  <c:v>68.246666666666655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2B-4EC0-A8FD-B84A4ED8183D}"/>
            </c:ext>
          </c:extLst>
        </c:ser>
        <c:ser>
          <c:idx val="2"/>
          <c:order val="1"/>
          <c:tx>
            <c:strRef>
              <c:f>'CD4'!$B$54</c:f>
              <c:strCache>
                <c:ptCount val="1"/>
                <c:pt idx="0">
                  <c:v>CD25−CD69+CD4+ T cells (%)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'CD4'!$H$69:$H$77</c:f>
              <c:numCache>
                <c:formatCode>0.00_);[Red]\(0.00\)</c:formatCode>
                <c:ptCount val="9"/>
                <c:pt idx="0">
                  <c:v>1.9766666666666666</c:v>
                </c:pt>
                <c:pt idx="1">
                  <c:v>6.38</c:v>
                </c:pt>
                <c:pt idx="2">
                  <c:v>15.236666666666666</c:v>
                </c:pt>
                <c:pt idx="3">
                  <c:v>4.88</c:v>
                </c:pt>
                <c:pt idx="4">
                  <c:v>7.0433333333333339</c:v>
                </c:pt>
                <c:pt idx="5">
                  <c:v>12.576666666666668</c:v>
                </c:pt>
                <c:pt idx="6">
                  <c:v>5.45</c:v>
                </c:pt>
                <c:pt idx="7">
                  <c:v>3.4733333333333332</c:v>
                </c:pt>
                <c:pt idx="8">
                  <c:v>4.3999999999999995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F2B-4EC0-A8FD-B84A4ED8183D}"/>
            </c:ext>
          </c:extLst>
        </c:ser>
        <c:ser>
          <c:idx val="1"/>
          <c:order val="2"/>
          <c:tx>
            <c:strRef>
              <c:f>'CD4'!$B$28</c:f>
              <c:strCache>
                <c:ptCount val="1"/>
                <c:pt idx="0">
                  <c:v>CD25+CD69−CD4+ T cells (%)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'CD4'!$H$43:$H$51</c:f>
              <c:numCache>
                <c:formatCode>0.00_);[Red]\(0.00\)</c:formatCode>
                <c:ptCount val="9"/>
                <c:pt idx="0">
                  <c:v>9.24</c:v>
                </c:pt>
                <c:pt idx="1">
                  <c:v>10.11</c:v>
                </c:pt>
                <c:pt idx="2">
                  <c:v>12.450000000000001</c:v>
                </c:pt>
                <c:pt idx="3">
                  <c:v>6.2</c:v>
                </c:pt>
                <c:pt idx="4">
                  <c:v>13.709999999999999</c:v>
                </c:pt>
                <c:pt idx="5">
                  <c:v>13.5</c:v>
                </c:pt>
                <c:pt idx="6">
                  <c:v>9.75</c:v>
                </c:pt>
                <c:pt idx="7">
                  <c:v>14.530000000000001</c:v>
                </c:pt>
                <c:pt idx="8">
                  <c:v>13.910000000000002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F2B-4EC0-A8FD-B84A4ED8183D}"/>
            </c:ext>
          </c:extLst>
        </c:ser>
        <c:ser>
          <c:idx val="0"/>
          <c:order val="3"/>
          <c:tx>
            <c:strRef>
              <c:f>'CD4'!$B$2</c:f>
              <c:strCache>
                <c:ptCount val="1"/>
                <c:pt idx="0">
                  <c:v>CD25+CD69+CD4+ T cells (%)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'CD4'!$H$17:$H$25</c:f>
              <c:numCache>
                <c:formatCode>0.00_);[Red]\(0.00\)</c:formatCode>
                <c:ptCount val="9"/>
                <c:pt idx="0">
                  <c:v>3.6433333333333331</c:v>
                </c:pt>
                <c:pt idx="1">
                  <c:v>4.5766666666666671</c:v>
                </c:pt>
                <c:pt idx="2">
                  <c:v>11.056666666666667</c:v>
                </c:pt>
                <c:pt idx="3">
                  <c:v>3.2433333333333336</c:v>
                </c:pt>
                <c:pt idx="4">
                  <c:v>8.8633333333333333</c:v>
                </c:pt>
                <c:pt idx="5">
                  <c:v>12.910000000000002</c:v>
                </c:pt>
                <c:pt idx="6">
                  <c:v>12.053333333333333</c:v>
                </c:pt>
                <c:pt idx="7">
                  <c:v>8.6566666666666663</c:v>
                </c:pt>
                <c:pt idx="8">
                  <c:v>13.443333333333333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F2B-4EC0-A8FD-B84A4ED818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58643584"/>
        <c:axId val="358645120"/>
      </c:barChart>
      <c:catAx>
        <c:axId val="3586435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58645120"/>
        <c:crosses val="autoZero"/>
        <c:auto val="1"/>
        <c:lblAlgn val="ctr"/>
        <c:lblOffset val="100"/>
        <c:noMultiLvlLbl val="0"/>
      </c:catAx>
      <c:valAx>
        <c:axId val="358645120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5864358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/>
      </a:pPr>
      <a:endParaRPr lang="ja-JP"/>
    </a:p>
  </c:txPr>
  <c:externalData r:id="rId2">
    <c:autoUpdate val="0"/>
  </c:externalData>
  <c:userShapes r:id="rId3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strRef>
          <c:f>'CD4'!$B$1</c:f>
          <c:strCache>
            <c:ptCount val="1"/>
            <c:pt idx="0">
              <c:v>V5</c:v>
            </c:pt>
          </c:strCache>
        </c:strRef>
      </c:tx>
      <c:layout>
        <c:manualLayout>
          <c:xMode val="edge"/>
          <c:yMode val="edge"/>
          <c:x val="2.3344200938280973E-2"/>
          <c:y val="2.8241662543382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2209863041236"/>
          <c:y val="0.15581553179004123"/>
          <c:w val="0.52199389245436822"/>
          <c:h val="0.65035872702263853"/>
        </c:manualLayout>
      </c:layout>
      <c:barChart>
        <c:barDir val="col"/>
        <c:grouping val="stacked"/>
        <c:varyColors val="0"/>
        <c:ser>
          <c:idx val="3"/>
          <c:order val="0"/>
          <c:tx>
            <c:strRef>
              <c:f>'CD4'!$B$80</c:f>
              <c:strCache>
                <c:ptCount val="1"/>
                <c:pt idx="0">
                  <c:v>CD25−CD69−CD4+ T cells (%)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'CD4'!$H$95:$H$103</c:f>
              <c:numCache>
                <c:formatCode>0.00_);[Red]\(0.00\)</c:formatCode>
                <c:ptCount val="9"/>
                <c:pt idx="0">
                  <c:v>71.459999999999994</c:v>
                </c:pt>
                <c:pt idx="1">
                  <c:v>41.569999999999993</c:v>
                </c:pt>
                <c:pt idx="2">
                  <c:v>64.633333333333326</c:v>
                </c:pt>
                <c:pt idx="3">
                  <c:v>45.726666666666667</c:v>
                </c:pt>
                <c:pt idx="4">
                  <c:v>23.74666666666667</c:v>
                </c:pt>
                <c:pt idx="5">
                  <c:v>58.106666666666662</c:v>
                </c:pt>
                <c:pt idx="6">
                  <c:v>49.120000000000005</c:v>
                </c:pt>
                <c:pt idx="7">
                  <c:v>40.136666666666663</c:v>
                </c:pt>
                <c:pt idx="8">
                  <c:v>53.170000000000009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E6-43E0-8A4B-3DA412E36068}"/>
            </c:ext>
          </c:extLst>
        </c:ser>
        <c:ser>
          <c:idx val="2"/>
          <c:order val="1"/>
          <c:tx>
            <c:strRef>
              <c:f>'CD4'!$B$54</c:f>
              <c:strCache>
                <c:ptCount val="1"/>
                <c:pt idx="0">
                  <c:v>CD25−CD69+CD4+ T cells (%)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'CD4'!$H$69:$H$77</c:f>
              <c:numCache>
                <c:formatCode>0.00_);[Red]\(0.00\)</c:formatCode>
                <c:ptCount val="9"/>
                <c:pt idx="0">
                  <c:v>4.05</c:v>
                </c:pt>
                <c:pt idx="1">
                  <c:v>6.6333333333333329</c:v>
                </c:pt>
                <c:pt idx="2">
                  <c:v>10</c:v>
                </c:pt>
                <c:pt idx="3">
                  <c:v>6.0200000000000005</c:v>
                </c:pt>
                <c:pt idx="4">
                  <c:v>7.083333333333333</c:v>
                </c:pt>
                <c:pt idx="5">
                  <c:v>7.4266666666666667</c:v>
                </c:pt>
                <c:pt idx="6">
                  <c:v>7.8933333333333335</c:v>
                </c:pt>
                <c:pt idx="7">
                  <c:v>7.02</c:v>
                </c:pt>
                <c:pt idx="8">
                  <c:v>4.2566666666666668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E6-43E0-8A4B-3DA412E36068}"/>
            </c:ext>
          </c:extLst>
        </c:ser>
        <c:ser>
          <c:idx val="1"/>
          <c:order val="2"/>
          <c:tx>
            <c:strRef>
              <c:f>'CD4'!$B$28</c:f>
              <c:strCache>
                <c:ptCount val="1"/>
                <c:pt idx="0">
                  <c:v>CD25+CD69−CD4+ T cells (%)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'CD4'!$H$43:$H$51</c:f>
              <c:numCache>
                <c:formatCode>0.00_);[Red]\(0.00\)</c:formatCode>
                <c:ptCount val="9"/>
                <c:pt idx="0">
                  <c:v>15.08</c:v>
                </c:pt>
                <c:pt idx="1">
                  <c:v>27.293333333333333</c:v>
                </c:pt>
                <c:pt idx="2">
                  <c:v>15.286666666666667</c:v>
                </c:pt>
                <c:pt idx="3">
                  <c:v>23.330000000000002</c:v>
                </c:pt>
                <c:pt idx="4">
                  <c:v>34.966666666666669</c:v>
                </c:pt>
                <c:pt idx="5">
                  <c:v>20.73</c:v>
                </c:pt>
                <c:pt idx="6">
                  <c:v>11.526666666666666</c:v>
                </c:pt>
                <c:pt idx="7">
                  <c:v>17.716666666666669</c:v>
                </c:pt>
                <c:pt idx="8">
                  <c:v>20.72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1E6-43E0-8A4B-3DA412E36068}"/>
            </c:ext>
          </c:extLst>
        </c:ser>
        <c:ser>
          <c:idx val="0"/>
          <c:order val="3"/>
          <c:tx>
            <c:strRef>
              <c:f>'CD4'!$B$2</c:f>
              <c:strCache>
                <c:ptCount val="1"/>
                <c:pt idx="0">
                  <c:v>CD25+CD69+CD4+ T cells (%)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'CD4'!$H$17:$H$25</c:f>
              <c:numCache>
                <c:formatCode>0.00_);[Red]\(0.00\)</c:formatCode>
                <c:ptCount val="9"/>
                <c:pt idx="0">
                  <c:v>9.4100000000000019</c:v>
                </c:pt>
                <c:pt idx="1">
                  <c:v>24.50333333333333</c:v>
                </c:pt>
                <c:pt idx="2">
                  <c:v>10.08</c:v>
                </c:pt>
                <c:pt idx="3">
                  <c:v>24.923333333333332</c:v>
                </c:pt>
                <c:pt idx="4">
                  <c:v>34.203333333333326</c:v>
                </c:pt>
                <c:pt idx="5">
                  <c:v>13.736666666666666</c:v>
                </c:pt>
                <c:pt idx="6">
                  <c:v>31.459999999999997</c:v>
                </c:pt>
                <c:pt idx="7">
                  <c:v>35.126666666666665</c:v>
                </c:pt>
                <c:pt idx="8">
                  <c:v>21.853333333333335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1E6-43E0-8A4B-3DA412E360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58819712"/>
        <c:axId val="358821248"/>
      </c:barChart>
      <c:catAx>
        <c:axId val="3588197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58821248"/>
        <c:crosses val="autoZero"/>
        <c:auto val="1"/>
        <c:lblAlgn val="ctr"/>
        <c:lblOffset val="100"/>
        <c:noMultiLvlLbl val="0"/>
      </c:catAx>
      <c:valAx>
        <c:axId val="358821248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5881971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/>
      </a:pPr>
      <a:endParaRPr lang="ja-JP"/>
    </a:p>
  </c:txPr>
  <c:externalData r:id="rId2">
    <c:autoUpdate val="0"/>
  </c:externalData>
  <c:userShapes r:id="rId3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strRef>
          <c:f>'CD4'!$B$1</c:f>
          <c:strCache>
            <c:ptCount val="1"/>
            <c:pt idx="0">
              <c:v>V6</c:v>
            </c:pt>
          </c:strCache>
        </c:strRef>
      </c:tx>
      <c:layout>
        <c:manualLayout>
          <c:xMode val="edge"/>
          <c:yMode val="edge"/>
          <c:x val="2.3344200938280973E-2"/>
          <c:y val="2.8241662543382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2209863041236"/>
          <c:y val="0.15581553179004123"/>
          <c:w val="0.52199389245436822"/>
          <c:h val="0.65035872702263853"/>
        </c:manualLayout>
      </c:layout>
      <c:barChart>
        <c:barDir val="col"/>
        <c:grouping val="stacked"/>
        <c:varyColors val="0"/>
        <c:ser>
          <c:idx val="3"/>
          <c:order val="0"/>
          <c:tx>
            <c:strRef>
              <c:f>'CD4'!$B$80</c:f>
              <c:strCache>
                <c:ptCount val="1"/>
                <c:pt idx="0">
                  <c:v>CD25−CD69−CD4+ T cells (%)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'CD4'!$H$95:$H$103</c:f>
              <c:numCache>
                <c:formatCode>0.00_);[Red]\(0.00\)</c:formatCode>
                <c:ptCount val="9"/>
                <c:pt idx="0">
                  <c:v>86.65000000000002</c:v>
                </c:pt>
                <c:pt idx="1">
                  <c:v>79.11666666666666</c:v>
                </c:pt>
                <c:pt idx="2">
                  <c:v>50.386666666666663</c:v>
                </c:pt>
                <c:pt idx="3">
                  <c:v>66.183333333333337</c:v>
                </c:pt>
                <c:pt idx="4">
                  <c:v>61.276666666666671</c:v>
                </c:pt>
                <c:pt idx="5">
                  <c:v>60.323333333333323</c:v>
                </c:pt>
                <c:pt idx="6">
                  <c:v>62.543333333333329</c:v>
                </c:pt>
                <c:pt idx="7">
                  <c:v>70.63</c:v>
                </c:pt>
                <c:pt idx="8">
                  <c:v>71.930000000000007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C6-4926-BC53-6C4E7371B5D3}"/>
            </c:ext>
          </c:extLst>
        </c:ser>
        <c:ser>
          <c:idx val="2"/>
          <c:order val="1"/>
          <c:tx>
            <c:strRef>
              <c:f>'CD4'!$B$54</c:f>
              <c:strCache>
                <c:ptCount val="1"/>
                <c:pt idx="0">
                  <c:v>CD25−CD69+CD4+ T cells (%)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'CD4'!$H$69:$H$77</c:f>
              <c:numCache>
                <c:formatCode>0.00_);[Red]\(0.00\)</c:formatCode>
                <c:ptCount val="9"/>
                <c:pt idx="0">
                  <c:v>1.9766666666666666</c:v>
                </c:pt>
                <c:pt idx="1">
                  <c:v>6.6633333333333331</c:v>
                </c:pt>
                <c:pt idx="2">
                  <c:v>21.023333333333337</c:v>
                </c:pt>
                <c:pt idx="3">
                  <c:v>11.356666666666667</c:v>
                </c:pt>
                <c:pt idx="4">
                  <c:v>12.533333333333333</c:v>
                </c:pt>
                <c:pt idx="5">
                  <c:v>13.213333333333333</c:v>
                </c:pt>
                <c:pt idx="6">
                  <c:v>9.2866666666666671</c:v>
                </c:pt>
                <c:pt idx="7">
                  <c:v>6.06</c:v>
                </c:pt>
                <c:pt idx="8">
                  <c:v>3.1966666666666668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0C6-4926-BC53-6C4E7371B5D3}"/>
            </c:ext>
          </c:extLst>
        </c:ser>
        <c:ser>
          <c:idx val="1"/>
          <c:order val="2"/>
          <c:tx>
            <c:strRef>
              <c:f>'CD4'!$B$28</c:f>
              <c:strCache>
                <c:ptCount val="1"/>
                <c:pt idx="0">
                  <c:v>CD25+CD69−CD4+ T cells (%)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'CD4'!$H$43:$H$51</c:f>
              <c:numCache>
                <c:formatCode>0.00_);[Red]\(0.00\)</c:formatCode>
                <c:ptCount val="9"/>
                <c:pt idx="0">
                  <c:v>8.3966666666666665</c:v>
                </c:pt>
                <c:pt idx="1">
                  <c:v>8.673333333333332</c:v>
                </c:pt>
                <c:pt idx="2">
                  <c:v>8.2166666666666668</c:v>
                </c:pt>
                <c:pt idx="3">
                  <c:v>9.1133333333333315</c:v>
                </c:pt>
                <c:pt idx="4">
                  <c:v>13.79</c:v>
                </c:pt>
                <c:pt idx="5">
                  <c:v>13.18</c:v>
                </c:pt>
                <c:pt idx="6">
                  <c:v>8.8633333333333333</c:v>
                </c:pt>
                <c:pt idx="7">
                  <c:v>12.086666666666666</c:v>
                </c:pt>
                <c:pt idx="8">
                  <c:v>14.756666666666666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0C6-4926-BC53-6C4E7371B5D3}"/>
            </c:ext>
          </c:extLst>
        </c:ser>
        <c:ser>
          <c:idx val="0"/>
          <c:order val="3"/>
          <c:tx>
            <c:strRef>
              <c:f>'CD4'!$B$2</c:f>
              <c:strCache>
                <c:ptCount val="1"/>
                <c:pt idx="0">
                  <c:v>CD25+CD69+CD4+ T cells (%)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'CD4'!$H$17:$H$25</c:f>
              <c:numCache>
                <c:formatCode>0.00_);[Red]\(0.00\)</c:formatCode>
                <c:ptCount val="9"/>
                <c:pt idx="0">
                  <c:v>2.9766666666666666</c:v>
                </c:pt>
                <c:pt idx="1">
                  <c:v>5.5466666666666669</c:v>
                </c:pt>
                <c:pt idx="2">
                  <c:v>20.373333333333331</c:v>
                </c:pt>
                <c:pt idx="3">
                  <c:v>13.346666666666666</c:v>
                </c:pt>
                <c:pt idx="4">
                  <c:v>12.4</c:v>
                </c:pt>
                <c:pt idx="5">
                  <c:v>13.283333333333333</c:v>
                </c:pt>
                <c:pt idx="6">
                  <c:v>19.306666666666668</c:v>
                </c:pt>
                <c:pt idx="7">
                  <c:v>11.223333333333334</c:v>
                </c:pt>
                <c:pt idx="8">
                  <c:v>10.116666666666665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0C6-4926-BC53-6C4E7371B5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58857344"/>
        <c:axId val="358859136"/>
      </c:barChart>
      <c:catAx>
        <c:axId val="3588573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58859136"/>
        <c:crosses val="autoZero"/>
        <c:auto val="1"/>
        <c:lblAlgn val="ctr"/>
        <c:lblOffset val="100"/>
        <c:noMultiLvlLbl val="0"/>
      </c:catAx>
      <c:valAx>
        <c:axId val="358859136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5885734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/>
      </a:pPr>
      <a:endParaRPr lang="ja-JP"/>
    </a:p>
  </c:txPr>
  <c:externalData r:id="rId2">
    <c:autoUpdate val="0"/>
  </c:externalData>
  <c:userShapes r:id="rId3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strRef>
          <c:f>'CD4'!$B$1</c:f>
          <c:strCache>
            <c:ptCount val="1"/>
            <c:pt idx="0">
              <c:v>VA1</c:v>
            </c:pt>
          </c:strCache>
        </c:strRef>
      </c:tx>
      <c:layout>
        <c:manualLayout>
          <c:xMode val="edge"/>
          <c:yMode val="edge"/>
          <c:x val="2.3344200938280973E-2"/>
          <c:y val="2.8241662543382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2209863041236"/>
          <c:y val="0.15581553179004123"/>
          <c:w val="0.52199389245436822"/>
          <c:h val="0.65035872702263853"/>
        </c:manualLayout>
      </c:layout>
      <c:barChart>
        <c:barDir val="col"/>
        <c:grouping val="stacked"/>
        <c:varyColors val="0"/>
        <c:ser>
          <c:idx val="3"/>
          <c:order val="0"/>
          <c:tx>
            <c:strRef>
              <c:f>'CD4'!$B$80</c:f>
              <c:strCache>
                <c:ptCount val="1"/>
                <c:pt idx="0">
                  <c:v>CD25−CD69−CD4+ T cells (%)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'CD4'!$H$95:$H$103</c:f>
              <c:numCache>
                <c:formatCode>0.00_);[Red]\(0.00\)</c:formatCode>
                <c:ptCount val="9"/>
                <c:pt idx="0">
                  <c:v>94.113333333333344</c:v>
                </c:pt>
                <c:pt idx="1">
                  <c:v>61.506666666666668</c:v>
                </c:pt>
                <c:pt idx="2">
                  <c:v>43.476666666666659</c:v>
                </c:pt>
                <c:pt idx="3">
                  <c:v>77.926666666666662</c:v>
                </c:pt>
                <c:pt idx="4">
                  <c:v>70.3</c:v>
                </c:pt>
                <c:pt idx="5">
                  <c:v>51.596666666666664</c:v>
                </c:pt>
                <c:pt idx="6">
                  <c:v>69.313333333333333</c:v>
                </c:pt>
                <c:pt idx="7">
                  <c:v>71.833333333333329</c:v>
                </c:pt>
                <c:pt idx="8">
                  <c:v>65.820000000000007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E2-452D-BE4A-2A062E8F6A51}"/>
            </c:ext>
          </c:extLst>
        </c:ser>
        <c:ser>
          <c:idx val="2"/>
          <c:order val="1"/>
          <c:tx>
            <c:strRef>
              <c:f>'CD4'!$B$54</c:f>
              <c:strCache>
                <c:ptCount val="1"/>
                <c:pt idx="0">
                  <c:v>CD25−CD69+CD4+ T cells (%)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'CD4'!$H$69:$H$77</c:f>
              <c:numCache>
                <c:formatCode>0.00_);[Red]\(0.00\)</c:formatCode>
                <c:ptCount val="9"/>
                <c:pt idx="0">
                  <c:v>0.68333333333333324</c:v>
                </c:pt>
                <c:pt idx="1">
                  <c:v>14.686666666666667</c:v>
                </c:pt>
                <c:pt idx="2">
                  <c:v>24.366666666666664</c:v>
                </c:pt>
                <c:pt idx="3">
                  <c:v>4.2833333333333341</c:v>
                </c:pt>
                <c:pt idx="4">
                  <c:v>7.083333333333333</c:v>
                </c:pt>
                <c:pt idx="5">
                  <c:v>2.2633333333333336</c:v>
                </c:pt>
                <c:pt idx="6">
                  <c:v>8.4366666666666674</c:v>
                </c:pt>
                <c:pt idx="7">
                  <c:v>3.34</c:v>
                </c:pt>
                <c:pt idx="8">
                  <c:v>4.4799999999999995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EE2-452D-BE4A-2A062E8F6A51}"/>
            </c:ext>
          </c:extLst>
        </c:ser>
        <c:ser>
          <c:idx val="1"/>
          <c:order val="2"/>
          <c:tx>
            <c:strRef>
              <c:f>'CD4'!$B$28</c:f>
              <c:strCache>
                <c:ptCount val="1"/>
                <c:pt idx="0">
                  <c:v>CD25+CD69−CD4+ T cells (%)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'CD4'!$H$43:$H$51</c:f>
              <c:numCache>
                <c:formatCode>0.00_);[Red]\(0.00\)</c:formatCode>
                <c:ptCount val="9"/>
                <c:pt idx="0">
                  <c:v>4.2299999999999995</c:v>
                </c:pt>
                <c:pt idx="1">
                  <c:v>14.513333333333334</c:v>
                </c:pt>
                <c:pt idx="2">
                  <c:v>8.2299999999999986</c:v>
                </c:pt>
                <c:pt idx="3">
                  <c:v>7.9033333333333333</c:v>
                </c:pt>
                <c:pt idx="4">
                  <c:v>13.596666666666666</c:v>
                </c:pt>
                <c:pt idx="5">
                  <c:v>30.023333333333337</c:v>
                </c:pt>
                <c:pt idx="6">
                  <c:v>10.266666666666667</c:v>
                </c:pt>
                <c:pt idx="7">
                  <c:v>18.146666666666668</c:v>
                </c:pt>
                <c:pt idx="8">
                  <c:v>15.876666666666665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EE2-452D-BE4A-2A062E8F6A51}"/>
            </c:ext>
          </c:extLst>
        </c:ser>
        <c:ser>
          <c:idx val="0"/>
          <c:order val="3"/>
          <c:tx>
            <c:strRef>
              <c:f>'CD4'!$B$2</c:f>
              <c:strCache>
                <c:ptCount val="1"/>
                <c:pt idx="0">
                  <c:v>CD25+CD69+CD4+ T cells (%)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'CD4'!$H$17:$H$25</c:f>
              <c:numCache>
                <c:formatCode>0.00_);[Red]\(0.00\)</c:formatCode>
                <c:ptCount val="9"/>
                <c:pt idx="0">
                  <c:v>0.97333333333333327</c:v>
                </c:pt>
                <c:pt idx="1">
                  <c:v>9.293333333333333</c:v>
                </c:pt>
                <c:pt idx="2">
                  <c:v>23.926666666666666</c:v>
                </c:pt>
                <c:pt idx="3">
                  <c:v>9.8866666666666667</c:v>
                </c:pt>
                <c:pt idx="4">
                  <c:v>9.0200000000000014</c:v>
                </c:pt>
                <c:pt idx="5">
                  <c:v>16.116666666666664</c:v>
                </c:pt>
                <c:pt idx="6">
                  <c:v>11.983333333333333</c:v>
                </c:pt>
                <c:pt idx="7">
                  <c:v>6.68</c:v>
                </c:pt>
                <c:pt idx="8">
                  <c:v>13.823333333333332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EE2-452D-BE4A-2A062E8F6A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58914688"/>
        <c:axId val="358953344"/>
      </c:barChart>
      <c:catAx>
        <c:axId val="358914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58953344"/>
        <c:crosses val="autoZero"/>
        <c:auto val="1"/>
        <c:lblAlgn val="ctr"/>
        <c:lblOffset val="100"/>
        <c:noMultiLvlLbl val="0"/>
      </c:catAx>
      <c:valAx>
        <c:axId val="358953344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5891468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/>
      </a:pPr>
      <a:endParaRPr lang="ja-JP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strRef>
          <c:f>'CD4'!$B$1</c:f>
          <c:strCache>
            <c:ptCount val="1"/>
            <c:pt idx="0">
              <c:v>VA5</c:v>
            </c:pt>
          </c:strCache>
        </c:strRef>
      </c:tx>
      <c:layout>
        <c:manualLayout>
          <c:xMode val="edge"/>
          <c:yMode val="edge"/>
          <c:x val="2.3344200938280973E-2"/>
          <c:y val="2.8241662543382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2209863041236"/>
          <c:y val="0.15581553179004123"/>
          <c:w val="0.52199389245436822"/>
          <c:h val="0.65035872702263853"/>
        </c:manualLayout>
      </c:layout>
      <c:barChart>
        <c:barDir val="col"/>
        <c:grouping val="stacked"/>
        <c:varyColors val="0"/>
        <c:ser>
          <c:idx val="3"/>
          <c:order val="0"/>
          <c:tx>
            <c:strRef>
              <c:f>'CD4'!$B$80</c:f>
              <c:strCache>
                <c:ptCount val="1"/>
                <c:pt idx="0">
                  <c:v>CD25−CD69−CD4+ T cells (%)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'CD4'!$F$95:$F$103</c:f>
              <c:numCache>
                <c:formatCode>0.00_);[Red]\(0.00\)</c:formatCode>
                <c:ptCount val="9"/>
                <c:pt idx="0">
                  <c:v>72.823333333333323</c:v>
                </c:pt>
                <c:pt idx="1">
                  <c:v>37.366666666666667</c:v>
                </c:pt>
                <c:pt idx="2">
                  <c:v>60.643333333333324</c:v>
                </c:pt>
                <c:pt idx="3">
                  <c:v>41.49666666666667</c:v>
                </c:pt>
                <c:pt idx="4">
                  <c:v>66.773333333333326</c:v>
                </c:pt>
                <c:pt idx="5">
                  <c:v>63.156666666666659</c:v>
                </c:pt>
                <c:pt idx="6">
                  <c:v>31.396666666666665</c:v>
                </c:pt>
                <c:pt idx="7">
                  <c:v>70.400000000000006</c:v>
                </c:pt>
                <c:pt idx="8">
                  <c:v>50.836666666666666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86-4C47-9EBE-FFCBA0FC7BE1}"/>
            </c:ext>
          </c:extLst>
        </c:ser>
        <c:ser>
          <c:idx val="2"/>
          <c:order val="1"/>
          <c:tx>
            <c:strRef>
              <c:f>'CD4'!$B$54</c:f>
              <c:strCache>
                <c:ptCount val="1"/>
                <c:pt idx="0">
                  <c:v>CD25−CD69+CD4+ T cells (%)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'CD4'!$F$69:$F$77</c:f>
              <c:numCache>
                <c:formatCode>0.00_);[Red]\(0.00\)</c:formatCode>
                <c:ptCount val="9"/>
                <c:pt idx="0">
                  <c:v>6.8266666666666671</c:v>
                </c:pt>
                <c:pt idx="1">
                  <c:v>5.73</c:v>
                </c:pt>
                <c:pt idx="2">
                  <c:v>6.496666666666667</c:v>
                </c:pt>
                <c:pt idx="3">
                  <c:v>3.1033333333333331</c:v>
                </c:pt>
                <c:pt idx="4">
                  <c:v>1.8633333333333333</c:v>
                </c:pt>
                <c:pt idx="5">
                  <c:v>2.31</c:v>
                </c:pt>
                <c:pt idx="6">
                  <c:v>9.3966666666666665</c:v>
                </c:pt>
                <c:pt idx="7">
                  <c:v>2.8466666666666671</c:v>
                </c:pt>
                <c:pt idx="8">
                  <c:v>2.0533333333333332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586-4C47-9EBE-FFCBA0FC7BE1}"/>
            </c:ext>
          </c:extLst>
        </c:ser>
        <c:ser>
          <c:idx val="1"/>
          <c:order val="2"/>
          <c:tx>
            <c:strRef>
              <c:f>'CD4'!$B$28</c:f>
              <c:strCache>
                <c:ptCount val="1"/>
                <c:pt idx="0">
                  <c:v>CD25+CD69−CD4+ T cells (%)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'CD4'!$F$43:$F$51</c:f>
              <c:numCache>
                <c:formatCode>0.00_);[Red]\(0.00\)</c:formatCode>
                <c:ptCount val="9"/>
                <c:pt idx="0">
                  <c:v>10.38</c:v>
                </c:pt>
                <c:pt idx="1">
                  <c:v>17.209999999999997</c:v>
                </c:pt>
                <c:pt idx="2">
                  <c:v>19.323333333333334</c:v>
                </c:pt>
                <c:pt idx="3">
                  <c:v>31.159999999999997</c:v>
                </c:pt>
                <c:pt idx="4">
                  <c:v>22.573333333333334</c:v>
                </c:pt>
                <c:pt idx="5">
                  <c:v>23.703333333333333</c:v>
                </c:pt>
                <c:pt idx="6">
                  <c:v>20.296666666666667</c:v>
                </c:pt>
                <c:pt idx="7">
                  <c:v>14.933333333333332</c:v>
                </c:pt>
                <c:pt idx="8">
                  <c:v>28.776666666666667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586-4C47-9EBE-FFCBA0FC7BE1}"/>
            </c:ext>
          </c:extLst>
        </c:ser>
        <c:ser>
          <c:idx val="0"/>
          <c:order val="3"/>
          <c:tx>
            <c:strRef>
              <c:f>'CD4'!$B$2</c:f>
              <c:strCache>
                <c:ptCount val="1"/>
                <c:pt idx="0">
                  <c:v>CD25+CD69+CD4+ T cells (%)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'CD4'!$F$17:$F$25</c:f>
              <c:numCache>
                <c:formatCode>0.00_);[Red]\(0.00\)</c:formatCode>
                <c:ptCount val="9"/>
                <c:pt idx="0">
                  <c:v>9.9700000000000006</c:v>
                </c:pt>
                <c:pt idx="1">
                  <c:v>39.693333333333335</c:v>
                </c:pt>
                <c:pt idx="2">
                  <c:v>13.536666666666667</c:v>
                </c:pt>
                <c:pt idx="3">
                  <c:v>24.24</c:v>
                </c:pt>
                <c:pt idx="4">
                  <c:v>8.7899999999999991</c:v>
                </c:pt>
                <c:pt idx="5">
                  <c:v>10.83</c:v>
                </c:pt>
                <c:pt idx="6">
                  <c:v>38.910000000000004</c:v>
                </c:pt>
                <c:pt idx="7">
                  <c:v>11.82</c:v>
                </c:pt>
                <c:pt idx="8">
                  <c:v>18.333333333333332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586-4C47-9EBE-FFCBA0FC7B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24399872"/>
        <c:axId val="324401792"/>
      </c:barChart>
      <c:catAx>
        <c:axId val="324399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24401792"/>
        <c:crosses val="autoZero"/>
        <c:auto val="1"/>
        <c:lblAlgn val="ctr"/>
        <c:lblOffset val="100"/>
        <c:noMultiLvlLbl val="0"/>
      </c:catAx>
      <c:valAx>
        <c:axId val="324401792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2439987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/>
      </a:pPr>
      <a:endParaRPr lang="ja-JP"/>
    </a:p>
  </c:txPr>
  <c:externalData r:id="rId2">
    <c:autoUpdate val="0"/>
  </c:externalData>
  <c:userShapes r:id="rId3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strRef>
          <c:f>'CD4'!$B$1</c:f>
          <c:strCache>
            <c:ptCount val="1"/>
            <c:pt idx="0">
              <c:v>VA2</c:v>
            </c:pt>
          </c:strCache>
        </c:strRef>
      </c:tx>
      <c:layout>
        <c:manualLayout>
          <c:xMode val="edge"/>
          <c:yMode val="edge"/>
          <c:x val="2.3344200938280973E-2"/>
          <c:y val="2.8241662543382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2209863041236"/>
          <c:y val="0.15581553179004123"/>
          <c:w val="0.52199389245436822"/>
          <c:h val="0.65035872702263853"/>
        </c:manualLayout>
      </c:layout>
      <c:barChart>
        <c:barDir val="col"/>
        <c:grouping val="stacked"/>
        <c:varyColors val="0"/>
        <c:ser>
          <c:idx val="3"/>
          <c:order val="0"/>
          <c:tx>
            <c:strRef>
              <c:f>'CD4'!$B$80</c:f>
              <c:strCache>
                <c:ptCount val="1"/>
                <c:pt idx="0">
                  <c:v>CD25−CD69−CD4+ T cells (%)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'CD4'!$H$95:$H$103</c:f>
              <c:numCache>
                <c:formatCode>0.00_);[Red]\(0.00\)</c:formatCode>
                <c:ptCount val="9"/>
                <c:pt idx="0">
                  <c:v>67.03</c:v>
                </c:pt>
                <c:pt idx="1">
                  <c:v>24.033333333333335</c:v>
                </c:pt>
                <c:pt idx="2">
                  <c:v>48.293333333333329</c:v>
                </c:pt>
                <c:pt idx="3">
                  <c:v>43.786666666666669</c:v>
                </c:pt>
                <c:pt idx="4">
                  <c:v>59.106666666666662</c:v>
                </c:pt>
                <c:pt idx="5">
                  <c:v>34.623333333333335</c:v>
                </c:pt>
                <c:pt idx="6">
                  <c:v>17.09333333333333</c:v>
                </c:pt>
                <c:pt idx="7">
                  <c:v>15.91666666666667</c:v>
                </c:pt>
                <c:pt idx="8">
                  <c:v>10.846666666666669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142-42F3-8608-9F5CD512BA4B}"/>
            </c:ext>
          </c:extLst>
        </c:ser>
        <c:ser>
          <c:idx val="2"/>
          <c:order val="1"/>
          <c:tx>
            <c:strRef>
              <c:f>'CD4'!$B$54</c:f>
              <c:strCache>
                <c:ptCount val="1"/>
                <c:pt idx="0">
                  <c:v>CD25−CD69+CD4+ T cells (%)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'CD4'!$H$69:$H$77</c:f>
              <c:numCache>
                <c:formatCode>0.00_);[Red]\(0.00\)</c:formatCode>
                <c:ptCount val="9"/>
                <c:pt idx="0">
                  <c:v>4.18</c:v>
                </c:pt>
                <c:pt idx="1">
                  <c:v>10.6</c:v>
                </c:pt>
                <c:pt idx="2">
                  <c:v>9.0699999999999985</c:v>
                </c:pt>
                <c:pt idx="3">
                  <c:v>9.6233333333333331</c:v>
                </c:pt>
                <c:pt idx="4">
                  <c:v>4.9133333333333331</c:v>
                </c:pt>
                <c:pt idx="5">
                  <c:v>7.69</c:v>
                </c:pt>
                <c:pt idx="6">
                  <c:v>6.8233333333333341</c:v>
                </c:pt>
                <c:pt idx="7">
                  <c:v>2.2366666666666664</c:v>
                </c:pt>
                <c:pt idx="8">
                  <c:v>0.88666666666666671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142-42F3-8608-9F5CD512BA4B}"/>
            </c:ext>
          </c:extLst>
        </c:ser>
        <c:ser>
          <c:idx val="1"/>
          <c:order val="2"/>
          <c:tx>
            <c:strRef>
              <c:f>'CD4'!$B$28</c:f>
              <c:strCache>
                <c:ptCount val="1"/>
                <c:pt idx="0">
                  <c:v>CD25+CD69−CD4+ T cells (%)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'CD4'!$H$43:$H$51</c:f>
              <c:numCache>
                <c:formatCode>0.00_);[Red]\(0.00\)</c:formatCode>
                <c:ptCount val="9"/>
                <c:pt idx="0">
                  <c:v>14.833333333333334</c:v>
                </c:pt>
                <c:pt idx="1">
                  <c:v>12.823333333333332</c:v>
                </c:pt>
                <c:pt idx="2">
                  <c:v>21.423333333333332</c:v>
                </c:pt>
                <c:pt idx="3">
                  <c:v>9.5966666666666658</c:v>
                </c:pt>
                <c:pt idx="4">
                  <c:v>20.363333333333333</c:v>
                </c:pt>
                <c:pt idx="5">
                  <c:v>29.16</c:v>
                </c:pt>
                <c:pt idx="6">
                  <c:v>9.5166666666666657</c:v>
                </c:pt>
                <c:pt idx="7">
                  <c:v>12.183333333333332</c:v>
                </c:pt>
                <c:pt idx="8">
                  <c:v>14.326666666666668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142-42F3-8608-9F5CD512BA4B}"/>
            </c:ext>
          </c:extLst>
        </c:ser>
        <c:ser>
          <c:idx val="0"/>
          <c:order val="3"/>
          <c:tx>
            <c:strRef>
              <c:f>'CD4'!$B$2</c:f>
              <c:strCache>
                <c:ptCount val="1"/>
                <c:pt idx="0">
                  <c:v>CD25+CD69+CD4+ T cells (%)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'CD4'!$H$17:$H$25</c:f>
              <c:numCache>
                <c:formatCode>0.00_);[Red]\(0.00\)</c:formatCode>
                <c:ptCount val="9"/>
                <c:pt idx="0">
                  <c:v>13.956666666666669</c:v>
                </c:pt>
                <c:pt idx="1">
                  <c:v>52.543333333333329</c:v>
                </c:pt>
                <c:pt idx="2">
                  <c:v>21.213333333333335</c:v>
                </c:pt>
                <c:pt idx="3">
                  <c:v>36.993333333333332</c:v>
                </c:pt>
                <c:pt idx="4">
                  <c:v>15.616666666666667</c:v>
                </c:pt>
                <c:pt idx="5">
                  <c:v>28.526666666666667</c:v>
                </c:pt>
                <c:pt idx="6">
                  <c:v>66.566666666666663</c:v>
                </c:pt>
                <c:pt idx="7">
                  <c:v>69.663333333333341</c:v>
                </c:pt>
                <c:pt idx="8">
                  <c:v>73.94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142-42F3-8608-9F5CD512BA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58996608"/>
        <c:axId val="359084416"/>
      </c:barChart>
      <c:catAx>
        <c:axId val="358996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59084416"/>
        <c:crosses val="autoZero"/>
        <c:auto val="1"/>
        <c:lblAlgn val="ctr"/>
        <c:lblOffset val="100"/>
        <c:noMultiLvlLbl val="0"/>
      </c:catAx>
      <c:valAx>
        <c:axId val="359084416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5899660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/>
      </a:pPr>
      <a:endParaRPr lang="ja-JP"/>
    </a:p>
  </c:txPr>
  <c:externalData r:id="rId2">
    <c:autoUpdate val="0"/>
  </c:externalData>
  <c:userShapes r:id="rId3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strRef>
          <c:f>'CD4'!$B$1</c:f>
          <c:strCache>
            <c:ptCount val="1"/>
            <c:pt idx="0">
              <c:v>VA3</c:v>
            </c:pt>
          </c:strCache>
        </c:strRef>
      </c:tx>
      <c:layout>
        <c:manualLayout>
          <c:xMode val="edge"/>
          <c:yMode val="edge"/>
          <c:x val="2.3344200938280973E-2"/>
          <c:y val="2.8241662543382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2209863041236"/>
          <c:y val="0.15581553179004123"/>
          <c:w val="0.52199389245436822"/>
          <c:h val="0.65035872702263853"/>
        </c:manualLayout>
      </c:layout>
      <c:barChart>
        <c:barDir val="col"/>
        <c:grouping val="stacked"/>
        <c:varyColors val="0"/>
        <c:ser>
          <c:idx val="3"/>
          <c:order val="0"/>
          <c:tx>
            <c:strRef>
              <c:f>'CD4'!$B$80</c:f>
              <c:strCache>
                <c:ptCount val="1"/>
                <c:pt idx="0">
                  <c:v>CD25−CD69−CD4+ T cells (%)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'CD4'!$H$95:$H$103</c:f>
              <c:numCache>
                <c:formatCode>0.00_);[Red]\(0.00\)</c:formatCode>
                <c:ptCount val="9"/>
                <c:pt idx="0">
                  <c:v>82.89</c:v>
                </c:pt>
                <c:pt idx="1">
                  <c:v>64.813333333333333</c:v>
                </c:pt>
                <c:pt idx="2">
                  <c:v>68.39666666666669</c:v>
                </c:pt>
                <c:pt idx="3">
                  <c:v>69.946666666666673</c:v>
                </c:pt>
                <c:pt idx="4">
                  <c:v>74.61</c:v>
                </c:pt>
                <c:pt idx="5">
                  <c:v>68.456666666666663</c:v>
                </c:pt>
                <c:pt idx="6">
                  <c:v>66.100000000000009</c:v>
                </c:pt>
                <c:pt idx="7">
                  <c:v>83.94</c:v>
                </c:pt>
                <c:pt idx="8">
                  <c:v>75.33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8D-45FA-86D2-7719351BE6CE}"/>
            </c:ext>
          </c:extLst>
        </c:ser>
        <c:ser>
          <c:idx val="2"/>
          <c:order val="1"/>
          <c:tx>
            <c:strRef>
              <c:f>'CD4'!$B$54</c:f>
              <c:strCache>
                <c:ptCount val="1"/>
                <c:pt idx="0">
                  <c:v>CD25−CD69+CD4+ T cells (%)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'CD4'!$H$69:$H$77</c:f>
              <c:numCache>
                <c:formatCode>0.00_);[Red]\(0.00\)</c:formatCode>
                <c:ptCount val="9"/>
                <c:pt idx="0">
                  <c:v>3.14</c:v>
                </c:pt>
                <c:pt idx="1">
                  <c:v>11.39</c:v>
                </c:pt>
                <c:pt idx="2">
                  <c:v>11.956666666666669</c:v>
                </c:pt>
                <c:pt idx="3">
                  <c:v>7.9633333333333338</c:v>
                </c:pt>
                <c:pt idx="4">
                  <c:v>3.7300000000000004</c:v>
                </c:pt>
                <c:pt idx="5">
                  <c:v>8.6733333333333338</c:v>
                </c:pt>
                <c:pt idx="6">
                  <c:v>14.030000000000001</c:v>
                </c:pt>
                <c:pt idx="7">
                  <c:v>3.1033333333333335</c:v>
                </c:pt>
                <c:pt idx="8">
                  <c:v>2.8466666666666662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28D-45FA-86D2-7719351BE6CE}"/>
            </c:ext>
          </c:extLst>
        </c:ser>
        <c:ser>
          <c:idx val="1"/>
          <c:order val="2"/>
          <c:tx>
            <c:strRef>
              <c:f>'CD4'!$B$28</c:f>
              <c:strCache>
                <c:ptCount val="1"/>
                <c:pt idx="0">
                  <c:v>CD25+CD69−CD4+ T cells (%)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'CD4'!$H$43:$H$51</c:f>
              <c:numCache>
                <c:formatCode>0.00_);[Red]\(0.00\)</c:formatCode>
                <c:ptCount val="9"/>
                <c:pt idx="0">
                  <c:v>8.2466666666666679</c:v>
                </c:pt>
                <c:pt idx="1">
                  <c:v>10.806666666666667</c:v>
                </c:pt>
                <c:pt idx="2">
                  <c:v>8.913333333333334</c:v>
                </c:pt>
                <c:pt idx="3">
                  <c:v>13.516666666666666</c:v>
                </c:pt>
                <c:pt idx="4">
                  <c:v>18.329999999999998</c:v>
                </c:pt>
                <c:pt idx="5">
                  <c:v>15.83</c:v>
                </c:pt>
                <c:pt idx="6">
                  <c:v>12.26</c:v>
                </c:pt>
                <c:pt idx="7">
                  <c:v>9.4599999999999991</c:v>
                </c:pt>
                <c:pt idx="8">
                  <c:v>16.829999999999998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28D-45FA-86D2-7719351BE6CE}"/>
            </c:ext>
          </c:extLst>
        </c:ser>
        <c:ser>
          <c:idx val="0"/>
          <c:order val="3"/>
          <c:tx>
            <c:strRef>
              <c:f>'CD4'!$B$2</c:f>
              <c:strCache>
                <c:ptCount val="1"/>
                <c:pt idx="0">
                  <c:v>CD25+CD69+CD4+ T cells (%)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'CD4'!$H$17:$H$25</c:f>
              <c:numCache>
                <c:formatCode>0.00_);[Red]\(0.00\)</c:formatCode>
                <c:ptCount val="9"/>
                <c:pt idx="0">
                  <c:v>5.7233333333333336</c:v>
                </c:pt>
                <c:pt idx="1">
                  <c:v>12.99</c:v>
                </c:pt>
                <c:pt idx="2">
                  <c:v>10.733333333333334</c:v>
                </c:pt>
                <c:pt idx="3">
                  <c:v>8.5733333333333324</c:v>
                </c:pt>
                <c:pt idx="4">
                  <c:v>3.33</c:v>
                </c:pt>
                <c:pt idx="5">
                  <c:v>7.04</c:v>
                </c:pt>
                <c:pt idx="6">
                  <c:v>7.6099999999999994</c:v>
                </c:pt>
                <c:pt idx="7">
                  <c:v>3.4966666666666666</c:v>
                </c:pt>
                <c:pt idx="8">
                  <c:v>4.9933333333333332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28D-45FA-86D2-7719351BE6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59107200"/>
        <c:axId val="359117184"/>
      </c:barChart>
      <c:catAx>
        <c:axId val="3591072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59117184"/>
        <c:crosses val="autoZero"/>
        <c:auto val="1"/>
        <c:lblAlgn val="ctr"/>
        <c:lblOffset val="100"/>
        <c:noMultiLvlLbl val="0"/>
      </c:catAx>
      <c:valAx>
        <c:axId val="359117184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5910720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/>
      </a:pPr>
      <a:endParaRPr lang="ja-JP"/>
    </a:p>
  </c:txPr>
  <c:externalData r:id="rId2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strRef>
          <c:f>'CD4'!$B$1</c:f>
          <c:strCache>
            <c:ptCount val="1"/>
            <c:pt idx="0">
              <c:v>VA4</c:v>
            </c:pt>
          </c:strCache>
        </c:strRef>
      </c:tx>
      <c:layout>
        <c:manualLayout>
          <c:xMode val="edge"/>
          <c:yMode val="edge"/>
          <c:x val="2.3344200938280973E-2"/>
          <c:y val="2.8241662543382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2209863041236"/>
          <c:y val="0.15581553179004123"/>
          <c:w val="0.52199389245436822"/>
          <c:h val="0.65035872702263853"/>
        </c:manualLayout>
      </c:layout>
      <c:barChart>
        <c:barDir val="col"/>
        <c:grouping val="stacked"/>
        <c:varyColors val="0"/>
        <c:ser>
          <c:idx val="3"/>
          <c:order val="0"/>
          <c:tx>
            <c:strRef>
              <c:f>'CD4'!$B$80</c:f>
              <c:strCache>
                <c:ptCount val="1"/>
                <c:pt idx="0">
                  <c:v>CD25−CD69−CD4+ T cells (%)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'CD4'!$H$95:$H$103</c:f>
              <c:numCache>
                <c:formatCode>0.00_);[Red]\(0.00\)</c:formatCode>
                <c:ptCount val="9"/>
                <c:pt idx="0">
                  <c:v>74.493333333333325</c:v>
                </c:pt>
                <c:pt idx="1">
                  <c:v>37.25333333333333</c:v>
                </c:pt>
                <c:pt idx="2">
                  <c:v>55.109999999999992</c:v>
                </c:pt>
                <c:pt idx="3">
                  <c:v>67.873333333333335</c:v>
                </c:pt>
                <c:pt idx="4">
                  <c:v>69.453333333333333</c:v>
                </c:pt>
                <c:pt idx="5">
                  <c:v>54.12</c:v>
                </c:pt>
                <c:pt idx="6">
                  <c:v>60.193333333333328</c:v>
                </c:pt>
                <c:pt idx="7">
                  <c:v>62.306666666666679</c:v>
                </c:pt>
                <c:pt idx="8">
                  <c:v>57.786666666666669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3C-493D-8CBA-F814F2538020}"/>
            </c:ext>
          </c:extLst>
        </c:ser>
        <c:ser>
          <c:idx val="2"/>
          <c:order val="1"/>
          <c:tx>
            <c:strRef>
              <c:f>'CD4'!$B$54</c:f>
              <c:strCache>
                <c:ptCount val="1"/>
                <c:pt idx="0">
                  <c:v>CD25−CD69+CD4+ T cells (%)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'CD4'!$H$69:$H$77</c:f>
              <c:numCache>
                <c:formatCode>0.00_);[Red]\(0.00\)</c:formatCode>
                <c:ptCount val="9"/>
                <c:pt idx="0">
                  <c:v>4.7266666666666666</c:v>
                </c:pt>
                <c:pt idx="1">
                  <c:v>8.65</c:v>
                </c:pt>
                <c:pt idx="2">
                  <c:v>14.339999999999998</c:v>
                </c:pt>
                <c:pt idx="3">
                  <c:v>5.2666666666666666</c:v>
                </c:pt>
                <c:pt idx="4">
                  <c:v>5.6466666666666656</c:v>
                </c:pt>
                <c:pt idx="5">
                  <c:v>9.3866666666666649</c:v>
                </c:pt>
                <c:pt idx="6">
                  <c:v>9.6533333333333342</c:v>
                </c:pt>
                <c:pt idx="7">
                  <c:v>5.586666666666666</c:v>
                </c:pt>
                <c:pt idx="8">
                  <c:v>3.33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3C-493D-8CBA-F814F2538020}"/>
            </c:ext>
          </c:extLst>
        </c:ser>
        <c:ser>
          <c:idx val="1"/>
          <c:order val="2"/>
          <c:tx>
            <c:strRef>
              <c:f>'CD4'!$B$28</c:f>
              <c:strCache>
                <c:ptCount val="1"/>
                <c:pt idx="0">
                  <c:v>CD25+CD69−CD4+ T cells (%)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'CD4'!$H$43:$H$51</c:f>
              <c:numCache>
                <c:formatCode>0.00_);[Red]\(0.00\)</c:formatCode>
                <c:ptCount val="9"/>
                <c:pt idx="0">
                  <c:v>11.99</c:v>
                </c:pt>
                <c:pt idx="1">
                  <c:v>11.873333333333335</c:v>
                </c:pt>
                <c:pt idx="2">
                  <c:v>10.356666666666667</c:v>
                </c:pt>
                <c:pt idx="3">
                  <c:v>15.266666666666666</c:v>
                </c:pt>
                <c:pt idx="4">
                  <c:v>18.470000000000002</c:v>
                </c:pt>
                <c:pt idx="5">
                  <c:v>21.939999999999998</c:v>
                </c:pt>
                <c:pt idx="6">
                  <c:v>14.08</c:v>
                </c:pt>
                <c:pt idx="7">
                  <c:v>19.016666666666666</c:v>
                </c:pt>
                <c:pt idx="8">
                  <c:v>21.903333333333332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73C-493D-8CBA-F814F2538020}"/>
            </c:ext>
          </c:extLst>
        </c:ser>
        <c:ser>
          <c:idx val="0"/>
          <c:order val="3"/>
          <c:tx>
            <c:strRef>
              <c:f>'CD4'!$B$2</c:f>
              <c:strCache>
                <c:ptCount val="1"/>
                <c:pt idx="0">
                  <c:v>CD25+CD69+CD4+ T cells (%)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'CD4'!$H$17:$H$25</c:f>
              <c:numCache>
                <c:formatCode>0.00_);[Red]\(0.00\)</c:formatCode>
                <c:ptCount val="9"/>
                <c:pt idx="0">
                  <c:v>8.7900000000000009</c:v>
                </c:pt>
                <c:pt idx="1">
                  <c:v>42.223333333333329</c:v>
                </c:pt>
                <c:pt idx="2">
                  <c:v>20.193333333333335</c:v>
                </c:pt>
                <c:pt idx="3">
                  <c:v>11.593333333333334</c:v>
                </c:pt>
                <c:pt idx="4">
                  <c:v>6.43</c:v>
                </c:pt>
                <c:pt idx="5">
                  <c:v>14.553333333333333</c:v>
                </c:pt>
                <c:pt idx="6">
                  <c:v>16.073333333333334</c:v>
                </c:pt>
                <c:pt idx="7">
                  <c:v>13.089999999999998</c:v>
                </c:pt>
                <c:pt idx="8">
                  <c:v>16.98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73C-493D-8CBA-F814F25380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59143680"/>
        <c:axId val="359157760"/>
      </c:barChart>
      <c:catAx>
        <c:axId val="359143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59157760"/>
        <c:crosses val="autoZero"/>
        <c:auto val="1"/>
        <c:lblAlgn val="ctr"/>
        <c:lblOffset val="100"/>
        <c:noMultiLvlLbl val="0"/>
      </c:catAx>
      <c:valAx>
        <c:axId val="359157760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5914368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/>
      </a:pPr>
      <a:endParaRPr lang="ja-JP"/>
    </a:p>
  </c:txPr>
  <c:externalData r:id="rId2">
    <c:autoUpdate val="0"/>
  </c:externalData>
  <c:userShapes r:id="rId3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strRef>
          <c:f>'CD4'!$B$1</c:f>
          <c:strCache>
            <c:ptCount val="1"/>
            <c:pt idx="0">
              <c:v>VA5</c:v>
            </c:pt>
          </c:strCache>
        </c:strRef>
      </c:tx>
      <c:layout>
        <c:manualLayout>
          <c:xMode val="edge"/>
          <c:yMode val="edge"/>
          <c:x val="2.3344200938280973E-2"/>
          <c:y val="2.8241662543382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2209863041236"/>
          <c:y val="0.15581553179004123"/>
          <c:w val="0.52199389245436822"/>
          <c:h val="0.65035872702263853"/>
        </c:manualLayout>
      </c:layout>
      <c:barChart>
        <c:barDir val="col"/>
        <c:grouping val="stacked"/>
        <c:varyColors val="0"/>
        <c:ser>
          <c:idx val="3"/>
          <c:order val="0"/>
          <c:tx>
            <c:strRef>
              <c:f>'CD4'!$B$80</c:f>
              <c:strCache>
                <c:ptCount val="1"/>
                <c:pt idx="0">
                  <c:v>CD25−CD69−CD4+ T cells (%)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'CD4'!$H$95:$H$103</c:f>
              <c:numCache>
                <c:formatCode>0.00_);[Red]\(0.00\)</c:formatCode>
                <c:ptCount val="9"/>
                <c:pt idx="0">
                  <c:v>70.83</c:v>
                </c:pt>
                <c:pt idx="1">
                  <c:v>46.52</c:v>
                </c:pt>
                <c:pt idx="2">
                  <c:v>25.639999999999997</c:v>
                </c:pt>
                <c:pt idx="3">
                  <c:v>44.563333333333333</c:v>
                </c:pt>
                <c:pt idx="4">
                  <c:v>57.976666666666667</c:v>
                </c:pt>
                <c:pt idx="5">
                  <c:v>42.853333333333332</c:v>
                </c:pt>
                <c:pt idx="6">
                  <c:v>30.51</c:v>
                </c:pt>
                <c:pt idx="7">
                  <c:v>70.033333333333331</c:v>
                </c:pt>
                <c:pt idx="8">
                  <c:v>54.9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38-4BE7-B379-E79E49834CF7}"/>
            </c:ext>
          </c:extLst>
        </c:ser>
        <c:ser>
          <c:idx val="2"/>
          <c:order val="1"/>
          <c:tx>
            <c:strRef>
              <c:f>'CD4'!$B$54</c:f>
              <c:strCache>
                <c:ptCount val="1"/>
                <c:pt idx="0">
                  <c:v>CD25−CD69+CD4+ T cells (%)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'CD4'!$H$69:$H$77</c:f>
              <c:numCache>
                <c:formatCode>0.00_);[Red]\(0.00\)</c:formatCode>
                <c:ptCount val="9"/>
                <c:pt idx="0">
                  <c:v>6.57</c:v>
                </c:pt>
                <c:pt idx="1">
                  <c:v>12.836666666666666</c:v>
                </c:pt>
                <c:pt idx="2">
                  <c:v>25.676666666666666</c:v>
                </c:pt>
                <c:pt idx="3">
                  <c:v>3.7866666666666666</c:v>
                </c:pt>
                <c:pt idx="4">
                  <c:v>15.040000000000001</c:v>
                </c:pt>
                <c:pt idx="5">
                  <c:v>15.593333333333334</c:v>
                </c:pt>
                <c:pt idx="6">
                  <c:v>7.7966666666666669</c:v>
                </c:pt>
                <c:pt idx="7">
                  <c:v>6.06</c:v>
                </c:pt>
                <c:pt idx="8">
                  <c:v>5.28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638-4BE7-B379-E79E49834CF7}"/>
            </c:ext>
          </c:extLst>
        </c:ser>
        <c:ser>
          <c:idx val="1"/>
          <c:order val="2"/>
          <c:tx>
            <c:strRef>
              <c:f>'CD4'!$B$28</c:f>
              <c:strCache>
                <c:ptCount val="1"/>
                <c:pt idx="0">
                  <c:v>CD25+CD69−CD4+ T cells (%)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'CD4'!$H$43:$H$51</c:f>
              <c:numCache>
                <c:formatCode>0.00_);[Red]\(0.00\)</c:formatCode>
                <c:ptCount val="9"/>
                <c:pt idx="0">
                  <c:v>15.003333333333332</c:v>
                </c:pt>
                <c:pt idx="1">
                  <c:v>12.799999999999999</c:v>
                </c:pt>
                <c:pt idx="2">
                  <c:v>9.32</c:v>
                </c:pt>
                <c:pt idx="3">
                  <c:v>35.479999999999997</c:v>
                </c:pt>
                <c:pt idx="4">
                  <c:v>13.563333333333333</c:v>
                </c:pt>
                <c:pt idx="5">
                  <c:v>20.023333333333333</c:v>
                </c:pt>
                <c:pt idx="6">
                  <c:v>17.133333333333333</c:v>
                </c:pt>
                <c:pt idx="7">
                  <c:v>12.623333333333335</c:v>
                </c:pt>
                <c:pt idx="8">
                  <c:v>16.040000000000003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638-4BE7-B379-E79E49834CF7}"/>
            </c:ext>
          </c:extLst>
        </c:ser>
        <c:ser>
          <c:idx val="0"/>
          <c:order val="3"/>
          <c:tx>
            <c:strRef>
              <c:f>'CD4'!$B$2</c:f>
              <c:strCache>
                <c:ptCount val="1"/>
                <c:pt idx="0">
                  <c:v>CD25+CD69+CD4+ T cells (%)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'CD4'!$H$17:$H$25</c:f>
              <c:numCache>
                <c:formatCode>0.00_);[Red]\(0.00\)</c:formatCode>
                <c:ptCount val="9"/>
                <c:pt idx="0">
                  <c:v>7.5966666666666667</c:v>
                </c:pt>
                <c:pt idx="1">
                  <c:v>27.843333333333334</c:v>
                </c:pt>
                <c:pt idx="2">
                  <c:v>39.363333333333337</c:v>
                </c:pt>
                <c:pt idx="3">
                  <c:v>16.170000000000002</c:v>
                </c:pt>
                <c:pt idx="4">
                  <c:v>13.42</c:v>
                </c:pt>
                <c:pt idx="5">
                  <c:v>21.53</c:v>
                </c:pt>
                <c:pt idx="6">
                  <c:v>44.56</c:v>
                </c:pt>
                <c:pt idx="7">
                  <c:v>11.283333333333333</c:v>
                </c:pt>
                <c:pt idx="8">
                  <c:v>23.78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638-4BE7-B379-E79E49834C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59172352"/>
        <c:axId val="359178240"/>
      </c:barChart>
      <c:catAx>
        <c:axId val="359172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59178240"/>
        <c:crosses val="autoZero"/>
        <c:auto val="1"/>
        <c:lblAlgn val="ctr"/>
        <c:lblOffset val="100"/>
        <c:noMultiLvlLbl val="0"/>
      </c:catAx>
      <c:valAx>
        <c:axId val="359178240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5917235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/>
      </a:pPr>
      <a:endParaRPr lang="ja-JP"/>
    </a:p>
  </c:txPr>
  <c:externalData r:id="rId2">
    <c:autoUpdate val="0"/>
  </c:externalData>
  <c:userShapes r:id="rId3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strRef>
          <c:f>'CD4'!$B$1</c:f>
          <c:strCache>
            <c:ptCount val="1"/>
            <c:pt idx="0">
              <c:v>VA6</c:v>
            </c:pt>
          </c:strCache>
        </c:strRef>
      </c:tx>
      <c:layout>
        <c:manualLayout>
          <c:xMode val="edge"/>
          <c:yMode val="edge"/>
          <c:x val="2.3344200938280973E-2"/>
          <c:y val="2.8241662543382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2209863041236"/>
          <c:y val="0.15581553179004123"/>
          <c:w val="0.52199389245436822"/>
          <c:h val="0.65035872702263853"/>
        </c:manualLayout>
      </c:layout>
      <c:barChart>
        <c:barDir val="col"/>
        <c:grouping val="stacked"/>
        <c:varyColors val="0"/>
        <c:ser>
          <c:idx val="3"/>
          <c:order val="0"/>
          <c:tx>
            <c:strRef>
              <c:f>'CD4'!$B$80</c:f>
              <c:strCache>
                <c:ptCount val="1"/>
                <c:pt idx="0">
                  <c:v>CD25−CD69−CD4+ T cells (%)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'CD4'!$H$95:$H$103</c:f>
              <c:numCache>
                <c:formatCode>0.00_);[Red]\(0.00\)</c:formatCode>
                <c:ptCount val="9"/>
                <c:pt idx="0">
                  <c:v>79.573333333333338</c:v>
                </c:pt>
                <c:pt idx="1">
                  <c:v>39.606666666666676</c:v>
                </c:pt>
                <c:pt idx="2">
                  <c:v>48.293333333333329</c:v>
                </c:pt>
                <c:pt idx="3">
                  <c:v>76.909999999999982</c:v>
                </c:pt>
                <c:pt idx="4">
                  <c:v>56.016666666666673</c:v>
                </c:pt>
                <c:pt idx="5">
                  <c:v>56.99</c:v>
                </c:pt>
                <c:pt idx="6">
                  <c:v>39.199999999999996</c:v>
                </c:pt>
                <c:pt idx="7">
                  <c:v>44.306666666666672</c:v>
                </c:pt>
                <c:pt idx="8">
                  <c:v>65.513333333333335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4B-4E88-B62A-90D3C4D4314D}"/>
            </c:ext>
          </c:extLst>
        </c:ser>
        <c:ser>
          <c:idx val="2"/>
          <c:order val="1"/>
          <c:tx>
            <c:strRef>
              <c:f>'CD4'!$B$54</c:f>
              <c:strCache>
                <c:ptCount val="1"/>
                <c:pt idx="0">
                  <c:v>CD25−CD69+CD4+ T cells (%)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'CD4'!$H$69:$H$77</c:f>
              <c:numCache>
                <c:formatCode>0.00_);[Red]\(0.00\)</c:formatCode>
                <c:ptCount val="9"/>
                <c:pt idx="0">
                  <c:v>1.55</c:v>
                </c:pt>
                <c:pt idx="1">
                  <c:v>6.02</c:v>
                </c:pt>
                <c:pt idx="2">
                  <c:v>9.0699999999999985</c:v>
                </c:pt>
                <c:pt idx="3">
                  <c:v>1.5666666666666664</c:v>
                </c:pt>
                <c:pt idx="4">
                  <c:v>10.006666666666666</c:v>
                </c:pt>
                <c:pt idx="5">
                  <c:v>11.89</c:v>
                </c:pt>
                <c:pt idx="6">
                  <c:v>10.729999999999999</c:v>
                </c:pt>
                <c:pt idx="7">
                  <c:v>10.56</c:v>
                </c:pt>
                <c:pt idx="8">
                  <c:v>2.15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64B-4E88-B62A-90D3C4D4314D}"/>
            </c:ext>
          </c:extLst>
        </c:ser>
        <c:ser>
          <c:idx val="1"/>
          <c:order val="2"/>
          <c:tx>
            <c:strRef>
              <c:f>'CD4'!$B$28</c:f>
              <c:strCache>
                <c:ptCount val="1"/>
                <c:pt idx="0">
                  <c:v>CD25+CD69−CD4+ T cells (%)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'CD4'!$H$43:$H$51</c:f>
              <c:numCache>
                <c:formatCode>0.00_);[Red]\(0.00\)</c:formatCode>
                <c:ptCount val="9"/>
                <c:pt idx="0">
                  <c:v>13.813333333333333</c:v>
                </c:pt>
                <c:pt idx="1">
                  <c:v>28.830000000000002</c:v>
                </c:pt>
                <c:pt idx="2">
                  <c:v>21.423333333333332</c:v>
                </c:pt>
                <c:pt idx="3">
                  <c:v>14.593333333333334</c:v>
                </c:pt>
                <c:pt idx="4">
                  <c:v>18.363333333333333</c:v>
                </c:pt>
                <c:pt idx="5">
                  <c:v>15.553333333333333</c:v>
                </c:pt>
                <c:pt idx="6">
                  <c:v>13.613333333333335</c:v>
                </c:pt>
                <c:pt idx="7">
                  <c:v>19.689999999999998</c:v>
                </c:pt>
                <c:pt idx="8">
                  <c:v>23.25333333333333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64B-4E88-B62A-90D3C4D4314D}"/>
            </c:ext>
          </c:extLst>
        </c:ser>
        <c:ser>
          <c:idx val="0"/>
          <c:order val="3"/>
          <c:tx>
            <c:strRef>
              <c:f>'CD4'!$B$2</c:f>
              <c:strCache>
                <c:ptCount val="1"/>
                <c:pt idx="0">
                  <c:v>CD25+CD69+CD4+ T cells (%)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'CD4'!$H$17:$H$25</c:f>
              <c:numCache>
                <c:formatCode>0.00_);[Red]\(0.00\)</c:formatCode>
                <c:ptCount val="9"/>
                <c:pt idx="0">
                  <c:v>5.0633333333333335</c:v>
                </c:pt>
                <c:pt idx="1">
                  <c:v>25.543333333333333</c:v>
                </c:pt>
                <c:pt idx="2">
                  <c:v>21.213333333333335</c:v>
                </c:pt>
                <c:pt idx="3">
                  <c:v>6.93</c:v>
                </c:pt>
                <c:pt idx="4">
                  <c:v>15.613333333333335</c:v>
                </c:pt>
                <c:pt idx="5">
                  <c:v>15.566666666666668</c:v>
                </c:pt>
                <c:pt idx="6">
                  <c:v>36.456666666666671</c:v>
                </c:pt>
                <c:pt idx="7">
                  <c:v>25.443333333333332</c:v>
                </c:pt>
                <c:pt idx="8">
                  <c:v>9.0833333333333339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64B-4E88-B62A-90D3C4D431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59221504"/>
        <c:axId val="359223296"/>
      </c:barChart>
      <c:catAx>
        <c:axId val="359221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59223296"/>
        <c:crosses val="autoZero"/>
        <c:auto val="1"/>
        <c:lblAlgn val="ctr"/>
        <c:lblOffset val="100"/>
        <c:noMultiLvlLbl val="0"/>
      </c:catAx>
      <c:valAx>
        <c:axId val="359223296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5922150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/>
      </a:pPr>
      <a:endParaRPr lang="ja-JP"/>
    </a:p>
  </c:tx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strRef>
          <c:f>'CD4'!$B$1</c:f>
          <c:strCache>
            <c:ptCount val="1"/>
            <c:pt idx="0">
              <c:v>VA4</c:v>
            </c:pt>
          </c:strCache>
        </c:strRef>
      </c:tx>
      <c:layout>
        <c:manualLayout>
          <c:xMode val="edge"/>
          <c:yMode val="edge"/>
          <c:x val="2.3344200938280973E-2"/>
          <c:y val="2.8241662543382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2209863041236"/>
          <c:y val="0.15581553179004123"/>
          <c:w val="0.52199389245436822"/>
          <c:h val="0.65035872702263853"/>
        </c:manualLayout>
      </c:layout>
      <c:barChart>
        <c:barDir val="col"/>
        <c:grouping val="stacked"/>
        <c:varyColors val="0"/>
        <c:ser>
          <c:idx val="3"/>
          <c:order val="0"/>
          <c:tx>
            <c:strRef>
              <c:f>'CD4'!$B$80</c:f>
              <c:strCache>
                <c:ptCount val="1"/>
                <c:pt idx="0">
                  <c:v>CD25−CD69−CD4+ T cells (%)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'CD4'!$F$95:$F$103</c:f>
              <c:numCache>
                <c:formatCode>0.00_);[Red]\(0.00\)</c:formatCode>
                <c:ptCount val="9"/>
                <c:pt idx="0">
                  <c:v>86.643333333333331</c:v>
                </c:pt>
                <c:pt idx="1">
                  <c:v>80</c:v>
                </c:pt>
                <c:pt idx="2">
                  <c:v>73.583333333333329</c:v>
                </c:pt>
                <c:pt idx="3">
                  <c:v>86.423333333333332</c:v>
                </c:pt>
                <c:pt idx="4">
                  <c:v>81.056666666666658</c:v>
                </c:pt>
                <c:pt idx="5">
                  <c:v>81.103333333333325</c:v>
                </c:pt>
                <c:pt idx="6">
                  <c:v>85.75333333333333</c:v>
                </c:pt>
                <c:pt idx="7">
                  <c:v>83.606666666666669</c:v>
                </c:pt>
                <c:pt idx="8">
                  <c:v>85.62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C28-4E04-8326-9AD86776436E}"/>
            </c:ext>
          </c:extLst>
        </c:ser>
        <c:ser>
          <c:idx val="2"/>
          <c:order val="1"/>
          <c:tx>
            <c:strRef>
              <c:f>'CD4'!$B$54</c:f>
              <c:strCache>
                <c:ptCount val="1"/>
                <c:pt idx="0">
                  <c:v>CD25−CD69+CD4+ T cells (%)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'CD4'!$F$69:$F$77</c:f>
              <c:numCache>
                <c:formatCode>0.00_);[Red]\(0.00\)</c:formatCode>
                <c:ptCount val="9"/>
                <c:pt idx="0">
                  <c:v>3.09</c:v>
                </c:pt>
                <c:pt idx="1">
                  <c:v>3.14</c:v>
                </c:pt>
                <c:pt idx="2">
                  <c:v>5.543333333333333</c:v>
                </c:pt>
                <c:pt idx="3">
                  <c:v>1.2533333333333332</c:v>
                </c:pt>
                <c:pt idx="4">
                  <c:v>1.1466666666666667</c:v>
                </c:pt>
                <c:pt idx="5">
                  <c:v>2.4066666666666667</c:v>
                </c:pt>
                <c:pt idx="6">
                  <c:v>2.15</c:v>
                </c:pt>
                <c:pt idx="7">
                  <c:v>1.4466666666666665</c:v>
                </c:pt>
                <c:pt idx="8">
                  <c:v>1.03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C28-4E04-8326-9AD86776436E}"/>
            </c:ext>
          </c:extLst>
        </c:ser>
        <c:ser>
          <c:idx val="1"/>
          <c:order val="2"/>
          <c:tx>
            <c:strRef>
              <c:f>'CD4'!$B$28</c:f>
              <c:strCache>
                <c:ptCount val="1"/>
                <c:pt idx="0">
                  <c:v>CD25+CD69−CD4+ T cells (%)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'CD4'!$F$43:$F$51</c:f>
              <c:numCache>
                <c:formatCode>0.00_);[Red]\(0.00\)</c:formatCode>
                <c:ptCount val="9"/>
                <c:pt idx="0">
                  <c:v>6.5133333333333328</c:v>
                </c:pt>
                <c:pt idx="1">
                  <c:v>14.746666666666664</c:v>
                </c:pt>
                <c:pt idx="2">
                  <c:v>15.246666666666664</c:v>
                </c:pt>
                <c:pt idx="3">
                  <c:v>10.916666666666666</c:v>
                </c:pt>
                <c:pt idx="4">
                  <c:v>15.589999999999998</c:v>
                </c:pt>
                <c:pt idx="5">
                  <c:v>14.203333333333333</c:v>
                </c:pt>
                <c:pt idx="6">
                  <c:v>10.173333333333334</c:v>
                </c:pt>
                <c:pt idx="7">
                  <c:v>12.843333333333334</c:v>
                </c:pt>
                <c:pt idx="8">
                  <c:v>12.056666666666667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C28-4E04-8326-9AD86776436E}"/>
            </c:ext>
          </c:extLst>
        </c:ser>
        <c:ser>
          <c:idx val="0"/>
          <c:order val="3"/>
          <c:tx>
            <c:strRef>
              <c:f>'CD4'!$B$2</c:f>
              <c:strCache>
                <c:ptCount val="1"/>
                <c:pt idx="0">
                  <c:v>CD25+CD69+CD4+ T cells (%)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'CD4'!$F$17:$F$25</c:f>
              <c:numCache>
                <c:formatCode>0.00_);[Red]\(0.00\)</c:formatCode>
                <c:ptCount val="9"/>
                <c:pt idx="0">
                  <c:v>3.7533333333333339</c:v>
                </c:pt>
                <c:pt idx="1">
                  <c:v>2.1133333333333333</c:v>
                </c:pt>
                <c:pt idx="2">
                  <c:v>5.626666666666666</c:v>
                </c:pt>
                <c:pt idx="3">
                  <c:v>1.406666666666667</c:v>
                </c:pt>
                <c:pt idx="4">
                  <c:v>2.2066666666666666</c:v>
                </c:pt>
                <c:pt idx="5">
                  <c:v>2.2866666666666666</c:v>
                </c:pt>
                <c:pt idx="6">
                  <c:v>1.9233333333333331</c:v>
                </c:pt>
                <c:pt idx="7">
                  <c:v>2.1033333333333335</c:v>
                </c:pt>
                <c:pt idx="8">
                  <c:v>1.2933333333333332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C28-4E04-8326-9AD8677643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51156480"/>
        <c:axId val="351480448"/>
      </c:barChart>
      <c:catAx>
        <c:axId val="3511564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51480448"/>
        <c:crosses val="autoZero"/>
        <c:auto val="1"/>
        <c:lblAlgn val="ctr"/>
        <c:lblOffset val="100"/>
        <c:noMultiLvlLbl val="0"/>
      </c:catAx>
      <c:valAx>
        <c:axId val="351480448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35115648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/>
      </a:pPr>
      <a:endParaRPr lang="ja-JP"/>
    </a:p>
  </c:tx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strRef>
          <c:f>'CD4'!$B$1</c:f>
          <c:strCache>
            <c:ptCount val="1"/>
            <c:pt idx="0">
              <c:v>VA3</c:v>
            </c:pt>
          </c:strCache>
        </c:strRef>
      </c:tx>
      <c:layout>
        <c:manualLayout>
          <c:xMode val="edge"/>
          <c:yMode val="edge"/>
          <c:x val="2.3344200938280973E-2"/>
          <c:y val="2.8241662543382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2209863041236"/>
          <c:y val="0.15581553179004123"/>
          <c:w val="0.52199389245436822"/>
          <c:h val="0.65035872702263853"/>
        </c:manualLayout>
      </c:layout>
      <c:barChart>
        <c:barDir val="col"/>
        <c:grouping val="stacked"/>
        <c:varyColors val="0"/>
        <c:ser>
          <c:idx val="3"/>
          <c:order val="0"/>
          <c:tx>
            <c:strRef>
              <c:f>'CD4'!$B$80</c:f>
              <c:strCache>
                <c:ptCount val="1"/>
                <c:pt idx="0">
                  <c:v>CD25−CD69−CD4+ T cells (%)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'CD4'!$F$95:$F$103</c:f>
              <c:numCache>
                <c:formatCode>0.00_);[Red]\(0.00\)</c:formatCode>
                <c:ptCount val="9"/>
                <c:pt idx="0">
                  <c:v>87.456666666666663</c:v>
                </c:pt>
                <c:pt idx="1">
                  <c:v>77.469999999999985</c:v>
                </c:pt>
                <c:pt idx="2">
                  <c:v>74.296666666666681</c:v>
                </c:pt>
                <c:pt idx="3">
                  <c:v>68.743333333333325</c:v>
                </c:pt>
                <c:pt idx="4">
                  <c:v>76.803333333333342</c:v>
                </c:pt>
                <c:pt idx="5">
                  <c:v>68.966666666666654</c:v>
                </c:pt>
                <c:pt idx="6">
                  <c:v>62.21</c:v>
                </c:pt>
                <c:pt idx="7">
                  <c:v>87.856666666666683</c:v>
                </c:pt>
                <c:pt idx="8">
                  <c:v>72.973333333333329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6E-47E9-977F-0D7929B1FE42}"/>
            </c:ext>
          </c:extLst>
        </c:ser>
        <c:ser>
          <c:idx val="2"/>
          <c:order val="1"/>
          <c:tx>
            <c:strRef>
              <c:f>'CD4'!$B$54</c:f>
              <c:strCache>
                <c:ptCount val="1"/>
                <c:pt idx="0">
                  <c:v>CD25−CD69+CD4+ T cells (%)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'CD4'!$F$69:$F$77</c:f>
              <c:numCache>
                <c:formatCode>0.00_);[Red]\(0.00\)</c:formatCode>
                <c:ptCount val="9"/>
                <c:pt idx="0">
                  <c:v>3.27</c:v>
                </c:pt>
                <c:pt idx="1">
                  <c:v>4.5066666666666668</c:v>
                </c:pt>
                <c:pt idx="2">
                  <c:v>6.3866666666666667</c:v>
                </c:pt>
                <c:pt idx="3">
                  <c:v>3.6666666666666665</c:v>
                </c:pt>
                <c:pt idx="4">
                  <c:v>1.5833333333333333</c:v>
                </c:pt>
                <c:pt idx="5">
                  <c:v>2.61</c:v>
                </c:pt>
                <c:pt idx="6">
                  <c:v>4.7966666666666669</c:v>
                </c:pt>
                <c:pt idx="7">
                  <c:v>2.1466666666666669</c:v>
                </c:pt>
                <c:pt idx="8">
                  <c:v>1.8066666666666666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86E-47E9-977F-0D7929B1FE42}"/>
            </c:ext>
          </c:extLst>
        </c:ser>
        <c:ser>
          <c:idx val="1"/>
          <c:order val="2"/>
          <c:tx>
            <c:strRef>
              <c:f>'CD4'!$B$28</c:f>
              <c:strCache>
                <c:ptCount val="1"/>
                <c:pt idx="0">
                  <c:v>CD25+CD69−CD4+ T cells (%)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'CD4'!$F$43:$F$51</c:f>
              <c:numCache>
                <c:formatCode>0.00_);[Red]\(0.00\)</c:formatCode>
                <c:ptCount val="9"/>
                <c:pt idx="0">
                  <c:v>6.6566666666666663</c:v>
                </c:pt>
                <c:pt idx="1">
                  <c:v>14.43</c:v>
                </c:pt>
                <c:pt idx="2">
                  <c:v>10.23</c:v>
                </c:pt>
                <c:pt idx="3">
                  <c:v>13.283333333333333</c:v>
                </c:pt>
                <c:pt idx="4">
                  <c:v>18.796666666666667</c:v>
                </c:pt>
                <c:pt idx="5">
                  <c:v>18.106666666666666</c:v>
                </c:pt>
                <c:pt idx="6">
                  <c:v>21.133333333333336</c:v>
                </c:pt>
                <c:pt idx="7">
                  <c:v>7.919999999999999</c:v>
                </c:pt>
                <c:pt idx="8">
                  <c:v>19.173333333333336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86E-47E9-977F-0D7929B1FE42}"/>
            </c:ext>
          </c:extLst>
        </c:ser>
        <c:ser>
          <c:idx val="0"/>
          <c:order val="3"/>
          <c:tx>
            <c:strRef>
              <c:f>'CD4'!$B$2</c:f>
              <c:strCache>
                <c:ptCount val="1"/>
                <c:pt idx="0">
                  <c:v>CD25+CD69+CD4+ T cells (%)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'CD4'!$F$17:$F$25</c:f>
              <c:numCache>
                <c:formatCode>0.00_);[Red]\(0.00\)</c:formatCode>
                <c:ptCount val="9"/>
                <c:pt idx="0">
                  <c:v>2.6166666666666667</c:v>
                </c:pt>
                <c:pt idx="1">
                  <c:v>3.5933333333333337</c:v>
                </c:pt>
                <c:pt idx="2">
                  <c:v>9.0866666666666678</c:v>
                </c:pt>
                <c:pt idx="3">
                  <c:v>14.306666666666667</c:v>
                </c:pt>
                <c:pt idx="4">
                  <c:v>2.8166666666666664</c:v>
                </c:pt>
                <c:pt idx="5">
                  <c:v>10.316666666666666</c:v>
                </c:pt>
                <c:pt idx="6">
                  <c:v>11.86</c:v>
                </c:pt>
                <c:pt idx="7">
                  <c:v>2.0766666666666667</c:v>
                </c:pt>
                <c:pt idx="8">
                  <c:v>6.0466666666666669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86E-47E9-977F-0D7929B1FE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8444160"/>
        <c:axId val="198445696"/>
      </c:barChart>
      <c:catAx>
        <c:axId val="198444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198445696"/>
        <c:crosses val="autoZero"/>
        <c:auto val="1"/>
        <c:lblAlgn val="ctr"/>
        <c:lblOffset val="100"/>
        <c:noMultiLvlLbl val="0"/>
      </c:catAx>
      <c:valAx>
        <c:axId val="198445696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19844416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/>
      </a:pPr>
      <a:endParaRPr lang="ja-JP"/>
    </a:p>
  </c:txPr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strRef>
          <c:f>'CD4'!$B$1</c:f>
          <c:strCache>
            <c:ptCount val="1"/>
            <c:pt idx="0">
              <c:v>VA2</c:v>
            </c:pt>
          </c:strCache>
        </c:strRef>
      </c:tx>
      <c:layout>
        <c:manualLayout>
          <c:xMode val="edge"/>
          <c:yMode val="edge"/>
          <c:x val="2.3344200938280973E-2"/>
          <c:y val="2.8241662543382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2209863041236"/>
          <c:y val="0.15581553179004123"/>
          <c:w val="0.52199389245436822"/>
          <c:h val="0.65035872702263853"/>
        </c:manualLayout>
      </c:layout>
      <c:barChart>
        <c:barDir val="col"/>
        <c:grouping val="stacked"/>
        <c:varyColors val="0"/>
        <c:ser>
          <c:idx val="3"/>
          <c:order val="0"/>
          <c:tx>
            <c:strRef>
              <c:f>'CD4'!$B$80</c:f>
              <c:strCache>
                <c:ptCount val="1"/>
                <c:pt idx="0">
                  <c:v>CD25−CD69−CD4+ T cells (%)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'CD4'!$F$95:$F$103</c:f>
              <c:numCache>
                <c:formatCode>0.00_);[Red]\(0.00\)</c:formatCode>
                <c:ptCount val="9"/>
                <c:pt idx="0">
                  <c:v>83.533333333333346</c:v>
                </c:pt>
                <c:pt idx="1">
                  <c:v>21.396666666666665</c:v>
                </c:pt>
                <c:pt idx="2">
                  <c:v>54.45333333333334</c:v>
                </c:pt>
                <c:pt idx="3">
                  <c:v>79.533333333333331</c:v>
                </c:pt>
                <c:pt idx="4">
                  <c:v>68.256666666666661</c:v>
                </c:pt>
                <c:pt idx="5">
                  <c:v>41.033333333333339</c:v>
                </c:pt>
                <c:pt idx="6">
                  <c:v>49.643333333333338</c:v>
                </c:pt>
                <c:pt idx="7">
                  <c:v>41.65</c:v>
                </c:pt>
                <c:pt idx="8">
                  <c:v>38.020000000000003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9D-4A52-94C2-FC8E2E2E6336}"/>
            </c:ext>
          </c:extLst>
        </c:ser>
        <c:ser>
          <c:idx val="2"/>
          <c:order val="1"/>
          <c:tx>
            <c:strRef>
              <c:f>'CD4'!$B$54</c:f>
              <c:strCache>
                <c:ptCount val="1"/>
                <c:pt idx="0">
                  <c:v>CD25−CD69+CD4+ T cells (%)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'CD4'!$F$69:$F$77</c:f>
              <c:numCache>
                <c:formatCode>0.00_);[Red]\(0.00\)</c:formatCode>
                <c:ptCount val="9"/>
                <c:pt idx="0">
                  <c:v>3.91</c:v>
                </c:pt>
                <c:pt idx="1">
                  <c:v>4.2833333333333341</c:v>
                </c:pt>
                <c:pt idx="2">
                  <c:v>9.0933333333333319</c:v>
                </c:pt>
                <c:pt idx="3">
                  <c:v>4.2166666666666659</c:v>
                </c:pt>
                <c:pt idx="4">
                  <c:v>2.4</c:v>
                </c:pt>
                <c:pt idx="5">
                  <c:v>3.4766666666666666</c:v>
                </c:pt>
                <c:pt idx="6">
                  <c:v>8.2766666666666655</c:v>
                </c:pt>
                <c:pt idx="7">
                  <c:v>5.5966666666666667</c:v>
                </c:pt>
                <c:pt idx="8">
                  <c:v>2.41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59D-4A52-94C2-FC8E2E2E6336}"/>
            </c:ext>
          </c:extLst>
        </c:ser>
        <c:ser>
          <c:idx val="1"/>
          <c:order val="2"/>
          <c:tx>
            <c:strRef>
              <c:f>'CD4'!$B$28</c:f>
              <c:strCache>
                <c:ptCount val="1"/>
                <c:pt idx="0">
                  <c:v>CD25+CD69−CD4+ T cells (%)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'CD4'!$F$43:$F$51</c:f>
              <c:numCache>
                <c:formatCode>0.00_);[Red]\(0.00\)</c:formatCode>
                <c:ptCount val="9"/>
                <c:pt idx="0">
                  <c:v>8.49</c:v>
                </c:pt>
                <c:pt idx="1">
                  <c:v>17.930000000000003</c:v>
                </c:pt>
                <c:pt idx="2">
                  <c:v>11.719999999999999</c:v>
                </c:pt>
                <c:pt idx="3">
                  <c:v>10.753333333333336</c:v>
                </c:pt>
                <c:pt idx="4">
                  <c:v>20.393333333333334</c:v>
                </c:pt>
                <c:pt idx="5">
                  <c:v>27.95</c:v>
                </c:pt>
                <c:pt idx="6">
                  <c:v>15.063333333333333</c:v>
                </c:pt>
                <c:pt idx="7">
                  <c:v>23.3</c:v>
                </c:pt>
                <c:pt idx="8">
                  <c:v>30.036666666666665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59D-4A52-94C2-FC8E2E2E6336}"/>
            </c:ext>
          </c:extLst>
        </c:ser>
        <c:ser>
          <c:idx val="0"/>
          <c:order val="3"/>
          <c:tx>
            <c:strRef>
              <c:f>'CD4'!$B$2</c:f>
              <c:strCache>
                <c:ptCount val="1"/>
                <c:pt idx="0">
                  <c:v>CD25+CD69+CD4+ T cells (%)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'CD4'!$F$17:$F$25</c:f>
              <c:numCache>
                <c:formatCode>0.00_);[Red]\(0.00\)</c:formatCode>
                <c:ptCount val="9"/>
                <c:pt idx="0">
                  <c:v>4.0666666666666673</c:v>
                </c:pt>
                <c:pt idx="1">
                  <c:v>56.390000000000008</c:v>
                </c:pt>
                <c:pt idx="2">
                  <c:v>24.733333333333334</c:v>
                </c:pt>
                <c:pt idx="3">
                  <c:v>5.4966666666666661</c:v>
                </c:pt>
                <c:pt idx="4">
                  <c:v>8.9500000000000011</c:v>
                </c:pt>
                <c:pt idx="5">
                  <c:v>27.540000000000003</c:v>
                </c:pt>
                <c:pt idx="6">
                  <c:v>27.016666666666666</c:v>
                </c:pt>
                <c:pt idx="7">
                  <c:v>29.453333333333333</c:v>
                </c:pt>
                <c:pt idx="8">
                  <c:v>29.533333333333335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59D-4A52-94C2-FC8E2E2E63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8460544"/>
        <c:axId val="198462080"/>
      </c:barChart>
      <c:catAx>
        <c:axId val="198460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198462080"/>
        <c:crosses val="autoZero"/>
        <c:auto val="1"/>
        <c:lblAlgn val="ctr"/>
        <c:lblOffset val="100"/>
        <c:noMultiLvlLbl val="0"/>
      </c:catAx>
      <c:valAx>
        <c:axId val="198462080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19846054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/>
      </a:pPr>
      <a:endParaRPr lang="ja-JP"/>
    </a:p>
  </c:txPr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strRef>
          <c:f>'CD4'!$B$1</c:f>
          <c:strCache>
            <c:ptCount val="1"/>
            <c:pt idx="0">
              <c:v>VA1</c:v>
            </c:pt>
          </c:strCache>
        </c:strRef>
      </c:tx>
      <c:layout>
        <c:manualLayout>
          <c:xMode val="edge"/>
          <c:yMode val="edge"/>
          <c:x val="2.3344200938280973E-2"/>
          <c:y val="2.8241662543382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2209863041236"/>
          <c:y val="0.15581553179004123"/>
          <c:w val="0.52199389245436822"/>
          <c:h val="0.65035872702263853"/>
        </c:manualLayout>
      </c:layout>
      <c:barChart>
        <c:barDir val="col"/>
        <c:grouping val="stacked"/>
        <c:varyColors val="0"/>
        <c:ser>
          <c:idx val="3"/>
          <c:order val="0"/>
          <c:tx>
            <c:strRef>
              <c:f>'CD4'!$B$80</c:f>
              <c:strCache>
                <c:ptCount val="1"/>
                <c:pt idx="0">
                  <c:v>CD25−CD69−CD4+ T cells (%)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'CD4'!$F$95:$F$103</c:f>
              <c:numCache>
                <c:formatCode>0.00_);[Red]\(0.00\)</c:formatCode>
                <c:ptCount val="9"/>
                <c:pt idx="0">
                  <c:v>92.646666666666661</c:v>
                </c:pt>
                <c:pt idx="1">
                  <c:v>77.263333333333335</c:v>
                </c:pt>
                <c:pt idx="2">
                  <c:v>69.326666666666654</c:v>
                </c:pt>
                <c:pt idx="3">
                  <c:v>80.533333333333331</c:v>
                </c:pt>
                <c:pt idx="4">
                  <c:v>76.436666666666667</c:v>
                </c:pt>
                <c:pt idx="5">
                  <c:v>46.093333333333334</c:v>
                </c:pt>
                <c:pt idx="6">
                  <c:v>80.586666666666659</c:v>
                </c:pt>
                <c:pt idx="7">
                  <c:v>69.739999999999995</c:v>
                </c:pt>
                <c:pt idx="8">
                  <c:v>80.056666666666658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98-49FC-9063-1EE3E1649F16}"/>
            </c:ext>
          </c:extLst>
        </c:ser>
        <c:ser>
          <c:idx val="2"/>
          <c:order val="1"/>
          <c:tx>
            <c:strRef>
              <c:f>'CD4'!$B$54</c:f>
              <c:strCache>
                <c:ptCount val="1"/>
                <c:pt idx="0">
                  <c:v>CD25−CD69+CD4+ T cells (%)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'CD4'!$F$69:$F$77</c:f>
              <c:numCache>
                <c:formatCode>0.00_);[Red]\(0.00\)</c:formatCode>
                <c:ptCount val="9"/>
                <c:pt idx="0">
                  <c:v>1.0166666666666666</c:v>
                </c:pt>
                <c:pt idx="1">
                  <c:v>5.3900000000000006</c:v>
                </c:pt>
                <c:pt idx="2">
                  <c:v>7.56</c:v>
                </c:pt>
                <c:pt idx="3">
                  <c:v>3.5399999999999996</c:v>
                </c:pt>
                <c:pt idx="4">
                  <c:v>2.5733333333333337</c:v>
                </c:pt>
                <c:pt idx="5">
                  <c:v>1.8166666666666667</c:v>
                </c:pt>
                <c:pt idx="6">
                  <c:v>2.2133333333333334</c:v>
                </c:pt>
                <c:pt idx="7">
                  <c:v>3.0166666666666671</c:v>
                </c:pt>
                <c:pt idx="8">
                  <c:v>1.29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C98-49FC-9063-1EE3E1649F16}"/>
            </c:ext>
          </c:extLst>
        </c:ser>
        <c:ser>
          <c:idx val="1"/>
          <c:order val="2"/>
          <c:tx>
            <c:strRef>
              <c:f>'CD4'!$B$28</c:f>
              <c:strCache>
                <c:ptCount val="1"/>
                <c:pt idx="0">
                  <c:v>CD25+CD69−CD4+ T cells (%)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'CD4'!$F$43:$F$51</c:f>
              <c:numCache>
                <c:formatCode>0.00_);[Red]\(0.00\)</c:formatCode>
                <c:ptCount val="9"/>
                <c:pt idx="0">
                  <c:v>5.46</c:v>
                </c:pt>
                <c:pt idx="1">
                  <c:v>12.99</c:v>
                </c:pt>
                <c:pt idx="2">
                  <c:v>12.466666666666667</c:v>
                </c:pt>
                <c:pt idx="3">
                  <c:v>7.37</c:v>
                </c:pt>
                <c:pt idx="4">
                  <c:v>16.3</c:v>
                </c:pt>
                <c:pt idx="5">
                  <c:v>33.203333333333333</c:v>
                </c:pt>
                <c:pt idx="6">
                  <c:v>12.93</c:v>
                </c:pt>
                <c:pt idx="7">
                  <c:v>20.779999999999998</c:v>
                </c:pt>
                <c:pt idx="8">
                  <c:v>15.526666666666666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C98-49FC-9063-1EE3E1649F16}"/>
            </c:ext>
          </c:extLst>
        </c:ser>
        <c:ser>
          <c:idx val="0"/>
          <c:order val="3"/>
          <c:tx>
            <c:strRef>
              <c:f>'CD4'!$B$2</c:f>
              <c:strCache>
                <c:ptCount val="1"/>
                <c:pt idx="0">
                  <c:v>CD25+CD69+CD4+ T cells (%)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'CD4'!$F$17:$F$25</c:f>
              <c:numCache>
                <c:formatCode>0.00_);[Red]\(0.00\)</c:formatCode>
                <c:ptCount val="9"/>
                <c:pt idx="0">
                  <c:v>0.87666666666666659</c:v>
                </c:pt>
                <c:pt idx="1">
                  <c:v>4.3566666666666665</c:v>
                </c:pt>
                <c:pt idx="2">
                  <c:v>10.646666666666667</c:v>
                </c:pt>
                <c:pt idx="3">
                  <c:v>8.5566666666666666</c:v>
                </c:pt>
                <c:pt idx="4">
                  <c:v>4.6900000000000004</c:v>
                </c:pt>
                <c:pt idx="5">
                  <c:v>18.886666666666667</c:v>
                </c:pt>
                <c:pt idx="6">
                  <c:v>4.2699999999999996</c:v>
                </c:pt>
                <c:pt idx="7">
                  <c:v>6.4633333333333338</c:v>
                </c:pt>
                <c:pt idx="8">
                  <c:v>3.1266666666666665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C98-49FC-9063-1EE3E1649F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8489216"/>
        <c:axId val="198490752"/>
      </c:barChart>
      <c:catAx>
        <c:axId val="1984892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198490752"/>
        <c:crosses val="autoZero"/>
        <c:auto val="1"/>
        <c:lblAlgn val="ctr"/>
        <c:lblOffset val="100"/>
        <c:noMultiLvlLbl val="0"/>
      </c:catAx>
      <c:valAx>
        <c:axId val="198490752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19848921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/>
      </a:pPr>
      <a:endParaRPr lang="ja-JP"/>
    </a:p>
  </c:txPr>
  <c:externalData r:id="rId2">
    <c:autoUpdate val="0"/>
  </c:externalData>
  <c:userShapes r:id="rId3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strRef>
          <c:f>'CD4'!$B$1</c:f>
          <c:strCache>
            <c:ptCount val="1"/>
            <c:pt idx="0">
              <c:v>V6</c:v>
            </c:pt>
          </c:strCache>
        </c:strRef>
      </c:tx>
      <c:layout>
        <c:manualLayout>
          <c:xMode val="edge"/>
          <c:yMode val="edge"/>
          <c:x val="2.3344200938280973E-2"/>
          <c:y val="2.8241662543382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2209863041236"/>
          <c:y val="0.15581553179004123"/>
          <c:w val="0.52199389245436822"/>
          <c:h val="0.65035872702263853"/>
        </c:manualLayout>
      </c:layout>
      <c:barChart>
        <c:barDir val="col"/>
        <c:grouping val="stacked"/>
        <c:varyColors val="0"/>
        <c:ser>
          <c:idx val="3"/>
          <c:order val="0"/>
          <c:tx>
            <c:strRef>
              <c:f>'CD4'!$B$80</c:f>
              <c:strCache>
                <c:ptCount val="1"/>
                <c:pt idx="0">
                  <c:v>CD25−CD69−CD4+ T cells (%)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'CD4'!$F$95:$F$103</c:f>
              <c:numCache>
                <c:formatCode>0.00_);[Red]\(0.00\)</c:formatCode>
                <c:ptCount val="9"/>
                <c:pt idx="0">
                  <c:v>86.866666666666674</c:v>
                </c:pt>
                <c:pt idx="1">
                  <c:v>87.456666666666663</c:v>
                </c:pt>
                <c:pt idx="2">
                  <c:v>70.576666666666668</c:v>
                </c:pt>
                <c:pt idx="3">
                  <c:v>89.14</c:v>
                </c:pt>
                <c:pt idx="4">
                  <c:v>82.746666666666655</c:v>
                </c:pt>
                <c:pt idx="5">
                  <c:v>72.88000000000001</c:v>
                </c:pt>
                <c:pt idx="6">
                  <c:v>90.776666666666657</c:v>
                </c:pt>
                <c:pt idx="7">
                  <c:v>83.690000000000012</c:v>
                </c:pt>
                <c:pt idx="8">
                  <c:v>81.42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FF-4B58-B2DE-CAFE119F56E8}"/>
            </c:ext>
          </c:extLst>
        </c:ser>
        <c:ser>
          <c:idx val="2"/>
          <c:order val="1"/>
          <c:tx>
            <c:strRef>
              <c:f>'CD4'!$B$54</c:f>
              <c:strCache>
                <c:ptCount val="1"/>
                <c:pt idx="0">
                  <c:v>CD25−CD69+CD4+ T cells (%)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'CD4'!$F$69:$F$77</c:f>
              <c:numCache>
                <c:formatCode>0.00_);[Red]\(0.00\)</c:formatCode>
                <c:ptCount val="9"/>
                <c:pt idx="0">
                  <c:v>2.6799999999999997</c:v>
                </c:pt>
                <c:pt idx="1">
                  <c:v>2.6</c:v>
                </c:pt>
                <c:pt idx="2">
                  <c:v>7.3033333333333319</c:v>
                </c:pt>
                <c:pt idx="3">
                  <c:v>1.8533333333333335</c:v>
                </c:pt>
                <c:pt idx="4">
                  <c:v>2.84</c:v>
                </c:pt>
                <c:pt idx="5">
                  <c:v>2.5566666666666666</c:v>
                </c:pt>
                <c:pt idx="6">
                  <c:v>1.89</c:v>
                </c:pt>
                <c:pt idx="7">
                  <c:v>3.7933333333333334</c:v>
                </c:pt>
                <c:pt idx="8">
                  <c:v>1.04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DFF-4B58-B2DE-CAFE119F56E8}"/>
            </c:ext>
          </c:extLst>
        </c:ser>
        <c:ser>
          <c:idx val="1"/>
          <c:order val="2"/>
          <c:tx>
            <c:strRef>
              <c:f>'CD4'!$B$28</c:f>
              <c:strCache>
                <c:ptCount val="1"/>
                <c:pt idx="0">
                  <c:v>CD25+CD69−CD4+ T cells (%)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'CD4'!$F$43:$F$51</c:f>
              <c:numCache>
                <c:formatCode>0.00_);[Red]\(0.00\)</c:formatCode>
                <c:ptCount val="9"/>
                <c:pt idx="0">
                  <c:v>8.4233333333333338</c:v>
                </c:pt>
                <c:pt idx="1">
                  <c:v>8.1466666666666665</c:v>
                </c:pt>
                <c:pt idx="2">
                  <c:v>10.203333333333333</c:v>
                </c:pt>
                <c:pt idx="3">
                  <c:v>7.05</c:v>
                </c:pt>
                <c:pt idx="4">
                  <c:v>12.436666666666667</c:v>
                </c:pt>
                <c:pt idx="5">
                  <c:v>18.556666666666668</c:v>
                </c:pt>
                <c:pt idx="6">
                  <c:v>6.0966666666666667</c:v>
                </c:pt>
                <c:pt idx="7">
                  <c:v>9.2799999999999994</c:v>
                </c:pt>
                <c:pt idx="8">
                  <c:v>16.34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DFF-4B58-B2DE-CAFE119F56E8}"/>
            </c:ext>
          </c:extLst>
        </c:ser>
        <c:ser>
          <c:idx val="0"/>
          <c:order val="3"/>
          <c:tx>
            <c:strRef>
              <c:f>'CD4'!$B$2</c:f>
              <c:strCache>
                <c:ptCount val="1"/>
                <c:pt idx="0">
                  <c:v>CD25+CD69+CD4+ T cells (%)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'CD4'!$F$17:$F$25</c:f>
              <c:numCache>
                <c:formatCode>0.00_);[Red]\(0.00\)</c:formatCode>
                <c:ptCount val="9"/>
                <c:pt idx="0">
                  <c:v>2.0299999999999998</c:v>
                </c:pt>
                <c:pt idx="1">
                  <c:v>1.7966666666666669</c:v>
                </c:pt>
                <c:pt idx="2">
                  <c:v>11.916666666666666</c:v>
                </c:pt>
                <c:pt idx="3">
                  <c:v>1.9566666666666663</c:v>
                </c:pt>
                <c:pt idx="4">
                  <c:v>1.9766666666666666</c:v>
                </c:pt>
                <c:pt idx="5">
                  <c:v>6.0066666666666677</c:v>
                </c:pt>
                <c:pt idx="6">
                  <c:v>1.2366666666666666</c:v>
                </c:pt>
                <c:pt idx="7">
                  <c:v>3.2366666666666668</c:v>
                </c:pt>
                <c:pt idx="8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DFF-4B58-B2DE-CAFE119F56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8513792"/>
        <c:axId val="198515328"/>
      </c:barChart>
      <c:catAx>
        <c:axId val="198513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198515328"/>
        <c:crosses val="autoZero"/>
        <c:auto val="1"/>
        <c:lblAlgn val="ctr"/>
        <c:lblOffset val="100"/>
        <c:noMultiLvlLbl val="0"/>
      </c:catAx>
      <c:valAx>
        <c:axId val="198515328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19851379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/>
      </a:pPr>
      <a:endParaRPr lang="ja-JP"/>
    </a:p>
  </c:txPr>
  <c:externalData r:id="rId2">
    <c:autoUpdate val="0"/>
  </c:externalData>
  <c:userShapes r:id="rId3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strRef>
          <c:f>'CD4'!$B$1</c:f>
          <c:strCache>
            <c:ptCount val="1"/>
            <c:pt idx="0">
              <c:v>V5</c:v>
            </c:pt>
          </c:strCache>
        </c:strRef>
      </c:tx>
      <c:layout>
        <c:manualLayout>
          <c:xMode val="edge"/>
          <c:yMode val="edge"/>
          <c:x val="2.3344200938280973E-2"/>
          <c:y val="2.8241662543382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2209863041236"/>
          <c:y val="0.15581553179004123"/>
          <c:w val="0.52199389245436822"/>
          <c:h val="0.65035872702263853"/>
        </c:manualLayout>
      </c:layout>
      <c:barChart>
        <c:barDir val="col"/>
        <c:grouping val="stacked"/>
        <c:varyColors val="0"/>
        <c:ser>
          <c:idx val="3"/>
          <c:order val="0"/>
          <c:tx>
            <c:strRef>
              <c:f>'CD4'!$B$80</c:f>
              <c:strCache>
                <c:ptCount val="1"/>
                <c:pt idx="0">
                  <c:v>CD25−CD69−CD4+ T cells (%)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'CD4'!$F$95:$F$103</c:f>
              <c:numCache>
                <c:formatCode>0.00_);[Red]\(0.00\)</c:formatCode>
                <c:ptCount val="9"/>
                <c:pt idx="0">
                  <c:v>77.75333333333333</c:v>
                </c:pt>
                <c:pt idx="1">
                  <c:v>61.873333333333335</c:v>
                </c:pt>
                <c:pt idx="2">
                  <c:v>74.75</c:v>
                </c:pt>
                <c:pt idx="3">
                  <c:v>75.44</c:v>
                </c:pt>
                <c:pt idx="4">
                  <c:v>49.626666666666665</c:v>
                </c:pt>
                <c:pt idx="5">
                  <c:v>56.873333333333335</c:v>
                </c:pt>
                <c:pt idx="6">
                  <c:v>64.033333333333346</c:v>
                </c:pt>
                <c:pt idx="7">
                  <c:v>70.166666666666671</c:v>
                </c:pt>
                <c:pt idx="8">
                  <c:v>77.026666666666671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09-44F9-9B94-CE9AFEC164F5}"/>
            </c:ext>
          </c:extLst>
        </c:ser>
        <c:ser>
          <c:idx val="2"/>
          <c:order val="1"/>
          <c:tx>
            <c:strRef>
              <c:f>'CD4'!$B$54</c:f>
              <c:strCache>
                <c:ptCount val="1"/>
                <c:pt idx="0">
                  <c:v>CD25−CD69+CD4+ T cells (%)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'CD4'!$F$69:$F$77</c:f>
              <c:numCache>
                <c:formatCode>0.00_);[Red]\(0.00\)</c:formatCode>
                <c:ptCount val="9"/>
                <c:pt idx="0">
                  <c:v>2.2533333333333334</c:v>
                </c:pt>
                <c:pt idx="1">
                  <c:v>2.3766666666666665</c:v>
                </c:pt>
                <c:pt idx="2">
                  <c:v>3.7600000000000002</c:v>
                </c:pt>
                <c:pt idx="3">
                  <c:v>1.9833333333333332</c:v>
                </c:pt>
                <c:pt idx="4">
                  <c:v>2.0533333333333332</c:v>
                </c:pt>
                <c:pt idx="5">
                  <c:v>2.3433333333333333</c:v>
                </c:pt>
                <c:pt idx="6">
                  <c:v>5.206666666666667</c:v>
                </c:pt>
                <c:pt idx="7">
                  <c:v>4.916666666666667</c:v>
                </c:pt>
                <c:pt idx="8">
                  <c:v>2.5033333333333334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609-44F9-9B94-CE9AFEC164F5}"/>
            </c:ext>
          </c:extLst>
        </c:ser>
        <c:ser>
          <c:idx val="1"/>
          <c:order val="2"/>
          <c:tx>
            <c:strRef>
              <c:f>'CD4'!$B$28</c:f>
              <c:strCache>
                <c:ptCount val="1"/>
                <c:pt idx="0">
                  <c:v>CD25+CD69−CD4+ T cells (%)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'CD4'!$F$43:$F$51</c:f>
              <c:numCache>
                <c:formatCode>0.00_);[Red]\(0.00\)</c:formatCode>
                <c:ptCount val="9"/>
                <c:pt idx="0">
                  <c:v>16.886666666666667</c:v>
                </c:pt>
                <c:pt idx="1">
                  <c:v>23.13</c:v>
                </c:pt>
                <c:pt idx="2">
                  <c:v>13.536666666666667</c:v>
                </c:pt>
                <c:pt idx="3">
                  <c:v>16.213333333333335</c:v>
                </c:pt>
                <c:pt idx="4">
                  <c:v>35.520000000000003</c:v>
                </c:pt>
                <c:pt idx="5">
                  <c:v>23.016666666666666</c:v>
                </c:pt>
                <c:pt idx="6">
                  <c:v>12.393333333333333</c:v>
                </c:pt>
                <c:pt idx="7">
                  <c:v>11.110000000000001</c:v>
                </c:pt>
                <c:pt idx="8">
                  <c:v>15.589999999999998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609-44F9-9B94-CE9AFEC164F5}"/>
            </c:ext>
          </c:extLst>
        </c:ser>
        <c:ser>
          <c:idx val="0"/>
          <c:order val="3"/>
          <c:tx>
            <c:strRef>
              <c:f>'CD4'!$B$2</c:f>
              <c:strCache>
                <c:ptCount val="1"/>
                <c:pt idx="0">
                  <c:v>CD25+CD69+CD4+ T cells (%)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'CD4'!$F$17:$F$25</c:f>
              <c:numCache>
                <c:formatCode>0.00_);[Red]\(0.00\)</c:formatCode>
                <c:ptCount val="9"/>
                <c:pt idx="0">
                  <c:v>3.1066666666666669</c:v>
                </c:pt>
                <c:pt idx="1">
                  <c:v>12.62</c:v>
                </c:pt>
                <c:pt idx="2">
                  <c:v>7.9533333333333331</c:v>
                </c:pt>
                <c:pt idx="3">
                  <c:v>6.3633333333333333</c:v>
                </c:pt>
                <c:pt idx="4">
                  <c:v>12.800000000000002</c:v>
                </c:pt>
                <c:pt idx="5">
                  <c:v>17.766666666666669</c:v>
                </c:pt>
                <c:pt idx="6">
                  <c:v>18.366666666666667</c:v>
                </c:pt>
                <c:pt idx="7">
                  <c:v>13.806666666666667</c:v>
                </c:pt>
                <c:pt idx="8">
                  <c:v>4.88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609-44F9-9B94-CE9AFEC164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8546560"/>
        <c:axId val="198548096"/>
      </c:barChart>
      <c:catAx>
        <c:axId val="1985465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198548096"/>
        <c:crosses val="autoZero"/>
        <c:auto val="1"/>
        <c:lblAlgn val="ctr"/>
        <c:lblOffset val="100"/>
        <c:noMultiLvlLbl val="0"/>
      </c:catAx>
      <c:valAx>
        <c:axId val="198548096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19854656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/>
      </a:pPr>
      <a:endParaRPr lang="ja-JP"/>
    </a:p>
  </c:txPr>
  <c:externalData r:id="rId2">
    <c:autoUpdate val="0"/>
  </c:externalData>
  <c:userShapes r:id="rId3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strRef>
          <c:f>'CD4'!$B$1</c:f>
          <c:strCache>
            <c:ptCount val="1"/>
            <c:pt idx="0">
              <c:v>V4</c:v>
            </c:pt>
          </c:strCache>
        </c:strRef>
      </c:tx>
      <c:layout>
        <c:manualLayout>
          <c:xMode val="edge"/>
          <c:yMode val="edge"/>
          <c:x val="2.3344200938280973E-2"/>
          <c:y val="2.8241662543382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62209863041236"/>
          <c:y val="0.15581553179004123"/>
          <c:w val="0.52199389245436822"/>
          <c:h val="0.65035872702263853"/>
        </c:manualLayout>
      </c:layout>
      <c:barChart>
        <c:barDir val="col"/>
        <c:grouping val="stacked"/>
        <c:varyColors val="0"/>
        <c:ser>
          <c:idx val="3"/>
          <c:order val="0"/>
          <c:tx>
            <c:strRef>
              <c:f>'CD4'!$B$80</c:f>
              <c:strCache>
                <c:ptCount val="1"/>
                <c:pt idx="0">
                  <c:v>CD25−CD69−CD4+ T cells (%)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'CD4'!$F$95:$F$103</c:f>
              <c:numCache>
                <c:formatCode>0.00_);[Red]\(0.00\)</c:formatCode>
                <c:ptCount val="9"/>
                <c:pt idx="0">
                  <c:v>87.983333333333334</c:v>
                </c:pt>
                <c:pt idx="1">
                  <c:v>84.026666666666685</c:v>
                </c:pt>
                <c:pt idx="2">
                  <c:v>68.103333333333339</c:v>
                </c:pt>
                <c:pt idx="3">
                  <c:v>88.179999999999993</c:v>
                </c:pt>
                <c:pt idx="4">
                  <c:v>74.216666666666683</c:v>
                </c:pt>
                <c:pt idx="5">
                  <c:v>67.713333333333338</c:v>
                </c:pt>
                <c:pt idx="6">
                  <c:v>78.013333333333335</c:v>
                </c:pt>
                <c:pt idx="7">
                  <c:v>75.566666666666677</c:v>
                </c:pt>
                <c:pt idx="8">
                  <c:v>74.926666666666662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2A-422C-8AA8-AF27F1BCBFD8}"/>
            </c:ext>
          </c:extLst>
        </c:ser>
        <c:ser>
          <c:idx val="2"/>
          <c:order val="1"/>
          <c:tx>
            <c:strRef>
              <c:f>'CD4'!$B$54</c:f>
              <c:strCache>
                <c:ptCount val="1"/>
                <c:pt idx="0">
                  <c:v>CD25−CD69+CD4+ T cells (%)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'CD4'!$F$69:$F$77</c:f>
              <c:numCache>
                <c:formatCode>0.00_);[Red]\(0.00\)</c:formatCode>
                <c:ptCount val="9"/>
                <c:pt idx="0">
                  <c:v>1.6566666666666665</c:v>
                </c:pt>
                <c:pt idx="1">
                  <c:v>2.3233333333333333</c:v>
                </c:pt>
                <c:pt idx="2">
                  <c:v>11.976666666666667</c:v>
                </c:pt>
                <c:pt idx="3">
                  <c:v>4.746666666666667</c:v>
                </c:pt>
                <c:pt idx="4">
                  <c:v>3.1999999999999997</c:v>
                </c:pt>
                <c:pt idx="5">
                  <c:v>10.943333333333333</c:v>
                </c:pt>
                <c:pt idx="6">
                  <c:v>3.2933333333333334</c:v>
                </c:pt>
                <c:pt idx="7">
                  <c:v>3.6633333333333336</c:v>
                </c:pt>
                <c:pt idx="8">
                  <c:v>2.0100000000000002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2A-422C-8AA8-AF27F1BCBFD8}"/>
            </c:ext>
          </c:extLst>
        </c:ser>
        <c:ser>
          <c:idx val="1"/>
          <c:order val="2"/>
          <c:tx>
            <c:strRef>
              <c:f>'CD4'!$B$28</c:f>
              <c:strCache>
                <c:ptCount val="1"/>
                <c:pt idx="0">
                  <c:v>CD25+CD69−CD4+ T cells (%)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'CD4'!$F$43:$F$51</c:f>
              <c:numCache>
                <c:formatCode>0.00_);[Red]\(0.00\)</c:formatCode>
                <c:ptCount val="9"/>
                <c:pt idx="0">
                  <c:v>8.86</c:v>
                </c:pt>
                <c:pt idx="1">
                  <c:v>10.27</c:v>
                </c:pt>
                <c:pt idx="2">
                  <c:v>10.333333333333334</c:v>
                </c:pt>
                <c:pt idx="3">
                  <c:v>5.3866666666666667</c:v>
                </c:pt>
                <c:pt idx="4">
                  <c:v>18.333333333333332</c:v>
                </c:pt>
                <c:pt idx="5">
                  <c:v>14.67</c:v>
                </c:pt>
                <c:pt idx="6">
                  <c:v>11.016666666666666</c:v>
                </c:pt>
                <c:pt idx="7">
                  <c:v>16.33666666666667</c:v>
                </c:pt>
                <c:pt idx="8">
                  <c:v>18.766666666666666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32A-422C-8AA8-AF27F1BCBFD8}"/>
            </c:ext>
          </c:extLst>
        </c:ser>
        <c:ser>
          <c:idx val="0"/>
          <c:order val="3"/>
          <c:tx>
            <c:strRef>
              <c:f>'CD4'!$B$2</c:f>
              <c:strCache>
                <c:ptCount val="1"/>
                <c:pt idx="0">
                  <c:v>CD25+CD69+CD4+ T cells (%)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'CD4'!$C$17:$C$25</c:f>
              <c:numCache>
                <c:formatCode>General</c:formatCode>
                <c:ptCount val="9"/>
                <c:pt idx="0">
                  <c:v>-14</c:v>
                </c:pt>
                <c:pt idx="1">
                  <c:v>7</c:v>
                </c:pt>
                <c:pt idx="2">
                  <c:v>14</c:v>
                </c:pt>
                <c:pt idx="3">
                  <c:v>28</c:v>
                </c:pt>
                <c:pt idx="4">
                  <c:v>42</c:v>
                </c:pt>
                <c:pt idx="5">
                  <c:v>49</c:v>
                </c:pt>
                <c:pt idx="6">
                  <c:v>70</c:v>
                </c:pt>
                <c:pt idx="7">
                  <c:v>84</c:v>
                </c:pt>
                <c:pt idx="8">
                  <c:v>98</c:v>
                </c:pt>
              </c:numCache>
            </c:numRef>
          </c:cat>
          <c:val>
            <c:numRef>
              <c:f>'CD4'!$F$17:$F$25</c:f>
              <c:numCache>
                <c:formatCode>0.00_);[Red]\(0.00\)</c:formatCode>
                <c:ptCount val="9"/>
                <c:pt idx="0">
                  <c:v>1.5</c:v>
                </c:pt>
                <c:pt idx="1">
                  <c:v>3.3800000000000003</c:v>
                </c:pt>
                <c:pt idx="2">
                  <c:v>9.586666666666666</c:v>
                </c:pt>
                <c:pt idx="3">
                  <c:v>1.6866666666666665</c:v>
                </c:pt>
                <c:pt idx="4">
                  <c:v>4.25</c:v>
                </c:pt>
                <c:pt idx="5">
                  <c:v>6.6733333333333347</c:v>
                </c:pt>
                <c:pt idx="6">
                  <c:v>7.6766666666666667</c:v>
                </c:pt>
                <c:pt idx="7">
                  <c:v>4.4333333333333336</c:v>
                </c:pt>
                <c:pt idx="8">
                  <c:v>4.2966666666666669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32A-422C-8AA8-AF27F1BCBF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8706304"/>
        <c:axId val="198707840"/>
      </c:barChart>
      <c:catAx>
        <c:axId val="198706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198707840"/>
        <c:crosses val="autoZero"/>
        <c:auto val="1"/>
        <c:lblAlgn val="ctr"/>
        <c:lblOffset val="100"/>
        <c:noMultiLvlLbl val="0"/>
      </c:catAx>
      <c:valAx>
        <c:axId val="198707840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19870630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/>
      </a:pPr>
      <a:endParaRPr lang="ja-JP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0.33506</cdr:x>
      <cdr:y>0.02439</cdr:y>
    </cdr:from>
    <cdr:to>
      <cdr:x>0.57728</cdr:x>
      <cdr:y>0.10976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2955224" y="108858"/>
          <a:ext cx="2136321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0.33506</cdr:x>
      <cdr:y>0.02439</cdr:y>
    </cdr:from>
    <cdr:to>
      <cdr:x>0.57728</cdr:x>
      <cdr:y>0.10976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2955224" y="108858"/>
          <a:ext cx="2136321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0.33506</cdr:x>
      <cdr:y>0.02439</cdr:y>
    </cdr:from>
    <cdr:to>
      <cdr:x>0.57728</cdr:x>
      <cdr:y>0.10976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2955224" y="108858"/>
          <a:ext cx="2136321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0.33506</cdr:x>
      <cdr:y>0.02439</cdr:y>
    </cdr:from>
    <cdr:to>
      <cdr:x>0.57728</cdr:x>
      <cdr:y>0.10976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2955224" y="108858"/>
          <a:ext cx="2136321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0.33506</cdr:x>
      <cdr:y>0.02439</cdr:y>
    </cdr:from>
    <cdr:to>
      <cdr:x>0.57728</cdr:x>
      <cdr:y>0.10976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2955224" y="108858"/>
          <a:ext cx="2136321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0.33506</cdr:x>
      <cdr:y>0.02439</cdr:y>
    </cdr:from>
    <cdr:to>
      <cdr:x>0.57728</cdr:x>
      <cdr:y>0.10976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2955224" y="108858"/>
          <a:ext cx="2136321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0.33506</cdr:x>
      <cdr:y>0.02439</cdr:y>
    </cdr:from>
    <cdr:to>
      <cdr:x>0.57728</cdr:x>
      <cdr:y>0.10976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2955224" y="108858"/>
          <a:ext cx="2136321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</c:userShapes>
</file>

<file path=ppt/drawings/drawing16.xml><?xml version="1.0" encoding="utf-8"?>
<c:userShapes xmlns:c="http://schemas.openxmlformats.org/drawingml/2006/chart">
  <cdr:relSizeAnchor xmlns:cdr="http://schemas.openxmlformats.org/drawingml/2006/chartDrawing">
    <cdr:from>
      <cdr:x>0.33506</cdr:x>
      <cdr:y>0.02439</cdr:y>
    </cdr:from>
    <cdr:to>
      <cdr:x>0.57728</cdr:x>
      <cdr:y>0.10976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2955224" y="108858"/>
          <a:ext cx="2136321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</c:userShapes>
</file>

<file path=ppt/drawings/drawing17.xml><?xml version="1.0" encoding="utf-8"?>
<c:userShapes xmlns:c="http://schemas.openxmlformats.org/drawingml/2006/chart">
  <cdr:relSizeAnchor xmlns:cdr="http://schemas.openxmlformats.org/drawingml/2006/chartDrawing">
    <cdr:from>
      <cdr:x>0.33506</cdr:x>
      <cdr:y>0.02439</cdr:y>
    </cdr:from>
    <cdr:to>
      <cdr:x>0.57728</cdr:x>
      <cdr:y>0.10976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2955224" y="108858"/>
          <a:ext cx="2136321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</c:userShapes>
</file>

<file path=ppt/drawings/drawing18.xml><?xml version="1.0" encoding="utf-8"?>
<c:userShapes xmlns:c="http://schemas.openxmlformats.org/drawingml/2006/chart">
  <cdr:relSizeAnchor xmlns:cdr="http://schemas.openxmlformats.org/drawingml/2006/chartDrawing">
    <cdr:from>
      <cdr:x>0.33506</cdr:x>
      <cdr:y>0.02439</cdr:y>
    </cdr:from>
    <cdr:to>
      <cdr:x>0.57728</cdr:x>
      <cdr:y>0.10976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2955224" y="108858"/>
          <a:ext cx="2136321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</c:userShapes>
</file>

<file path=ppt/drawings/drawing19.xml><?xml version="1.0" encoding="utf-8"?>
<c:userShapes xmlns:c="http://schemas.openxmlformats.org/drawingml/2006/chart">
  <cdr:relSizeAnchor xmlns:cdr="http://schemas.openxmlformats.org/drawingml/2006/chartDrawing">
    <cdr:from>
      <cdr:x>0.33506</cdr:x>
      <cdr:y>0.02439</cdr:y>
    </cdr:from>
    <cdr:to>
      <cdr:x>0.57728</cdr:x>
      <cdr:y>0.10976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2955224" y="108858"/>
          <a:ext cx="2136321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0.33506</cdr:x>
      <cdr:y>0.02439</cdr:y>
    </cdr:from>
    <cdr:to>
      <cdr:x>0.57728</cdr:x>
      <cdr:y>0.10976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2955224" y="108858"/>
          <a:ext cx="2136321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</c:userShapes>
</file>

<file path=ppt/drawings/drawing20.xml><?xml version="1.0" encoding="utf-8"?>
<c:userShapes xmlns:c="http://schemas.openxmlformats.org/drawingml/2006/chart">
  <cdr:relSizeAnchor xmlns:cdr="http://schemas.openxmlformats.org/drawingml/2006/chartDrawing">
    <cdr:from>
      <cdr:x>0.33506</cdr:x>
      <cdr:y>0.02439</cdr:y>
    </cdr:from>
    <cdr:to>
      <cdr:x>0.57728</cdr:x>
      <cdr:y>0.10976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2955224" y="108858"/>
          <a:ext cx="2136321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</c:userShapes>
</file>

<file path=ppt/drawings/drawing21.xml><?xml version="1.0" encoding="utf-8"?>
<c:userShapes xmlns:c="http://schemas.openxmlformats.org/drawingml/2006/chart">
  <cdr:relSizeAnchor xmlns:cdr="http://schemas.openxmlformats.org/drawingml/2006/chartDrawing">
    <cdr:from>
      <cdr:x>0.33506</cdr:x>
      <cdr:y>0.02439</cdr:y>
    </cdr:from>
    <cdr:to>
      <cdr:x>0.57728</cdr:x>
      <cdr:y>0.10976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2955224" y="108858"/>
          <a:ext cx="2136321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</c:userShapes>
</file>

<file path=ppt/drawings/drawing22.xml><?xml version="1.0" encoding="utf-8"?>
<c:userShapes xmlns:c="http://schemas.openxmlformats.org/drawingml/2006/chart">
  <cdr:relSizeAnchor xmlns:cdr="http://schemas.openxmlformats.org/drawingml/2006/chartDrawing">
    <cdr:from>
      <cdr:x>0.33506</cdr:x>
      <cdr:y>0.02439</cdr:y>
    </cdr:from>
    <cdr:to>
      <cdr:x>0.57728</cdr:x>
      <cdr:y>0.10976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2955224" y="108858"/>
          <a:ext cx="2136321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0.33506</cdr:x>
      <cdr:y>0.02439</cdr:y>
    </cdr:from>
    <cdr:to>
      <cdr:x>0.57728</cdr:x>
      <cdr:y>0.10976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2955224" y="108858"/>
          <a:ext cx="2136321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0.33506</cdr:x>
      <cdr:y>0.02439</cdr:y>
    </cdr:from>
    <cdr:to>
      <cdr:x>0.57728</cdr:x>
      <cdr:y>0.10976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2955224" y="108858"/>
          <a:ext cx="2136321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ja-JP" altLang="en-US" sz="6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0.33506</cdr:x>
      <cdr:y>0.02439</cdr:y>
    </cdr:from>
    <cdr:to>
      <cdr:x>0.57728</cdr:x>
      <cdr:y>0.10976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2955224" y="108858"/>
          <a:ext cx="2136321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0.33506</cdr:x>
      <cdr:y>0.02439</cdr:y>
    </cdr:from>
    <cdr:to>
      <cdr:x>0.57728</cdr:x>
      <cdr:y>0.10976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2955224" y="108858"/>
          <a:ext cx="2136321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0.33506</cdr:x>
      <cdr:y>0.02439</cdr:y>
    </cdr:from>
    <cdr:to>
      <cdr:x>0.57728</cdr:x>
      <cdr:y>0.10976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2955224" y="108858"/>
          <a:ext cx="2136321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0.33506</cdr:x>
      <cdr:y>0.02439</cdr:y>
    </cdr:from>
    <cdr:to>
      <cdr:x>0.57728</cdr:x>
      <cdr:y>0.10976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2955224" y="108858"/>
          <a:ext cx="2136321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0.33506</cdr:x>
      <cdr:y>0.02439</cdr:y>
    </cdr:from>
    <cdr:to>
      <cdr:x>0.57728</cdr:x>
      <cdr:y>0.10976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2955224" y="108858"/>
          <a:ext cx="2136321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5B370A-4735-4A14-B4D3-E11E798C3D67}" type="datetimeFigureOut">
              <a:rPr kumimoji="1" lang="ja-JP" altLang="en-US" smtClean="0"/>
              <a:t>2023/2/27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54263" y="1279525"/>
            <a:ext cx="239077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D3F79A-825E-4052-8F26-E28D95B4CB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9709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7" y="3077286"/>
            <a:ext cx="5829300" cy="2123372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5"/>
            <a:ext cx="4800600" cy="253153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5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50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75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00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26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51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76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01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4DC05-EEE7-4859-BB91-EAD4C40C3219}" type="datetimeFigureOut">
              <a:rPr kumimoji="1" lang="ja-JP" altLang="en-US" smtClean="0"/>
              <a:t>2023/2/27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C20E-DEFF-4D5F-8CD3-C2A0A5DAE1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014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4DC05-EEE7-4859-BB91-EAD4C40C3219}" type="datetimeFigureOut">
              <a:rPr kumimoji="1" lang="ja-JP" altLang="en-US" smtClean="0"/>
              <a:t>2023/2/27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C20E-DEFF-4D5F-8CD3-C2A0A5DAE1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667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49" y="396707"/>
            <a:ext cx="1543051" cy="8452201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1" y="396707"/>
            <a:ext cx="4514851" cy="8452201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4DC05-EEE7-4859-BB91-EAD4C40C3219}" type="datetimeFigureOut">
              <a:rPr kumimoji="1" lang="ja-JP" altLang="en-US" smtClean="0"/>
              <a:t>2023/2/27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C20E-DEFF-4D5F-8CD3-C2A0A5DAE1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9156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4DC05-EEE7-4859-BB91-EAD4C40C3219}" type="datetimeFigureOut">
              <a:rPr kumimoji="1" lang="ja-JP" altLang="en-US" smtClean="0"/>
              <a:t>2023/2/27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C20E-DEFF-4D5F-8CD3-C2A0A5DAE1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1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40" y="6365525"/>
            <a:ext cx="5829300" cy="1967443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40" y="4198586"/>
            <a:ext cx="5829300" cy="2166938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2523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5046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7569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10092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6261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15139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67662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20185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4DC05-EEE7-4859-BB91-EAD4C40C3219}" type="datetimeFigureOut">
              <a:rPr kumimoji="1" lang="ja-JP" altLang="en-US" smtClean="0"/>
              <a:t>2023/2/27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C20E-DEFF-4D5F-8CD3-C2A0A5DAE1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9195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6" y="2311400"/>
            <a:ext cx="3028949" cy="6537504"/>
          </a:xfrm>
        </p:spPr>
        <p:txBody>
          <a:bodyPr/>
          <a:lstStyle>
            <a:lvl1pPr>
              <a:defRPr sz="33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2" y="2311400"/>
            <a:ext cx="3028949" cy="6537504"/>
          </a:xfrm>
        </p:spPr>
        <p:txBody>
          <a:bodyPr/>
          <a:lstStyle>
            <a:lvl1pPr>
              <a:defRPr sz="33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4DC05-EEE7-4859-BB91-EAD4C40C3219}" type="datetimeFigureOut">
              <a:rPr kumimoji="1" lang="ja-JP" altLang="en-US" smtClean="0"/>
              <a:t>2023/2/27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C20E-DEFF-4D5F-8CD3-C2A0A5DAE1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77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2" y="2217391"/>
            <a:ext cx="3030141" cy="92409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5232" indent="0">
              <a:buNone/>
              <a:defRPr sz="2400" b="1"/>
            </a:lvl2pPr>
            <a:lvl3pPr marL="1050463" indent="0">
              <a:buNone/>
              <a:defRPr sz="2100" b="1"/>
            </a:lvl3pPr>
            <a:lvl4pPr marL="1575695" indent="0">
              <a:buNone/>
              <a:defRPr sz="1800" b="1"/>
            </a:lvl4pPr>
            <a:lvl5pPr marL="2100926" indent="0">
              <a:buNone/>
              <a:defRPr sz="1800" b="1"/>
            </a:lvl5pPr>
            <a:lvl6pPr marL="2626158" indent="0">
              <a:buNone/>
              <a:defRPr sz="1800" b="1"/>
            </a:lvl6pPr>
            <a:lvl7pPr marL="3151390" indent="0">
              <a:buNone/>
              <a:defRPr sz="1800" b="1"/>
            </a:lvl7pPr>
            <a:lvl8pPr marL="3676621" indent="0">
              <a:buNone/>
              <a:defRPr sz="1800" b="1"/>
            </a:lvl8pPr>
            <a:lvl9pPr marL="4201853" indent="0">
              <a:buNone/>
              <a:defRPr sz="1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2" y="3141491"/>
            <a:ext cx="3030141" cy="5707415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8" y="2217391"/>
            <a:ext cx="3031332" cy="92409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5232" indent="0">
              <a:buNone/>
              <a:defRPr sz="2400" b="1"/>
            </a:lvl2pPr>
            <a:lvl3pPr marL="1050463" indent="0">
              <a:buNone/>
              <a:defRPr sz="2100" b="1"/>
            </a:lvl3pPr>
            <a:lvl4pPr marL="1575695" indent="0">
              <a:buNone/>
              <a:defRPr sz="1800" b="1"/>
            </a:lvl4pPr>
            <a:lvl5pPr marL="2100926" indent="0">
              <a:buNone/>
              <a:defRPr sz="1800" b="1"/>
            </a:lvl5pPr>
            <a:lvl6pPr marL="2626158" indent="0">
              <a:buNone/>
              <a:defRPr sz="1800" b="1"/>
            </a:lvl6pPr>
            <a:lvl7pPr marL="3151390" indent="0">
              <a:buNone/>
              <a:defRPr sz="1800" b="1"/>
            </a:lvl7pPr>
            <a:lvl8pPr marL="3676621" indent="0">
              <a:buNone/>
              <a:defRPr sz="1800" b="1"/>
            </a:lvl8pPr>
            <a:lvl9pPr marL="4201853" indent="0">
              <a:buNone/>
              <a:defRPr sz="1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8" y="3141491"/>
            <a:ext cx="3031332" cy="5707415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4DC05-EEE7-4859-BB91-EAD4C40C3219}" type="datetimeFigureOut">
              <a:rPr kumimoji="1" lang="ja-JP" altLang="en-US" smtClean="0"/>
              <a:t>2023/2/27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C20E-DEFF-4D5F-8CD3-C2A0A5DAE1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52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4DC05-EEE7-4859-BB91-EAD4C40C3219}" type="datetimeFigureOut">
              <a:rPr kumimoji="1" lang="ja-JP" altLang="en-US" smtClean="0"/>
              <a:t>2023/2/27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C20E-DEFF-4D5F-8CD3-C2A0A5DAE1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4732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4DC05-EEE7-4859-BB91-EAD4C40C3219}" type="datetimeFigureOut">
              <a:rPr kumimoji="1" lang="ja-JP" altLang="en-US" smtClean="0"/>
              <a:t>2023/2/27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C20E-DEFF-4D5F-8CD3-C2A0A5DAE1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0841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4" y="394411"/>
            <a:ext cx="2256234" cy="1678517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4412"/>
            <a:ext cx="3833812" cy="8454497"/>
          </a:xfrm>
        </p:spPr>
        <p:txBody>
          <a:bodyPr/>
          <a:lstStyle>
            <a:lvl1pPr>
              <a:defRPr sz="3600"/>
            </a:lvl1pPr>
            <a:lvl2pPr>
              <a:defRPr sz="33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4" y="2072923"/>
            <a:ext cx="2256234" cy="6775980"/>
          </a:xfrm>
        </p:spPr>
        <p:txBody>
          <a:bodyPr/>
          <a:lstStyle>
            <a:lvl1pPr marL="0" indent="0">
              <a:buNone/>
              <a:defRPr sz="1500"/>
            </a:lvl1pPr>
            <a:lvl2pPr marL="525232" indent="0">
              <a:buNone/>
              <a:defRPr sz="1500"/>
            </a:lvl2pPr>
            <a:lvl3pPr marL="1050463" indent="0">
              <a:buNone/>
              <a:defRPr sz="1200"/>
            </a:lvl3pPr>
            <a:lvl4pPr marL="1575695" indent="0">
              <a:buNone/>
              <a:defRPr sz="900"/>
            </a:lvl4pPr>
            <a:lvl5pPr marL="2100926" indent="0">
              <a:buNone/>
              <a:defRPr sz="900"/>
            </a:lvl5pPr>
            <a:lvl6pPr marL="2626158" indent="0">
              <a:buNone/>
              <a:defRPr sz="900"/>
            </a:lvl6pPr>
            <a:lvl7pPr marL="3151390" indent="0">
              <a:buNone/>
              <a:defRPr sz="900"/>
            </a:lvl7pPr>
            <a:lvl8pPr marL="3676621" indent="0">
              <a:buNone/>
              <a:defRPr sz="900"/>
            </a:lvl8pPr>
            <a:lvl9pPr marL="4201853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4DC05-EEE7-4859-BB91-EAD4C40C3219}" type="datetimeFigureOut">
              <a:rPr kumimoji="1" lang="ja-JP" altLang="en-US" smtClean="0"/>
              <a:t>2023/2/27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C20E-DEFF-4D5F-8CD3-C2A0A5DAE1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2269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7" y="6934207"/>
            <a:ext cx="4114800" cy="818623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7" y="885121"/>
            <a:ext cx="4114800" cy="5943600"/>
          </a:xfrm>
        </p:spPr>
        <p:txBody>
          <a:bodyPr/>
          <a:lstStyle>
            <a:lvl1pPr marL="0" indent="0">
              <a:buNone/>
              <a:defRPr sz="3600"/>
            </a:lvl1pPr>
            <a:lvl2pPr marL="525232" indent="0">
              <a:buNone/>
              <a:defRPr sz="3300"/>
            </a:lvl2pPr>
            <a:lvl3pPr marL="1050463" indent="0">
              <a:buNone/>
              <a:defRPr sz="2700"/>
            </a:lvl3pPr>
            <a:lvl4pPr marL="1575695" indent="0">
              <a:buNone/>
              <a:defRPr sz="2400"/>
            </a:lvl4pPr>
            <a:lvl5pPr marL="2100926" indent="0">
              <a:buNone/>
              <a:defRPr sz="2400"/>
            </a:lvl5pPr>
            <a:lvl6pPr marL="2626158" indent="0">
              <a:buNone/>
              <a:defRPr sz="2400"/>
            </a:lvl6pPr>
            <a:lvl7pPr marL="3151390" indent="0">
              <a:buNone/>
              <a:defRPr sz="2400"/>
            </a:lvl7pPr>
            <a:lvl8pPr marL="3676621" indent="0">
              <a:buNone/>
              <a:defRPr sz="2400"/>
            </a:lvl8pPr>
            <a:lvl9pPr marL="4201853" indent="0">
              <a:buNone/>
              <a:defRPr sz="24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7" y="7752829"/>
            <a:ext cx="4114800" cy="1162577"/>
          </a:xfrm>
        </p:spPr>
        <p:txBody>
          <a:bodyPr/>
          <a:lstStyle>
            <a:lvl1pPr marL="0" indent="0">
              <a:buNone/>
              <a:defRPr sz="1500"/>
            </a:lvl1pPr>
            <a:lvl2pPr marL="525232" indent="0">
              <a:buNone/>
              <a:defRPr sz="1500"/>
            </a:lvl2pPr>
            <a:lvl3pPr marL="1050463" indent="0">
              <a:buNone/>
              <a:defRPr sz="1200"/>
            </a:lvl3pPr>
            <a:lvl4pPr marL="1575695" indent="0">
              <a:buNone/>
              <a:defRPr sz="900"/>
            </a:lvl4pPr>
            <a:lvl5pPr marL="2100926" indent="0">
              <a:buNone/>
              <a:defRPr sz="900"/>
            </a:lvl5pPr>
            <a:lvl6pPr marL="2626158" indent="0">
              <a:buNone/>
              <a:defRPr sz="900"/>
            </a:lvl6pPr>
            <a:lvl7pPr marL="3151390" indent="0">
              <a:buNone/>
              <a:defRPr sz="900"/>
            </a:lvl7pPr>
            <a:lvl8pPr marL="3676621" indent="0">
              <a:buNone/>
              <a:defRPr sz="900"/>
            </a:lvl8pPr>
            <a:lvl9pPr marL="4201853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4DC05-EEE7-4859-BB91-EAD4C40C3219}" type="datetimeFigureOut">
              <a:rPr kumimoji="1" lang="ja-JP" altLang="en-US" smtClean="0"/>
              <a:t>2023/2/27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1C20E-DEFF-4D5F-8CD3-C2A0A5DAE1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5900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705"/>
            <a:ext cx="6172200" cy="1651003"/>
          </a:xfrm>
          <a:prstGeom prst="rect">
            <a:avLst/>
          </a:prstGeom>
        </p:spPr>
        <p:txBody>
          <a:bodyPr vert="horz" lIns="105047" tIns="52523" rIns="105047" bIns="52523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0"/>
            <a:ext cx="6172200" cy="6537504"/>
          </a:xfrm>
          <a:prstGeom prst="rect">
            <a:avLst/>
          </a:prstGeom>
        </p:spPr>
        <p:txBody>
          <a:bodyPr vert="horz" lIns="105047" tIns="52523" rIns="105047" bIns="52523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4" y="9181400"/>
            <a:ext cx="1600199" cy="527401"/>
          </a:xfrm>
          <a:prstGeom prst="rect">
            <a:avLst/>
          </a:prstGeom>
        </p:spPr>
        <p:txBody>
          <a:bodyPr vert="horz" lIns="105047" tIns="52523" rIns="105047" bIns="52523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4DC05-EEE7-4859-BB91-EAD4C40C3219}" type="datetimeFigureOut">
              <a:rPr kumimoji="1" lang="ja-JP" altLang="en-US" smtClean="0"/>
              <a:t>2023/2/27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400"/>
            <a:ext cx="2171701" cy="527401"/>
          </a:xfrm>
          <a:prstGeom prst="rect">
            <a:avLst/>
          </a:prstGeom>
        </p:spPr>
        <p:txBody>
          <a:bodyPr vert="horz" lIns="105047" tIns="52523" rIns="105047" bIns="52523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7" y="9181400"/>
            <a:ext cx="1600199" cy="527401"/>
          </a:xfrm>
          <a:prstGeom prst="rect">
            <a:avLst/>
          </a:prstGeom>
        </p:spPr>
        <p:txBody>
          <a:bodyPr vert="horz" lIns="105047" tIns="52523" rIns="105047" bIns="52523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1C20E-DEFF-4D5F-8CD3-C2A0A5DAE1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0242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50463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3923" indent="-393923" algn="l" defTabSz="10504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53500" indent="-328269" algn="l" defTabSz="105046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13080" indent="-262617" algn="l" defTabSz="10504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38312" indent="-262617" algn="l" defTabSz="105046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63544" indent="-262617" algn="l" defTabSz="105046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888775" indent="-262617" algn="l" defTabSz="10504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414007" indent="-262617" algn="l" defTabSz="10504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3939238" indent="-262617" algn="l" defTabSz="10504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464470" indent="-262617" algn="l" defTabSz="10504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504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5232" algn="l" defTabSz="10504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50463" algn="l" defTabSz="10504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75695" algn="l" defTabSz="10504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00926" algn="l" defTabSz="10504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26158" algn="l" defTabSz="10504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51390" algn="l" defTabSz="10504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76621" algn="l" defTabSz="10504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01853" algn="l" defTabSz="10504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tif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13" Type="http://schemas.openxmlformats.org/officeDocument/2006/relationships/chart" Target="../charts/chart12.xml"/><Relationship Id="rId18" Type="http://schemas.openxmlformats.org/officeDocument/2006/relationships/chart" Target="../charts/chart17.xml"/><Relationship Id="rId26" Type="http://schemas.openxmlformats.org/officeDocument/2006/relationships/image" Target="../media/image30.png"/><Relationship Id="rId3" Type="http://schemas.openxmlformats.org/officeDocument/2006/relationships/chart" Target="../charts/chart2.xml"/><Relationship Id="rId21" Type="http://schemas.openxmlformats.org/officeDocument/2006/relationships/chart" Target="../charts/chart20.xml"/><Relationship Id="rId7" Type="http://schemas.openxmlformats.org/officeDocument/2006/relationships/chart" Target="../charts/chart6.xml"/><Relationship Id="rId12" Type="http://schemas.openxmlformats.org/officeDocument/2006/relationships/chart" Target="../charts/chart11.xml"/><Relationship Id="rId17" Type="http://schemas.openxmlformats.org/officeDocument/2006/relationships/chart" Target="../charts/chart16.xml"/><Relationship Id="rId25" Type="http://schemas.openxmlformats.org/officeDocument/2006/relationships/chart" Target="../charts/chart24.xml"/><Relationship Id="rId2" Type="http://schemas.openxmlformats.org/officeDocument/2006/relationships/chart" Target="../charts/chart1.xml"/><Relationship Id="rId16" Type="http://schemas.openxmlformats.org/officeDocument/2006/relationships/chart" Target="../charts/chart15.xml"/><Relationship Id="rId20" Type="http://schemas.openxmlformats.org/officeDocument/2006/relationships/chart" Target="../charts/chart19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11" Type="http://schemas.openxmlformats.org/officeDocument/2006/relationships/chart" Target="../charts/chart10.xml"/><Relationship Id="rId24" Type="http://schemas.openxmlformats.org/officeDocument/2006/relationships/chart" Target="../charts/chart23.xml"/><Relationship Id="rId5" Type="http://schemas.openxmlformats.org/officeDocument/2006/relationships/chart" Target="../charts/chart4.xml"/><Relationship Id="rId15" Type="http://schemas.openxmlformats.org/officeDocument/2006/relationships/chart" Target="../charts/chart14.xml"/><Relationship Id="rId23" Type="http://schemas.openxmlformats.org/officeDocument/2006/relationships/chart" Target="../charts/chart22.xml"/><Relationship Id="rId10" Type="http://schemas.openxmlformats.org/officeDocument/2006/relationships/chart" Target="../charts/chart9.xml"/><Relationship Id="rId19" Type="http://schemas.openxmlformats.org/officeDocument/2006/relationships/chart" Target="../charts/chart18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Relationship Id="rId14" Type="http://schemas.openxmlformats.org/officeDocument/2006/relationships/chart" Target="../charts/chart13.xml"/><Relationship Id="rId22" Type="http://schemas.openxmlformats.org/officeDocument/2006/relationships/chart" Target="../charts/char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tiff"/><Relationship Id="rId4" Type="http://schemas.openxmlformats.org/officeDocument/2006/relationships/image" Target="../media/image3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0"/>
            <a:ext cx="1272892" cy="387659"/>
          </a:xfrm>
          <a:prstGeom prst="rect">
            <a:avLst/>
          </a:prstGeom>
          <a:noFill/>
        </p:spPr>
        <p:txBody>
          <a:bodyPr wrap="none" lIns="109591" tIns="54795" rIns="109591" bIns="54795" rtlCol="0">
            <a:spAutoFit/>
          </a:bodyPr>
          <a:lstStyle/>
          <a:p>
            <a:pPr defTabSz="1019007"/>
            <a:r>
              <a:rPr lang="en-US" altLang="ja-JP" sz="1800" b="1" dirty="0">
                <a:latin typeface="Arial"/>
              </a:rPr>
              <a:t>Figure S1</a:t>
            </a:r>
            <a:endParaRPr lang="ja-JP" altLang="en-US" sz="1800" b="1" dirty="0">
              <a:latin typeface="Arial"/>
            </a:endParaRPr>
          </a:p>
        </p:txBody>
      </p: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AD262C3E-E9C4-488C-B31F-9341D414CCAF}"/>
              </a:ext>
            </a:extLst>
          </p:cNvPr>
          <p:cNvGrpSpPr/>
          <p:nvPr/>
        </p:nvGrpSpPr>
        <p:grpSpPr>
          <a:xfrm>
            <a:off x="87793" y="560512"/>
            <a:ext cx="6707505" cy="4544890"/>
            <a:chOff x="105871" y="789095"/>
            <a:chExt cx="6707505" cy="4544890"/>
          </a:xfrm>
        </p:grpSpPr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68CC8AD7-FBFF-5D12-3C34-0531D9492C95}"/>
                </a:ext>
              </a:extLst>
            </p:cNvPr>
            <p:cNvGrpSpPr/>
            <p:nvPr/>
          </p:nvGrpSpPr>
          <p:grpSpPr>
            <a:xfrm>
              <a:off x="105871" y="789095"/>
              <a:ext cx="6707505" cy="4403869"/>
              <a:chOff x="105871" y="789095"/>
              <a:chExt cx="6707505" cy="4403869"/>
            </a:xfrm>
          </p:grpSpPr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7DD7B6C3-7A60-CE59-216F-7DB20987C9FB}"/>
                  </a:ext>
                </a:extLst>
              </p:cNvPr>
              <p:cNvGrpSpPr/>
              <p:nvPr/>
            </p:nvGrpSpPr>
            <p:grpSpPr>
              <a:xfrm>
                <a:off x="4649729" y="3027082"/>
                <a:ext cx="2074712" cy="2127993"/>
                <a:chOff x="4649729" y="3027082"/>
                <a:chExt cx="2074712" cy="2127993"/>
              </a:xfrm>
            </p:grpSpPr>
            <p:pic>
              <p:nvPicPr>
                <p:cNvPr id="156" name="図 155">
                  <a:extLst>
                    <a:ext uri="{FF2B5EF4-FFF2-40B4-BE49-F238E27FC236}">
                      <a16:creationId xmlns:a16="http://schemas.microsoft.com/office/drawing/2014/main" id="{C2BA8416-BF66-BD68-378E-1C9F33696E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666217" y="3027082"/>
                  <a:ext cx="2058224" cy="2127993"/>
                </a:xfrm>
                <a:prstGeom prst="rect">
                  <a:avLst/>
                </a:prstGeom>
              </p:spPr>
            </p:pic>
            <p:sp>
              <p:nvSpPr>
                <p:cNvPr id="162" name="正方形/長方形 161">
                  <a:extLst>
                    <a:ext uri="{FF2B5EF4-FFF2-40B4-BE49-F238E27FC236}">
                      <a16:creationId xmlns:a16="http://schemas.microsoft.com/office/drawing/2014/main" id="{83DEE410-6493-1E34-53F7-F509A8E3C3F3}"/>
                    </a:ext>
                  </a:extLst>
                </p:cNvPr>
                <p:cNvSpPr/>
                <p:nvPr/>
              </p:nvSpPr>
              <p:spPr>
                <a:xfrm>
                  <a:off x="4649729" y="4842531"/>
                  <a:ext cx="275433" cy="29395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3E7F4D9A-53F1-3AAF-42CB-0FE319604589}"/>
                  </a:ext>
                </a:extLst>
              </p:cNvPr>
              <p:cNvGrpSpPr/>
              <p:nvPr/>
            </p:nvGrpSpPr>
            <p:grpSpPr>
              <a:xfrm>
                <a:off x="2372192" y="3024034"/>
                <a:ext cx="2039622" cy="2127993"/>
                <a:chOff x="2440770" y="3091664"/>
                <a:chExt cx="2101341" cy="2192387"/>
              </a:xfrm>
            </p:grpSpPr>
            <p:pic>
              <p:nvPicPr>
                <p:cNvPr id="138" name="図 137">
                  <a:extLst>
                    <a:ext uri="{FF2B5EF4-FFF2-40B4-BE49-F238E27FC236}">
                      <a16:creationId xmlns:a16="http://schemas.microsoft.com/office/drawing/2014/main" id="{C98CA944-1856-FA05-9AC9-ED24237BEC9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440770" y="3091664"/>
                  <a:ext cx="2101341" cy="2192387"/>
                </a:xfrm>
                <a:prstGeom prst="rect">
                  <a:avLst/>
                </a:prstGeom>
              </p:spPr>
            </p:pic>
            <p:sp>
              <p:nvSpPr>
                <p:cNvPr id="139" name="正方形/長方形 138">
                  <a:extLst>
                    <a:ext uri="{FF2B5EF4-FFF2-40B4-BE49-F238E27FC236}">
                      <a16:creationId xmlns:a16="http://schemas.microsoft.com/office/drawing/2014/main" id="{9390B482-B575-9DB8-2711-C0F06D83C190}"/>
                    </a:ext>
                  </a:extLst>
                </p:cNvPr>
                <p:cNvSpPr/>
                <p:nvPr/>
              </p:nvSpPr>
              <p:spPr>
                <a:xfrm>
                  <a:off x="2440770" y="4981199"/>
                  <a:ext cx="283768" cy="30285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pic>
            <p:nvPicPr>
              <p:cNvPr id="99" name="図 98">
                <a:extLst>
                  <a:ext uri="{FF2B5EF4-FFF2-40B4-BE49-F238E27FC236}">
                    <a16:creationId xmlns:a16="http://schemas.microsoft.com/office/drawing/2014/main" id="{D47BFE59-6AF5-DD40-C14C-D7C9B9416D9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5602"/>
              <a:stretch/>
            </p:blipFill>
            <p:spPr>
              <a:xfrm>
                <a:off x="4519578" y="962119"/>
                <a:ext cx="1887112" cy="1903446"/>
              </a:xfrm>
              <a:prstGeom prst="rect">
                <a:avLst/>
              </a:prstGeom>
            </p:spPr>
          </p:pic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A4E7EEED-03A8-6C18-E7DC-ABF849904EFA}"/>
                  </a:ext>
                </a:extLst>
              </p:cNvPr>
              <p:cNvGrpSpPr/>
              <p:nvPr/>
            </p:nvGrpSpPr>
            <p:grpSpPr>
              <a:xfrm>
                <a:off x="2432002" y="789095"/>
                <a:ext cx="1979812" cy="2098985"/>
                <a:chOff x="2502390" y="789095"/>
                <a:chExt cx="2039721" cy="2162501"/>
              </a:xfrm>
            </p:grpSpPr>
            <p:pic>
              <p:nvPicPr>
                <p:cNvPr id="83" name="図 82">
                  <a:extLst>
                    <a:ext uri="{FF2B5EF4-FFF2-40B4-BE49-F238E27FC236}">
                      <a16:creationId xmlns:a16="http://schemas.microsoft.com/office/drawing/2014/main" id="{77521A86-D83A-4314-7D97-7510177CD61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502390" y="789095"/>
                  <a:ext cx="2039721" cy="2162501"/>
                </a:xfrm>
                <a:prstGeom prst="rect">
                  <a:avLst/>
                </a:prstGeom>
              </p:spPr>
            </p:pic>
            <p:sp>
              <p:nvSpPr>
                <p:cNvPr id="89" name="正方形/長方形 88">
                  <a:extLst>
                    <a:ext uri="{FF2B5EF4-FFF2-40B4-BE49-F238E27FC236}">
                      <a16:creationId xmlns:a16="http://schemas.microsoft.com/office/drawing/2014/main" id="{CB6D1117-B9CE-17E7-1B96-E83C53CDFE73}"/>
                    </a:ext>
                  </a:extLst>
                </p:cNvPr>
                <p:cNvSpPr/>
                <p:nvPr/>
              </p:nvSpPr>
              <p:spPr>
                <a:xfrm>
                  <a:off x="3152321" y="796569"/>
                  <a:ext cx="1119004" cy="12398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0" name="正方形/長方形 89">
                  <a:extLst>
                    <a:ext uri="{FF2B5EF4-FFF2-40B4-BE49-F238E27FC236}">
                      <a16:creationId xmlns:a16="http://schemas.microsoft.com/office/drawing/2014/main" id="{385DEF65-EE72-9506-92BF-68965E15BE13}"/>
                    </a:ext>
                  </a:extLst>
                </p:cNvPr>
                <p:cNvSpPr/>
                <p:nvPr/>
              </p:nvSpPr>
              <p:spPr>
                <a:xfrm>
                  <a:off x="2502390" y="2648744"/>
                  <a:ext cx="298794" cy="30285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pic>
            <p:nvPicPr>
              <p:cNvPr id="71" name="図 70">
                <a:extLst>
                  <a:ext uri="{FF2B5EF4-FFF2-40B4-BE49-F238E27FC236}">
                    <a16:creationId xmlns:a16="http://schemas.microsoft.com/office/drawing/2014/main" id="{41C77AE6-9E91-C227-3552-31F419000C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7894" y="796349"/>
                <a:ext cx="1979812" cy="2091731"/>
              </a:xfrm>
              <a:prstGeom prst="rect">
                <a:avLst/>
              </a:prstGeom>
            </p:spPr>
          </p:pic>
          <p:sp>
            <p:nvSpPr>
              <p:cNvPr id="65" name="テキスト ボックス 64">
                <a:extLst>
                  <a:ext uri="{FF2B5EF4-FFF2-40B4-BE49-F238E27FC236}">
                    <a16:creationId xmlns:a16="http://schemas.microsoft.com/office/drawing/2014/main" id="{BC669C94-0AE7-6360-B335-BDBD754C019E}"/>
                  </a:ext>
                </a:extLst>
              </p:cNvPr>
              <p:cNvSpPr txBox="1"/>
              <p:nvPr/>
            </p:nvSpPr>
            <p:spPr>
              <a:xfrm>
                <a:off x="649169" y="1784648"/>
                <a:ext cx="547583" cy="161583"/>
              </a:xfrm>
              <a:prstGeom prst="rect">
                <a:avLst/>
              </a:prstGeom>
              <a:solidFill>
                <a:srgbClr val="FFFFFF">
                  <a:alpha val="50196"/>
                </a:srgbClr>
              </a:solidFill>
            </p:spPr>
            <p:txBody>
              <a:bodyPr wrap="square" lIns="36000" tIns="0" rIns="36000" bIns="0" rtlCol="0">
                <a:spAutoFit/>
              </a:bodyPr>
              <a:lstStyle/>
              <a:p>
                <a:pPr algn="ctr"/>
                <a:r>
                  <a:rPr lang="en-US" altLang="ja-JP" sz="1050" b="1" dirty="0"/>
                  <a:t>PBMC</a:t>
                </a:r>
                <a:endParaRPr kumimoji="1" lang="ja-JP" altLang="en-US" sz="1050" b="1" dirty="0"/>
              </a:p>
            </p:txBody>
          </p:sp>
          <p:cxnSp>
            <p:nvCxnSpPr>
              <p:cNvPr id="66" name="直線矢印コネクタ 65">
                <a:extLst>
                  <a:ext uri="{FF2B5EF4-FFF2-40B4-BE49-F238E27FC236}">
                    <a16:creationId xmlns:a16="http://schemas.microsoft.com/office/drawing/2014/main" id="{C094426D-D7EC-45B1-F4BC-2034986FA3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84190" y="2427639"/>
                <a:ext cx="818169" cy="0"/>
              </a:xfrm>
              <a:prstGeom prst="straightConnector1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2C26A358-2F3E-58D6-51C4-4A2C7D2B1F52}"/>
                  </a:ext>
                </a:extLst>
              </p:cNvPr>
              <p:cNvSpPr/>
              <p:nvPr/>
            </p:nvSpPr>
            <p:spPr>
              <a:xfrm>
                <a:off x="745354" y="796349"/>
                <a:ext cx="1086137" cy="12034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6489C19F-DF8A-7EE5-A375-62DBBF073F3C}"/>
                  </a:ext>
                </a:extLst>
              </p:cNvPr>
              <p:cNvSpPr/>
              <p:nvPr/>
            </p:nvSpPr>
            <p:spPr>
              <a:xfrm>
                <a:off x="105871" y="2594123"/>
                <a:ext cx="290018" cy="2939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テキスト ボックス 101">
                <a:extLst>
                  <a:ext uri="{FF2B5EF4-FFF2-40B4-BE49-F238E27FC236}">
                    <a16:creationId xmlns:a16="http://schemas.microsoft.com/office/drawing/2014/main" id="{4D5AD440-5D8A-D0C9-8460-79A165EEDBD7}"/>
                  </a:ext>
                </a:extLst>
              </p:cNvPr>
              <p:cNvSpPr txBox="1"/>
              <p:nvPr/>
            </p:nvSpPr>
            <p:spPr>
              <a:xfrm>
                <a:off x="6325016" y="2104474"/>
                <a:ext cx="378876" cy="323165"/>
              </a:xfrm>
              <a:prstGeom prst="rect">
                <a:avLst/>
              </a:prstGeom>
              <a:solidFill>
                <a:srgbClr val="FFFFFF">
                  <a:alpha val="50196"/>
                </a:srgbClr>
              </a:solidFill>
            </p:spPr>
            <p:txBody>
              <a:bodyPr wrap="none" lIns="36000" tIns="0" rIns="36000" bIns="0" rtlCol="0">
                <a:spAutoFit/>
              </a:bodyPr>
              <a:lstStyle/>
              <a:p>
                <a:r>
                  <a:rPr kumimoji="1" lang="en-US" altLang="ja-JP" sz="1050" b="1" dirty="0"/>
                  <a:t>Live</a:t>
                </a:r>
              </a:p>
              <a:p>
                <a:r>
                  <a:rPr lang="en-US" altLang="ja-JP" sz="1050" b="1" dirty="0"/>
                  <a:t>cells</a:t>
                </a:r>
                <a:endParaRPr kumimoji="1" lang="ja-JP" altLang="en-US" sz="1050" b="1" dirty="0"/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3118F48C-3BDF-D2FC-37B1-B621146474C3}"/>
                  </a:ext>
                </a:extLst>
              </p:cNvPr>
              <p:cNvSpPr/>
              <p:nvPr/>
            </p:nvSpPr>
            <p:spPr>
              <a:xfrm>
                <a:off x="4481044" y="2582850"/>
                <a:ext cx="290018" cy="2939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FD3E0CA6-C454-BF4E-CD38-21FF5ABA9A4F}"/>
                  </a:ext>
                </a:extLst>
              </p:cNvPr>
              <p:cNvGrpSpPr/>
              <p:nvPr/>
            </p:nvGrpSpPr>
            <p:grpSpPr>
              <a:xfrm>
                <a:off x="105871" y="3024034"/>
                <a:ext cx="1981834" cy="2168930"/>
                <a:chOff x="105870" y="3091664"/>
                <a:chExt cx="2041805" cy="2234562"/>
              </a:xfrm>
            </p:grpSpPr>
            <p:pic>
              <p:nvPicPr>
                <p:cNvPr id="113" name="図 112">
                  <a:extLst>
                    <a:ext uri="{FF2B5EF4-FFF2-40B4-BE49-F238E27FC236}">
                      <a16:creationId xmlns:a16="http://schemas.microsoft.com/office/drawing/2014/main" id="{38EAC946-7ADB-B621-300A-6C1DC8A4A4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9318" y="3091664"/>
                  <a:ext cx="2038357" cy="2234562"/>
                </a:xfrm>
                <a:prstGeom prst="rect">
                  <a:avLst/>
                </a:prstGeom>
              </p:spPr>
            </p:pic>
            <p:sp>
              <p:nvSpPr>
                <p:cNvPr id="129" name="正方形/長方形 128">
                  <a:extLst>
                    <a:ext uri="{FF2B5EF4-FFF2-40B4-BE49-F238E27FC236}">
                      <a16:creationId xmlns:a16="http://schemas.microsoft.com/office/drawing/2014/main" id="{6DBC488F-B0E4-CCFA-3FA5-0C42B71C4045}"/>
                    </a:ext>
                  </a:extLst>
                </p:cNvPr>
                <p:cNvSpPr/>
                <p:nvPr/>
              </p:nvSpPr>
              <p:spPr>
                <a:xfrm>
                  <a:off x="105870" y="5023374"/>
                  <a:ext cx="298794" cy="30285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9EC5D462-E6DE-211E-CE77-8CE789718240}"/>
                  </a:ext>
                </a:extLst>
              </p:cNvPr>
              <p:cNvGrpSpPr/>
              <p:nvPr/>
            </p:nvGrpSpPr>
            <p:grpSpPr>
              <a:xfrm>
                <a:off x="1907862" y="3433068"/>
                <a:ext cx="654710" cy="224814"/>
                <a:chOff x="3397250" y="2129095"/>
                <a:chExt cx="674522" cy="231617"/>
              </a:xfrm>
            </p:grpSpPr>
            <p:cxnSp>
              <p:nvCxnSpPr>
                <p:cNvPr id="133" name="直線矢印コネクタ 132">
                  <a:extLst>
                    <a:ext uri="{FF2B5EF4-FFF2-40B4-BE49-F238E27FC236}">
                      <a16:creationId xmlns:a16="http://schemas.microsoft.com/office/drawing/2014/main" id="{F1C104E1-4409-36B0-CD9B-80ABD4DC94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97250" y="2360712"/>
                  <a:ext cx="674522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4" name="テキスト ボックス 133">
                  <a:extLst>
                    <a:ext uri="{FF2B5EF4-FFF2-40B4-BE49-F238E27FC236}">
                      <a16:creationId xmlns:a16="http://schemas.microsoft.com/office/drawing/2014/main" id="{8C2BC314-C032-2E94-6003-B15542B3203B}"/>
                    </a:ext>
                  </a:extLst>
                </p:cNvPr>
                <p:cNvSpPr txBox="1"/>
                <p:nvPr/>
              </p:nvSpPr>
              <p:spPr>
                <a:xfrm>
                  <a:off x="3425751" y="2129095"/>
                  <a:ext cx="396510" cy="161583"/>
                </a:xfrm>
                <a:prstGeom prst="rect">
                  <a:avLst/>
                </a:prstGeom>
                <a:solidFill>
                  <a:srgbClr val="FFFFFF">
                    <a:alpha val="50196"/>
                  </a:srgbClr>
                </a:solidFill>
              </p:spPr>
              <p:txBody>
                <a:bodyPr wrap="none" lIns="36000" tIns="0" rIns="36000" bIns="0" rtlCol="0">
                  <a:spAutoFit/>
                </a:bodyPr>
                <a:lstStyle/>
                <a:p>
                  <a:pPr algn="ctr"/>
                  <a:r>
                    <a:rPr kumimoji="1" lang="en-US" altLang="ja-JP" sz="1050" b="1" dirty="0"/>
                    <a:t>CD3</a:t>
                  </a:r>
                  <a:r>
                    <a:rPr kumimoji="1" lang="en-US" altLang="ja-JP" sz="1050" b="1" baseline="30000" dirty="0"/>
                    <a:t>+</a:t>
                  </a:r>
                  <a:endParaRPr kumimoji="1" lang="ja-JP" altLang="en-US" sz="1050" b="1" dirty="0"/>
                </a:p>
              </p:txBody>
            </p:sp>
          </p:grp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FDAF0B75-FBAC-80E8-E4AE-5CA22FC97FD2}"/>
                  </a:ext>
                </a:extLst>
              </p:cNvPr>
              <p:cNvGrpSpPr/>
              <p:nvPr/>
            </p:nvGrpSpPr>
            <p:grpSpPr>
              <a:xfrm>
                <a:off x="3425575" y="3253044"/>
                <a:ext cx="1443467" cy="200664"/>
                <a:chOff x="3397250" y="2153976"/>
                <a:chExt cx="1487147" cy="206736"/>
              </a:xfrm>
            </p:grpSpPr>
            <p:cxnSp>
              <p:nvCxnSpPr>
                <p:cNvPr id="146" name="直線矢印コネクタ 145">
                  <a:extLst>
                    <a:ext uri="{FF2B5EF4-FFF2-40B4-BE49-F238E27FC236}">
                      <a16:creationId xmlns:a16="http://schemas.microsoft.com/office/drawing/2014/main" id="{7327E2B0-7085-DECC-5A9D-70DF331A590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97250" y="2360712"/>
                  <a:ext cx="148714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8" name="テキスト ボックス 147">
                  <a:extLst>
                    <a:ext uri="{FF2B5EF4-FFF2-40B4-BE49-F238E27FC236}">
                      <a16:creationId xmlns:a16="http://schemas.microsoft.com/office/drawing/2014/main" id="{72E16DDC-B626-7AFD-D98F-985168F6C6B0}"/>
                    </a:ext>
                  </a:extLst>
                </p:cNvPr>
                <p:cNvSpPr txBox="1"/>
                <p:nvPr/>
              </p:nvSpPr>
              <p:spPr>
                <a:xfrm>
                  <a:off x="3444237" y="2153976"/>
                  <a:ext cx="560016" cy="161583"/>
                </a:xfrm>
                <a:prstGeom prst="rect">
                  <a:avLst/>
                </a:prstGeom>
                <a:solidFill>
                  <a:srgbClr val="FFFFFF">
                    <a:alpha val="50196"/>
                  </a:srgbClr>
                </a:solidFill>
              </p:spPr>
              <p:txBody>
                <a:bodyPr wrap="none" lIns="36000" tIns="0" rIns="36000" bIns="0" rtlCol="0">
                  <a:spAutoFit/>
                </a:bodyPr>
                <a:lstStyle/>
                <a:p>
                  <a:pPr algn="ctr"/>
                  <a:r>
                    <a:rPr kumimoji="1" lang="en-US" altLang="ja-JP" sz="1050" b="1" dirty="0" err="1"/>
                    <a:t>γδTCR</a:t>
                  </a:r>
                  <a:r>
                    <a:rPr kumimoji="1" lang="en-US" altLang="ja-JP" sz="1050" b="1" baseline="30000" dirty="0"/>
                    <a:t>−</a:t>
                  </a:r>
                  <a:endParaRPr kumimoji="1" lang="ja-JP" altLang="en-US" sz="1050" b="1" dirty="0"/>
                </a:p>
              </p:txBody>
            </p:sp>
          </p:grpSp>
          <p:sp>
            <p:nvSpPr>
              <p:cNvPr id="152" name="テキスト ボックス 151">
                <a:extLst>
                  <a:ext uri="{FF2B5EF4-FFF2-40B4-BE49-F238E27FC236}">
                    <a16:creationId xmlns:a16="http://schemas.microsoft.com/office/drawing/2014/main" id="{656EA9E2-EAF2-730B-103A-20CF036FB266}"/>
                  </a:ext>
                </a:extLst>
              </p:cNvPr>
              <p:cNvSpPr txBox="1"/>
              <p:nvPr/>
            </p:nvSpPr>
            <p:spPr>
              <a:xfrm>
                <a:off x="4096861" y="4304928"/>
                <a:ext cx="543568" cy="156837"/>
              </a:xfrm>
              <a:prstGeom prst="rect">
                <a:avLst/>
              </a:prstGeom>
              <a:solidFill>
                <a:srgbClr val="FFFFFF">
                  <a:alpha val="50196"/>
                </a:srgbClr>
              </a:solidFill>
            </p:spPr>
            <p:txBody>
              <a:bodyPr wrap="none" lIns="36000" tIns="0" rIns="36000" bIns="0" rtlCol="0">
                <a:spAutoFit/>
              </a:bodyPr>
              <a:lstStyle/>
              <a:p>
                <a:pPr algn="ctr"/>
                <a:r>
                  <a:rPr kumimoji="1" lang="en-US" altLang="ja-JP" sz="1050" b="1" dirty="0" err="1"/>
                  <a:t>γδTCR</a:t>
                </a:r>
                <a:r>
                  <a:rPr kumimoji="1" lang="en-US" altLang="ja-JP" sz="1050" b="1" baseline="30000" dirty="0"/>
                  <a:t>+</a:t>
                </a:r>
                <a:endParaRPr kumimoji="1" lang="ja-JP" altLang="en-US" sz="1050" b="1" dirty="0"/>
              </a:p>
            </p:txBody>
          </p:sp>
          <p:sp>
            <p:nvSpPr>
              <p:cNvPr id="157" name="テキスト ボックス 156">
                <a:extLst>
                  <a:ext uri="{FF2B5EF4-FFF2-40B4-BE49-F238E27FC236}">
                    <a16:creationId xmlns:a16="http://schemas.microsoft.com/office/drawing/2014/main" id="{FEB2D6CC-4A0C-E600-CD37-AF41F71C2DCB}"/>
                  </a:ext>
                </a:extLst>
              </p:cNvPr>
              <p:cNvSpPr txBox="1"/>
              <p:nvPr/>
            </p:nvSpPr>
            <p:spPr>
              <a:xfrm>
                <a:off x="5157192" y="3218930"/>
                <a:ext cx="384864" cy="156837"/>
              </a:xfrm>
              <a:prstGeom prst="rect">
                <a:avLst/>
              </a:prstGeom>
              <a:solidFill>
                <a:srgbClr val="FFFFFF">
                  <a:alpha val="50196"/>
                </a:srgbClr>
              </a:solidFill>
            </p:spPr>
            <p:txBody>
              <a:bodyPr wrap="none" lIns="36000" tIns="0" rIns="36000" bIns="0" rtlCol="0">
                <a:spAutoFit/>
              </a:bodyPr>
              <a:lstStyle/>
              <a:p>
                <a:pPr algn="ctr"/>
                <a:r>
                  <a:rPr kumimoji="1" lang="en-US" altLang="ja-JP" sz="1050" b="1" dirty="0"/>
                  <a:t>CD8</a:t>
                </a:r>
                <a:r>
                  <a:rPr kumimoji="1" lang="en-US" altLang="ja-JP" sz="1050" b="1" baseline="30000" dirty="0"/>
                  <a:t>+</a:t>
                </a:r>
                <a:endParaRPr kumimoji="1" lang="ja-JP" altLang="en-US" sz="1050" b="1" dirty="0"/>
              </a:p>
            </p:txBody>
          </p:sp>
          <p:sp>
            <p:nvSpPr>
              <p:cNvPr id="158" name="テキスト ボックス 157">
                <a:extLst>
                  <a:ext uri="{FF2B5EF4-FFF2-40B4-BE49-F238E27FC236}">
                    <a16:creationId xmlns:a16="http://schemas.microsoft.com/office/drawing/2014/main" id="{D712932B-7A4B-49D5-8DA0-4FB250BB5FA1}"/>
                  </a:ext>
                </a:extLst>
              </p:cNvPr>
              <p:cNvSpPr txBox="1"/>
              <p:nvPr/>
            </p:nvSpPr>
            <p:spPr>
              <a:xfrm>
                <a:off x="6356505" y="4304928"/>
                <a:ext cx="456871" cy="161583"/>
              </a:xfrm>
              <a:prstGeom prst="rect">
                <a:avLst/>
              </a:prstGeom>
              <a:solidFill>
                <a:srgbClr val="FFFFFF">
                  <a:alpha val="50196"/>
                </a:srgbClr>
              </a:solidFill>
            </p:spPr>
            <p:txBody>
              <a:bodyPr wrap="square" lIns="36000" tIns="0" rIns="36000" bIns="0" rtlCol="0">
                <a:spAutoFit/>
              </a:bodyPr>
              <a:lstStyle/>
              <a:p>
                <a:pPr algn="ctr"/>
                <a:r>
                  <a:rPr kumimoji="1" lang="en-US" altLang="ja-JP" sz="1050" b="1" dirty="0"/>
                  <a:t>CD4</a:t>
                </a:r>
                <a:r>
                  <a:rPr kumimoji="1" lang="en-US" altLang="ja-JP" sz="1050" b="1" baseline="30000" dirty="0"/>
                  <a:t>+</a:t>
                </a:r>
                <a:endParaRPr kumimoji="1" lang="ja-JP" altLang="en-US" sz="1050" b="1" dirty="0"/>
              </a:p>
            </p:txBody>
          </p:sp>
        </p:grpSp>
        <p:sp>
          <p:nvSpPr>
            <p:cNvPr id="170" name="正方形/長方形 169">
              <a:extLst>
                <a:ext uri="{FF2B5EF4-FFF2-40B4-BE49-F238E27FC236}">
                  <a16:creationId xmlns:a16="http://schemas.microsoft.com/office/drawing/2014/main" id="{400245E8-CA93-A7D7-3128-74C8315C2423}"/>
                </a:ext>
              </a:extLst>
            </p:cNvPr>
            <p:cNvSpPr/>
            <p:nvPr/>
          </p:nvSpPr>
          <p:spPr>
            <a:xfrm rot="16200000">
              <a:off x="-73714" y="1654435"/>
              <a:ext cx="522892" cy="1569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/>
            <a:p>
              <a:pPr algn="ctr"/>
              <a:r>
                <a:rPr kumimoji="1" lang="en-US" altLang="ja-JP" sz="1050" dirty="0">
                  <a:solidFill>
                    <a:schemeClr val="tx1"/>
                  </a:solidFill>
                </a:rPr>
                <a:t>SSC-A</a:t>
              </a:r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174" name="正方形/長方形 173">
              <a:extLst>
                <a:ext uri="{FF2B5EF4-FFF2-40B4-BE49-F238E27FC236}">
                  <a16:creationId xmlns:a16="http://schemas.microsoft.com/office/drawing/2014/main" id="{A90BD831-AA9F-13C2-B3A6-CCFD080DBE31}"/>
                </a:ext>
              </a:extLst>
            </p:cNvPr>
            <p:cNvSpPr/>
            <p:nvPr/>
          </p:nvSpPr>
          <p:spPr>
            <a:xfrm>
              <a:off x="968024" y="2670779"/>
              <a:ext cx="522892" cy="3091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/>
            <a:p>
              <a:pPr algn="ctr"/>
              <a:r>
                <a:rPr lang="en-US" altLang="ja-JP" sz="1050" dirty="0">
                  <a:solidFill>
                    <a:schemeClr val="tx1"/>
                  </a:solidFill>
                </a:rPr>
                <a:t>F</a:t>
              </a:r>
              <a:r>
                <a:rPr kumimoji="1" lang="en-US" altLang="ja-JP" sz="1050" dirty="0">
                  <a:solidFill>
                    <a:schemeClr val="tx1"/>
                  </a:solidFill>
                </a:rPr>
                <a:t>SC-A</a:t>
              </a:r>
            </a:p>
            <a:p>
              <a:pPr algn="ctr"/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176" name="正方形/長方形 175">
              <a:extLst>
                <a:ext uri="{FF2B5EF4-FFF2-40B4-BE49-F238E27FC236}">
                  <a16:creationId xmlns:a16="http://schemas.microsoft.com/office/drawing/2014/main" id="{07F51D71-0D45-4911-7DC3-1BC6907374BE}"/>
                </a:ext>
              </a:extLst>
            </p:cNvPr>
            <p:cNvSpPr/>
            <p:nvPr/>
          </p:nvSpPr>
          <p:spPr>
            <a:xfrm rot="16200000">
              <a:off x="2219313" y="1633094"/>
              <a:ext cx="522892" cy="1569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/>
            <a:p>
              <a:pPr algn="ctr"/>
              <a:r>
                <a:rPr lang="en-US" altLang="ja-JP" sz="1050" dirty="0">
                  <a:solidFill>
                    <a:schemeClr val="tx1"/>
                  </a:solidFill>
                </a:rPr>
                <a:t>F</a:t>
              </a:r>
              <a:r>
                <a:rPr kumimoji="1" lang="en-US" altLang="ja-JP" sz="1050" dirty="0">
                  <a:solidFill>
                    <a:schemeClr val="tx1"/>
                  </a:solidFill>
                </a:rPr>
                <a:t>SC-A</a:t>
              </a:r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178" name="正方形/長方形 177">
              <a:extLst>
                <a:ext uri="{FF2B5EF4-FFF2-40B4-BE49-F238E27FC236}">
                  <a16:creationId xmlns:a16="http://schemas.microsoft.com/office/drawing/2014/main" id="{DEADDB23-C20B-D138-7B46-86EE32979DA7}"/>
                </a:ext>
              </a:extLst>
            </p:cNvPr>
            <p:cNvSpPr/>
            <p:nvPr/>
          </p:nvSpPr>
          <p:spPr>
            <a:xfrm>
              <a:off x="3262195" y="2699663"/>
              <a:ext cx="522892" cy="3091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/>
            <a:p>
              <a:pPr algn="ctr"/>
              <a:r>
                <a:rPr lang="en-US" altLang="ja-JP" sz="1050" dirty="0">
                  <a:solidFill>
                    <a:schemeClr val="tx1"/>
                  </a:solidFill>
                </a:rPr>
                <a:t>F</a:t>
              </a:r>
              <a:r>
                <a:rPr kumimoji="1" lang="en-US" altLang="ja-JP" sz="1050" dirty="0">
                  <a:solidFill>
                    <a:schemeClr val="tx1"/>
                  </a:solidFill>
                </a:rPr>
                <a:t>SC-H</a:t>
              </a:r>
            </a:p>
            <a:p>
              <a:pPr algn="ctr"/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  <p:cxnSp>
          <p:nvCxnSpPr>
            <p:cNvPr id="179" name="コネクタ: カギ線 178">
              <a:extLst>
                <a:ext uri="{FF2B5EF4-FFF2-40B4-BE49-F238E27FC236}">
                  <a16:creationId xmlns:a16="http://schemas.microsoft.com/office/drawing/2014/main" id="{ACCEEBB1-5437-BD80-3A98-B80EB173F80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59796" y="936624"/>
              <a:ext cx="803680" cy="3960000"/>
            </a:xfrm>
            <a:prstGeom prst="bentConnector3">
              <a:avLst>
                <a:gd name="adj1" fmla="val 56579"/>
              </a:avLst>
            </a:prstGeom>
            <a:ln>
              <a:solidFill>
                <a:schemeClr val="tx1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正方形/長方形 179">
              <a:extLst>
                <a:ext uri="{FF2B5EF4-FFF2-40B4-BE49-F238E27FC236}">
                  <a16:creationId xmlns:a16="http://schemas.microsoft.com/office/drawing/2014/main" id="{5CCF2655-5131-A358-BD75-7D8E521BCC93}"/>
                </a:ext>
              </a:extLst>
            </p:cNvPr>
            <p:cNvSpPr/>
            <p:nvPr/>
          </p:nvSpPr>
          <p:spPr>
            <a:xfrm rot="16200000">
              <a:off x="4050443" y="1678804"/>
              <a:ext cx="1097425" cy="1569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/>
            <a:p>
              <a:pPr algn="ctr"/>
              <a:r>
                <a:rPr lang="en-US" altLang="ja-JP" sz="1050" dirty="0">
                  <a:solidFill>
                    <a:schemeClr val="tx1"/>
                  </a:solidFill>
                </a:rPr>
                <a:t>FVD-eFlour780</a:t>
              </a:r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181" name="正方形/長方形 180">
              <a:extLst>
                <a:ext uri="{FF2B5EF4-FFF2-40B4-BE49-F238E27FC236}">
                  <a16:creationId xmlns:a16="http://schemas.microsoft.com/office/drawing/2014/main" id="{725DAAA7-9C15-5E28-9510-8683AF457C6B}"/>
                </a:ext>
              </a:extLst>
            </p:cNvPr>
            <p:cNvSpPr/>
            <p:nvPr/>
          </p:nvSpPr>
          <p:spPr>
            <a:xfrm>
              <a:off x="5297041" y="2683681"/>
              <a:ext cx="522892" cy="3091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/>
            <a:p>
              <a:pPr algn="ctr"/>
              <a:r>
                <a:rPr lang="en-US" altLang="ja-JP" sz="1050" dirty="0">
                  <a:solidFill>
                    <a:schemeClr val="tx1"/>
                  </a:solidFill>
                </a:rPr>
                <a:t>F</a:t>
              </a:r>
              <a:r>
                <a:rPr kumimoji="1" lang="en-US" altLang="ja-JP" sz="1050" dirty="0">
                  <a:solidFill>
                    <a:schemeClr val="tx1"/>
                  </a:solidFill>
                </a:rPr>
                <a:t>SC-A</a:t>
              </a:r>
            </a:p>
            <a:p>
              <a:pPr algn="ctr"/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  <p:cxnSp>
          <p:nvCxnSpPr>
            <p:cNvPr id="186" name="直線矢印コネクタ 185">
              <a:extLst>
                <a:ext uri="{FF2B5EF4-FFF2-40B4-BE49-F238E27FC236}">
                  <a16:creationId xmlns:a16="http://schemas.microsoft.com/office/drawing/2014/main" id="{70A7A405-BCD6-4F0E-8DA0-C0BF27AC4056}"/>
                </a:ext>
              </a:extLst>
            </p:cNvPr>
            <p:cNvCxnSpPr>
              <a:cxnSpLocks/>
            </p:cNvCxnSpPr>
            <p:nvPr/>
          </p:nvCxnSpPr>
          <p:spPr>
            <a:xfrm>
              <a:off x="3491480" y="2314438"/>
              <a:ext cx="1148949" cy="0"/>
            </a:xfrm>
            <a:prstGeom prst="straightConnector1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テキスト ボックス 186">
              <a:extLst>
                <a:ext uri="{FF2B5EF4-FFF2-40B4-BE49-F238E27FC236}">
                  <a16:creationId xmlns:a16="http://schemas.microsoft.com/office/drawing/2014/main" id="{B93CD940-9F8B-B2E9-0CC6-A33CA8CCEAC7}"/>
                </a:ext>
              </a:extLst>
            </p:cNvPr>
            <p:cNvSpPr txBox="1"/>
            <p:nvPr/>
          </p:nvSpPr>
          <p:spPr>
            <a:xfrm>
              <a:off x="3742965" y="1935747"/>
              <a:ext cx="595282" cy="161583"/>
            </a:xfrm>
            <a:prstGeom prst="rect">
              <a:avLst/>
            </a:prstGeom>
            <a:noFill/>
          </p:spPr>
          <p:txBody>
            <a:bodyPr wrap="none" lIns="36000" tIns="0" rIns="36000" bIns="0" rtlCol="0">
              <a:spAutoFit/>
            </a:bodyPr>
            <a:lstStyle/>
            <a:p>
              <a:pPr algn="ctr"/>
              <a:r>
                <a:rPr kumimoji="1" lang="en-US" altLang="ja-JP" sz="1050" b="1" dirty="0"/>
                <a:t>Singlets</a:t>
              </a:r>
              <a:endParaRPr kumimoji="1" lang="ja-JP" altLang="en-US" sz="1050" b="1" dirty="0"/>
            </a:p>
          </p:txBody>
        </p:sp>
        <p:sp>
          <p:nvSpPr>
            <p:cNvPr id="188" name="正方形/長方形 187">
              <a:extLst>
                <a:ext uri="{FF2B5EF4-FFF2-40B4-BE49-F238E27FC236}">
                  <a16:creationId xmlns:a16="http://schemas.microsoft.com/office/drawing/2014/main" id="{58016915-413F-A714-CB7F-F482DA3E3355}"/>
                </a:ext>
              </a:extLst>
            </p:cNvPr>
            <p:cNvSpPr/>
            <p:nvPr/>
          </p:nvSpPr>
          <p:spPr>
            <a:xfrm>
              <a:off x="2636912" y="5010291"/>
              <a:ext cx="1800200" cy="1569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/>
            <a:p>
              <a:pPr algn="ctr"/>
              <a:r>
                <a:rPr kumimoji="1" lang="en-US" altLang="ja-JP" sz="1050" dirty="0">
                  <a:solidFill>
                    <a:schemeClr val="tx1"/>
                  </a:solidFill>
                </a:rPr>
                <a:t>TCR1-N24-Alexa Flour 488</a:t>
              </a:r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190" name="正方形/長方形 189">
              <a:extLst>
                <a:ext uri="{FF2B5EF4-FFF2-40B4-BE49-F238E27FC236}">
                  <a16:creationId xmlns:a16="http://schemas.microsoft.com/office/drawing/2014/main" id="{4B9CBE71-B405-82C6-F25D-28AE8CF9A74D}"/>
                </a:ext>
              </a:extLst>
            </p:cNvPr>
            <p:cNvSpPr/>
            <p:nvPr/>
          </p:nvSpPr>
          <p:spPr>
            <a:xfrm>
              <a:off x="5335148" y="5027392"/>
              <a:ext cx="964609" cy="1569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/>
            <a:p>
              <a:pPr algn="ctr"/>
              <a:r>
                <a:rPr kumimoji="1" lang="en-US" altLang="ja-JP" sz="1050" dirty="0">
                  <a:solidFill>
                    <a:schemeClr val="tx1"/>
                  </a:solidFill>
                </a:rPr>
                <a:t>CD4-PE/Cy7</a:t>
              </a:r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191" name="正方形/長方形 190">
              <a:extLst>
                <a:ext uri="{FF2B5EF4-FFF2-40B4-BE49-F238E27FC236}">
                  <a16:creationId xmlns:a16="http://schemas.microsoft.com/office/drawing/2014/main" id="{56376763-6048-5D52-5A98-BB7897D6B295}"/>
                </a:ext>
              </a:extLst>
            </p:cNvPr>
            <p:cNvSpPr/>
            <p:nvPr/>
          </p:nvSpPr>
          <p:spPr>
            <a:xfrm rot="16200000">
              <a:off x="4273838" y="3936273"/>
              <a:ext cx="964609" cy="1569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/>
            <a:p>
              <a:pPr algn="ctr"/>
              <a:r>
                <a:rPr kumimoji="1" lang="en-US" altLang="ja-JP" sz="1050" dirty="0">
                  <a:solidFill>
                    <a:schemeClr val="tx1"/>
                  </a:solidFill>
                </a:rPr>
                <a:t>CD8-PE</a:t>
              </a:r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193" name="正方形/長方形 192">
              <a:extLst>
                <a:ext uri="{FF2B5EF4-FFF2-40B4-BE49-F238E27FC236}">
                  <a16:creationId xmlns:a16="http://schemas.microsoft.com/office/drawing/2014/main" id="{12DCF195-40B6-544B-63BE-1F5F919975E1}"/>
                </a:ext>
              </a:extLst>
            </p:cNvPr>
            <p:cNvSpPr/>
            <p:nvPr/>
          </p:nvSpPr>
          <p:spPr>
            <a:xfrm rot="16200000">
              <a:off x="2175428" y="3936273"/>
              <a:ext cx="603133" cy="1569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/>
            <a:p>
              <a:pPr algn="ctr"/>
              <a:r>
                <a:rPr kumimoji="1" lang="en-US" altLang="ja-JP" sz="1050" dirty="0">
                  <a:solidFill>
                    <a:schemeClr val="tx1"/>
                  </a:solidFill>
                </a:rPr>
                <a:t>CD8-PE</a:t>
              </a:r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203" name="正方形/長方形 202">
              <a:extLst>
                <a:ext uri="{FF2B5EF4-FFF2-40B4-BE49-F238E27FC236}">
                  <a16:creationId xmlns:a16="http://schemas.microsoft.com/office/drawing/2014/main" id="{22EE6C09-24CB-5DEC-17BF-6A683A41972A}"/>
                </a:ext>
              </a:extLst>
            </p:cNvPr>
            <p:cNvSpPr/>
            <p:nvPr/>
          </p:nvSpPr>
          <p:spPr>
            <a:xfrm>
              <a:off x="938607" y="5024864"/>
              <a:ext cx="522892" cy="3091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/>
            <a:p>
              <a:pPr algn="ctr"/>
              <a:r>
                <a:rPr lang="en-US" altLang="ja-JP" sz="1050" dirty="0">
                  <a:solidFill>
                    <a:schemeClr val="tx1"/>
                  </a:solidFill>
                </a:rPr>
                <a:t>F</a:t>
              </a:r>
              <a:r>
                <a:rPr kumimoji="1" lang="en-US" altLang="ja-JP" sz="1050" dirty="0">
                  <a:solidFill>
                    <a:schemeClr val="tx1"/>
                  </a:solidFill>
                </a:rPr>
                <a:t>SC-A</a:t>
              </a:r>
            </a:p>
            <a:p>
              <a:pPr algn="ctr"/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204" name="正方形/長方形 203">
              <a:extLst>
                <a:ext uri="{FF2B5EF4-FFF2-40B4-BE49-F238E27FC236}">
                  <a16:creationId xmlns:a16="http://schemas.microsoft.com/office/drawing/2014/main" id="{4C47D24A-CC27-C77D-6BD9-919293830C09}"/>
                </a:ext>
              </a:extLst>
            </p:cNvPr>
            <p:cNvSpPr/>
            <p:nvPr/>
          </p:nvSpPr>
          <p:spPr>
            <a:xfrm rot="16200000">
              <a:off x="-412448" y="3902398"/>
              <a:ext cx="1224138" cy="1569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/>
            <a:p>
              <a:pPr algn="ctr"/>
              <a:r>
                <a:rPr kumimoji="1" lang="en-US" altLang="ja-JP" sz="1050" dirty="0">
                  <a:solidFill>
                    <a:schemeClr val="tx1"/>
                  </a:solidFill>
                </a:rPr>
                <a:t>CD3-PerCp/Cy5.5</a:t>
              </a:r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81" name="直線矢印コネクタ 280">
            <a:extLst>
              <a:ext uri="{FF2B5EF4-FFF2-40B4-BE49-F238E27FC236}">
                <a16:creationId xmlns:a16="http://schemas.microsoft.com/office/drawing/2014/main" id="{7C889F5E-AB34-892C-6AA9-266706BE5B02}"/>
              </a:ext>
            </a:extLst>
          </p:cNvPr>
          <p:cNvCxnSpPr>
            <a:cxnSpLocks/>
          </p:cNvCxnSpPr>
          <p:nvPr/>
        </p:nvCxnSpPr>
        <p:spPr>
          <a:xfrm flipH="1">
            <a:off x="4043675" y="3887080"/>
            <a:ext cx="1032127" cy="1542547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直線矢印コネクタ 298">
            <a:extLst>
              <a:ext uri="{FF2B5EF4-FFF2-40B4-BE49-F238E27FC236}">
                <a16:creationId xmlns:a16="http://schemas.microsoft.com/office/drawing/2014/main" id="{B72806C9-5E5B-B76F-D5DF-165C8929181B}"/>
              </a:ext>
            </a:extLst>
          </p:cNvPr>
          <p:cNvCxnSpPr>
            <a:cxnSpLocks/>
          </p:cNvCxnSpPr>
          <p:nvPr/>
        </p:nvCxnSpPr>
        <p:spPr>
          <a:xfrm flipH="1">
            <a:off x="2696359" y="4478761"/>
            <a:ext cx="2946811" cy="1019330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2" name="直線矢印コネクタ 301">
            <a:extLst>
              <a:ext uri="{FF2B5EF4-FFF2-40B4-BE49-F238E27FC236}">
                <a16:creationId xmlns:a16="http://schemas.microsoft.com/office/drawing/2014/main" id="{35FDECF4-97B1-3F49-C3C6-A197365A7EBE}"/>
              </a:ext>
            </a:extLst>
          </p:cNvPr>
          <p:cNvCxnSpPr>
            <a:cxnSpLocks/>
          </p:cNvCxnSpPr>
          <p:nvPr/>
        </p:nvCxnSpPr>
        <p:spPr>
          <a:xfrm>
            <a:off x="4078783" y="4334426"/>
            <a:ext cx="1111433" cy="1110081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E5FDF214-D476-245C-96E5-421451B9D273}"/>
              </a:ext>
            </a:extLst>
          </p:cNvPr>
          <p:cNvGrpSpPr/>
          <p:nvPr/>
        </p:nvGrpSpPr>
        <p:grpSpPr>
          <a:xfrm>
            <a:off x="2512710" y="7604737"/>
            <a:ext cx="3400545" cy="174311"/>
            <a:chOff x="2739185" y="7921318"/>
            <a:chExt cx="3400545" cy="174311"/>
          </a:xfrm>
        </p:grpSpPr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A1B25CD8-9604-524D-9F46-05B928FEDD11}"/>
                </a:ext>
              </a:extLst>
            </p:cNvPr>
            <p:cNvGrpSpPr/>
            <p:nvPr/>
          </p:nvGrpSpPr>
          <p:grpSpPr>
            <a:xfrm>
              <a:off x="2739185" y="7921318"/>
              <a:ext cx="1609225" cy="174307"/>
              <a:chOff x="4642715" y="7689728"/>
              <a:chExt cx="1609225" cy="174307"/>
            </a:xfrm>
          </p:grpSpPr>
          <p:sp>
            <p:nvSpPr>
              <p:cNvPr id="306" name="正方形/長方形 305">
                <a:extLst>
                  <a:ext uri="{FF2B5EF4-FFF2-40B4-BE49-F238E27FC236}">
                    <a16:creationId xmlns:a16="http://schemas.microsoft.com/office/drawing/2014/main" id="{F6D216E5-B662-A932-B435-8FC8E0B0073E}"/>
                  </a:ext>
                </a:extLst>
              </p:cNvPr>
              <p:cNvSpPr/>
              <p:nvPr/>
            </p:nvSpPr>
            <p:spPr>
              <a:xfrm>
                <a:off x="4642715" y="7689728"/>
                <a:ext cx="463168" cy="174307"/>
              </a:xfrm>
              <a:prstGeom prst="rect">
                <a:avLst/>
              </a:prstGeom>
              <a:solidFill>
                <a:srgbClr val="40404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テキスト ボックス 313">
                <a:extLst>
                  <a:ext uri="{FF2B5EF4-FFF2-40B4-BE49-F238E27FC236}">
                    <a16:creationId xmlns:a16="http://schemas.microsoft.com/office/drawing/2014/main" id="{C7F230EA-E9F2-FCE2-54A3-5BBA6253D375}"/>
                  </a:ext>
                </a:extLst>
              </p:cNvPr>
              <p:cNvSpPr txBox="1"/>
              <p:nvPr/>
            </p:nvSpPr>
            <p:spPr>
              <a:xfrm>
                <a:off x="5174155" y="7689728"/>
                <a:ext cx="1077785" cy="161583"/>
              </a:xfrm>
              <a:prstGeom prst="rect">
                <a:avLst/>
              </a:prstGeom>
              <a:noFill/>
            </p:spPr>
            <p:txBody>
              <a:bodyPr wrap="none" lIns="36000" tIns="0" rIns="36000" bIns="0" rtlCol="0">
                <a:spAutoFit/>
              </a:bodyPr>
              <a:lstStyle/>
              <a:p>
                <a:pPr algn="ctr"/>
                <a:r>
                  <a:rPr kumimoji="1" lang="en-US" altLang="ja-JP" sz="1050" dirty="0"/>
                  <a:t>Rat IgG</a:t>
                </a:r>
                <a:r>
                  <a:rPr kumimoji="1" lang="en-US" altLang="ja-JP" sz="1050" baseline="-25000" dirty="0"/>
                  <a:t>2a</a:t>
                </a:r>
                <a:r>
                  <a:rPr kumimoji="1" lang="en-US" altLang="ja-JP" sz="1050" dirty="0"/>
                  <a:t> control</a:t>
                </a:r>
                <a:endParaRPr kumimoji="1" lang="ja-JP" altLang="en-US" sz="1050" dirty="0"/>
              </a:p>
            </p:txBody>
          </p: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4134EC27-9E89-61E0-8C87-98D878B47528}"/>
                </a:ext>
              </a:extLst>
            </p:cNvPr>
            <p:cNvGrpSpPr/>
            <p:nvPr/>
          </p:nvGrpSpPr>
          <p:grpSpPr>
            <a:xfrm>
              <a:off x="4647209" y="7921320"/>
              <a:ext cx="1492521" cy="174309"/>
              <a:chOff x="4647209" y="7921320"/>
              <a:chExt cx="1492521" cy="174309"/>
            </a:xfrm>
          </p:grpSpPr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4480F894-7F25-C5AD-B569-8637AEAC3720}"/>
                  </a:ext>
                </a:extLst>
              </p:cNvPr>
              <p:cNvGrpSpPr/>
              <p:nvPr/>
            </p:nvGrpSpPr>
            <p:grpSpPr>
              <a:xfrm>
                <a:off x="4647209" y="7921320"/>
                <a:ext cx="434193" cy="174309"/>
                <a:chOff x="4647209" y="7921320"/>
                <a:chExt cx="434193" cy="174309"/>
              </a:xfrm>
            </p:grpSpPr>
            <p:sp>
              <p:nvSpPr>
                <p:cNvPr id="312" name="正方形/長方形 311">
                  <a:extLst>
                    <a:ext uri="{FF2B5EF4-FFF2-40B4-BE49-F238E27FC236}">
                      <a16:creationId xmlns:a16="http://schemas.microsoft.com/office/drawing/2014/main" id="{C23E5F6E-67DD-589D-A64F-659E102E914A}"/>
                    </a:ext>
                  </a:extLst>
                </p:cNvPr>
                <p:cNvSpPr/>
                <p:nvPr/>
              </p:nvSpPr>
              <p:spPr>
                <a:xfrm>
                  <a:off x="4865402" y="7921320"/>
                  <a:ext cx="216000" cy="174307"/>
                </a:xfrm>
                <a:prstGeom prst="rect">
                  <a:avLst/>
                </a:prstGeom>
                <a:solidFill>
                  <a:srgbClr val="DC133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正方形/長方形 307">
                  <a:extLst>
                    <a:ext uri="{FF2B5EF4-FFF2-40B4-BE49-F238E27FC236}">
                      <a16:creationId xmlns:a16="http://schemas.microsoft.com/office/drawing/2014/main" id="{77DA9296-3032-BA44-D645-1BDD5A668C91}"/>
                    </a:ext>
                  </a:extLst>
                </p:cNvPr>
                <p:cNvSpPr/>
                <p:nvPr/>
              </p:nvSpPr>
              <p:spPr>
                <a:xfrm>
                  <a:off x="4647209" y="7921322"/>
                  <a:ext cx="216000" cy="174307"/>
                </a:xfrm>
                <a:prstGeom prst="rect">
                  <a:avLst/>
                </a:prstGeom>
                <a:solidFill>
                  <a:srgbClr val="218B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フローチャート: データ 309">
                  <a:extLst>
                    <a:ext uri="{FF2B5EF4-FFF2-40B4-BE49-F238E27FC236}">
                      <a16:creationId xmlns:a16="http://schemas.microsoft.com/office/drawing/2014/main" id="{8C07F4E2-2102-4970-9B4F-D98D943BCA0D}"/>
                    </a:ext>
                  </a:extLst>
                </p:cNvPr>
                <p:cNvSpPr/>
                <p:nvPr/>
              </p:nvSpPr>
              <p:spPr>
                <a:xfrm>
                  <a:off x="4755143" y="7921321"/>
                  <a:ext cx="221666" cy="174307"/>
                </a:xfrm>
                <a:prstGeom prst="flowChartInputOutput">
                  <a:avLst/>
                </a:prstGeom>
                <a:solidFill>
                  <a:srgbClr val="FF634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15" name="テキスト ボックス 314">
                <a:extLst>
                  <a:ext uri="{FF2B5EF4-FFF2-40B4-BE49-F238E27FC236}">
                    <a16:creationId xmlns:a16="http://schemas.microsoft.com/office/drawing/2014/main" id="{2D4EF084-147C-F080-874E-B9B1E2FF29B2}"/>
                  </a:ext>
                </a:extLst>
              </p:cNvPr>
              <p:cNvSpPr txBox="1"/>
              <p:nvPr/>
            </p:nvSpPr>
            <p:spPr>
              <a:xfrm>
                <a:off x="5167743" y="7927681"/>
                <a:ext cx="971987" cy="161583"/>
              </a:xfrm>
              <a:prstGeom prst="rect">
                <a:avLst/>
              </a:prstGeom>
              <a:noFill/>
            </p:spPr>
            <p:txBody>
              <a:bodyPr wrap="none" lIns="36000" tIns="0" rIns="36000" bIns="0" rtlCol="0">
                <a:spAutoFit/>
              </a:bodyPr>
              <a:lstStyle/>
              <a:p>
                <a:pPr algn="ctr"/>
                <a:r>
                  <a:rPr kumimoji="1" lang="en-US" altLang="ja-JP" sz="1050" dirty="0"/>
                  <a:t>Anti-PD-1 mAb</a:t>
                </a:r>
                <a:endParaRPr kumimoji="1" lang="ja-JP" altLang="en-US" sz="1050" dirty="0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15CB4A2-F946-D142-6B20-DA8DAA5A7C4B}"/>
              </a:ext>
            </a:extLst>
          </p:cNvPr>
          <p:cNvGrpSpPr/>
          <p:nvPr/>
        </p:nvGrpSpPr>
        <p:grpSpPr>
          <a:xfrm>
            <a:off x="908720" y="5498939"/>
            <a:ext cx="5132382" cy="2051366"/>
            <a:chOff x="1590908" y="5498939"/>
            <a:chExt cx="5132382" cy="2051366"/>
          </a:xfrm>
        </p:grpSpPr>
        <p:sp>
          <p:nvSpPr>
            <p:cNvPr id="326" name="テキスト ボックス 325">
              <a:extLst>
                <a:ext uri="{FF2B5EF4-FFF2-40B4-BE49-F238E27FC236}">
                  <a16:creationId xmlns:a16="http://schemas.microsoft.com/office/drawing/2014/main" id="{2E840B2E-3B07-976A-ECFE-4272C8028314}"/>
                </a:ext>
              </a:extLst>
            </p:cNvPr>
            <p:cNvSpPr txBox="1"/>
            <p:nvPr/>
          </p:nvSpPr>
          <p:spPr>
            <a:xfrm>
              <a:off x="3415550" y="7296389"/>
              <a:ext cx="148309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50" dirty="0"/>
                <a:t>PD-1-Alexa Flour 647</a:t>
              </a:r>
              <a:endParaRPr kumimoji="1" lang="ja-JP" altLang="en-US" sz="1050" dirty="0"/>
            </a:p>
          </p:txBody>
        </p:sp>
        <p:grpSp>
          <p:nvGrpSpPr>
            <p:cNvPr id="328" name="グループ化 327">
              <a:extLst>
                <a:ext uri="{FF2B5EF4-FFF2-40B4-BE49-F238E27FC236}">
                  <a16:creationId xmlns:a16="http://schemas.microsoft.com/office/drawing/2014/main" id="{89B52951-0EF7-C942-DDAE-B51888BB50CF}"/>
                </a:ext>
              </a:extLst>
            </p:cNvPr>
            <p:cNvGrpSpPr/>
            <p:nvPr/>
          </p:nvGrpSpPr>
          <p:grpSpPr>
            <a:xfrm>
              <a:off x="1590908" y="5498939"/>
              <a:ext cx="5132382" cy="1796601"/>
              <a:chOff x="1499798" y="5727522"/>
              <a:chExt cx="5132382" cy="1796601"/>
            </a:xfrm>
          </p:grpSpPr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53BA3909-4C7A-2811-6E30-3C9E507E0428}"/>
                  </a:ext>
                </a:extLst>
              </p:cNvPr>
              <p:cNvGrpSpPr/>
              <p:nvPr/>
            </p:nvGrpSpPr>
            <p:grpSpPr>
              <a:xfrm>
                <a:off x="1839229" y="5727522"/>
                <a:ext cx="4686121" cy="1750840"/>
                <a:chOff x="1830172" y="5727521"/>
                <a:chExt cx="4865241" cy="1817769"/>
              </a:xfrm>
            </p:grpSpPr>
            <p:grpSp>
              <p:nvGrpSpPr>
                <p:cNvPr id="225" name="グループ化 224">
                  <a:extLst>
                    <a:ext uri="{FF2B5EF4-FFF2-40B4-BE49-F238E27FC236}">
                      <a16:creationId xmlns:a16="http://schemas.microsoft.com/office/drawing/2014/main" id="{840E280C-4AF7-967B-BFAC-8D5690577E16}"/>
                    </a:ext>
                  </a:extLst>
                </p:cNvPr>
                <p:cNvGrpSpPr/>
                <p:nvPr/>
              </p:nvGrpSpPr>
              <p:grpSpPr>
                <a:xfrm>
                  <a:off x="1830172" y="5919396"/>
                  <a:ext cx="1638129" cy="1625894"/>
                  <a:chOff x="1902178" y="5919396"/>
                  <a:chExt cx="1441491" cy="1430725"/>
                </a:xfrm>
              </p:grpSpPr>
              <p:pic>
                <p:nvPicPr>
                  <p:cNvPr id="213" name="図 212">
                    <a:extLst>
                      <a:ext uri="{FF2B5EF4-FFF2-40B4-BE49-F238E27FC236}">
                        <a16:creationId xmlns:a16="http://schemas.microsoft.com/office/drawing/2014/main" id="{DBCE79F0-4C75-9DEB-39B1-EF023B6AF12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8"/>
                  <a:srcRect l="7975" b="4539"/>
                  <a:stretch/>
                </p:blipFill>
                <p:spPr>
                  <a:xfrm>
                    <a:off x="1914689" y="5919396"/>
                    <a:ext cx="1428980" cy="1430725"/>
                  </a:xfrm>
                  <a:prstGeom prst="rect">
                    <a:avLst/>
                  </a:prstGeom>
                </p:spPr>
              </p:pic>
              <p:sp>
                <p:nvSpPr>
                  <p:cNvPr id="223" name="正方形/長方形 222">
                    <a:extLst>
                      <a:ext uri="{FF2B5EF4-FFF2-40B4-BE49-F238E27FC236}">
                        <a16:creationId xmlns:a16="http://schemas.microsoft.com/office/drawing/2014/main" id="{AA5CEB0B-C87C-B1BD-A816-CBBDBB8D40DD}"/>
                      </a:ext>
                    </a:extLst>
                  </p:cNvPr>
                  <p:cNvSpPr/>
                  <p:nvPr/>
                </p:nvSpPr>
                <p:spPr>
                  <a:xfrm>
                    <a:off x="1902178" y="7263214"/>
                    <a:ext cx="45719" cy="8690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grpSp>
              <p:nvGrpSpPr>
                <p:cNvPr id="232" name="グループ化 231">
                  <a:extLst>
                    <a:ext uri="{FF2B5EF4-FFF2-40B4-BE49-F238E27FC236}">
                      <a16:creationId xmlns:a16="http://schemas.microsoft.com/office/drawing/2014/main" id="{1C3EFE70-A426-AD8C-87C6-0957F84A1E43}"/>
                    </a:ext>
                  </a:extLst>
                </p:cNvPr>
                <p:cNvGrpSpPr/>
                <p:nvPr/>
              </p:nvGrpSpPr>
              <p:grpSpPr>
                <a:xfrm>
                  <a:off x="3452366" y="5919396"/>
                  <a:ext cx="1628655" cy="1625891"/>
                  <a:chOff x="3524372" y="5919397"/>
                  <a:chExt cx="1433154" cy="1430722"/>
                </a:xfrm>
              </p:grpSpPr>
              <p:pic>
                <p:nvPicPr>
                  <p:cNvPr id="215" name="図 214">
                    <a:extLst>
                      <a:ext uri="{FF2B5EF4-FFF2-40B4-BE49-F238E27FC236}">
                        <a16:creationId xmlns:a16="http://schemas.microsoft.com/office/drawing/2014/main" id="{910AA0D7-057F-5029-1EED-7C7861A6E3A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9"/>
                  <a:srcRect l="7579" t="-1" b="3947"/>
                  <a:stretch/>
                </p:blipFill>
                <p:spPr>
                  <a:xfrm>
                    <a:off x="3543319" y="5919397"/>
                    <a:ext cx="1414207" cy="1430722"/>
                  </a:xfrm>
                  <a:prstGeom prst="rect">
                    <a:avLst/>
                  </a:prstGeom>
                </p:spPr>
              </p:pic>
              <p:sp>
                <p:nvSpPr>
                  <p:cNvPr id="227" name="正方形/長方形 226">
                    <a:extLst>
                      <a:ext uri="{FF2B5EF4-FFF2-40B4-BE49-F238E27FC236}">
                        <a16:creationId xmlns:a16="http://schemas.microsoft.com/office/drawing/2014/main" id="{E30BAF9A-D8D5-3824-5083-8D05877FC061}"/>
                      </a:ext>
                    </a:extLst>
                  </p:cNvPr>
                  <p:cNvSpPr/>
                  <p:nvPr/>
                </p:nvSpPr>
                <p:spPr>
                  <a:xfrm>
                    <a:off x="3524372" y="7263214"/>
                    <a:ext cx="45719" cy="8690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DF8A84CF-A715-3F0D-FBCD-9587B475212B}"/>
                    </a:ext>
                  </a:extLst>
                </p:cNvPr>
                <p:cNvGrpSpPr/>
                <p:nvPr/>
              </p:nvGrpSpPr>
              <p:grpSpPr>
                <a:xfrm>
                  <a:off x="5062324" y="5919396"/>
                  <a:ext cx="1633089" cy="1625891"/>
                  <a:chOff x="5134331" y="5919397"/>
                  <a:chExt cx="1437056" cy="1430722"/>
                </a:xfrm>
              </p:grpSpPr>
              <p:pic>
                <p:nvPicPr>
                  <p:cNvPr id="217" name="図 216">
                    <a:extLst>
                      <a:ext uri="{FF2B5EF4-FFF2-40B4-BE49-F238E27FC236}">
                        <a16:creationId xmlns:a16="http://schemas.microsoft.com/office/drawing/2014/main" id="{F18647A1-C276-A1C4-F471-BFF082A5859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0"/>
                  <a:srcRect l="7580" t="-1" b="4565"/>
                  <a:stretch/>
                </p:blipFill>
                <p:spPr>
                  <a:xfrm>
                    <a:off x="5157179" y="5919397"/>
                    <a:ext cx="1414208" cy="1430722"/>
                  </a:xfrm>
                  <a:prstGeom prst="rect">
                    <a:avLst/>
                  </a:prstGeom>
                </p:spPr>
              </p:pic>
              <p:sp>
                <p:nvSpPr>
                  <p:cNvPr id="233" name="正方形/長方形 232">
                    <a:extLst>
                      <a:ext uri="{FF2B5EF4-FFF2-40B4-BE49-F238E27FC236}">
                        <a16:creationId xmlns:a16="http://schemas.microsoft.com/office/drawing/2014/main" id="{3397CCDE-4333-4098-9F0D-56BBA6745054}"/>
                      </a:ext>
                    </a:extLst>
                  </p:cNvPr>
                  <p:cNvSpPr/>
                  <p:nvPr/>
                </p:nvSpPr>
                <p:spPr>
                  <a:xfrm>
                    <a:off x="5134331" y="7263214"/>
                    <a:ext cx="45719" cy="8690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52" name="テキスト ボックス 251">
                  <a:extLst>
                    <a:ext uri="{FF2B5EF4-FFF2-40B4-BE49-F238E27FC236}">
                      <a16:creationId xmlns:a16="http://schemas.microsoft.com/office/drawing/2014/main" id="{CC6CD164-E847-9AF1-061C-3EB19BFD6E15}"/>
                    </a:ext>
                  </a:extLst>
                </p:cNvPr>
                <p:cNvSpPr txBox="1"/>
                <p:nvPr/>
              </p:nvSpPr>
              <p:spPr>
                <a:xfrm>
                  <a:off x="2086061" y="5727521"/>
                  <a:ext cx="1175567" cy="161583"/>
                </a:xfrm>
                <a:prstGeom prst="rect">
                  <a:avLst/>
                </a:prstGeom>
                <a:noFill/>
              </p:spPr>
              <p:txBody>
                <a:bodyPr wrap="none" lIns="36000" tIns="0" rIns="36000" bIns="0" rtlCol="0">
                  <a:spAutoFit/>
                </a:bodyPr>
                <a:lstStyle/>
                <a:p>
                  <a:pPr algn="ctr"/>
                  <a:r>
                    <a:rPr kumimoji="1" lang="en-US" altLang="ja-JP" sz="1050" b="1" dirty="0"/>
                    <a:t>CD3</a:t>
                  </a:r>
                  <a:r>
                    <a:rPr kumimoji="1" lang="en-US" altLang="ja-JP" sz="1050" b="1" baseline="30000" dirty="0"/>
                    <a:t>+</a:t>
                  </a:r>
                  <a:r>
                    <a:rPr kumimoji="1" lang="en-US" altLang="ja-JP" sz="1050" b="1" dirty="0"/>
                    <a:t>CD4</a:t>
                  </a:r>
                  <a:r>
                    <a:rPr kumimoji="1" lang="en-US" altLang="ja-JP" sz="1050" b="1" baseline="30000" dirty="0"/>
                    <a:t>+</a:t>
                  </a:r>
                  <a:r>
                    <a:rPr kumimoji="1" lang="en-US" altLang="ja-JP" sz="1050" b="1" dirty="0"/>
                    <a:t> T cells</a:t>
                  </a:r>
                  <a:endParaRPr kumimoji="1" lang="ja-JP" altLang="en-US" sz="1050" b="1" dirty="0"/>
                </a:p>
              </p:txBody>
            </p:sp>
            <p:sp>
              <p:nvSpPr>
                <p:cNvPr id="255" name="テキスト ボックス 254">
                  <a:extLst>
                    <a:ext uri="{FF2B5EF4-FFF2-40B4-BE49-F238E27FC236}">
                      <a16:creationId xmlns:a16="http://schemas.microsoft.com/office/drawing/2014/main" id="{3C3BCDBB-F3BF-B3BA-3CFE-FAB840AF7C91}"/>
                    </a:ext>
                  </a:extLst>
                </p:cNvPr>
                <p:cNvSpPr txBox="1"/>
                <p:nvPr/>
              </p:nvSpPr>
              <p:spPr>
                <a:xfrm>
                  <a:off x="3711057" y="5727521"/>
                  <a:ext cx="1175567" cy="161583"/>
                </a:xfrm>
                <a:prstGeom prst="rect">
                  <a:avLst/>
                </a:prstGeom>
                <a:noFill/>
              </p:spPr>
              <p:txBody>
                <a:bodyPr wrap="none" lIns="36000" tIns="0" rIns="36000" bIns="0" rtlCol="0">
                  <a:spAutoFit/>
                </a:bodyPr>
                <a:lstStyle/>
                <a:p>
                  <a:pPr algn="ctr"/>
                  <a:r>
                    <a:rPr kumimoji="1" lang="en-US" altLang="ja-JP" sz="1050" b="1" dirty="0"/>
                    <a:t>CD3</a:t>
                  </a:r>
                  <a:r>
                    <a:rPr kumimoji="1" lang="en-US" altLang="ja-JP" sz="1050" b="1" baseline="30000" dirty="0"/>
                    <a:t>+</a:t>
                  </a:r>
                  <a:r>
                    <a:rPr kumimoji="1" lang="en-US" altLang="ja-JP" sz="1050" b="1" dirty="0"/>
                    <a:t>CD8</a:t>
                  </a:r>
                  <a:r>
                    <a:rPr kumimoji="1" lang="en-US" altLang="ja-JP" sz="1050" b="1" baseline="30000" dirty="0"/>
                    <a:t>+</a:t>
                  </a:r>
                  <a:r>
                    <a:rPr kumimoji="1" lang="en-US" altLang="ja-JP" sz="1050" b="1" dirty="0"/>
                    <a:t> T cells</a:t>
                  </a:r>
                  <a:endParaRPr kumimoji="1" lang="ja-JP" altLang="en-US" sz="1050" b="1" dirty="0"/>
                </a:p>
              </p:txBody>
            </p:sp>
            <p:sp>
              <p:nvSpPr>
                <p:cNvPr id="256" name="テキスト ボックス 255">
                  <a:extLst>
                    <a:ext uri="{FF2B5EF4-FFF2-40B4-BE49-F238E27FC236}">
                      <a16:creationId xmlns:a16="http://schemas.microsoft.com/office/drawing/2014/main" id="{47AA64B6-4A8E-6AB9-86DC-9540A6D2390E}"/>
                    </a:ext>
                  </a:extLst>
                </p:cNvPr>
                <p:cNvSpPr txBox="1"/>
                <p:nvPr/>
              </p:nvSpPr>
              <p:spPr>
                <a:xfrm>
                  <a:off x="5253380" y="5727521"/>
                  <a:ext cx="1339075" cy="161583"/>
                </a:xfrm>
                <a:prstGeom prst="rect">
                  <a:avLst/>
                </a:prstGeom>
                <a:noFill/>
              </p:spPr>
              <p:txBody>
                <a:bodyPr wrap="none" lIns="36000" tIns="0" rIns="36000" bIns="0" rtlCol="0">
                  <a:spAutoFit/>
                </a:bodyPr>
                <a:lstStyle/>
                <a:p>
                  <a:pPr algn="ctr"/>
                  <a:r>
                    <a:rPr kumimoji="1" lang="en-US" altLang="ja-JP" sz="1050" b="1" dirty="0"/>
                    <a:t>CD3</a:t>
                  </a:r>
                  <a:r>
                    <a:rPr kumimoji="1" lang="en-US" altLang="ja-JP" sz="1050" b="1" baseline="30000" dirty="0"/>
                    <a:t>+</a:t>
                  </a:r>
                  <a:r>
                    <a:rPr kumimoji="1" lang="en-US" altLang="ja-JP" sz="1050" b="1" dirty="0"/>
                    <a:t>γδTCR</a:t>
                  </a:r>
                  <a:r>
                    <a:rPr kumimoji="1" lang="en-US" altLang="ja-JP" sz="1050" b="1" baseline="30000" dirty="0"/>
                    <a:t>+</a:t>
                  </a:r>
                  <a:r>
                    <a:rPr kumimoji="1" lang="en-US" altLang="ja-JP" sz="1050" b="1" dirty="0"/>
                    <a:t> T cells</a:t>
                  </a:r>
                  <a:endParaRPr kumimoji="1" lang="ja-JP" altLang="en-US" sz="1050" b="1" dirty="0"/>
                </a:p>
              </p:txBody>
            </p:sp>
          </p:grpSp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234D08CC-9A42-5BC5-773A-859F1AD58D51}"/>
                  </a:ext>
                </a:extLst>
              </p:cNvPr>
              <p:cNvGrpSpPr/>
              <p:nvPr/>
            </p:nvGrpSpPr>
            <p:grpSpPr>
              <a:xfrm>
                <a:off x="1752386" y="5867940"/>
                <a:ext cx="4879794" cy="1656183"/>
                <a:chOff x="1703475" y="5883156"/>
                <a:chExt cx="4879794" cy="1656183"/>
              </a:xfrm>
            </p:grpSpPr>
            <p:cxnSp>
              <p:nvCxnSpPr>
                <p:cNvPr id="320" name="直線矢印コネクタ 319">
                  <a:extLst>
                    <a:ext uri="{FF2B5EF4-FFF2-40B4-BE49-F238E27FC236}">
                      <a16:creationId xmlns:a16="http://schemas.microsoft.com/office/drawing/2014/main" id="{EAF40B07-A730-4670-69CE-51CA25300F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03475" y="5883156"/>
                  <a:ext cx="0" cy="1656183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3" name="直線矢印コネクタ 322">
                  <a:extLst>
                    <a:ext uri="{FF2B5EF4-FFF2-40B4-BE49-F238E27FC236}">
                      <a16:creationId xmlns:a16="http://schemas.microsoft.com/office/drawing/2014/main" id="{0E890FBD-9816-6BC8-A8CC-BAED8D2485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03475" y="7539339"/>
                  <a:ext cx="4879794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7" name="テキスト ボックス 326">
                <a:extLst>
                  <a:ext uri="{FF2B5EF4-FFF2-40B4-BE49-F238E27FC236}">
                    <a16:creationId xmlns:a16="http://schemas.microsoft.com/office/drawing/2014/main" id="{298B243E-7B61-C93F-1C02-0C10C74E81C6}"/>
                  </a:ext>
                </a:extLst>
              </p:cNvPr>
              <p:cNvSpPr txBox="1"/>
              <p:nvPr/>
            </p:nvSpPr>
            <p:spPr>
              <a:xfrm rot="16200000">
                <a:off x="1230653" y="6568387"/>
                <a:ext cx="79220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1050" dirty="0"/>
                  <a:t>Count (%)</a:t>
                </a:r>
                <a:endParaRPr kumimoji="1" lang="ja-JP" altLang="en-US" sz="1050" dirty="0"/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A02892C-AF9E-481A-7A84-EFA9B1BFAF07}"/>
              </a:ext>
            </a:extLst>
          </p:cNvPr>
          <p:cNvSpPr txBox="1"/>
          <p:nvPr/>
        </p:nvSpPr>
        <p:spPr>
          <a:xfrm>
            <a:off x="187105" y="8073321"/>
            <a:ext cx="64102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Figure S1. </a:t>
            </a:r>
            <a:r>
              <a:rPr lang="en-US" altLang="ja-JP" sz="1200" b="1" kern="1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Gating strategy and representative dot plots for expression analyses of PD-1 in the vaccinated calves.</a:t>
            </a:r>
          </a:p>
          <a:p>
            <a:pPr algn="just"/>
            <a:r>
              <a:rPr lang="en-US" altLang="ja-JP" sz="1200" kern="1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PD-1 expression in 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CD3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CD4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, CD3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CD8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, and CD3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γδTCR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T cells was analyzed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by flow cytometry in PBMCs of the vaccinated calves. Values in the quadrants indicate percentages of cells.</a:t>
            </a:r>
            <a:endParaRPr lang="ja-JP" altLang="ja-JP" sz="1200" kern="100" dirty="0"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567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9E624DB7-492A-B4B9-C60F-9269CD9A03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632520"/>
            <a:ext cx="3400197" cy="2252464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35A7C80-B532-6757-780C-6BA992356F1D}"/>
              </a:ext>
            </a:extLst>
          </p:cNvPr>
          <p:cNvSpPr txBox="1"/>
          <p:nvPr/>
        </p:nvSpPr>
        <p:spPr>
          <a:xfrm>
            <a:off x="414177" y="475708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19007"/>
            <a:r>
              <a:rPr lang="en-US" altLang="ja-JP" sz="1200" b="1" dirty="0">
                <a:latin typeface="Arial"/>
              </a:rPr>
              <a:t>A</a:t>
            </a:r>
            <a:endParaRPr lang="ja-JP" altLang="en-US" sz="1200" b="1" dirty="0">
              <a:latin typeface="Arial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9A6E7B6-806E-4EFC-C26F-C5F365748F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3152800"/>
            <a:ext cx="3402244" cy="2252464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ABA609E-4797-FD6E-1759-107A392FB2E4}"/>
              </a:ext>
            </a:extLst>
          </p:cNvPr>
          <p:cNvSpPr txBox="1"/>
          <p:nvPr/>
        </p:nvSpPr>
        <p:spPr>
          <a:xfrm>
            <a:off x="414177" y="301430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19007"/>
            <a:r>
              <a:rPr lang="en-US" altLang="ja-JP" sz="1200" b="1" dirty="0">
                <a:latin typeface="Arial"/>
              </a:rPr>
              <a:t>B</a:t>
            </a:r>
            <a:endParaRPr lang="ja-JP" altLang="en-US" sz="1200" b="1" dirty="0">
              <a:latin typeface="Arial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2446209-D466-5D2B-EAE2-5AC1A2E362A2}"/>
              </a:ext>
            </a:extLst>
          </p:cNvPr>
          <p:cNvSpPr txBox="1"/>
          <p:nvPr/>
        </p:nvSpPr>
        <p:spPr>
          <a:xfrm>
            <a:off x="414177" y="554633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19007"/>
            <a:r>
              <a:rPr lang="en-US" altLang="ja-JP" sz="1200" b="1" dirty="0">
                <a:latin typeface="Arial"/>
              </a:rPr>
              <a:t>C</a:t>
            </a:r>
            <a:endParaRPr lang="ja-JP" altLang="en-US" sz="1200" b="1" dirty="0">
              <a:latin typeface="Arial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E4008B3-121C-B40C-3474-286CF9EBC376}"/>
              </a:ext>
            </a:extLst>
          </p:cNvPr>
          <p:cNvSpPr txBox="1"/>
          <p:nvPr/>
        </p:nvSpPr>
        <p:spPr>
          <a:xfrm>
            <a:off x="-5013" y="0"/>
            <a:ext cx="1272892" cy="387659"/>
          </a:xfrm>
          <a:prstGeom prst="rect">
            <a:avLst/>
          </a:prstGeom>
          <a:noFill/>
        </p:spPr>
        <p:txBody>
          <a:bodyPr wrap="none" lIns="109591" tIns="54795" rIns="109591" bIns="54795" rtlCol="0">
            <a:spAutoFit/>
          </a:bodyPr>
          <a:lstStyle/>
          <a:p>
            <a:pPr defTabSz="1019007"/>
            <a:r>
              <a:rPr lang="en-US" altLang="ja-JP" sz="1800" b="1" dirty="0">
                <a:latin typeface="Arial"/>
              </a:rPr>
              <a:t>Figure S2</a:t>
            </a:r>
            <a:endParaRPr lang="ja-JP" altLang="en-US" sz="1800" b="1" dirty="0">
              <a:latin typeface="Arial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2464ADF-58EA-FD86-6DF8-D238B4215850}"/>
              </a:ext>
            </a:extLst>
          </p:cNvPr>
          <p:cNvGrpSpPr/>
          <p:nvPr/>
        </p:nvGrpSpPr>
        <p:grpSpPr>
          <a:xfrm>
            <a:off x="479306" y="5730019"/>
            <a:ext cx="3400197" cy="2266798"/>
            <a:chOff x="479306" y="5730019"/>
            <a:chExt cx="3400197" cy="2266798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FC9C1BE2-673E-A7D3-32EF-E8FF7E9469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306" y="5730019"/>
              <a:ext cx="3400197" cy="2266798"/>
            </a:xfrm>
            <a:prstGeom prst="rect">
              <a:avLst/>
            </a:prstGeom>
          </p:spPr>
        </p:pic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A9CA1B7B-3E6A-7923-A9DE-79AD25D141D3}"/>
                </a:ext>
              </a:extLst>
            </p:cNvPr>
            <p:cNvSpPr txBox="1"/>
            <p:nvPr/>
          </p:nvSpPr>
          <p:spPr>
            <a:xfrm rot="16200000">
              <a:off x="578259" y="6628725"/>
              <a:ext cx="140097" cy="14335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kumimoji="1" lang="en-US" altLang="ja-JP" sz="900" b="1" dirty="0" err="1"/>
                <a:t>γδ</a:t>
              </a:r>
              <a:endParaRPr kumimoji="1" lang="ja-JP" altLang="en-US" sz="900" b="1" dirty="0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E6C055F-8A36-F1AA-924C-3A089422F46B}"/>
              </a:ext>
            </a:extLst>
          </p:cNvPr>
          <p:cNvSpPr txBox="1"/>
          <p:nvPr/>
        </p:nvSpPr>
        <p:spPr>
          <a:xfrm>
            <a:off x="359567" y="8204651"/>
            <a:ext cx="613886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Figure S2. Kinetics of PD-1 expression in T cells before and after vaccination.</a:t>
            </a:r>
          </a:p>
          <a:p>
            <a:pPr algn="just"/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(A–C) Mean percentages of PD-1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cells in CD3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CD4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(A), CD3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CD8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(B), and CD3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γδTCR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T cells (C) before and after vaccinations. PD-1 expression in each subpopulation were analyzed by flow cytometry using PBMCs of calves inoculated with </a:t>
            </a:r>
            <a:r>
              <a:rPr lang="en-US" altLang="ja-JP" sz="1200" kern="100" dirty="0" err="1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Calfwin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6 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only (circle, </a:t>
            </a:r>
            <a:r>
              <a:rPr lang="en-US" altLang="ja-JP" sz="1200" i="1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n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= 6) and </a:t>
            </a:r>
            <a:r>
              <a:rPr lang="en-US" altLang="ja-JP" sz="1200" kern="100" dirty="0" err="1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Calfwin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6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and anti-PD-L1 Ab (diamond, </a:t>
            </a:r>
            <a:r>
              <a:rPr lang="en-US" altLang="ja-JP" sz="1200" i="1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n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= 6) at days −14, 0, 7, 14, 42, 49, 56, 70, 84, and 98 post first vaccination.</a:t>
            </a:r>
            <a:endParaRPr lang="ja-JP" altLang="ja-JP" sz="1200" kern="100" dirty="0"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240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-5013" y="0"/>
            <a:ext cx="1272892" cy="387659"/>
          </a:xfrm>
          <a:prstGeom prst="rect">
            <a:avLst/>
          </a:prstGeom>
          <a:noFill/>
        </p:spPr>
        <p:txBody>
          <a:bodyPr wrap="none" lIns="109591" tIns="54795" rIns="109591" bIns="54795" rtlCol="0">
            <a:spAutoFit/>
          </a:bodyPr>
          <a:lstStyle/>
          <a:p>
            <a:pPr defTabSz="1019007"/>
            <a:r>
              <a:rPr lang="en-US" altLang="ja-JP" sz="1800" b="1" dirty="0">
                <a:latin typeface="Arial"/>
              </a:rPr>
              <a:t>Figure S3</a:t>
            </a:r>
            <a:endParaRPr lang="ja-JP" altLang="en-US" sz="1800" b="1" dirty="0">
              <a:latin typeface="Arial"/>
            </a:endParaRPr>
          </a:p>
        </p:txBody>
      </p: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7637C351-069C-706B-9AAA-D5E6D73D0A55}"/>
              </a:ext>
            </a:extLst>
          </p:cNvPr>
          <p:cNvGrpSpPr/>
          <p:nvPr/>
        </p:nvGrpSpPr>
        <p:grpSpPr>
          <a:xfrm>
            <a:off x="405045" y="387659"/>
            <a:ext cx="5832267" cy="8381765"/>
            <a:chOff x="38503" y="530603"/>
            <a:chExt cx="6484380" cy="9318941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3FAE56B4-C773-D921-A35F-3FAEA2D2793C}"/>
                </a:ext>
              </a:extLst>
            </p:cNvPr>
            <p:cNvGrpSpPr/>
            <p:nvPr/>
          </p:nvGrpSpPr>
          <p:grpSpPr>
            <a:xfrm>
              <a:off x="38503" y="530603"/>
              <a:ext cx="5841045" cy="3906723"/>
              <a:chOff x="30662" y="530602"/>
              <a:chExt cx="6710706" cy="4488388"/>
            </a:xfrm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D492F2EF-734B-A30A-21AC-B8FA9A9C2F15}"/>
                  </a:ext>
                </a:extLst>
              </p:cNvPr>
              <p:cNvGrpSpPr/>
              <p:nvPr/>
            </p:nvGrpSpPr>
            <p:grpSpPr>
              <a:xfrm>
                <a:off x="3455203" y="2797582"/>
                <a:ext cx="2350061" cy="2208359"/>
                <a:chOff x="2368289" y="2797582"/>
                <a:chExt cx="2350061" cy="2208359"/>
              </a:xfrm>
            </p:grpSpPr>
            <p:pic>
              <p:nvPicPr>
                <p:cNvPr id="25" name="図 24">
                  <a:extLst>
                    <a:ext uri="{FF2B5EF4-FFF2-40B4-BE49-F238E27FC236}">
                      <a16:creationId xmlns:a16="http://schemas.microsoft.com/office/drawing/2014/main" id="{992B4F22-E54E-EC83-0CB9-8CA67C428C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2597782" y="2797582"/>
                  <a:ext cx="2120568" cy="2025143"/>
                </a:xfrm>
                <a:prstGeom prst="rect">
                  <a:avLst/>
                </a:prstGeom>
              </p:spPr>
            </p:pic>
            <p:sp>
              <p:nvSpPr>
                <p:cNvPr id="152" name="テキスト ボックス 151">
                  <a:extLst>
                    <a:ext uri="{FF2B5EF4-FFF2-40B4-BE49-F238E27FC236}">
                      <a16:creationId xmlns:a16="http://schemas.microsoft.com/office/drawing/2014/main" id="{656EA9E2-EAF2-730B-103A-20CF036FB266}"/>
                    </a:ext>
                  </a:extLst>
                </p:cNvPr>
                <p:cNvSpPr txBox="1"/>
                <p:nvPr/>
              </p:nvSpPr>
              <p:spPr>
                <a:xfrm>
                  <a:off x="3930392" y="4193101"/>
                  <a:ext cx="719574" cy="206398"/>
                </a:xfrm>
                <a:prstGeom prst="rect">
                  <a:avLst/>
                </a:prstGeom>
                <a:solidFill>
                  <a:srgbClr val="FFFFFF">
                    <a:alpha val="50196"/>
                  </a:srgbClr>
                </a:solidFill>
              </p:spPr>
              <p:txBody>
                <a:bodyPr wrap="square" lIns="36000" tIns="0" rIns="36000" bIns="0" rtlCol="0">
                  <a:spAutoFit/>
                </a:bodyPr>
                <a:lstStyle/>
                <a:p>
                  <a:pPr algn="ctr"/>
                  <a:r>
                    <a:rPr kumimoji="1" lang="en-US" altLang="ja-JP" sz="1050" b="1" dirty="0" err="1"/>
                    <a:t>γδTCR</a:t>
                  </a:r>
                  <a:r>
                    <a:rPr kumimoji="1" lang="en-US" altLang="ja-JP" sz="1050" b="1" baseline="30000" dirty="0"/>
                    <a:t>+</a:t>
                  </a:r>
                  <a:endParaRPr kumimoji="1" lang="ja-JP" altLang="en-US" sz="1050" b="1" dirty="0"/>
                </a:p>
              </p:txBody>
            </p:sp>
            <p:sp>
              <p:nvSpPr>
                <p:cNvPr id="188" name="正方形/長方形 187">
                  <a:extLst>
                    <a:ext uri="{FF2B5EF4-FFF2-40B4-BE49-F238E27FC236}">
                      <a16:creationId xmlns:a16="http://schemas.microsoft.com/office/drawing/2014/main" id="{58016915-413F-A714-CB7F-F482DA3E3355}"/>
                    </a:ext>
                  </a:extLst>
                </p:cNvPr>
                <p:cNvSpPr/>
                <p:nvPr/>
              </p:nvSpPr>
              <p:spPr>
                <a:xfrm>
                  <a:off x="2756319" y="4848955"/>
                  <a:ext cx="1800200" cy="15698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0" rIns="36000" bIns="0" rtlCol="0" anchor="ctr"/>
                <a:lstStyle/>
                <a:p>
                  <a:pPr algn="ctr"/>
                  <a:r>
                    <a:rPr kumimoji="1" lang="en-US" altLang="ja-JP" sz="1050" dirty="0">
                      <a:solidFill>
                        <a:schemeClr val="tx1"/>
                      </a:solidFill>
                    </a:rPr>
                    <a:t>TCR1-N24-APC/Cy7</a:t>
                  </a:r>
                  <a:endParaRPr kumimoji="1" lang="ja-JP" altLang="en-US" sz="105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3" name="正方形/長方形 192">
                  <a:extLst>
                    <a:ext uri="{FF2B5EF4-FFF2-40B4-BE49-F238E27FC236}">
                      <a16:creationId xmlns:a16="http://schemas.microsoft.com/office/drawing/2014/main" id="{12DCF195-40B6-544B-63BE-1F5F919975E1}"/>
                    </a:ext>
                  </a:extLst>
                </p:cNvPr>
                <p:cNvSpPr/>
                <p:nvPr/>
              </p:nvSpPr>
              <p:spPr>
                <a:xfrm rot="16200000">
                  <a:off x="2062341" y="3676342"/>
                  <a:ext cx="822707" cy="210811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0" rIns="36000" bIns="0" rtlCol="0" anchor="ctr"/>
                <a:lstStyle/>
                <a:p>
                  <a:pPr algn="ctr"/>
                  <a:r>
                    <a:rPr kumimoji="1" lang="en-US" altLang="ja-JP" sz="1050" dirty="0">
                      <a:solidFill>
                        <a:schemeClr val="tx1"/>
                      </a:solidFill>
                    </a:rPr>
                    <a:t>CD8-PE</a:t>
                  </a:r>
                  <a:endParaRPr kumimoji="1" lang="ja-JP" altLang="en-US" sz="105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テキスト ボックス 25">
                  <a:extLst>
                    <a:ext uri="{FF2B5EF4-FFF2-40B4-BE49-F238E27FC236}">
                      <a16:creationId xmlns:a16="http://schemas.microsoft.com/office/drawing/2014/main" id="{6C52A4DC-0774-B9BC-F97C-A125B5B32A8C}"/>
                    </a:ext>
                  </a:extLst>
                </p:cNvPr>
                <p:cNvSpPr txBox="1"/>
                <p:nvPr/>
              </p:nvSpPr>
              <p:spPr>
                <a:xfrm>
                  <a:off x="2885561" y="3226369"/>
                  <a:ext cx="504849" cy="199516"/>
                </a:xfrm>
                <a:prstGeom prst="rect">
                  <a:avLst/>
                </a:prstGeom>
                <a:solidFill>
                  <a:srgbClr val="FFFFFF">
                    <a:alpha val="50196"/>
                  </a:srgbClr>
                </a:solidFill>
              </p:spPr>
              <p:txBody>
                <a:bodyPr wrap="square" lIns="36000" tIns="0" rIns="36000" bIns="0" rtlCol="0">
                  <a:spAutoFit/>
                </a:bodyPr>
                <a:lstStyle/>
                <a:p>
                  <a:pPr algn="ctr"/>
                  <a:r>
                    <a:rPr kumimoji="1" lang="en-US" altLang="ja-JP" sz="1050" b="1" dirty="0"/>
                    <a:t>CD8</a:t>
                  </a:r>
                  <a:r>
                    <a:rPr kumimoji="1" lang="en-US" altLang="ja-JP" sz="1050" b="1" baseline="30000" dirty="0"/>
                    <a:t>+</a:t>
                  </a:r>
                  <a:endParaRPr kumimoji="1" lang="ja-JP" altLang="en-US" sz="1050" b="1" dirty="0"/>
                </a:p>
              </p:txBody>
            </p: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D54E04F8-2E58-6647-ECD5-A8A7E73C6722}"/>
                  </a:ext>
                </a:extLst>
              </p:cNvPr>
              <p:cNvGrpSpPr/>
              <p:nvPr/>
            </p:nvGrpSpPr>
            <p:grpSpPr>
              <a:xfrm>
                <a:off x="952268" y="2797582"/>
                <a:ext cx="2821593" cy="2221408"/>
                <a:chOff x="59333" y="2797582"/>
                <a:chExt cx="2821593" cy="2221408"/>
              </a:xfrm>
            </p:grpSpPr>
            <p:pic>
              <p:nvPicPr>
                <p:cNvPr id="21" name="図 20">
                  <a:extLst>
                    <a:ext uri="{FF2B5EF4-FFF2-40B4-BE49-F238E27FC236}">
                      <a16:creationId xmlns:a16="http://schemas.microsoft.com/office/drawing/2014/main" id="{114667A0-D60D-50F4-3636-2C3CC1469CD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80005" y="2797582"/>
                  <a:ext cx="2120568" cy="2032063"/>
                </a:xfrm>
                <a:prstGeom prst="rect">
                  <a:avLst/>
                </a:prstGeom>
              </p:spPr>
            </p:pic>
            <p:sp>
              <p:nvSpPr>
                <p:cNvPr id="139" name="正方形/長方形 138">
                  <a:extLst>
                    <a:ext uri="{FF2B5EF4-FFF2-40B4-BE49-F238E27FC236}">
                      <a16:creationId xmlns:a16="http://schemas.microsoft.com/office/drawing/2014/main" id="{9390B482-B575-9DB8-2711-C0F06D83C190}"/>
                    </a:ext>
                  </a:extLst>
                </p:cNvPr>
                <p:cNvSpPr/>
                <p:nvPr/>
              </p:nvSpPr>
              <p:spPr>
                <a:xfrm>
                  <a:off x="2354114" y="4629487"/>
                  <a:ext cx="275433" cy="29395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正方形/長方形 128">
                  <a:extLst>
                    <a:ext uri="{FF2B5EF4-FFF2-40B4-BE49-F238E27FC236}">
                      <a16:creationId xmlns:a16="http://schemas.microsoft.com/office/drawing/2014/main" id="{6DBC488F-B0E4-CCFA-3FA5-0C42B71C4045}"/>
                    </a:ext>
                  </a:extLst>
                </p:cNvPr>
                <p:cNvSpPr/>
                <p:nvPr/>
              </p:nvSpPr>
              <p:spPr>
                <a:xfrm>
                  <a:off x="87793" y="4670424"/>
                  <a:ext cx="290018" cy="29395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テキスト ボックス 133">
                  <a:extLst>
                    <a:ext uri="{FF2B5EF4-FFF2-40B4-BE49-F238E27FC236}">
                      <a16:creationId xmlns:a16="http://schemas.microsoft.com/office/drawing/2014/main" id="{8C2BC314-C032-2E94-6003-B15542B3203B}"/>
                    </a:ext>
                  </a:extLst>
                </p:cNvPr>
                <p:cNvSpPr txBox="1"/>
                <p:nvPr/>
              </p:nvSpPr>
              <p:spPr>
                <a:xfrm>
                  <a:off x="1522678" y="3463048"/>
                  <a:ext cx="501894" cy="206398"/>
                </a:xfrm>
                <a:prstGeom prst="rect">
                  <a:avLst/>
                </a:prstGeom>
                <a:solidFill>
                  <a:srgbClr val="FFFFFF">
                    <a:alpha val="50196"/>
                  </a:srgbClr>
                </a:solidFill>
              </p:spPr>
              <p:txBody>
                <a:bodyPr wrap="square" lIns="36000" tIns="0" rIns="36000" bIns="0" rtlCol="0">
                  <a:spAutoFit/>
                </a:bodyPr>
                <a:lstStyle/>
                <a:p>
                  <a:pPr algn="ctr"/>
                  <a:r>
                    <a:rPr kumimoji="1" lang="en-US" altLang="ja-JP" sz="1050" b="1" dirty="0"/>
                    <a:t>CD4</a:t>
                  </a:r>
                  <a:r>
                    <a:rPr kumimoji="1" lang="en-US" altLang="ja-JP" sz="1050" b="1" baseline="30000" dirty="0"/>
                    <a:t>+</a:t>
                  </a:r>
                  <a:endParaRPr kumimoji="1" lang="ja-JP" altLang="en-US" sz="1050" b="1" dirty="0"/>
                </a:p>
              </p:txBody>
            </p:sp>
            <p:sp>
              <p:nvSpPr>
                <p:cNvPr id="203" name="正方形/長方形 202">
                  <a:extLst>
                    <a:ext uri="{FF2B5EF4-FFF2-40B4-BE49-F238E27FC236}">
                      <a16:creationId xmlns:a16="http://schemas.microsoft.com/office/drawing/2014/main" id="{22EE6C09-24CB-5DEC-17BF-6A683A41972A}"/>
                    </a:ext>
                  </a:extLst>
                </p:cNvPr>
                <p:cNvSpPr/>
                <p:nvPr/>
              </p:nvSpPr>
              <p:spPr>
                <a:xfrm>
                  <a:off x="696629" y="4826076"/>
                  <a:ext cx="1519523" cy="192914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0" rIns="36000" bIns="0" rtlCol="0" anchor="ctr"/>
                <a:lstStyle/>
                <a:p>
                  <a:pPr algn="ctr"/>
                  <a:r>
                    <a:rPr kumimoji="1" lang="en-US" altLang="ja-JP" sz="1050" dirty="0">
                      <a:solidFill>
                        <a:schemeClr val="tx1"/>
                      </a:solidFill>
                    </a:rPr>
                    <a:t>CD3-PerCp/Cy5.5</a:t>
                  </a:r>
                  <a:endParaRPr kumimoji="1" lang="ja-JP" altLang="en-US" sz="105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4" name="正方形/長方形 203">
                  <a:extLst>
                    <a:ext uri="{FF2B5EF4-FFF2-40B4-BE49-F238E27FC236}">
                      <a16:creationId xmlns:a16="http://schemas.microsoft.com/office/drawing/2014/main" id="{4C47D24A-CC27-C77D-6BD9-919293830C09}"/>
                    </a:ext>
                  </a:extLst>
                </p:cNvPr>
                <p:cNvSpPr/>
                <p:nvPr/>
              </p:nvSpPr>
              <p:spPr>
                <a:xfrm rot="16200000">
                  <a:off x="-474243" y="3674220"/>
                  <a:ext cx="1224138" cy="15698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0" rIns="36000" bIns="0" rtlCol="0" anchor="ctr"/>
                <a:lstStyle/>
                <a:p>
                  <a:pPr algn="ctr"/>
                  <a:r>
                    <a:rPr kumimoji="1" lang="en-US" altLang="ja-JP" sz="1050" dirty="0">
                      <a:solidFill>
                        <a:schemeClr val="tx1"/>
                      </a:solidFill>
                    </a:rPr>
                    <a:t>CD4-PE/Cy7</a:t>
                  </a:r>
                  <a:endParaRPr kumimoji="1" lang="ja-JP" altLang="en-US" sz="105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テキスト ボックス 21">
                  <a:extLst>
                    <a:ext uri="{FF2B5EF4-FFF2-40B4-BE49-F238E27FC236}">
                      <a16:creationId xmlns:a16="http://schemas.microsoft.com/office/drawing/2014/main" id="{FF1A6270-735F-99C6-598A-6AA64500AB32}"/>
                    </a:ext>
                  </a:extLst>
                </p:cNvPr>
                <p:cNvSpPr txBox="1"/>
                <p:nvPr/>
              </p:nvSpPr>
              <p:spPr>
                <a:xfrm>
                  <a:off x="1522678" y="4152987"/>
                  <a:ext cx="501895" cy="206398"/>
                </a:xfrm>
                <a:prstGeom prst="rect">
                  <a:avLst/>
                </a:prstGeom>
                <a:solidFill>
                  <a:srgbClr val="FFFFFF">
                    <a:alpha val="50196"/>
                  </a:srgbClr>
                </a:solidFill>
              </p:spPr>
              <p:txBody>
                <a:bodyPr wrap="square" lIns="36000" tIns="0" rIns="36000" bIns="0" rtlCol="0">
                  <a:spAutoFit/>
                </a:bodyPr>
                <a:lstStyle/>
                <a:p>
                  <a:pPr algn="ctr"/>
                  <a:r>
                    <a:rPr kumimoji="1" lang="en-US" altLang="ja-JP" sz="1050" b="1" dirty="0"/>
                    <a:t>CD4</a:t>
                  </a:r>
                  <a:r>
                    <a:rPr kumimoji="1" lang="en-US" altLang="ja-JP" sz="1050" b="1" baseline="30000" dirty="0"/>
                    <a:t>−</a:t>
                  </a:r>
                  <a:endParaRPr kumimoji="1" lang="ja-JP" altLang="en-US" sz="1050" b="1" dirty="0"/>
                </a:p>
              </p:txBody>
            </p:sp>
            <p:cxnSp>
              <p:nvCxnSpPr>
                <p:cNvPr id="23" name="直線矢印コネクタ 22">
                  <a:extLst>
                    <a:ext uri="{FF2B5EF4-FFF2-40B4-BE49-F238E27FC236}">
                      <a16:creationId xmlns:a16="http://schemas.microsoft.com/office/drawing/2014/main" id="{4CC6CAE6-3CB6-82D7-1B6E-B357AE1972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24571" y="4243005"/>
                  <a:ext cx="856355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69A43324-6602-4C47-4BA0-6CDB8D81B971}"/>
                  </a:ext>
                </a:extLst>
              </p:cNvPr>
              <p:cNvGrpSpPr/>
              <p:nvPr/>
            </p:nvGrpSpPr>
            <p:grpSpPr>
              <a:xfrm>
                <a:off x="30662" y="530602"/>
                <a:ext cx="2146145" cy="2122465"/>
                <a:chOff x="32476" y="593164"/>
                <a:chExt cx="2081780" cy="2058810"/>
              </a:xfrm>
            </p:grpSpPr>
            <p:pic>
              <p:nvPicPr>
                <p:cNvPr id="4" name="図 3">
                  <a:extLst>
                    <a:ext uri="{FF2B5EF4-FFF2-40B4-BE49-F238E27FC236}">
                      <a16:creationId xmlns:a16="http://schemas.microsoft.com/office/drawing/2014/main" id="{80F7AECB-06E8-ADC3-4F79-A818C0FA558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49860" y="593164"/>
                  <a:ext cx="1864396" cy="1936345"/>
                </a:xfrm>
                <a:prstGeom prst="rect">
                  <a:avLst/>
                </a:prstGeom>
              </p:spPr>
            </p:pic>
            <p:sp>
              <p:nvSpPr>
                <p:cNvPr id="65" name="テキスト ボックス 64">
                  <a:extLst>
                    <a:ext uri="{FF2B5EF4-FFF2-40B4-BE49-F238E27FC236}">
                      <a16:creationId xmlns:a16="http://schemas.microsoft.com/office/drawing/2014/main" id="{BC669C94-0AE7-6360-B335-BDBD754C019E}"/>
                    </a:ext>
                  </a:extLst>
                </p:cNvPr>
                <p:cNvSpPr txBox="1"/>
                <p:nvPr/>
              </p:nvSpPr>
              <p:spPr>
                <a:xfrm>
                  <a:off x="493645" y="1512832"/>
                  <a:ext cx="667458" cy="200597"/>
                </a:xfrm>
                <a:prstGeom prst="rect">
                  <a:avLst/>
                </a:prstGeom>
                <a:solidFill>
                  <a:srgbClr val="FFFFFF">
                    <a:alpha val="50196"/>
                  </a:srgbClr>
                </a:solidFill>
              </p:spPr>
              <p:txBody>
                <a:bodyPr wrap="square" lIns="36000" tIns="0" rIns="36000" bIns="0" rtlCol="0">
                  <a:spAutoFit/>
                </a:bodyPr>
                <a:lstStyle/>
                <a:p>
                  <a:pPr algn="ctr"/>
                  <a:r>
                    <a:rPr lang="en-US" altLang="ja-JP" sz="1050" b="1" dirty="0"/>
                    <a:t>PBMC</a:t>
                  </a:r>
                  <a:endParaRPr kumimoji="1" lang="ja-JP" altLang="en-US" sz="1050" b="1" dirty="0"/>
                </a:p>
              </p:txBody>
            </p:sp>
            <p:sp>
              <p:nvSpPr>
                <p:cNvPr id="73" name="正方形/長方形 72">
                  <a:extLst>
                    <a:ext uri="{FF2B5EF4-FFF2-40B4-BE49-F238E27FC236}">
                      <a16:creationId xmlns:a16="http://schemas.microsoft.com/office/drawing/2014/main" id="{2C26A358-2F3E-58D6-51C4-4A2C7D2B1F52}"/>
                    </a:ext>
                  </a:extLst>
                </p:cNvPr>
                <p:cNvSpPr/>
                <p:nvPr/>
              </p:nvSpPr>
              <p:spPr>
                <a:xfrm>
                  <a:off x="716383" y="602372"/>
                  <a:ext cx="1086137" cy="12034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0" name="正方形/長方形 169">
                  <a:extLst>
                    <a:ext uri="{FF2B5EF4-FFF2-40B4-BE49-F238E27FC236}">
                      <a16:creationId xmlns:a16="http://schemas.microsoft.com/office/drawing/2014/main" id="{400245E8-CA93-A7D7-3128-74C8315C2423}"/>
                    </a:ext>
                  </a:extLst>
                </p:cNvPr>
                <p:cNvSpPr/>
                <p:nvPr/>
              </p:nvSpPr>
              <p:spPr>
                <a:xfrm rot="16200000">
                  <a:off x="-203508" y="1458806"/>
                  <a:ext cx="687641" cy="21567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0" rIns="36000" bIns="0" rtlCol="0" anchor="ctr"/>
                <a:lstStyle/>
                <a:p>
                  <a:pPr algn="ctr"/>
                  <a:r>
                    <a:rPr kumimoji="1" lang="en-US" altLang="ja-JP" sz="1050" dirty="0">
                      <a:solidFill>
                        <a:schemeClr val="tx1"/>
                      </a:solidFill>
                    </a:rPr>
                    <a:t>SSC-A</a:t>
                  </a:r>
                  <a:endParaRPr kumimoji="1" lang="ja-JP" altLang="en-US" sz="105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4" name="正方形/長方形 173">
                  <a:extLst>
                    <a:ext uri="{FF2B5EF4-FFF2-40B4-BE49-F238E27FC236}">
                      <a16:creationId xmlns:a16="http://schemas.microsoft.com/office/drawing/2014/main" id="{A90BD831-AA9F-13C2-B3A6-CCFD080DBE31}"/>
                    </a:ext>
                  </a:extLst>
                </p:cNvPr>
                <p:cNvSpPr/>
                <p:nvPr/>
              </p:nvSpPr>
              <p:spPr>
                <a:xfrm>
                  <a:off x="949946" y="2451377"/>
                  <a:ext cx="601792" cy="20059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0" rIns="36000" bIns="0" rtlCol="0" anchor="ctr"/>
                <a:lstStyle/>
                <a:p>
                  <a:pPr algn="ctr"/>
                  <a:r>
                    <a:rPr lang="en-US" altLang="ja-JP" sz="1050" dirty="0">
                      <a:solidFill>
                        <a:schemeClr val="tx1"/>
                      </a:solidFill>
                    </a:rPr>
                    <a:t>F</a:t>
                  </a:r>
                  <a:r>
                    <a:rPr kumimoji="1" lang="en-US" altLang="ja-JP" sz="1050" dirty="0">
                      <a:solidFill>
                        <a:schemeClr val="tx1"/>
                      </a:solidFill>
                    </a:rPr>
                    <a:t>SC-A</a:t>
                  </a:r>
                </a:p>
              </p:txBody>
            </p: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9789C898-C321-4E9A-3E36-F1A2AB6FD125}"/>
                  </a:ext>
                </a:extLst>
              </p:cNvPr>
              <p:cNvGrpSpPr/>
              <p:nvPr/>
            </p:nvGrpSpPr>
            <p:grpSpPr>
              <a:xfrm>
                <a:off x="4562055" y="696809"/>
                <a:ext cx="2179313" cy="1956259"/>
                <a:chOff x="4562055" y="696809"/>
                <a:chExt cx="2179313" cy="1956259"/>
              </a:xfrm>
            </p:grpSpPr>
            <p:pic>
              <p:nvPicPr>
                <p:cNvPr id="11" name="図 10">
                  <a:extLst>
                    <a:ext uri="{FF2B5EF4-FFF2-40B4-BE49-F238E27FC236}">
                      <a16:creationId xmlns:a16="http://schemas.microsoft.com/office/drawing/2014/main" id="{A6491E3F-8357-F1ED-B47F-FBAF373A3AB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801464" y="696809"/>
                  <a:ext cx="1939904" cy="1862437"/>
                </a:xfrm>
                <a:prstGeom prst="rect">
                  <a:avLst/>
                </a:prstGeom>
              </p:spPr>
            </p:pic>
            <p:sp>
              <p:nvSpPr>
                <p:cNvPr id="102" name="テキスト ボックス 101">
                  <a:extLst>
                    <a:ext uri="{FF2B5EF4-FFF2-40B4-BE49-F238E27FC236}">
                      <a16:creationId xmlns:a16="http://schemas.microsoft.com/office/drawing/2014/main" id="{4D5AD440-5D8A-D0C9-8460-79A165EEDBD7}"/>
                    </a:ext>
                  </a:extLst>
                </p:cNvPr>
                <p:cNvSpPr txBox="1"/>
                <p:nvPr/>
              </p:nvSpPr>
              <p:spPr>
                <a:xfrm>
                  <a:off x="6242378" y="1179729"/>
                  <a:ext cx="396510" cy="161583"/>
                </a:xfrm>
                <a:prstGeom prst="rect">
                  <a:avLst/>
                </a:prstGeom>
                <a:solidFill>
                  <a:srgbClr val="FFFFFF">
                    <a:alpha val="50196"/>
                  </a:srgbClr>
                </a:solidFill>
              </p:spPr>
              <p:txBody>
                <a:bodyPr wrap="none" lIns="36000" tIns="0" rIns="36000" bIns="0" rtlCol="0">
                  <a:spAutoFit/>
                </a:bodyPr>
                <a:lstStyle/>
                <a:p>
                  <a:r>
                    <a:rPr lang="en-US" altLang="ja-JP" sz="1050" b="1" dirty="0"/>
                    <a:t>CD3</a:t>
                  </a:r>
                  <a:r>
                    <a:rPr lang="en-US" altLang="ja-JP" sz="1050" b="1" baseline="30000" dirty="0"/>
                    <a:t>+</a:t>
                  </a:r>
                  <a:endParaRPr kumimoji="1" lang="ja-JP" altLang="en-US" sz="1050" b="1" baseline="30000" dirty="0"/>
                </a:p>
              </p:txBody>
            </p:sp>
            <p:sp>
              <p:nvSpPr>
                <p:cNvPr id="180" name="正方形/長方形 179">
                  <a:extLst>
                    <a:ext uri="{FF2B5EF4-FFF2-40B4-BE49-F238E27FC236}">
                      <a16:creationId xmlns:a16="http://schemas.microsoft.com/office/drawing/2014/main" id="{5CCF2655-5131-A358-BD75-7D8E521BCC93}"/>
                    </a:ext>
                  </a:extLst>
                </p:cNvPr>
                <p:cNvSpPr/>
                <p:nvPr/>
              </p:nvSpPr>
              <p:spPr>
                <a:xfrm rot="16200000">
                  <a:off x="3851169" y="1576516"/>
                  <a:ext cx="1661183" cy="239411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0" rIns="36000" bIns="0" rtlCol="0" anchor="ctr"/>
                <a:lstStyle/>
                <a:p>
                  <a:pPr algn="ctr"/>
                  <a:r>
                    <a:rPr lang="en-US" altLang="ja-JP" sz="1050" dirty="0">
                      <a:solidFill>
                        <a:schemeClr val="tx1"/>
                      </a:solidFill>
                    </a:rPr>
                    <a:t>CD3-PerCp/Cy5.5</a:t>
                  </a:r>
                  <a:endParaRPr kumimoji="1" lang="ja-JP" altLang="en-US" sz="105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1" name="正方形/長方形 180">
                  <a:extLst>
                    <a:ext uri="{FF2B5EF4-FFF2-40B4-BE49-F238E27FC236}">
                      <a16:creationId xmlns:a16="http://schemas.microsoft.com/office/drawing/2014/main" id="{725DAAA7-9C15-5E28-9510-8683AF457C6B}"/>
                    </a:ext>
                  </a:extLst>
                </p:cNvPr>
                <p:cNvSpPr/>
                <p:nvPr/>
              </p:nvSpPr>
              <p:spPr>
                <a:xfrm>
                  <a:off x="5543272" y="2446268"/>
                  <a:ext cx="620399" cy="2068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0" rIns="36000" bIns="0" rtlCol="0" anchor="ctr"/>
                <a:lstStyle/>
                <a:p>
                  <a:pPr algn="ctr"/>
                  <a:r>
                    <a:rPr lang="en-US" altLang="ja-JP" sz="1050" dirty="0">
                      <a:solidFill>
                        <a:schemeClr val="tx1"/>
                      </a:solidFill>
                    </a:rPr>
                    <a:t>F</a:t>
                  </a:r>
                  <a:r>
                    <a:rPr kumimoji="1" lang="en-US" altLang="ja-JP" sz="1050" dirty="0">
                      <a:solidFill>
                        <a:schemeClr val="tx1"/>
                      </a:solidFill>
                    </a:rPr>
                    <a:t>SC-A</a:t>
                  </a:r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49890FAC-96E9-7989-0CC3-D84C6F3153AE}"/>
                  </a:ext>
                </a:extLst>
              </p:cNvPr>
              <p:cNvGrpSpPr/>
              <p:nvPr/>
            </p:nvGrpSpPr>
            <p:grpSpPr>
              <a:xfrm>
                <a:off x="2241542" y="535729"/>
                <a:ext cx="2930756" cy="2117339"/>
                <a:chOff x="2241542" y="535729"/>
                <a:chExt cx="2930756" cy="2117339"/>
              </a:xfrm>
            </p:grpSpPr>
            <p:pic>
              <p:nvPicPr>
                <p:cNvPr id="7" name="図 6">
                  <a:extLst>
                    <a:ext uri="{FF2B5EF4-FFF2-40B4-BE49-F238E27FC236}">
                      <a16:creationId xmlns:a16="http://schemas.microsoft.com/office/drawing/2014/main" id="{4D330B8F-4051-59A6-4ED2-1BFAED96165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491499" y="535729"/>
                  <a:ext cx="1945613" cy="1991087"/>
                </a:xfrm>
                <a:prstGeom prst="rect">
                  <a:avLst/>
                </a:prstGeom>
              </p:spPr>
            </p:pic>
            <p:sp>
              <p:nvSpPr>
                <p:cNvPr id="176" name="正方形/長方形 175">
                  <a:extLst>
                    <a:ext uri="{FF2B5EF4-FFF2-40B4-BE49-F238E27FC236}">
                      <a16:creationId xmlns:a16="http://schemas.microsoft.com/office/drawing/2014/main" id="{07F51D71-0D45-4911-7DC3-1BC6907374BE}"/>
                    </a:ext>
                  </a:extLst>
                </p:cNvPr>
                <p:cNvSpPr/>
                <p:nvPr/>
              </p:nvSpPr>
              <p:spPr>
                <a:xfrm rot="16200000">
                  <a:off x="2009240" y="1406450"/>
                  <a:ext cx="704160" cy="23955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0" rIns="36000" bIns="0" rtlCol="0" anchor="ctr"/>
                <a:lstStyle/>
                <a:p>
                  <a:pPr algn="ctr"/>
                  <a:r>
                    <a:rPr lang="en-US" altLang="ja-JP" sz="1050" dirty="0">
                      <a:solidFill>
                        <a:schemeClr val="tx1"/>
                      </a:solidFill>
                    </a:rPr>
                    <a:t>F</a:t>
                  </a:r>
                  <a:r>
                    <a:rPr kumimoji="1" lang="en-US" altLang="ja-JP" sz="1050" dirty="0">
                      <a:solidFill>
                        <a:schemeClr val="tx1"/>
                      </a:solidFill>
                    </a:rPr>
                    <a:t>SC-A</a:t>
                  </a:r>
                  <a:endParaRPr kumimoji="1" lang="ja-JP" altLang="en-US" sz="105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8" name="正方形/長方形 177">
                  <a:extLst>
                    <a:ext uri="{FF2B5EF4-FFF2-40B4-BE49-F238E27FC236}">
                      <a16:creationId xmlns:a16="http://schemas.microsoft.com/office/drawing/2014/main" id="{DEADDB23-C20B-D138-7B46-86EE32979DA7}"/>
                    </a:ext>
                  </a:extLst>
                </p:cNvPr>
                <p:cNvSpPr/>
                <p:nvPr/>
              </p:nvSpPr>
              <p:spPr>
                <a:xfrm>
                  <a:off x="3281395" y="2446268"/>
                  <a:ext cx="620399" cy="2068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0" rIns="36000" bIns="0" rtlCol="0" anchor="ctr"/>
                <a:lstStyle/>
                <a:p>
                  <a:pPr algn="ctr"/>
                  <a:r>
                    <a:rPr lang="en-US" altLang="ja-JP" sz="1050" dirty="0">
                      <a:solidFill>
                        <a:schemeClr val="tx1"/>
                      </a:solidFill>
                    </a:rPr>
                    <a:t>F</a:t>
                  </a:r>
                  <a:r>
                    <a:rPr kumimoji="1" lang="en-US" altLang="ja-JP" sz="1050" dirty="0">
                      <a:solidFill>
                        <a:schemeClr val="tx1"/>
                      </a:solidFill>
                    </a:rPr>
                    <a:t>SC-H</a:t>
                  </a:r>
                </a:p>
              </p:txBody>
            </p:sp>
            <p:cxnSp>
              <p:nvCxnSpPr>
                <p:cNvPr id="186" name="直線矢印コネクタ 185">
                  <a:extLst>
                    <a:ext uri="{FF2B5EF4-FFF2-40B4-BE49-F238E27FC236}">
                      <a16:creationId xmlns:a16="http://schemas.microsoft.com/office/drawing/2014/main" id="{70A7A405-BCD6-4F0E-8DA0-C0BF27AC405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70125" y="920552"/>
                  <a:ext cx="1202173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7" name="テキスト ボックス 186">
                  <a:extLst>
                    <a:ext uri="{FF2B5EF4-FFF2-40B4-BE49-F238E27FC236}">
                      <a16:creationId xmlns:a16="http://schemas.microsoft.com/office/drawing/2014/main" id="{B93CD940-9F8B-B2E9-0CC6-A33CA8CCEAC7}"/>
                    </a:ext>
                  </a:extLst>
                </p:cNvPr>
                <p:cNvSpPr txBox="1"/>
                <p:nvPr/>
              </p:nvSpPr>
              <p:spPr>
                <a:xfrm>
                  <a:off x="3773861" y="1341312"/>
                  <a:ext cx="595282" cy="161583"/>
                </a:xfrm>
                <a:prstGeom prst="rect">
                  <a:avLst/>
                </a:prstGeom>
                <a:noFill/>
              </p:spPr>
              <p:txBody>
                <a:bodyPr wrap="none" lIns="36000" tIns="0" rIns="36000" bIns="0" rtlCol="0">
                  <a:spAutoFit/>
                </a:bodyPr>
                <a:lstStyle/>
                <a:p>
                  <a:pPr algn="ctr"/>
                  <a:r>
                    <a:rPr kumimoji="1" lang="en-US" altLang="ja-JP" sz="1050" b="1" dirty="0"/>
                    <a:t>Singlets</a:t>
                  </a:r>
                  <a:endParaRPr kumimoji="1" lang="ja-JP" altLang="en-US" sz="1050" b="1" dirty="0"/>
                </a:p>
              </p:txBody>
            </p:sp>
          </p:grpSp>
          <p:cxnSp>
            <p:nvCxnSpPr>
              <p:cNvPr id="8" name="直線矢印コネクタ 7">
                <a:extLst>
                  <a:ext uri="{FF2B5EF4-FFF2-40B4-BE49-F238E27FC236}">
                    <a16:creationId xmlns:a16="http://schemas.microsoft.com/office/drawing/2014/main" id="{64EF73F8-8E1D-4E3E-0C8B-5CE7D0522D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5433" y="2138336"/>
                <a:ext cx="997503" cy="0"/>
              </a:xfrm>
              <a:prstGeom prst="straightConnector1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CAF5C568-9086-4FCF-3032-5BFB88A1F997}"/>
                  </a:ext>
                </a:extLst>
              </p:cNvPr>
              <p:cNvSpPr/>
              <p:nvPr/>
            </p:nvSpPr>
            <p:spPr>
              <a:xfrm>
                <a:off x="3029835" y="548283"/>
                <a:ext cx="1119719" cy="1240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18" name="コネクタ: カギ線 17">
                <a:extLst>
                  <a:ext uri="{FF2B5EF4-FFF2-40B4-BE49-F238E27FC236}">
                    <a16:creationId xmlns:a16="http://schemas.microsoft.com/office/drawing/2014/main" id="{2FB5E29C-CA3D-B537-EDF5-4713919D54B9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3084298" y="928131"/>
                <a:ext cx="1224000" cy="2952000"/>
              </a:xfrm>
              <a:prstGeom prst="bentConnector3">
                <a:avLst>
                  <a:gd name="adj1" fmla="val 75255"/>
                </a:avLst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63ADC7E2-FF21-11AB-58E9-4DA7A34B31CF}"/>
                </a:ext>
              </a:extLst>
            </p:cNvPr>
            <p:cNvGrpSpPr/>
            <p:nvPr/>
          </p:nvGrpSpPr>
          <p:grpSpPr>
            <a:xfrm>
              <a:off x="381084" y="4852390"/>
              <a:ext cx="6141799" cy="4997154"/>
              <a:chOff x="237068" y="4839438"/>
              <a:chExt cx="6141799" cy="4997154"/>
            </a:xfrm>
          </p:grpSpPr>
          <p:pic>
            <p:nvPicPr>
              <p:cNvPr id="51" name="図 50">
                <a:extLst>
                  <a:ext uri="{FF2B5EF4-FFF2-40B4-BE49-F238E27FC236}">
                    <a16:creationId xmlns:a16="http://schemas.microsoft.com/office/drawing/2014/main" id="{B355AA84-54C7-82C4-ED12-151DBDE131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857114" y="8113749"/>
                <a:ext cx="1465792" cy="1413174"/>
              </a:xfrm>
              <a:prstGeom prst="rect">
                <a:avLst/>
              </a:prstGeom>
            </p:spPr>
          </p:pic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53BA3909-4C7A-2811-6E30-3C9E507E0428}"/>
                  </a:ext>
                </a:extLst>
              </p:cNvPr>
              <p:cNvGrpSpPr/>
              <p:nvPr/>
            </p:nvGrpSpPr>
            <p:grpSpPr>
              <a:xfrm>
                <a:off x="349242" y="4839438"/>
                <a:ext cx="4923185" cy="2410337"/>
                <a:chOff x="188640" y="5042811"/>
                <a:chExt cx="5111383" cy="2502477"/>
              </a:xfrm>
            </p:grpSpPr>
            <p:sp>
              <p:nvSpPr>
                <p:cNvPr id="218" name="正方形/長方形 217">
                  <a:extLst>
                    <a:ext uri="{FF2B5EF4-FFF2-40B4-BE49-F238E27FC236}">
                      <a16:creationId xmlns:a16="http://schemas.microsoft.com/office/drawing/2014/main" id="{C1D612AC-335F-B09A-18BB-C3C95F5EC8B5}"/>
                    </a:ext>
                  </a:extLst>
                </p:cNvPr>
                <p:cNvSpPr/>
                <p:nvPr/>
              </p:nvSpPr>
              <p:spPr>
                <a:xfrm>
                  <a:off x="188640" y="7446527"/>
                  <a:ext cx="72399" cy="9876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3" name="正方形/長方形 222">
                  <a:extLst>
                    <a:ext uri="{FF2B5EF4-FFF2-40B4-BE49-F238E27FC236}">
                      <a16:creationId xmlns:a16="http://schemas.microsoft.com/office/drawing/2014/main" id="{AA5CEB0B-C87C-B1BD-A816-CBBDBB8D40DD}"/>
                    </a:ext>
                  </a:extLst>
                </p:cNvPr>
                <p:cNvSpPr/>
                <p:nvPr/>
              </p:nvSpPr>
              <p:spPr>
                <a:xfrm>
                  <a:off x="1830170" y="7446528"/>
                  <a:ext cx="51956" cy="9876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7" name="正方形/長方形 226">
                  <a:extLst>
                    <a:ext uri="{FF2B5EF4-FFF2-40B4-BE49-F238E27FC236}">
                      <a16:creationId xmlns:a16="http://schemas.microsoft.com/office/drawing/2014/main" id="{E30BAF9A-D8D5-3824-5083-8D05877FC061}"/>
                    </a:ext>
                  </a:extLst>
                </p:cNvPr>
                <p:cNvSpPr/>
                <p:nvPr/>
              </p:nvSpPr>
              <p:spPr>
                <a:xfrm>
                  <a:off x="3452364" y="7446527"/>
                  <a:ext cx="51956" cy="9876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3" name="正方形/長方形 232">
                  <a:extLst>
                    <a:ext uri="{FF2B5EF4-FFF2-40B4-BE49-F238E27FC236}">
                      <a16:creationId xmlns:a16="http://schemas.microsoft.com/office/drawing/2014/main" id="{3397CCDE-4333-4098-9F0D-56BBA6745054}"/>
                    </a:ext>
                  </a:extLst>
                </p:cNvPr>
                <p:cNvSpPr/>
                <p:nvPr/>
              </p:nvSpPr>
              <p:spPr>
                <a:xfrm>
                  <a:off x="5062323" y="7446527"/>
                  <a:ext cx="51956" cy="9876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2" name="テキスト ボックス 251">
                  <a:extLst>
                    <a:ext uri="{FF2B5EF4-FFF2-40B4-BE49-F238E27FC236}">
                      <a16:creationId xmlns:a16="http://schemas.microsoft.com/office/drawing/2014/main" id="{CC6CD164-E847-9AF1-061C-3EB19BFD6E15}"/>
                    </a:ext>
                  </a:extLst>
                </p:cNvPr>
                <p:cNvSpPr txBox="1"/>
                <p:nvPr/>
              </p:nvSpPr>
              <p:spPr>
                <a:xfrm>
                  <a:off x="704026" y="5048886"/>
                  <a:ext cx="1175569" cy="161583"/>
                </a:xfrm>
                <a:prstGeom prst="rect">
                  <a:avLst/>
                </a:prstGeom>
                <a:noFill/>
              </p:spPr>
              <p:txBody>
                <a:bodyPr wrap="none" lIns="36000" tIns="0" rIns="36000" bIns="0" rtlCol="0">
                  <a:spAutoFit/>
                </a:bodyPr>
                <a:lstStyle/>
                <a:p>
                  <a:pPr algn="ctr"/>
                  <a:r>
                    <a:rPr kumimoji="1" lang="en-US" altLang="ja-JP" sz="1050" b="1" dirty="0"/>
                    <a:t>CD3</a:t>
                  </a:r>
                  <a:r>
                    <a:rPr kumimoji="1" lang="en-US" altLang="ja-JP" sz="1050" b="1" baseline="30000" dirty="0"/>
                    <a:t>+</a:t>
                  </a:r>
                  <a:r>
                    <a:rPr kumimoji="1" lang="en-US" altLang="ja-JP" sz="1050" b="1" dirty="0"/>
                    <a:t>CD4</a:t>
                  </a:r>
                  <a:r>
                    <a:rPr kumimoji="1" lang="en-US" altLang="ja-JP" sz="1050" b="1" baseline="30000" dirty="0"/>
                    <a:t>+</a:t>
                  </a:r>
                  <a:r>
                    <a:rPr kumimoji="1" lang="en-US" altLang="ja-JP" sz="1050" b="1" dirty="0"/>
                    <a:t> T cells</a:t>
                  </a:r>
                  <a:endParaRPr kumimoji="1" lang="ja-JP" altLang="en-US" sz="1050" b="1" dirty="0"/>
                </a:p>
              </p:txBody>
            </p:sp>
            <p:sp>
              <p:nvSpPr>
                <p:cNvPr id="255" name="テキスト ボックス 254">
                  <a:extLst>
                    <a:ext uri="{FF2B5EF4-FFF2-40B4-BE49-F238E27FC236}">
                      <a16:creationId xmlns:a16="http://schemas.microsoft.com/office/drawing/2014/main" id="{3C3BCDBB-F3BF-B3BA-3CFE-FAB840AF7C91}"/>
                    </a:ext>
                  </a:extLst>
                </p:cNvPr>
                <p:cNvSpPr txBox="1"/>
                <p:nvPr/>
              </p:nvSpPr>
              <p:spPr>
                <a:xfrm>
                  <a:off x="2372926" y="5042811"/>
                  <a:ext cx="1175569" cy="161583"/>
                </a:xfrm>
                <a:prstGeom prst="rect">
                  <a:avLst/>
                </a:prstGeom>
                <a:noFill/>
              </p:spPr>
              <p:txBody>
                <a:bodyPr wrap="none" lIns="36000" tIns="0" rIns="36000" bIns="0" rtlCol="0">
                  <a:spAutoFit/>
                </a:bodyPr>
                <a:lstStyle/>
                <a:p>
                  <a:pPr algn="ctr"/>
                  <a:r>
                    <a:rPr kumimoji="1" lang="en-US" altLang="ja-JP" sz="1050" b="1" dirty="0"/>
                    <a:t>CD3</a:t>
                  </a:r>
                  <a:r>
                    <a:rPr kumimoji="1" lang="en-US" altLang="ja-JP" sz="1050" b="1" baseline="30000" dirty="0"/>
                    <a:t>+</a:t>
                  </a:r>
                  <a:r>
                    <a:rPr kumimoji="1" lang="en-US" altLang="ja-JP" sz="1050" b="1" dirty="0"/>
                    <a:t>CD8</a:t>
                  </a:r>
                  <a:r>
                    <a:rPr kumimoji="1" lang="en-US" altLang="ja-JP" sz="1050" b="1" baseline="30000" dirty="0"/>
                    <a:t>+</a:t>
                  </a:r>
                  <a:r>
                    <a:rPr kumimoji="1" lang="en-US" altLang="ja-JP" sz="1050" b="1" dirty="0"/>
                    <a:t> T cells</a:t>
                  </a:r>
                  <a:endParaRPr kumimoji="1" lang="ja-JP" altLang="en-US" sz="1050" b="1" dirty="0"/>
                </a:p>
              </p:txBody>
            </p:sp>
            <p:sp>
              <p:nvSpPr>
                <p:cNvPr id="256" name="テキスト ボックス 255">
                  <a:extLst>
                    <a:ext uri="{FF2B5EF4-FFF2-40B4-BE49-F238E27FC236}">
                      <a16:creationId xmlns:a16="http://schemas.microsoft.com/office/drawing/2014/main" id="{47AA64B6-4A8E-6AB9-86DC-9540A6D2390E}"/>
                    </a:ext>
                  </a:extLst>
                </p:cNvPr>
                <p:cNvSpPr txBox="1"/>
                <p:nvPr/>
              </p:nvSpPr>
              <p:spPr>
                <a:xfrm>
                  <a:off x="3960947" y="5051076"/>
                  <a:ext cx="1339076" cy="161583"/>
                </a:xfrm>
                <a:prstGeom prst="rect">
                  <a:avLst/>
                </a:prstGeom>
                <a:noFill/>
              </p:spPr>
              <p:txBody>
                <a:bodyPr wrap="none" lIns="36000" tIns="0" rIns="36000" bIns="0" rtlCol="0">
                  <a:spAutoFit/>
                </a:bodyPr>
                <a:lstStyle/>
                <a:p>
                  <a:pPr algn="ctr"/>
                  <a:r>
                    <a:rPr kumimoji="1" lang="en-US" altLang="ja-JP" sz="1050" b="1" dirty="0"/>
                    <a:t>CD3</a:t>
                  </a:r>
                  <a:r>
                    <a:rPr kumimoji="1" lang="en-US" altLang="ja-JP" sz="1050" b="1" baseline="30000" dirty="0"/>
                    <a:t>+</a:t>
                  </a:r>
                  <a:r>
                    <a:rPr kumimoji="1" lang="en-US" altLang="ja-JP" sz="1050" b="1" dirty="0"/>
                    <a:t>γδTCR</a:t>
                  </a:r>
                  <a:r>
                    <a:rPr kumimoji="1" lang="en-US" altLang="ja-JP" sz="1050" b="1" baseline="30000" dirty="0"/>
                    <a:t>+</a:t>
                  </a:r>
                  <a:r>
                    <a:rPr kumimoji="1" lang="en-US" altLang="ja-JP" sz="1050" b="1" dirty="0"/>
                    <a:t> T cells</a:t>
                  </a:r>
                  <a:endParaRPr kumimoji="1" lang="ja-JP" altLang="en-US" sz="1050" b="1" dirty="0"/>
                </a:p>
              </p:txBody>
            </p:sp>
          </p:grp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22EC8C36-8CC8-C7B0-5F4D-4B0F4FD9E3DA}"/>
                  </a:ext>
                </a:extLst>
              </p:cNvPr>
              <p:cNvGrpSpPr/>
              <p:nvPr/>
            </p:nvGrpSpPr>
            <p:grpSpPr>
              <a:xfrm>
                <a:off x="237068" y="4980528"/>
                <a:ext cx="5280164" cy="4856064"/>
                <a:chOff x="237068" y="4980528"/>
                <a:chExt cx="5280164" cy="4856064"/>
              </a:xfrm>
            </p:grpSpPr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1A006F7D-1BF6-1D32-9B89-B929D023DF50}"/>
                    </a:ext>
                  </a:extLst>
                </p:cNvPr>
                <p:cNvGrpSpPr/>
                <p:nvPr/>
              </p:nvGrpSpPr>
              <p:grpSpPr>
                <a:xfrm>
                  <a:off x="490983" y="4980528"/>
                  <a:ext cx="5026249" cy="4856064"/>
                  <a:chOff x="490983" y="4980528"/>
                  <a:chExt cx="5026249" cy="4856064"/>
                </a:xfrm>
              </p:grpSpPr>
              <p:sp>
                <p:nvSpPr>
                  <p:cNvPr id="326" name="テキスト ボックス 325">
                    <a:extLst>
                      <a:ext uri="{FF2B5EF4-FFF2-40B4-BE49-F238E27FC236}">
                        <a16:creationId xmlns:a16="http://schemas.microsoft.com/office/drawing/2014/main" id="{2E840B2E-3B07-976A-ECFE-4272C8028314}"/>
                      </a:ext>
                    </a:extLst>
                  </p:cNvPr>
                  <p:cNvSpPr txBox="1"/>
                  <p:nvPr/>
                </p:nvSpPr>
                <p:spPr>
                  <a:xfrm>
                    <a:off x="2243322" y="9582676"/>
                    <a:ext cx="1521570" cy="2539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kumimoji="1" lang="en-US" altLang="ja-JP" sz="1050" dirty="0"/>
                      <a:t>CD25-Alexa Flour 488</a:t>
                    </a:r>
                    <a:endParaRPr kumimoji="1" lang="ja-JP" altLang="en-US" sz="1050" dirty="0"/>
                  </a:p>
                </p:txBody>
              </p:sp>
              <p:grpSp>
                <p:nvGrpSpPr>
                  <p:cNvPr id="325" name="グループ化 324">
                    <a:extLst>
                      <a:ext uri="{FF2B5EF4-FFF2-40B4-BE49-F238E27FC236}">
                        <a16:creationId xmlns:a16="http://schemas.microsoft.com/office/drawing/2014/main" id="{234D08CC-9A42-5BC5-773A-859F1AD58D51}"/>
                      </a:ext>
                    </a:extLst>
                  </p:cNvPr>
                  <p:cNvGrpSpPr/>
                  <p:nvPr/>
                </p:nvGrpSpPr>
                <p:grpSpPr>
                  <a:xfrm>
                    <a:off x="490983" y="4980528"/>
                    <a:ext cx="5026249" cy="4602149"/>
                    <a:chOff x="175269" y="2937190"/>
                    <a:chExt cx="5026249" cy="4602149"/>
                  </a:xfrm>
                </p:grpSpPr>
                <p:cxnSp>
                  <p:nvCxnSpPr>
                    <p:cNvPr id="320" name="直線矢印コネクタ 319">
                      <a:extLst>
                        <a:ext uri="{FF2B5EF4-FFF2-40B4-BE49-F238E27FC236}">
                          <a16:creationId xmlns:a16="http://schemas.microsoft.com/office/drawing/2014/main" id="{EAF40B07-A730-4670-69CE-51CA25300FA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75270" y="2937190"/>
                      <a:ext cx="0" cy="4602149"/>
                    </a:xfrm>
                    <a:prstGeom prst="straightConnector1">
                      <a:avLst/>
                    </a:prstGeom>
                    <a:ln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3" name="直線矢印コネクタ 322">
                      <a:extLst>
                        <a:ext uri="{FF2B5EF4-FFF2-40B4-BE49-F238E27FC236}">
                          <a16:creationId xmlns:a16="http://schemas.microsoft.com/office/drawing/2014/main" id="{0E890FBD-9816-6BC8-A8CC-BAED8D24850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75269" y="7539339"/>
                      <a:ext cx="5026249" cy="0"/>
                    </a:xfrm>
                    <a:prstGeom prst="straightConnector1">
                      <a:avLst/>
                    </a:prstGeom>
                    <a:ln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327" name="テキスト ボックス 326">
                  <a:extLst>
                    <a:ext uri="{FF2B5EF4-FFF2-40B4-BE49-F238E27FC236}">
                      <a16:creationId xmlns:a16="http://schemas.microsoft.com/office/drawing/2014/main" id="{298B243E-7B61-C93F-1C02-0C10C74E81C6}"/>
                    </a:ext>
                  </a:extLst>
                </p:cNvPr>
                <p:cNvSpPr txBox="1"/>
                <p:nvPr/>
              </p:nvSpPr>
              <p:spPr>
                <a:xfrm rot="16200000">
                  <a:off x="-396760" y="7162176"/>
                  <a:ext cx="1521571" cy="2539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en-US" altLang="ja-JP" sz="1050" dirty="0"/>
                    <a:t>CD69-Alexa Flour 647</a:t>
                  </a:r>
                  <a:endParaRPr kumimoji="1" lang="ja-JP" altLang="en-US" sz="1050" dirty="0"/>
                </a:p>
              </p:txBody>
            </p:sp>
          </p:grpSp>
          <p:pic>
            <p:nvPicPr>
              <p:cNvPr id="32" name="図 31">
                <a:extLst>
                  <a:ext uri="{FF2B5EF4-FFF2-40B4-BE49-F238E27FC236}">
                    <a16:creationId xmlns:a16="http://schemas.microsoft.com/office/drawing/2014/main" id="{3492D0C2-DF82-B8C0-E648-16639D22FB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07763" y="6582548"/>
                <a:ext cx="1440000" cy="1382782"/>
              </a:xfrm>
              <a:prstGeom prst="rect">
                <a:avLst/>
              </a:prstGeom>
            </p:spPr>
          </p:pic>
          <p:pic>
            <p:nvPicPr>
              <p:cNvPr id="34" name="図 33">
                <a:extLst>
                  <a:ext uri="{FF2B5EF4-FFF2-40B4-BE49-F238E27FC236}">
                    <a16:creationId xmlns:a16="http://schemas.microsoft.com/office/drawing/2014/main" id="{E97FD271-1053-F36D-250B-24475F7772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233164" y="6582548"/>
                <a:ext cx="1440000" cy="1386666"/>
              </a:xfrm>
              <a:prstGeom prst="rect">
                <a:avLst/>
              </a:prstGeom>
            </p:spPr>
          </p:pic>
          <p:pic>
            <p:nvPicPr>
              <p:cNvPr id="36" name="図 35">
                <a:extLst>
                  <a:ext uri="{FF2B5EF4-FFF2-40B4-BE49-F238E27FC236}">
                    <a16:creationId xmlns:a16="http://schemas.microsoft.com/office/drawing/2014/main" id="{29CA2B25-F68A-4E81-51B3-C816401217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858566" y="6582548"/>
                <a:ext cx="1464340" cy="1413174"/>
              </a:xfrm>
              <a:prstGeom prst="rect">
                <a:avLst/>
              </a:prstGeom>
            </p:spPr>
          </p:pic>
          <p:pic>
            <p:nvPicPr>
              <p:cNvPr id="38" name="図 37">
                <a:extLst>
                  <a:ext uri="{FF2B5EF4-FFF2-40B4-BE49-F238E27FC236}">
                    <a16:creationId xmlns:a16="http://schemas.microsoft.com/office/drawing/2014/main" id="{68204EAE-BCE6-130C-BA58-9715E2C94D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07763" y="5060760"/>
                <a:ext cx="1440000" cy="1390001"/>
              </a:xfrm>
              <a:prstGeom prst="rect">
                <a:avLst/>
              </a:prstGeom>
            </p:spPr>
          </p:pic>
          <p:pic>
            <p:nvPicPr>
              <p:cNvPr id="40" name="図 39">
                <a:extLst>
                  <a:ext uri="{FF2B5EF4-FFF2-40B4-BE49-F238E27FC236}">
                    <a16:creationId xmlns:a16="http://schemas.microsoft.com/office/drawing/2014/main" id="{67A56F1A-D3AB-2645-0CEC-FA90BFE7F5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233164" y="5057932"/>
                <a:ext cx="1440000" cy="1392829"/>
              </a:xfrm>
              <a:prstGeom prst="rect">
                <a:avLst/>
              </a:prstGeom>
            </p:spPr>
          </p:pic>
          <p:pic>
            <p:nvPicPr>
              <p:cNvPr id="42" name="図 41">
                <a:extLst>
                  <a:ext uri="{FF2B5EF4-FFF2-40B4-BE49-F238E27FC236}">
                    <a16:creationId xmlns:a16="http://schemas.microsoft.com/office/drawing/2014/main" id="{270ECDAA-AC76-3A59-F7E7-94E74C53EA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858566" y="5074871"/>
                <a:ext cx="1464340" cy="1399147"/>
              </a:xfrm>
              <a:prstGeom prst="rect">
                <a:avLst/>
              </a:prstGeom>
            </p:spPr>
          </p:pic>
          <p:pic>
            <p:nvPicPr>
              <p:cNvPr id="44" name="図 43">
                <a:extLst>
                  <a:ext uri="{FF2B5EF4-FFF2-40B4-BE49-F238E27FC236}">
                    <a16:creationId xmlns:a16="http://schemas.microsoft.com/office/drawing/2014/main" id="{DF0C42F4-B0AF-9A5D-6C8E-FB352BC0E0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07763" y="8113748"/>
                <a:ext cx="1440000" cy="1392828"/>
              </a:xfrm>
              <a:prstGeom prst="rect">
                <a:avLst/>
              </a:prstGeom>
            </p:spPr>
          </p:pic>
          <p:pic>
            <p:nvPicPr>
              <p:cNvPr id="46" name="図 45">
                <a:extLst>
                  <a:ext uri="{FF2B5EF4-FFF2-40B4-BE49-F238E27FC236}">
                    <a16:creationId xmlns:a16="http://schemas.microsoft.com/office/drawing/2014/main" id="{669207A6-D37A-9E7C-412E-1FDC8ED3A3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233164" y="8123484"/>
                <a:ext cx="1440000" cy="1383092"/>
              </a:xfrm>
              <a:prstGeom prst="rect">
                <a:avLst/>
              </a:prstGeom>
            </p:spPr>
          </p:pic>
          <p:sp>
            <p:nvSpPr>
              <p:cNvPr id="56" name="テキスト ボックス 55">
                <a:extLst>
                  <a:ext uri="{FF2B5EF4-FFF2-40B4-BE49-F238E27FC236}">
                    <a16:creationId xmlns:a16="http://schemas.microsoft.com/office/drawing/2014/main" id="{779F98F5-5242-2867-C692-567B0E3CC591}"/>
                  </a:ext>
                </a:extLst>
              </p:cNvPr>
              <p:cNvSpPr txBox="1"/>
              <p:nvPr/>
            </p:nvSpPr>
            <p:spPr>
              <a:xfrm>
                <a:off x="5373216" y="5592763"/>
                <a:ext cx="1005651" cy="323165"/>
              </a:xfrm>
              <a:prstGeom prst="rect">
                <a:avLst/>
              </a:prstGeom>
              <a:noFill/>
            </p:spPr>
            <p:txBody>
              <a:bodyPr wrap="none" lIns="36000" tIns="0" rIns="36000" bIns="0" rtlCol="0">
                <a:spAutoFit/>
              </a:bodyPr>
              <a:lstStyle/>
              <a:p>
                <a:pPr algn="ctr"/>
                <a:r>
                  <a:rPr kumimoji="1" lang="en-US" altLang="ja-JP" sz="1050" b="1" dirty="0"/>
                  <a:t>No stimulation</a:t>
                </a:r>
              </a:p>
              <a:p>
                <a:pPr algn="ctr"/>
                <a:r>
                  <a:rPr lang="en-US" altLang="ja-JP" sz="1050" b="1" dirty="0"/>
                  <a:t>(medium)</a:t>
                </a:r>
                <a:endParaRPr kumimoji="1" lang="ja-JP" altLang="en-US" sz="1050" b="1" dirty="0"/>
              </a:p>
            </p:txBody>
          </p:sp>
          <p:sp>
            <p:nvSpPr>
              <p:cNvPr id="57" name="テキスト ボックス 56">
                <a:extLst>
                  <a:ext uri="{FF2B5EF4-FFF2-40B4-BE49-F238E27FC236}">
                    <a16:creationId xmlns:a16="http://schemas.microsoft.com/office/drawing/2014/main" id="{D098648D-9214-0C41-118A-3D96D3DAD423}"/>
                  </a:ext>
                </a:extLst>
              </p:cNvPr>
              <p:cNvSpPr txBox="1"/>
              <p:nvPr/>
            </p:nvSpPr>
            <p:spPr>
              <a:xfrm>
                <a:off x="5481418" y="7100288"/>
                <a:ext cx="789246" cy="323165"/>
              </a:xfrm>
              <a:prstGeom prst="rect">
                <a:avLst/>
              </a:prstGeom>
              <a:noFill/>
            </p:spPr>
            <p:txBody>
              <a:bodyPr wrap="none" lIns="36000" tIns="0" rIns="36000" bIns="0" rtlCol="0">
                <a:spAutoFit/>
              </a:bodyPr>
              <a:lstStyle/>
              <a:p>
                <a:pPr algn="ctr"/>
                <a:r>
                  <a:rPr kumimoji="1" lang="en-US" altLang="ja-JP" sz="1050" b="1" dirty="0"/>
                  <a:t>BRSV</a:t>
                </a:r>
                <a:r>
                  <a:rPr lang="ja-JP" altLang="en-US" sz="1050" b="1" dirty="0"/>
                  <a:t> </a:t>
                </a:r>
                <a:endParaRPr lang="en-US" altLang="ja-JP" sz="1050" b="1" dirty="0"/>
              </a:p>
              <a:p>
                <a:pPr algn="ctr"/>
                <a:r>
                  <a:rPr lang="en-US" altLang="ja-JP" sz="1050" b="1" dirty="0"/>
                  <a:t>stimulation</a:t>
                </a:r>
                <a:endParaRPr kumimoji="1" lang="en-US" altLang="ja-JP" sz="1050" b="1" dirty="0"/>
              </a:p>
            </p:txBody>
          </p:sp>
          <p:sp>
            <p:nvSpPr>
              <p:cNvPr id="58" name="テキスト ボックス 57">
                <a:extLst>
                  <a:ext uri="{FF2B5EF4-FFF2-40B4-BE49-F238E27FC236}">
                    <a16:creationId xmlns:a16="http://schemas.microsoft.com/office/drawing/2014/main" id="{1B713D39-0155-C544-71ED-417166815F5E}"/>
                  </a:ext>
                </a:extLst>
              </p:cNvPr>
              <p:cNvSpPr txBox="1"/>
              <p:nvPr/>
            </p:nvSpPr>
            <p:spPr>
              <a:xfrm>
                <a:off x="5481418" y="8687243"/>
                <a:ext cx="789246" cy="323165"/>
              </a:xfrm>
              <a:prstGeom prst="rect">
                <a:avLst/>
              </a:prstGeom>
              <a:noFill/>
            </p:spPr>
            <p:txBody>
              <a:bodyPr wrap="none" lIns="36000" tIns="0" rIns="36000" bIns="0" rtlCol="0">
                <a:spAutoFit/>
              </a:bodyPr>
              <a:lstStyle/>
              <a:p>
                <a:pPr algn="ctr"/>
                <a:r>
                  <a:rPr kumimoji="1" lang="en-US" altLang="ja-JP" sz="1050" b="1" dirty="0"/>
                  <a:t>BVDV-1</a:t>
                </a:r>
                <a:r>
                  <a:rPr lang="ja-JP" altLang="en-US" sz="1050" b="1" dirty="0"/>
                  <a:t> </a:t>
                </a:r>
                <a:endParaRPr lang="en-US" altLang="ja-JP" sz="1050" b="1" dirty="0"/>
              </a:p>
              <a:p>
                <a:pPr algn="ctr"/>
                <a:r>
                  <a:rPr lang="en-US" altLang="ja-JP" sz="1050" b="1" dirty="0"/>
                  <a:t>stimulation</a:t>
                </a:r>
                <a:endParaRPr kumimoji="1" lang="en-US" altLang="ja-JP" sz="1050" b="1" dirty="0"/>
              </a:p>
            </p:txBody>
          </p:sp>
        </p:grpSp>
        <p:cxnSp>
          <p:nvCxnSpPr>
            <p:cNvPr id="61" name="直線矢印コネクタ 60">
              <a:extLst>
                <a:ext uri="{FF2B5EF4-FFF2-40B4-BE49-F238E27FC236}">
                  <a16:creationId xmlns:a16="http://schemas.microsoft.com/office/drawing/2014/main" id="{DF2E65BF-8BCD-71C1-7AB7-6A78ADE187F0}"/>
                </a:ext>
              </a:extLst>
            </p:cNvPr>
            <p:cNvCxnSpPr>
              <a:cxnSpLocks/>
            </p:cNvCxnSpPr>
            <p:nvPr/>
          </p:nvCxnSpPr>
          <p:spPr>
            <a:xfrm>
              <a:off x="1442925" y="3514785"/>
              <a:ext cx="0" cy="1303724"/>
            </a:xfrm>
            <a:prstGeom prst="straightConnector1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矢印コネクタ 66">
              <a:extLst>
                <a:ext uri="{FF2B5EF4-FFF2-40B4-BE49-F238E27FC236}">
                  <a16:creationId xmlns:a16="http://schemas.microsoft.com/office/drawing/2014/main" id="{1044CDC5-E04C-3413-7165-727CE55469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40695" y="3581934"/>
              <a:ext cx="481376" cy="1236575"/>
            </a:xfrm>
            <a:prstGeom prst="straightConnector1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コネクタ: カギ線 71">
              <a:extLst>
                <a:ext uri="{FF2B5EF4-FFF2-40B4-BE49-F238E27FC236}">
                  <a16:creationId xmlns:a16="http://schemas.microsoft.com/office/drawing/2014/main" id="{D8CCC4B7-73F0-86FD-956D-7D0EA0244B6B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4183476" y="4183845"/>
              <a:ext cx="828000" cy="468000"/>
            </a:xfrm>
            <a:prstGeom prst="bentConnector3">
              <a:avLst>
                <a:gd name="adj1" fmla="val 320"/>
              </a:avLst>
            </a:prstGeom>
            <a:ln>
              <a:solidFill>
                <a:schemeClr val="tx1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B5C6CF9-4DBC-84C4-893D-8479743920D8}"/>
              </a:ext>
            </a:extLst>
          </p:cNvPr>
          <p:cNvSpPr txBox="1"/>
          <p:nvPr/>
        </p:nvSpPr>
        <p:spPr>
          <a:xfrm>
            <a:off x="470601" y="8853847"/>
            <a:ext cx="588228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Figure S3. </a:t>
            </a:r>
            <a:r>
              <a:rPr lang="en-US" altLang="ja-JP" sz="1200" b="1" kern="1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Gating strategy and representative dot plots for the AIM assay in the vaccinated calves.</a:t>
            </a:r>
            <a:endParaRPr lang="ja-JP" altLang="ja-JP" sz="1200" kern="100" dirty="0"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1200" kern="1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The expression of AIM (CD25 and CD69) in 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CD3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CD4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, CD3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CD8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, and CD3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γδTCR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T cells was analyzed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by flow cytometry in PBMCs of the vaccinated calves. Values in the quadrants indicate percentages of cells.</a:t>
            </a:r>
            <a:endParaRPr lang="ja-JP" altLang="ja-JP" sz="1200" kern="100" dirty="0"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573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>
            <a:extLst>
              <a:ext uri="{FF2B5EF4-FFF2-40B4-BE49-F238E27FC236}">
                <a16:creationId xmlns:a16="http://schemas.microsoft.com/office/drawing/2014/main" id="{BFD4B7D8-DE2B-5B79-1A12-736C31CF8C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93"/>
          <a:stretch/>
        </p:blipFill>
        <p:spPr>
          <a:xfrm>
            <a:off x="693123" y="3193440"/>
            <a:ext cx="4046400" cy="2155056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-5013" y="0"/>
            <a:ext cx="1272892" cy="387659"/>
          </a:xfrm>
          <a:prstGeom prst="rect">
            <a:avLst/>
          </a:prstGeom>
          <a:noFill/>
        </p:spPr>
        <p:txBody>
          <a:bodyPr wrap="none" lIns="109591" tIns="54795" rIns="109591" bIns="54795" rtlCol="0">
            <a:spAutoFit/>
          </a:bodyPr>
          <a:lstStyle/>
          <a:p>
            <a:pPr defTabSz="1019007"/>
            <a:r>
              <a:rPr lang="en-US" altLang="ja-JP" sz="1800" b="1" dirty="0">
                <a:latin typeface="Arial"/>
              </a:rPr>
              <a:t>Figure S4</a:t>
            </a:r>
            <a:endParaRPr lang="ja-JP" altLang="en-US" sz="1800" b="1" dirty="0">
              <a:latin typeface="Arial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12F19EB1-B2AE-734D-30AA-4DB63B2FB8F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58"/>
          <a:stretch/>
        </p:blipFill>
        <p:spPr>
          <a:xfrm>
            <a:off x="694750" y="920552"/>
            <a:ext cx="4044773" cy="2147534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2D7E574-6A26-D119-9205-704C07B68CD7}"/>
              </a:ext>
            </a:extLst>
          </p:cNvPr>
          <p:cNvSpPr txBox="1"/>
          <p:nvPr/>
        </p:nvSpPr>
        <p:spPr>
          <a:xfrm>
            <a:off x="685454" y="64355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19007"/>
            <a:r>
              <a:rPr lang="en-US" altLang="ja-JP" sz="1200" b="1" dirty="0">
                <a:latin typeface="Arial"/>
              </a:rPr>
              <a:t>A</a:t>
            </a:r>
            <a:endParaRPr lang="ja-JP" altLang="en-US" sz="1200" b="1" dirty="0">
              <a:latin typeface="Arial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664B2DF-0B86-11A6-E483-4B19B01B2898}"/>
              </a:ext>
            </a:extLst>
          </p:cNvPr>
          <p:cNvSpPr txBox="1"/>
          <p:nvPr/>
        </p:nvSpPr>
        <p:spPr>
          <a:xfrm>
            <a:off x="685454" y="300878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19007"/>
            <a:r>
              <a:rPr lang="en-US" altLang="ja-JP" sz="1200" b="1" dirty="0">
                <a:latin typeface="Arial"/>
              </a:rPr>
              <a:t>B</a:t>
            </a:r>
            <a:endParaRPr lang="ja-JP" altLang="en-US" sz="1200" b="1" dirty="0">
              <a:latin typeface="Arial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AFCB27C-51DC-1C59-D7A7-FA5DAECD11E2}"/>
              </a:ext>
            </a:extLst>
          </p:cNvPr>
          <p:cNvSpPr txBox="1"/>
          <p:nvPr/>
        </p:nvSpPr>
        <p:spPr>
          <a:xfrm>
            <a:off x="685454" y="525206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19007"/>
            <a:r>
              <a:rPr lang="en-US" altLang="ja-JP" sz="1200" b="1" dirty="0">
                <a:latin typeface="Arial"/>
              </a:rPr>
              <a:t>C</a:t>
            </a:r>
            <a:endParaRPr lang="ja-JP" altLang="en-US" sz="1200" b="1" dirty="0">
              <a:latin typeface="Arial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85598804-B3D5-ABD9-CB1B-B5305D4CB7E5}"/>
              </a:ext>
            </a:extLst>
          </p:cNvPr>
          <p:cNvGrpSpPr/>
          <p:nvPr/>
        </p:nvGrpSpPr>
        <p:grpSpPr>
          <a:xfrm>
            <a:off x="692696" y="5469762"/>
            <a:ext cx="4046827" cy="2147534"/>
            <a:chOff x="692696" y="5469762"/>
            <a:chExt cx="4046827" cy="2147534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AB340A89-EFBB-D6B4-8B92-3933D676EA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358"/>
            <a:stretch/>
          </p:blipFill>
          <p:spPr>
            <a:xfrm>
              <a:off x="692696" y="5469762"/>
              <a:ext cx="4046827" cy="2147534"/>
            </a:xfrm>
            <a:prstGeom prst="rect">
              <a:avLst/>
            </a:prstGeom>
          </p:spPr>
        </p:pic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C1E6659E-B78A-9F5C-0900-91DB41CD534A}"/>
                </a:ext>
              </a:extLst>
            </p:cNvPr>
            <p:cNvSpPr txBox="1"/>
            <p:nvPr/>
          </p:nvSpPr>
          <p:spPr>
            <a:xfrm rot="16200000">
              <a:off x="801619" y="6904757"/>
              <a:ext cx="121828" cy="1384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kumimoji="1" lang="en-US" altLang="ja-JP" sz="900" dirty="0" err="1"/>
                <a:t>γδ</a:t>
              </a:r>
              <a:endParaRPr kumimoji="1" lang="ja-JP" altLang="en-US" sz="900" dirty="0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A66B708-CDD2-9758-57E2-8F44878BA0CF}"/>
              </a:ext>
            </a:extLst>
          </p:cNvPr>
          <p:cNvSpPr txBox="1"/>
          <p:nvPr/>
        </p:nvSpPr>
        <p:spPr>
          <a:xfrm>
            <a:off x="107278" y="7756035"/>
            <a:ext cx="675072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Figure S4. Response of T cell subsets against antigen stimulations after vaccination.</a:t>
            </a:r>
            <a:endParaRPr lang="ja-JP" altLang="ja-JP" sz="1200" kern="100" dirty="0"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(A–C) Percentages of CD25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CD69 cells in CD3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CD4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(A), CD3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CD8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(B), and CD3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γδTCR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T cells (C) in PBMCs stimulated either with BRSV, BVDV-1 antigens, or Con A, or without stimulation (medium) after boost vaccination (at day 70) in the animals of V and VA groups</a:t>
            </a:r>
            <a:r>
              <a:rPr lang="en-US" altLang="ja-JP" sz="1200" kern="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.</a:t>
            </a:r>
            <a:endParaRPr lang="en-US" altLang="ja-JP" sz="1200" kern="0" dirty="0"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/>
            <a:endParaRPr lang="ja-JP" altLang="ja-JP" sz="1200" kern="100" dirty="0"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055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-5013" y="0"/>
            <a:ext cx="1272892" cy="387659"/>
          </a:xfrm>
          <a:prstGeom prst="rect">
            <a:avLst/>
          </a:prstGeom>
          <a:noFill/>
        </p:spPr>
        <p:txBody>
          <a:bodyPr wrap="none" lIns="109591" tIns="54795" rIns="109591" bIns="54795" rtlCol="0">
            <a:spAutoFit/>
          </a:bodyPr>
          <a:lstStyle/>
          <a:p>
            <a:pPr defTabSz="1019007"/>
            <a:r>
              <a:rPr lang="en-US" altLang="ja-JP" sz="1800" b="1" dirty="0">
                <a:latin typeface="Arial"/>
              </a:rPr>
              <a:t>Figure S5</a:t>
            </a:r>
            <a:endParaRPr lang="ja-JP" altLang="en-US" sz="1800" b="1" dirty="0">
              <a:latin typeface="Arial"/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2B3BF5CF-B7B2-F711-D945-6148B58F320B}"/>
              </a:ext>
            </a:extLst>
          </p:cNvPr>
          <p:cNvGrpSpPr/>
          <p:nvPr/>
        </p:nvGrpSpPr>
        <p:grpSpPr>
          <a:xfrm>
            <a:off x="124098" y="780978"/>
            <a:ext cx="7247949" cy="3951923"/>
            <a:chOff x="-9776" y="760383"/>
            <a:chExt cx="10270408" cy="5599909"/>
          </a:xfrm>
        </p:grpSpPr>
        <p:graphicFrame>
          <p:nvGraphicFramePr>
            <p:cNvPr id="31" name="グラフ 30">
              <a:extLst>
                <a:ext uri="{FF2B5EF4-FFF2-40B4-BE49-F238E27FC236}">
                  <a16:creationId xmlns:a16="http://schemas.microsoft.com/office/drawing/2014/main" id="{AFE9C01E-32C0-385A-109A-5E6B6B806863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312532469"/>
                </p:ext>
              </p:extLst>
            </p:nvPr>
          </p:nvGraphicFramePr>
          <p:xfrm>
            <a:off x="6948263" y="4330692"/>
            <a:ext cx="3312369" cy="17859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33" name="グラフ 32">
              <a:extLst>
                <a:ext uri="{FF2B5EF4-FFF2-40B4-BE49-F238E27FC236}">
                  <a16:creationId xmlns:a16="http://schemas.microsoft.com/office/drawing/2014/main" id="{38900270-2D98-1066-43BB-21F65039FE85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41927821"/>
                </p:ext>
              </p:extLst>
            </p:nvPr>
          </p:nvGraphicFramePr>
          <p:xfrm>
            <a:off x="6948263" y="2674508"/>
            <a:ext cx="3312369" cy="17859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35" name="グラフ 34">
              <a:extLst>
                <a:ext uri="{FF2B5EF4-FFF2-40B4-BE49-F238E27FC236}">
                  <a16:creationId xmlns:a16="http://schemas.microsoft.com/office/drawing/2014/main" id="{7C3ACD90-7331-DBD7-FD89-F1E68A408E1A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66062772"/>
                </p:ext>
              </p:extLst>
            </p:nvPr>
          </p:nvGraphicFramePr>
          <p:xfrm>
            <a:off x="6948263" y="1018324"/>
            <a:ext cx="3312369" cy="17859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37" name="グラフ 36">
              <a:extLst>
                <a:ext uri="{FF2B5EF4-FFF2-40B4-BE49-F238E27FC236}">
                  <a16:creationId xmlns:a16="http://schemas.microsoft.com/office/drawing/2014/main" id="{016EFB50-AD8B-6A09-959D-3F98135D4128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073531446"/>
                </p:ext>
              </p:extLst>
            </p:nvPr>
          </p:nvGraphicFramePr>
          <p:xfrm>
            <a:off x="4788024" y="4330692"/>
            <a:ext cx="3312368" cy="17859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39" name="グラフ 38">
              <a:extLst>
                <a:ext uri="{FF2B5EF4-FFF2-40B4-BE49-F238E27FC236}">
                  <a16:creationId xmlns:a16="http://schemas.microsoft.com/office/drawing/2014/main" id="{C0D2F63D-83B1-0A9E-4116-E8E5F2C9546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70937992"/>
                </p:ext>
              </p:extLst>
            </p:nvPr>
          </p:nvGraphicFramePr>
          <p:xfrm>
            <a:off x="4788024" y="2674508"/>
            <a:ext cx="3312368" cy="17859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aphicFrame>
          <p:nvGraphicFramePr>
            <p:cNvPr id="41" name="グラフ 40">
              <a:extLst>
                <a:ext uri="{FF2B5EF4-FFF2-40B4-BE49-F238E27FC236}">
                  <a16:creationId xmlns:a16="http://schemas.microsoft.com/office/drawing/2014/main" id="{0D13704C-D6EA-94E7-D452-3A91BDA63A78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079937944"/>
                </p:ext>
              </p:extLst>
            </p:nvPr>
          </p:nvGraphicFramePr>
          <p:xfrm>
            <a:off x="4788024" y="1018324"/>
            <a:ext cx="3312368" cy="17859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graphicFrame>
          <p:nvGraphicFramePr>
            <p:cNvPr id="43" name="グラフ 42">
              <a:extLst>
                <a:ext uri="{FF2B5EF4-FFF2-40B4-BE49-F238E27FC236}">
                  <a16:creationId xmlns:a16="http://schemas.microsoft.com/office/drawing/2014/main" id="{9ABB7C04-7FC3-789C-005B-AE46EF79ADDE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477029035"/>
                </p:ext>
              </p:extLst>
            </p:nvPr>
          </p:nvGraphicFramePr>
          <p:xfrm>
            <a:off x="2483768" y="4347280"/>
            <a:ext cx="3384376" cy="17859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graphicFrame>
          <p:nvGraphicFramePr>
            <p:cNvPr id="45" name="グラフ 44">
              <a:extLst>
                <a:ext uri="{FF2B5EF4-FFF2-40B4-BE49-F238E27FC236}">
                  <a16:creationId xmlns:a16="http://schemas.microsoft.com/office/drawing/2014/main" id="{A195DE1C-A95C-8156-E179-CE0D58984EC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877314116"/>
                </p:ext>
              </p:extLst>
            </p:nvPr>
          </p:nvGraphicFramePr>
          <p:xfrm>
            <a:off x="2483768" y="2674508"/>
            <a:ext cx="3384376" cy="17859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graphicFrame>
          <p:nvGraphicFramePr>
            <p:cNvPr id="47" name="グラフ 46">
              <a:extLst>
                <a:ext uri="{FF2B5EF4-FFF2-40B4-BE49-F238E27FC236}">
                  <a16:creationId xmlns:a16="http://schemas.microsoft.com/office/drawing/2014/main" id="{2508AD08-4487-BEDB-CEE0-9E701448AA3A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643518592"/>
                </p:ext>
              </p:extLst>
            </p:nvPr>
          </p:nvGraphicFramePr>
          <p:xfrm>
            <a:off x="2483768" y="1018324"/>
            <a:ext cx="3312368" cy="17859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0"/>
            </a:graphicData>
          </a:graphic>
        </p:graphicFrame>
        <p:graphicFrame>
          <p:nvGraphicFramePr>
            <p:cNvPr id="48" name="グラフ 47">
              <a:extLst>
                <a:ext uri="{FF2B5EF4-FFF2-40B4-BE49-F238E27FC236}">
                  <a16:creationId xmlns:a16="http://schemas.microsoft.com/office/drawing/2014/main" id="{57139F84-26A0-69A2-3355-B46D5A5FD4B2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63141662"/>
                </p:ext>
              </p:extLst>
            </p:nvPr>
          </p:nvGraphicFramePr>
          <p:xfrm>
            <a:off x="323529" y="4330692"/>
            <a:ext cx="3312367" cy="17859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1"/>
            </a:graphicData>
          </a:graphic>
        </p:graphicFrame>
        <p:graphicFrame>
          <p:nvGraphicFramePr>
            <p:cNvPr id="50" name="グラフ 49">
              <a:extLst>
                <a:ext uri="{FF2B5EF4-FFF2-40B4-BE49-F238E27FC236}">
                  <a16:creationId xmlns:a16="http://schemas.microsoft.com/office/drawing/2014/main" id="{09B57E62-6477-9872-BDC6-D175CDE1EAA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97210265"/>
                </p:ext>
              </p:extLst>
            </p:nvPr>
          </p:nvGraphicFramePr>
          <p:xfrm>
            <a:off x="323529" y="1018324"/>
            <a:ext cx="3312367" cy="17859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2"/>
            </a:graphicData>
          </a:graphic>
        </p:graphicFrame>
        <p:graphicFrame>
          <p:nvGraphicFramePr>
            <p:cNvPr id="52" name="グラフ 51">
              <a:extLst>
                <a:ext uri="{FF2B5EF4-FFF2-40B4-BE49-F238E27FC236}">
                  <a16:creationId xmlns:a16="http://schemas.microsoft.com/office/drawing/2014/main" id="{377E4D3B-EFB1-A65C-C2D3-5DF783F2569B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221059089"/>
                </p:ext>
              </p:extLst>
            </p:nvPr>
          </p:nvGraphicFramePr>
          <p:xfrm>
            <a:off x="323529" y="2691096"/>
            <a:ext cx="3312367" cy="17859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3"/>
            </a:graphicData>
          </a:graphic>
        </p:graphicFrame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1155A198-1E9E-06F0-2D5B-AEF8FA332D05}"/>
                </a:ext>
              </a:extLst>
            </p:cNvPr>
            <p:cNvSpPr/>
            <p:nvPr/>
          </p:nvSpPr>
          <p:spPr>
            <a:xfrm rot="16200000">
              <a:off x="-1792652" y="3428989"/>
              <a:ext cx="3925554" cy="3598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 sz="16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r>
                <a:rPr lang="en-US" altLang="ja-JP" sz="1050" dirty="0"/>
                <a:t>Each population</a:t>
              </a:r>
              <a:r>
                <a:rPr lang="ja-JP" altLang="en-US" sz="1050" dirty="0"/>
                <a:t> </a:t>
              </a:r>
              <a:r>
                <a:rPr lang="en-US" altLang="ja-JP" sz="1050" dirty="0"/>
                <a:t>in CD3</a:t>
              </a:r>
              <a:r>
                <a:rPr lang="en-US" altLang="ja-JP" sz="1050" baseline="30000" dirty="0"/>
                <a:t>+</a:t>
              </a:r>
              <a:r>
                <a:rPr lang="en-US" altLang="ja-JP" sz="1050" dirty="0"/>
                <a:t>CD4</a:t>
              </a:r>
              <a:r>
                <a:rPr lang="en-US" altLang="ja-JP" sz="1050" baseline="30000" dirty="0"/>
                <a:t>+</a:t>
              </a:r>
              <a:r>
                <a:rPr lang="en-US" altLang="ja-JP" sz="1050" dirty="0"/>
                <a:t> T cells (%)</a:t>
              </a:r>
              <a:endParaRPr lang="ja-JP" altLang="ja-JP" sz="1050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53B850F4-49A1-0E4D-6EE7-A55E17E216F2}"/>
                </a:ext>
              </a:extLst>
            </p:cNvPr>
            <p:cNvSpPr/>
            <p:nvPr/>
          </p:nvSpPr>
          <p:spPr>
            <a:xfrm>
              <a:off x="3396483" y="5979326"/>
              <a:ext cx="3047724" cy="3809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 sz="9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r>
                <a:rPr lang="en-US" altLang="ja-JP" sz="1050" dirty="0"/>
                <a:t>Days post-first immunization</a:t>
              </a:r>
              <a:endParaRPr lang="ja-JP" altLang="ja-JP" sz="1050" dirty="0"/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DA0623C6-A522-B583-A569-D35052970077}"/>
                </a:ext>
              </a:extLst>
            </p:cNvPr>
            <p:cNvSpPr txBox="1"/>
            <p:nvPr/>
          </p:nvSpPr>
          <p:spPr>
            <a:xfrm>
              <a:off x="425568" y="760384"/>
              <a:ext cx="4187125" cy="2289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txBody>
            <a:bodyPr wrap="square" lIns="36000" tIns="0" rIns="36000" bIns="0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050" b="1" i="0" u="none" strike="noStrike" kern="0" cap="none" spc="0" normalizeH="0" baseline="0" noProof="0" dirty="0">
                  <a:ln>
                    <a:noFill/>
                  </a:ln>
                  <a:uLnTx/>
                  <a:uFillTx/>
                  <a:cs typeface="Arial Unicode MS" panose="020B0604020202020204" pitchFamily="50" charset="-128"/>
                </a:rPr>
                <a:t>Vaccine</a:t>
              </a:r>
              <a:endParaRPr kumimoji="0" lang="ja-JP" altLang="en-US" sz="1050" b="1" i="0" u="none" strike="noStrike" kern="0" cap="none" spc="0" normalizeH="0" baseline="0" noProof="0" dirty="0">
                <a:ln>
                  <a:noFill/>
                </a:ln>
                <a:uLnTx/>
                <a:uFillTx/>
                <a:cs typeface="Arial Unicode MS" panose="020B0604020202020204" pitchFamily="50" charset="-128"/>
              </a:endParaRPr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490267AE-77D4-F2D1-4240-5D9509792D14}"/>
                </a:ext>
              </a:extLst>
            </p:cNvPr>
            <p:cNvSpPr txBox="1"/>
            <p:nvPr/>
          </p:nvSpPr>
          <p:spPr>
            <a:xfrm>
              <a:off x="4918800" y="760383"/>
              <a:ext cx="4187127" cy="22896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p:spPr>
          <p:txBody>
            <a:bodyPr wrap="square" lIns="36000" tIns="0" rIns="36000" bIns="0" rtlCol="0">
              <a:spAutoFit/>
            </a:bodyPr>
            <a:lstStyle/>
            <a:p>
              <a:pPr algn="ctr" defTabSz="457200"/>
              <a:r>
                <a:rPr kumimoji="0" lang="en-US" altLang="ja-JP" sz="1050" b="1" dirty="0">
                  <a:solidFill>
                    <a:schemeClr val="bg1"/>
                  </a:solidFill>
                  <a:cs typeface="Arial Unicode MS" panose="020B0604020202020204" pitchFamily="50" charset="-128"/>
                </a:rPr>
                <a:t>Vaccine + Anti-PD-L1 Ab</a:t>
              </a:r>
              <a:endParaRPr kumimoji="0" lang="ja-JP" altLang="en-US" sz="1050" b="1" dirty="0">
                <a:solidFill>
                  <a:schemeClr val="bg1"/>
                </a:solidFill>
                <a:cs typeface="Arial Unicode MS" panose="020B0604020202020204" pitchFamily="50" charset="-128"/>
              </a:endParaRPr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16A9EA5C-7A90-8133-0408-3426FE99BEB0}"/>
              </a:ext>
            </a:extLst>
          </p:cNvPr>
          <p:cNvSpPr txBox="1"/>
          <p:nvPr/>
        </p:nvSpPr>
        <p:spPr>
          <a:xfrm>
            <a:off x="16851" y="41649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19007"/>
            <a:r>
              <a:rPr lang="en-US" altLang="ja-JP" sz="1200" b="1" dirty="0">
                <a:latin typeface="Arial"/>
              </a:rPr>
              <a:t>A</a:t>
            </a:r>
            <a:endParaRPr lang="ja-JP" altLang="en-US" sz="1200" b="1" dirty="0">
              <a:latin typeface="Arial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12EFD42E-8C29-6963-EB7C-F87FD641A21B}"/>
              </a:ext>
            </a:extLst>
          </p:cNvPr>
          <p:cNvSpPr txBox="1"/>
          <p:nvPr/>
        </p:nvSpPr>
        <p:spPr>
          <a:xfrm>
            <a:off x="333642" y="492646"/>
            <a:ext cx="28873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/>
              <a:t>CD4</a:t>
            </a:r>
            <a:r>
              <a:rPr kumimoji="1" lang="en-US" altLang="ja-JP" sz="1050" b="1" baseline="30000" dirty="0"/>
              <a:t>+</a:t>
            </a:r>
            <a:r>
              <a:rPr kumimoji="1" lang="en-US" altLang="ja-JP" sz="1050" b="1" dirty="0"/>
              <a:t> T-cell response to BRSV stimulation</a:t>
            </a:r>
            <a:endParaRPr kumimoji="1" lang="ja-JP" altLang="en-US" sz="1050" b="1" dirty="0"/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C252F75C-67FB-18A5-30EE-1129CF0979B5}"/>
              </a:ext>
            </a:extLst>
          </p:cNvPr>
          <p:cNvGrpSpPr/>
          <p:nvPr/>
        </p:nvGrpSpPr>
        <p:grpSpPr>
          <a:xfrm>
            <a:off x="170452" y="5307084"/>
            <a:ext cx="7146980" cy="3731818"/>
            <a:chOff x="29818" y="1008438"/>
            <a:chExt cx="10230814" cy="5342054"/>
          </a:xfrm>
        </p:grpSpPr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5C0C4255-B228-CAA5-28D7-ECA7779F7238}"/>
                </a:ext>
              </a:extLst>
            </p:cNvPr>
            <p:cNvSpPr/>
            <p:nvPr/>
          </p:nvSpPr>
          <p:spPr>
            <a:xfrm rot="16200000">
              <a:off x="-1798477" y="3367018"/>
              <a:ext cx="4020067" cy="3634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 sz="16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r>
                <a:rPr lang="en-US" altLang="ja-JP" sz="1050" dirty="0"/>
                <a:t>Each population</a:t>
              </a:r>
              <a:r>
                <a:rPr lang="ja-JP" altLang="en-US" sz="1050" dirty="0"/>
                <a:t> </a:t>
              </a:r>
              <a:r>
                <a:rPr lang="en-US" altLang="ja-JP" sz="1050" dirty="0"/>
                <a:t>in CD3</a:t>
              </a:r>
              <a:r>
                <a:rPr lang="en-US" altLang="ja-JP" sz="1050" baseline="30000" dirty="0"/>
                <a:t>+</a:t>
              </a:r>
              <a:r>
                <a:rPr lang="en-US" altLang="ja-JP" sz="1050" dirty="0"/>
                <a:t>CD4</a:t>
              </a:r>
              <a:r>
                <a:rPr lang="en-US" altLang="ja-JP" sz="1050" baseline="30000" dirty="0"/>
                <a:t>+</a:t>
              </a:r>
              <a:r>
                <a:rPr lang="en-US" altLang="ja-JP" sz="1050" dirty="0"/>
                <a:t> T cells (%)</a:t>
              </a:r>
              <a:endParaRPr lang="ja-JP" altLang="ja-JP" sz="1050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A3CE9098-68E0-657E-D15F-1F9C10D813CF}"/>
                </a:ext>
              </a:extLst>
            </p:cNvPr>
            <p:cNvSpPr/>
            <p:nvPr/>
          </p:nvSpPr>
          <p:spPr>
            <a:xfrm>
              <a:off x="3446325" y="5987014"/>
              <a:ext cx="2992147" cy="3634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 sz="9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r>
                <a:rPr lang="en-US" altLang="ja-JP" sz="1050" dirty="0"/>
                <a:t>Days post-first immunization</a:t>
              </a:r>
              <a:endParaRPr lang="ja-JP" altLang="ja-JP" sz="1050" dirty="0"/>
            </a:p>
          </p:txBody>
        </p:sp>
        <p:graphicFrame>
          <p:nvGraphicFramePr>
            <p:cNvPr id="79" name="グラフ 78">
              <a:extLst>
                <a:ext uri="{FF2B5EF4-FFF2-40B4-BE49-F238E27FC236}">
                  <a16:creationId xmlns:a16="http://schemas.microsoft.com/office/drawing/2014/main" id="{418CC309-4168-658B-D0B7-940E028358A8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372496675"/>
                </p:ext>
              </p:extLst>
            </p:nvPr>
          </p:nvGraphicFramePr>
          <p:xfrm>
            <a:off x="309498" y="1008438"/>
            <a:ext cx="3312367" cy="180257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4"/>
            </a:graphicData>
          </a:graphic>
        </p:graphicFrame>
        <p:graphicFrame>
          <p:nvGraphicFramePr>
            <p:cNvPr id="80" name="グラフ 79">
              <a:extLst>
                <a:ext uri="{FF2B5EF4-FFF2-40B4-BE49-F238E27FC236}">
                  <a16:creationId xmlns:a16="http://schemas.microsoft.com/office/drawing/2014/main" id="{EA6D887D-3073-C200-9ADE-D957E1CA189F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67946970"/>
                </p:ext>
              </p:extLst>
            </p:nvPr>
          </p:nvGraphicFramePr>
          <p:xfrm>
            <a:off x="309498" y="2664622"/>
            <a:ext cx="3312367" cy="180257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5"/>
            </a:graphicData>
          </a:graphic>
        </p:graphicFrame>
        <p:graphicFrame>
          <p:nvGraphicFramePr>
            <p:cNvPr id="81" name="グラフ 80">
              <a:extLst>
                <a:ext uri="{FF2B5EF4-FFF2-40B4-BE49-F238E27FC236}">
                  <a16:creationId xmlns:a16="http://schemas.microsoft.com/office/drawing/2014/main" id="{0A8DEA3E-93F2-69B9-2266-E8B92BFE8CF2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276635215"/>
                </p:ext>
              </p:extLst>
            </p:nvPr>
          </p:nvGraphicFramePr>
          <p:xfrm>
            <a:off x="309498" y="4320806"/>
            <a:ext cx="3312367" cy="180257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6"/>
            </a:graphicData>
          </a:graphic>
        </p:graphicFrame>
        <p:graphicFrame>
          <p:nvGraphicFramePr>
            <p:cNvPr id="82" name="グラフ 81">
              <a:extLst>
                <a:ext uri="{FF2B5EF4-FFF2-40B4-BE49-F238E27FC236}">
                  <a16:creationId xmlns:a16="http://schemas.microsoft.com/office/drawing/2014/main" id="{B4C17F6E-6784-B3EC-70C5-F8D28DA52B8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29961887"/>
                </p:ext>
              </p:extLst>
            </p:nvPr>
          </p:nvGraphicFramePr>
          <p:xfrm>
            <a:off x="2469737" y="1008438"/>
            <a:ext cx="3326399" cy="180257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7"/>
            </a:graphicData>
          </a:graphic>
        </p:graphicFrame>
        <p:graphicFrame>
          <p:nvGraphicFramePr>
            <p:cNvPr id="83" name="グラフ 82">
              <a:extLst>
                <a:ext uri="{FF2B5EF4-FFF2-40B4-BE49-F238E27FC236}">
                  <a16:creationId xmlns:a16="http://schemas.microsoft.com/office/drawing/2014/main" id="{A2C4EE21-F732-9916-DC20-AF7EE127546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829790464"/>
                </p:ext>
              </p:extLst>
            </p:nvPr>
          </p:nvGraphicFramePr>
          <p:xfrm>
            <a:off x="2469737" y="2664622"/>
            <a:ext cx="3326399" cy="180257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8"/>
            </a:graphicData>
          </a:graphic>
        </p:graphicFrame>
        <p:graphicFrame>
          <p:nvGraphicFramePr>
            <p:cNvPr id="84" name="グラフ 83">
              <a:extLst>
                <a:ext uri="{FF2B5EF4-FFF2-40B4-BE49-F238E27FC236}">
                  <a16:creationId xmlns:a16="http://schemas.microsoft.com/office/drawing/2014/main" id="{6BC3C16E-65A2-7D2A-BB68-0646C887967A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163186122"/>
                </p:ext>
              </p:extLst>
            </p:nvPr>
          </p:nvGraphicFramePr>
          <p:xfrm>
            <a:off x="2469737" y="4320806"/>
            <a:ext cx="3326399" cy="180257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9"/>
            </a:graphicData>
          </a:graphic>
        </p:graphicFrame>
        <p:graphicFrame>
          <p:nvGraphicFramePr>
            <p:cNvPr id="85" name="グラフ 84">
              <a:extLst>
                <a:ext uri="{FF2B5EF4-FFF2-40B4-BE49-F238E27FC236}">
                  <a16:creationId xmlns:a16="http://schemas.microsoft.com/office/drawing/2014/main" id="{41A37008-9EAC-0280-9C26-19E257556EF2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31703490"/>
                </p:ext>
              </p:extLst>
            </p:nvPr>
          </p:nvGraphicFramePr>
          <p:xfrm>
            <a:off x="4773993" y="1008438"/>
            <a:ext cx="3326400" cy="180257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0"/>
            </a:graphicData>
          </a:graphic>
        </p:graphicFrame>
        <p:graphicFrame>
          <p:nvGraphicFramePr>
            <p:cNvPr id="86" name="グラフ 85">
              <a:extLst>
                <a:ext uri="{FF2B5EF4-FFF2-40B4-BE49-F238E27FC236}">
                  <a16:creationId xmlns:a16="http://schemas.microsoft.com/office/drawing/2014/main" id="{C3ECDEDA-32E6-966B-9B25-D44FEF5A6378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86255132"/>
                </p:ext>
              </p:extLst>
            </p:nvPr>
          </p:nvGraphicFramePr>
          <p:xfrm>
            <a:off x="4773993" y="2664622"/>
            <a:ext cx="3326400" cy="180257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1"/>
            </a:graphicData>
          </a:graphic>
        </p:graphicFrame>
        <p:graphicFrame>
          <p:nvGraphicFramePr>
            <p:cNvPr id="87" name="グラフ 86">
              <a:extLst>
                <a:ext uri="{FF2B5EF4-FFF2-40B4-BE49-F238E27FC236}">
                  <a16:creationId xmlns:a16="http://schemas.microsoft.com/office/drawing/2014/main" id="{4F3D63B9-776D-C792-081F-84CBBF03E30C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182767342"/>
                </p:ext>
              </p:extLst>
            </p:nvPr>
          </p:nvGraphicFramePr>
          <p:xfrm>
            <a:off x="4773993" y="4320806"/>
            <a:ext cx="3326400" cy="180257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2"/>
            </a:graphicData>
          </a:graphic>
        </p:graphicFrame>
        <p:graphicFrame>
          <p:nvGraphicFramePr>
            <p:cNvPr id="88" name="グラフ 87">
              <a:extLst>
                <a:ext uri="{FF2B5EF4-FFF2-40B4-BE49-F238E27FC236}">
                  <a16:creationId xmlns:a16="http://schemas.microsoft.com/office/drawing/2014/main" id="{6C24C1ED-0E13-161A-079A-83B70BACA2EF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667640901"/>
                </p:ext>
              </p:extLst>
            </p:nvPr>
          </p:nvGraphicFramePr>
          <p:xfrm>
            <a:off x="6934232" y="1008438"/>
            <a:ext cx="3326400" cy="180257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3"/>
            </a:graphicData>
          </a:graphic>
        </p:graphicFrame>
        <p:graphicFrame>
          <p:nvGraphicFramePr>
            <p:cNvPr id="89" name="グラフ 88">
              <a:extLst>
                <a:ext uri="{FF2B5EF4-FFF2-40B4-BE49-F238E27FC236}">
                  <a16:creationId xmlns:a16="http://schemas.microsoft.com/office/drawing/2014/main" id="{BB03C9B8-270A-744C-BEBC-FD3BC47E417F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50907706"/>
                </p:ext>
              </p:extLst>
            </p:nvPr>
          </p:nvGraphicFramePr>
          <p:xfrm>
            <a:off x="6934232" y="2664622"/>
            <a:ext cx="3326400" cy="180257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4"/>
            </a:graphicData>
          </a:graphic>
        </p:graphicFrame>
        <p:graphicFrame>
          <p:nvGraphicFramePr>
            <p:cNvPr id="90" name="グラフ 89">
              <a:extLst>
                <a:ext uri="{FF2B5EF4-FFF2-40B4-BE49-F238E27FC236}">
                  <a16:creationId xmlns:a16="http://schemas.microsoft.com/office/drawing/2014/main" id="{93F52E3D-E79C-E67A-5207-D857CD997563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35580379"/>
                </p:ext>
              </p:extLst>
            </p:nvPr>
          </p:nvGraphicFramePr>
          <p:xfrm>
            <a:off x="6934232" y="4320806"/>
            <a:ext cx="3326400" cy="180257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5"/>
            </a:graphicData>
          </a:graphic>
        </p:graphicFrame>
      </p:grp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2C920473-FBBD-18AA-3445-FA7EBC1D5B8D}"/>
              </a:ext>
            </a:extLst>
          </p:cNvPr>
          <p:cNvSpPr txBox="1"/>
          <p:nvPr/>
        </p:nvSpPr>
        <p:spPr>
          <a:xfrm>
            <a:off x="403744" y="5127415"/>
            <a:ext cx="2954904" cy="16158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square" lIns="36000" tIns="0" rIns="36000" bIns="0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50" b="1" i="0" u="none" strike="noStrike" kern="0" cap="none" spc="0" normalizeH="0" baseline="0" noProof="0" dirty="0">
                <a:ln>
                  <a:noFill/>
                </a:ln>
                <a:uLnTx/>
                <a:uFillTx/>
                <a:cs typeface="Arial Unicode MS" panose="020B0604020202020204" pitchFamily="50" charset="-128"/>
              </a:rPr>
              <a:t>Vaccine</a:t>
            </a:r>
            <a:endParaRPr kumimoji="0" lang="ja-JP" altLang="en-US" sz="1050" b="1" i="0" u="none" strike="noStrike" kern="0" cap="none" spc="0" normalizeH="0" baseline="0" noProof="0" dirty="0">
              <a:ln>
                <a:noFill/>
              </a:ln>
              <a:uLnTx/>
              <a:uFillTx/>
              <a:cs typeface="Arial Unicode MS" panose="020B0604020202020204" pitchFamily="50" charset="-128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B091752E-B0FB-4575-6633-67E2AC3CD147}"/>
              </a:ext>
            </a:extLst>
          </p:cNvPr>
          <p:cNvSpPr txBox="1"/>
          <p:nvPr/>
        </p:nvSpPr>
        <p:spPr>
          <a:xfrm>
            <a:off x="3574672" y="5127414"/>
            <a:ext cx="2954905" cy="16158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  <a:effectLst/>
        </p:spPr>
        <p:txBody>
          <a:bodyPr wrap="square" lIns="36000" tIns="0" rIns="36000" bIns="0" rtlCol="0">
            <a:spAutoFit/>
          </a:bodyPr>
          <a:lstStyle/>
          <a:p>
            <a:pPr algn="ctr" defTabSz="457200"/>
            <a:r>
              <a:rPr kumimoji="0" lang="en-US" altLang="ja-JP" sz="1050" b="1" dirty="0">
                <a:solidFill>
                  <a:schemeClr val="bg1"/>
                </a:solidFill>
                <a:cs typeface="Arial Unicode MS" panose="020B0604020202020204" pitchFamily="50" charset="-128"/>
              </a:rPr>
              <a:t>Vaccine + Anti-PD-L1 Ab</a:t>
            </a:r>
            <a:endParaRPr kumimoji="0" lang="ja-JP" altLang="en-US" sz="1050" b="1" dirty="0">
              <a:solidFill>
                <a:schemeClr val="bg1"/>
              </a:solidFill>
              <a:cs typeface="Arial Unicode MS" panose="020B0604020202020204" pitchFamily="50" charset="-128"/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198BE642-C152-ACA6-E2D0-683920340323}"/>
              </a:ext>
            </a:extLst>
          </p:cNvPr>
          <p:cNvSpPr txBox="1"/>
          <p:nvPr/>
        </p:nvSpPr>
        <p:spPr>
          <a:xfrm>
            <a:off x="42524" y="473697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19007"/>
            <a:r>
              <a:rPr lang="en-US" altLang="ja-JP" sz="1200" b="1" dirty="0">
                <a:latin typeface="Arial"/>
              </a:rPr>
              <a:t>B</a:t>
            </a:r>
            <a:endParaRPr lang="ja-JP" altLang="en-US" sz="1200" b="1" dirty="0">
              <a:latin typeface="Arial"/>
            </a:endParaRP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7C92B39E-1493-DD0A-4FDB-7AE732DA3B89}"/>
              </a:ext>
            </a:extLst>
          </p:cNvPr>
          <p:cNvSpPr txBox="1"/>
          <p:nvPr/>
        </p:nvSpPr>
        <p:spPr>
          <a:xfrm>
            <a:off x="312027" y="4813126"/>
            <a:ext cx="29819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/>
              <a:t>CD4</a:t>
            </a:r>
            <a:r>
              <a:rPr kumimoji="1" lang="en-US" altLang="ja-JP" sz="1050" b="1" baseline="30000" dirty="0"/>
              <a:t>+</a:t>
            </a:r>
            <a:r>
              <a:rPr kumimoji="1" lang="en-US" altLang="ja-JP" sz="1050" b="1" dirty="0"/>
              <a:t> T-cell response to BVDV-1 stimulation</a:t>
            </a:r>
            <a:endParaRPr kumimoji="1" lang="ja-JP" altLang="en-US" sz="1050" b="1" dirty="0"/>
          </a:p>
        </p:txBody>
      </p:sp>
      <p:pic>
        <p:nvPicPr>
          <p:cNvPr id="98" name="Picture 2">
            <a:extLst>
              <a:ext uri="{FF2B5EF4-FFF2-40B4-BE49-F238E27FC236}">
                <a16:creationId xmlns:a16="http://schemas.microsoft.com/office/drawing/2014/main" id="{0603CD82-34EE-2C22-F05E-BCECB5461D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77" t="20030" b="59140"/>
          <a:stretch/>
        </p:blipFill>
        <p:spPr bwMode="auto">
          <a:xfrm>
            <a:off x="4048861" y="285589"/>
            <a:ext cx="1367447" cy="435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9" name="Picture 2">
            <a:extLst>
              <a:ext uri="{FF2B5EF4-FFF2-40B4-BE49-F238E27FC236}">
                <a16:creationId xmlns:a16="http://schemas.microsoft.com/office/drawing/2014/main" id="{1CD5C47C-53AF-E694-E894-5442A91575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77" t="37495" b="41675"/>
          <a:stretch/>
        </p:blipFill>
        <p:spPr bwMode="auto">
          <a:xfrm>
            <a:off x="5416309" y="285590"/>
            <a:ext cx="1367448" cy="435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B272C1E-4E6A-1200-F996-14BDD1259344}"/>
              </a:ext>
            </a:extLst>
          </p:cNvPr>
          <p:cNvSpPr txBox="1"/>
          <p:nvPr/>
        </p:nvSpPr>
        <p:spPr>
          <a:xfrm>
            <a:off x="204060" y="9038902"/>
            <a:ext cx="644988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Figure S5. Kinetics of activation status of T cells before and after vaccination.</a:t>
            </a:r>
            <a:endParaRPr lang="ja-JP" altLang="ja-JP" sz="1200" kern="100" dirty="0"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(A, B) Percentages of CD25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CD69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, CD25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CD69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−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, CD25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−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CD69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, and CD25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−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CD69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−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cells in CD3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CD4</a:t>
            </a:r>
            <a:r>
              <a:rPr lang="en-US" altLang="ja-JP" sz="1200" kern="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+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T cells in PBMCs stimulated with BRSV (A) and BVDV-1 antigen (B) in the individual animals of V and VA groups</a:t>
            </a:r>
            <a:r>
              <a:rPr lang="en-US" altLang="ja-JP" sz="1200" kern="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.</a:t>
            </a:r>
            <a:endParaRPr lang="ja-JP" altLang="ja-JP" sz="1200" kern="100" dirty="0"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5655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0"/>
            <a:ext cx="1272892" cy="387659"/>
          </a:xfrm>
          <a:prstGeom prst="rect">
            <a:avLst/>
          </a:prstGeom>
          <a:noFill/>
        </p:spPr>
        <p:txBody>
          <a:bodyPr wrap="none" lIns="109591" tIns="54795" rIns="109591" bIns="54795" rtlCol="0">
            <a:spAutoFit/>
          </a:bodyPr>
          <a:lstStyle/>
          <a:p>
            <a:pPr defTabSz="1019007"/>
            <a:r>
              <a:rPr lang="en-US" altLang="ja-JP" sz="1800" b="1" dirty="0">
                <a:latin typeface="Arial"/>
              </a:rPr>
              <a:t>Figure S6</a:t>
            </a:r>
            <a:endParaRPr lang="ja-JP" altLang="en-US" sz="1800" b="1" dirty="0">
              <a:latin typeface="Arial"/>
            </a:endParaRPr>
          </a:p>
        </p:txBody>
      </p:sp>
      <p:graphicFrame>
        <p:nvGraphicFramePr>
          <p:cNvPr id="128" name="表 123">
            <a:extLst>
              <a:ext uri="{FF2B5EF4-FFF2-40B4-BE49-F238E27FC236}">
                <a16:creationId xmlns:a16="http://schemas.microsoft.com/office/drawing/2014/main" id="{EF6F1532-DCB8-112A-D10E-8768B6A72A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6009883"/>
              </p:ext>
            </p:extLst>
          </p:nvPr>
        </p:nvGraphicFramePr>
        <p:xfrm>
          <a:off x="3922208" y="2396215"/>
          <a:ext cx="1260006" cy="544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0003">
                  <a:extLst>
                    <a:ext uri="{9D8B030D-6E8A-4147-A177-3AD203B41FA5}">
                      <a16:colId xmlns:a16="http://schemas.microsoft.com/office/drawing/2014/main" val="1648297349"/>
                    </a:ext>
                  </a:extLst>
                </a:gridCol>
                <a:gridCol w="630003">
                  <a:extLst>
                    <a:ext uri="{9D8B030D-6E8A-4147-A177-3AD203B41FA5}">
                      <a16:colId xmlns:a16="http://schemas.microsoft.com/office/drawing/2014/main" val="2238054302"/>
                    </a:ext>
                  </a:extLst>
                </a:gridCol>
              </a:tblGrid>
              <a:tr h="30590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</a:rPr>
                        <a:t>Bovine control IgG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</a:rPr>
                        <a:t>Anti-PD-L1 Ab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5843240"/>
                  </a:ext>
                </a:extLst>
              </a:tr>
              <a:tr h="23840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</a:rPr>
                        <a:t>BVDV-1 stimulation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7888441"/>
                  </a:ext>
                </a:extLst>
              </a:tr>
            </a:tbl>
          </a:graphicData>
        </a:graphic>
      </p:graphicFrame>
      <p:graphicFrame>
        <p:nvGraphicFramePr>
          <p:cNvPr id="138" name="表 123">
            <a:extLst>
              <a:ext uri="{FF2B5EF4-FFF2-40B4-BE49-F238E27FC236}">
                <a16:creationId xmlns:a16="http://schemas.microsoft.com/office/drawing/2014/main" id="{45095735-9AB2-A60E-5B6F-FCB8D17315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650516"/>
              </p:ext>
            </p:extLst>
          </p:nvPr>
        </p:nvGraphicFramePr>
        <p:xfrm>
          <a:off x="5460391" y="2396215"/>
          <a:ext cx="1260006" cy="544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0003">
                  <a:extLst>
                    <a:ext uri="{9D8B030D-6E8A-4147-A177-3AD203B41FA5}">
                      <a16:colId xmlns:a16="http://schemas.microsoft.com/office/drawing/2014/main" val="1648297349"/>
                    </a:ext>
                  </a:extLst>
                </a:gridCol>
                <a:gridCol w="630003">
                  <a:extLst>
                    <a:ext uri="{9D8B030D-6E8A-4147-A177-3AD203B41FA5}">
                      <a16:colId xmlns:a16="http://schemas.microsoft.com/office/drawing/2014/main" val="2238054302"/>
                    </a:ext>
                  </a:extLst>
                </a:gridCol>
              </a:tblGrid>
              <a:tr h="30590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</a:rPr>
                        <a:t>Bovine control IgG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</a:rPr>
                        <a:t>Anti-PD-L1 Ab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5843240"/>
                  </a:ext>
                </a:extLst>
              </a:tr>
              <a:tr h="23840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</a:rPr>
                        <a:t>BVDV-1 stimulation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7888441"/>
                  </a:ext>
                </a:extLst>
              </a:tr>
            </a:tbl>
          </a:graphicData>
        </a:graphic>
      </p:graphicFrame>
      <p:graphicFrame>
        <p:nvGraphicFramePr>
          <p:cNvPr id="141" name="表 123">
            <a:extLst>
              <a:ext uri="{FF2B5EF4-FFF2-40B4-BE49-F238E27FC236}">
                <a16:creationId xmlns:a16="http://schemas.microsoft.com/office/drawing/2014/main" id="{66A97C37-3C7C-FC61-D2D4-0E610C905A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1621439"/>
              </p:ext>
            </p:extLst>
          </p:nvPr>
        </p:nvGraphicFramePr>
        <p:xfrm>
          <a:off x="582437" y="2396215"/>
          <a:ext cx="1260006" cy="544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0003">
                  <a:extLst>
                    <a:ext uri="{9D8B030D-6E8A-4147-A177-3AD203B41FA5}">
                      <a16:colId xmlns:a16="http://schemas.microsoft.com/office/drawing/2014/main" val="1648297349"/>
                    </a:ext>
                  </a:extLst>
                </a:gridCol>
                <a:gridCol w="630003">
                  <a:extLst>
                    <a:ext uri="{9D8B030D-6E8A-4147-A177-3AD203B41FA5}">
                      <a16:colId xmlns:a16="http://schemas.microsoft.com/office/drawing/2014/main" val="2238054302"/>
                    </a:ext>
                  </a:extLst>
                </a:gridCol>
              </a:tblGrid>
              <a:tr h="30590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</a:rPr>
                        <a:t>Bovine control IgG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</a:rPr>
                        <a:t>Anti-PD-L1 Ab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5843240"/>
                  </a:ext>
                </a:extLst>
              </a:tr>
              <a:tr h="23840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</a:rPr>
                        <a:t>BRSV stimulation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7888441"/>
                  </a:ext>
                </a:extLst>
              </a:tr>
            </a:tbl>
          </a:graphicData>
        </a:graphic>
      </p:graphicFrame>
      <p:graphicFrame>
        <p:nvGraphicFramePr>
          <p:cNvPr id="142" name="表 123">
            <a:extLst>
              <a:ext uri="{FF2B5EF4-FFF2-40B4-BE49-F238E27FC236}">
                <a16:creationId xmlns:a16="http://schemas.microsoft.com/office/drawing/2014/main" id="{05F8FC04-F009-FAE3-A14E-2ACA85221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492551"/>
              </p:ext>
            </p:extLst>
          </p:nvPr>
        </p:nvGraphicFramePr>
        <p:xfrm>
          <a:off x="2120620" y="2396215"/>
          <a:ext cx="1260006" cy="544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0003">
                  <a:extLst>
                    <a:ext uri="{9D8B030D-6E8A-4147-A177-3AD203B41FA5}">
                      <a16:colId xmlns:a16="http://schemas.microsoft.com/office/drawing/2014/main" val="1648297349"/>
                    </a:ext>
                  </a:extLst>
                </a:gridCol>
                <a:gridCol w="630003">
                  <a:extLst>
                    <a:ext uri="{9D8B030D-6E8A-4147-A177-3AD203B41FA5}">
                      <a16:colId xmlns:a16="http://schemas.microsoft.com/office/drawing/2014/main" val="2238054302"/>
                    </a:ext>
                  </a:extLst>
                </a:gridCol>
              </a:tblGrid>
              <a:tr h="30590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</a:rPr>
                        <a:t>Bovine control IgG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</a:rPr>
                        <a:t>Anti-PD-L1 Ab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5843240"/>
                  </a:ext>
                </a:extLst>
              </a:tr>
              <a:tr h="23840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</a:rPr>
                        <a:t>BRSV stimulation</a:t>
                      </a:r>
                      <a:endParaRPr kumimoji="1" lang="ja-JP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7888441"/>
                  </a:ext>
                </a:extLst>
              </a:tr>
            </a:tbl>
          </a:graphicData>
        </a:graphic>
      </p:graphicFrame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D086F84-1B6F-D771-7118-75BD01AF4306}"/>
              </a:ext>
            </a:extLst>
          </p:cNvPr>
          <p:cNvGrpSpPr/>
          <p:nvPr/>
        </p:nvGrpSpPr>
        <p:grpSpPr>
          <a:xfrm>
            <a:off x="3502252" y="410958"/>
            <a:ext cx="3264079" cy="2025512"/>
            <a:chOff x="44525" y="499537"/>
            <a:chExt cx="3264079" cy="2025512"/>
          </a:xfrm>
        </p:grpSpPr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6C2535B6-5B4E-C28C-DA65-FE1AA4555C96}"/>
                </a:ext>
              </a:extLst>
            </p:cNvPr>
            <p:cNvGrpSpPr/>
            <p:nvPr/>
          </p:nvGrpSpPr>
          <p:grpSpPr>
            <a:xfrm>
              <a:off x="48621" y="580832"/>
              <a:ext cx="3259983" cy="1944217"/>
              <a:chOff x="48621" y="3296816"/>
              <a:chExt cx="3259983" cy="1944217"/>
            </a:xfrm>
          </p:grpSpPr>
          <p:pic>
            <p:nvPicPr>
              <p:cNvPr id="57" name="図 56">
                <a:extLst>
                  <a:ext uri="{FF2B5EF4-FFF2-40B4-BE49-F238E27FC236}">
                    <a16:creationId xmlns:a16="http://schemas.microsoft.com/office/drawing/2014/main" id="{0B50CC21-BBC1-9428-DBFA-E4CA239954E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351" t="11757" b="23580"/>
              <a:stretch/>
            </p:blipFill>
            <p:spPr>
              <a:xfrm>
                <a:off x="1772816" y="3656854"/>
                <a:ext cx="1535788" cy="1584176"/>
              </a:xfrm>
              <a:prstGeom prst="rect">
                <a:avLst/>
              </a:prstGeom>
            </p:spPr>
          </p:pic>
          <p:pic>
            <p:nvPicPr>
              <p:cNvPr id="127" name="図 126">
                <a:extLst>
                  <a:ext uri="{FF2B5EF4-FFF2-40B4-BE49-F238E27FC236}">
                    <a16:creationId xmlns:a16="http://schemas.microsoft.com/office/drawing/2014/main" id="{901044E9-AC89-BF10-738D-CC4CF10C631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351" t="11757" b="23580"/>
              <a:stretch/>
            </p:blipFill>
            <p:spPr>
              <a:xfrm>
                <a:off x="241515" y="3656857"/>
                <a:ext cx="1535789" cy="1584176"/>
              </a:xfrm>
              <a:prstGeom prst="rect">
                <a:avLst/>
              </a:prstGeom>
            </p:spPr>
          </p:pic>
          <p:sp>
            <p:nvSpPr>
              <p:cNvPr id="131" name="テキスト ボックス 130">
                <a:extLst>
                  <a:ext uri="{FF2B5EF4-FFF2-40B4-BE49-F238E27FC236}">
                    <a16:creationId xmlns:a16="http://schemas.microsoft.com/office/drawing/2014/main" id="{262AA70A-F0F6-BB9A-05AE-5DF02D20B803}"/>
                  </a:ext>
                </a:extLst>
              </p:cNvPr>
              <p:cNvSpPr txBox="1"/>
              <p:nvPr/>
            </p:nvSpPr>
            <p:spPr>
              <a:xfrm rot="16200000">
                <a:off x="-334176" y="4325832"/>
                <a:ext cx="101181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1000" b="1" dirty="0"/>
                  <a:t>IFN-γ (ng/mL)</a:t>
                </a:r>
                <a:endParaRPr kumimoji="1" lang="ja-JP" altLang="en-US" sz="1000" b="1" dirty="0"/>
              </a:p>
            </p:txBody>
          </p:sp>
          <p:sp>
            <p:nvSpPr>
              <p:cNvPr id="132" name="テキスト ボックス 131">
                <a:extLst>
                  <a:ext uri="{FF2B5EF4-FFF2-40B4-BE49-F238E27FC236}">
                    <a16:creationId xmlns:a16="http://schemas.microsoft.com/office/drawing/2014/main" id="{6AE86353-D2CC-7DD7-A7B8-DCDEFA46655F}"/>
                  </a:ext>
                </a:extLst>
              </p:cNvPr>
              <p:cNvSpPr txBox="1"/>
              <p:nvPr/>
            </p:nvSpPr>
            <p:spPr>
              <a:xfrm>
                <a:off x="2219178" y="3296816"/>
                <a:ext cx="857927" cy="40011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pPr algn="ctr"/>
                <a:r>
                  <a:rPr kumimoji="1" lang="en-US" altLang="ja-JP" sz="1000" b="1" dirty="0"/>
                  <a:t>Vaccinated</a:t>
                </a:r>
              </a:p>
              <a:p>
                <a:pPr algn="ctr"/>
                <a:r>
                  <a:rPr kumimoji="1" lang="en-US" altLang="ja-JP" sz="1000" b="1" dirty="0"/>
                  <a:t>cal</a:t>
                </a:r>
                <a:r>
                  <a:rPr lang="en-US" altLang="ja-JP" sz="1000" b="1" dirty="0"/>
                  <a:t>ves</a:t>
                </a:r>
                <a:endParaRPr kumimoji="1" lang="ja-JP" altLang="en-US" sz="1000" b="1" dirty="0"/>
              </a:p>
            </p:txBody>
          </p:sp>
          <p:sp>
            <p:nvSpPr>
              <p:cNvPr id="133" name="テキスト ボックス 132">
                <a:extLst>
                  <a:ext uri="{FF2B5EF4-FFF2-40B4-BE49-F238E27FC236}">
                    <a16:creationId xmlns:a16="http://schemas.microsoft.com/office/drawing/2014/main" id="{C8B2E117-06D9-545A-0E31-6CD60F08485D}"/>
                  </a:ext>
                </a:extLst>
              </p:cNvPr>
              <p:cNvSpPr txBox="1"/>
              <p:nvPr/>
            </p:nvSpPr>
            <p:spPr>
              <a:xfrm>
                <a:off x="609391" y="3296816"/>
                <a:ext cx="1015021" cy="40011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pPr algn="ctr"/>
                <a:r>
                  <a:rPr lang="en-US" altLang="ja-JP" sz="1000" b="1" dirty="0"/>
                  <a:t>Unv</a:t>
                </a:r>
                <a:r>
                  <a:rPr kumimoji="1" lang="en-US" altLang="ja-JP" sz="1000" b="1" dirty="0"/>
                  <a:t>accinated</a:t>
                </a:r>
              </a:p>
              <a:p>
                <a:pPr algn="ctr"/>
                <a:r>
                  <a:rPr kumimoji="1" lang="en-US" altLang="ja-JP" sz="1000" b="1" dirty="0"/>
                  <a:t>cal</a:t>
                </a:r>
                <a:r>
                  <a:rPr lang="en-US" altLang="ja-JP" sz="1000" b="1" dirty="0"/>
                  <a:t>ves</a:t>
                </a:r>
                <a:endParaRPr kumimoji="1" lang="ja-JP" altLang="en-US" sz="1000" b="1" dirty="0"/>
              </a:p>
            </p:txBody>
          </p:sp>
        </p:grpSp>
        <p:sp>
          <p:nvSpPr>
            <p:cNvPr id="150" name="テキスト ボックス 149">
              <a:extLst>
                <a:ext uri="{FF2B5EF4-FFF2-40B4-BE49-F238E27FC236}">
                  <a16:creationId xmlns:a16="http://schemas.microsoft.com/office/drawing/2014/main" id="{60A1C8CF-271B-8455-001E-0CC57941FC19}"/>
                </a:ext>
              </a:extLst>
            </p:cNvPr>
            <p:cNvSpPr txBox="1"/>
            <p:nvPr/>
          </p:nvSpPr>
          <p:spPr>
            <a:xfrm>
              <a:off x="44525" y="499537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019007"/>
              <a:r>
                <a:rPr lang="en-US" altLang="ja-JP" sz="1200" b="1" dirty="0">
                  <a:latin typeface="Arial"/>
                </a:rPr>
                <a:t>B</a:t>
              </a:r>
              <a:endParaRPr lang="ja-JP" altLang="en-US" sz="1200" b="1" dirty="0">
                <a:latin typeface="Arial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193E8B74-9C30-7B9D-FCD7-7A692BB3C3B6}"/>
                </a:ext>
              </a:extLst>
            </p:cNvPr>
            <p:cNvGrpSpPr/>
            <p:nvPr/>
          </p:nvGrpSpPr>
          <p:grpSpPr>
            <a:xfrm>
              <a:off x="785301" y="944028"/>
              <a:ext cx="630000" cy="196990"/>
              <a:chOff x="4277385" y="651560"/>
              <a:chExt cx="666617" cy="196990"/>
            </a:xfrm>
          </p:grpSpPr>
          <p:sp>
            <p:nvSpPr>
              <p:cNvPr id="7" name="右大かっこ 6">
                <a:extLst>
                  <a:ext uri="{FF2B5EF4-FFF2-40B4-BE49-F238E27FC236}">
                    <a16:creationId xmlns:a16="http://schemas.microsoft.com/office/drawing/2014/main" id="{1BD19BC6-6A0E-2D72-6F74-7AC160F05A93}"/>
                  </a:ext>
                </a:extLst>
              </p:cNvPr>
              <p:cNvSpPr/>
              <p:nvPr/>
            </p:nvSpPr>
            <p:spPr>
              <a:xfrm rot="16200000">
                <a:off x="4592706" y="497253"/>
                <a:ext cx="35976" cy="666617"/>
              </a:xfrm>
              <a:prstGeom prst="rightBracket">
                <a:avLst>
                  <a:gd name="adj" fmla="val 0"/>
                </a:avLst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000" dirty="0"/>
              </a:p>
            </p:txBody>
          </p:sp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07917E30-59AB-A524-C163-A6CCE7B20A71}"/>
                  </a:ext>
                </a:extLst>
              </p:cNvPr>
              <p:cNvSpPr txBox="1"/>
              <p:nvPr/>
            </p:nvSpPr>
            <p:spPr>
              <a:xfrm>
                <a:off x="4455749" y="651560"/>
                <a:ext cx="328936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600" i="1" dirty="0" err="1">
                    <a:cs typeface="Times New Roman" panose="02020603050405020304" pitchFamily="18" charset="0"/>
                  </a:rPr>
                  <a:t>n.s</a:t>
                </a:r>
                <a:r>
                  <a:rPr lang="en-US" altLang="ja-JP" sz="600" i="1" dirty="0">
                    <a:cs typeface="Times New Roman" panose="02020603050405020304" pitchFamily="18" charset="0"/>
                  </a:rPr>
                  <a:t>.</a:t>
                </a:r>
                <a:r>
                  <a:rPr lang="en-US" altLang="ja-JP" sz="600" dirty="0">
                    <a:cs typeface="Times New Roman" panose="02020603050405020304" pitchFamily="18" charset="0"/>
                  </a:rPr>
                  <a:t> </a:t>
                </a:r>
                <a:endParaRPr kumimoji="1" lang="ja-JP" altLang="en-US" sz="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7D8F827-3945-1779-04A9-2DC41A6D3382}"/>
                </a:ext>
              </a:extLst>
            </p:cNvPr>
            <p:cNvGrpSpPr/>
            <p:nvPr/>
          </p:nvGrpSpPr>
          <p:grpSpPr>
            <a:xfrm>
              <a:off x="2314223" y="944034"/>
              <a:ext cx="630000" cy="196983"/>
              <a:chOff x="2295173" y="944034"/>
              <a:chExt cx="630000" cy="196983"/>
            </a:xfrm>
          </p:grpSpPr>
          <p:sp>
            <p:nvSpPr>
              <p:cNvPr id="9" name="右大かっこ 8">
                <a:extLst>
                  <a:ext uri="{FF2B5EF4-FFF2-40B4-BE49-F238E27FC236}">
                    <a16:creationId xmlns:a16="http://schemas.microsoft.com/office/drawing/2014/main" id="{9365F5D6-4772-62B5-8074-4EEB8C328AE6}"/>
                  </a:ext>
                </a:extLst>
              </p:cNvPr>
              <p:cNvSpPr/>
              <p:nvPr/>
            </p:nvSpPr>
            <p:spPr>
              <a:xfrm rot="16200000">
                <a:off x="2592185" y="808029"/>
                <a:ext cx="35976" cy="630000"/>
              </a:xfrm>
              <a:prstGeom prst="rightBracket">
                <a:avLst>
                  <a:gd name="adj" fmla="val 0"/>
                </a:avLst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000" dirty="0"/>
              </a:p>
            </p:txBody>
          </p:sp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74BEFF9B-F13B-E93C-60BD-0A042AE2EE39}"/>
                  </a:ext>
                </a:extLst>
              </p:cNvPr>
              <p:cNvSpPr txBox="1"/>
              <p:nvPr/>
            </p:nvSpPr>
            <p:spPr>
              <a:xfrm>
                <a:off x="2377577" y="944034"/>
                <a:ext cx="465192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600" i="1" dirty="0">
                    <a:cs typeface="Times New Roman" panose="02020603050405020304" pitchFamily="18" charset="0"/>
                  </a:rPr>
                  <a:t>p</a:t>
                </a:r>
                <a:r>
                  <a:rPr lang="en-US" altLang="ja-JP" sz="600" dirty="0">
                    <a:cs typeface="Times New Roman" panose="02020603050405020304" pitchFamily="18" charset="0"/>
                  </a:rPr>
                  <a:t> &lt; 0.05</a:t>
                </a:r>
                <a:endParaRPr kumimoji="1" lang="ja-JP" altLang="en-US" sz="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BA39423-72B5-8843-8DE2-34F24D07551E}"/>
              </a:ext>
            </a:extLst>
          </p:cNvPr>
          <p:cNvGrpSpPr/>
          <p:nvPr/>
        </p:nvGrpSpPr>
        <p:grpSpPr>
          <a:xfrm>
            <a:off x="24990" y="410958"/>
            <a:ext cx="3403395" cy="2004110"/>
            <a:chOff x="3409901" y="499537"/>
            <a:chExt cx="3403395" cy="2004110"/>
          </a:xfrm>
        </p:grpSpPr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EE3F1139-F8D8-BE72-8279-7754D06D8855}"/>
                </a:ext>
              </a:extLst>
            </p:cNvPr>
            <p:cNvGrpSpPr/>
            <p:nvPr/>
          </p:nvGrpSpPr>
          <p:grpSpPr>
            <a:xfrm>
              <a:off x="3549398" y="580598"/>
              <a:ext cx="3263898" cy="1923049"/>
              <a:chOff x="3527430" y="3296816"/>
              <a:chExt cx="3263898" cy="1923049"/>
            </a:xfrm>
          </p:grpSpPr>
          <p:pic>
            <p:nvPicPr>
              <p:cNvPr id="63" name="図 62">
                <a:extLst>
                  <a:ext uri="{FF2B5EF4-FFF2-40B4-BE49-F238E27FC236}">
                    <a16:creationId xmlns:a16="http://schemas.microsoft.com/office/drawing/2014/main" id="{4F4CEC88-6EBC-F690-EAFE-A2CF2755AC4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898" t="11757" b="24444"/>
              <a:stretch/>
            </p:blipFill>
            <p:spPr>
              <a:xfrm>
                <a:off x="5301208" y="3656854"/>
                <a:ext cx="1490120" cy="1563010"/>
              </a:xfrm>
              <a:prstGeom prst="rect">
                <a:avLst/>
              </a:prstGeom>
            </p:spPr>
          </p:pic>
          <p:pic>
            <p:nvPicPr>
              <p:cNvPr id="129" name="図 128">
                <a:extLst>
                  <a:ext uri="{FF2B5EF4-FFF2-40B4-BE49-F238E27FC236}">
                    <a16:creationId xmlns:a16="http://schemas.microsoft.com/office/drawing/2014/main" id="{4863A3A7-56BC-2252-96A8-A82C8EEC8B1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898" t="11757" b="24444"/>
              <a:stretch/>
            </p:blipFill>
            <p:spPr>
              <a:xfrm>
                <a:off x="3767809" y="3656854"/>
                <a:ext cx="1490119" cy="1563011"/>
              </a:xfrm>
              <a:prstGeom prst="rect">
                <a:avLst/>
              </a:prstGeom>
            </p:spPr>
          </p:pic>
          <p:sp>
            <p:nvSpPr>
              <p:cNvPr id="134" name="テキスト ボックス 133">
                <a:extLst>
                  <a:ext uri="{FF2B5EF4-FFF2-40B4-BE49-F238E27FC236}">
                    <a16:creationId xmlns:a16="http://schemas.microsoft.com/office/drawing/2014/main" id="{E04C2B4A-A1FC-18CB-EF2E-E0321AA9D201}"/>
                  </a:ext>
                </a:extLst>
              </p:cNvPr>
              <p:cNvSpPr txBox="1"/>
              <p:nvPr/>
            </p:nvSpPr>
            <p:spPr>
              <a:xfrm rot="16200000">
                <a:off x="3112251" y="4318137"/>
                <a:ext cx="109196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1050" b="1" dirty="0"/>
                  <a:t>IFN-γ (ng/mL)</a:t>
                </a:r>
                <a:endParaRPr kumimoji="1" lang="ja-JP" altLang="en-US" sz="1050" b="1" dirty="0"/>
              </a:p>
            </p:txBody>
          </p:sp>
          <p:sp>
            <p:nvSpPr>
              <p:cNvPr id="135" name="テキスト ボックス 134">
                <a:extLst>
                  <a:ext uri="{FF2B5EF4-FFF2-40B4-BE49-F238E27FC236}">
                    <a16:creationId xmlns:a16="http://schemas.microsoft.com/office/drawing/2014/main" id="{A55BC56A-97DC-6EB2-D261-FA0E7B824DD1}"/>
                  </a:ext>
                </a:extLst>
              </p:cNvPr>
              <p:cNvSpPr txBox="1"/>
              <p:nvPr/>
            </p:nvSpPr>
            <p:spPr>
              <a:xfrm>
                <a:off x="5667417" y="3296816"/>
                <a:ext cx="857927" cy="40011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pPr algn="ctr"/>
                <a:r>
                  <a:rPr kumimoji="1" lang="en-US" altLang="ja-JP" sz="1000" b="1" dirty="0"/>
                  <a:t>Vaccinated</a:t>
                </a:r>
              </a:p>
              <a:p>
                <a:pPr algn="ctr"/>
                <a:r>
                  <a:rPr kumimoji="1" lang="en-US" altLang="ja-JP" sz="1000" b="1" dirty="0"/>
                  <a:t>cal</a:t>
                </a:r>
                <a:r>
                  <a:rPr lang="en-US" altLang="ja-JP" sz="1000" b="1" dirty="0"/>
                  <a:t>ves</a:t>
                </a:r>
                <a:endParaRPr kumimoji="1" lang="ja-JP" altLang="en-US" sz="1000" b="1" dirty="0"/>
              </a:p>
            </p:txBody>
          </p:sp>
          <p:sp>
            <p:nvSpPr>
              <p:cNvPr id="136" name="テキスト ボックス 135">
                <a:extLst>
                  <a:ext uri="{FF2B5EF4-FFF2-40B4-BE49-F238E27FC236}">
                    <a16:creationId xmlns:a16="http://schemas.microsoft.com/office/drawing/2014/main" id="{34E1E5A8-A5E6-0D21-7321-0EB916A89BCD}"/>
                  </a:ext>
                </a:extLst>
              </p:cNvPr>
              <p:cNvSpPr txBox="1"/>
              <p:nvPr/>
            </p:nvSpPr>
            <p:spPr>
              <a:xfrm>
                <a:off x="4057630" y="3296816"/>
                <a:ext cx="1015021" cy="40011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pPr algn="ctr"/>
                <a:r>
                  <a:rPr lang="en-US" altLang="ja-JP" sz="1000" b="1" dirty="0"/>
                  <a:t>Unv</a:t>
                </a:r>
                <a:r>
                  <a:rPr kumimoji="1" lang="en-US" altLang="ja-JP" sz="1000" b="1" dirty="0"/>
                  <a:t>accinated</a:t>
                </a:r>
              </a:p>
              <a:p>
                <a:pPr algn="ctr"/>
                <a:r>
                  <a:rPr kumimoji="1" lang="en-US" altLang="ja-JP" sz="1000" b="1" dirty="0"/>
                  <a:t>cal</a:t>
                </a:r>
                <a:r>
                  <a:rPr lang="en-US" altLang="ja-JP" sz="1000" b="1" dirty="0"/>
                  <a:t>ves</a:t>
                </a:r>
                <a:endParaRPr kumimoji="1" lang="ja-JP" altLang="en-US" sz="1000" b="1" dirty="0"/>
              </a:p>
            </p:txBody>
          </p:sp>
        </p:grp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44CE4ED9-31BA-21BD-A63D-DA37BA2BEDCA}"/>
                </a:ext>
              </a:extLst>
            </p:cNvPr>
            <p:cNvSpPr txBox="1"/>
            <p:nvPr/>
          </p:nvSpPr>
          <p:spPr>
            <a:xfrm>
              <a:off x="3409901" y="499537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019007"/>
              <a:r>
                <a:rPr lang="en-US" altLang="ja-JP" sz="1200" b="1" dirty="0">
                  <a:latin typeface="Arial"/>
                </a:rPr>
                <a:t>A</a:t>
              </a:r>
              <a:endParaRPr lang="ja-JP" altLang="en-US" sz="1200" b="1" dirty="0">
                <a:latin typeface="Arial"/>
              </a:endParaRPr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F8FC18E8-4D3F-708A-AD3D-E3102744B7C8}"/>
                </a:ext>
              </a:extLst>
            </p:cNvPr>
            <p:cNvGrpSpPr/>
            <p:nvPr/>
          </p:nvGrpSpPr>
          <p:grpSpPr>
            <a:xfrm>
              <a:off x="4290520" y="948953"/>
              <a:ext cx="630000" cy="196990"/>
              <a:chOff x="4277385" y="651560"/>
              <a:chExt cx="666617" cy="196990"/>
            </a:xfrm>
          </p:grpSpPr>
          <p:sp>
            <p:nvSpPr>
              <p:cNvPr id="4" name="右大かっこ 3">
                <a:extLst>
                  <a:ext uri="{FF2B5EF4-FFF2-40B4-BE49-F238E27FC236}">
                    <a16:creationId xmlns:a16="http://schemas.microsoft.com/office/drawing/2014/main" id="{325595E3-3A7A-4CE3-6D23-13EB01E485FF}"/>
                  </a:ext>
                </a:extLst>
              </p:cNvPr>
              <p:cNvSpPr/>
              <p:nvPr/>
            </p:nvSpPr>
            <p:spPr>
              <a:xfrm rot="16200000">
                <a:off x="4592706" y="497253"/>
                <a:ext cx="35976" cy="666617"/>
              </a:xfrm>
              <a:prstGeom prst="rightBracket">
                <a:avLst>
                  <a:gd name="adj" fmla="val 0"/>
                </a:avLst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000" dirty="0"/>
              </a:p>
            </p:txBody>
          </p:sp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5E9501C5-448E-9330-8BA1-559E8D9BC3AA}"/>
                  </a:ext>
                </a:extLst>
              </p:cNvPr>
              <p:cNvSpPr txBox="1"/>
              <p:nvPr/>
            </p:nvSpPr>
            <p:spPr>
              <a:xfrm>
                <a:off x="4455749" y="651560"/>
                <a:ext cx="328936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600" i="1" dirty="0" err="1">
                    <a:cs typeface="Times New Roman" panose="02020603050405020304" pitchFamily="18" charset="0"/>
                  </a:rPr>
                  <a:t>n.s</a:t>
                </a:r>
                <a:r>
                  <a:rPr lang="en-US" altLang="ja-JP" sz="600" i="1" dirty="0">
                    <a:cs typeface="Times New Roman" panose="02020603050405020304" pitchFamily="18" charset="0"/>
                  </a:rPr>
                  <a:t>.</a:t>
                </a:r>
                <a:r>
                  <a:rPr lang="en-US" altLang="ja-JP" sz="600" dirty="0">
                    <a:cs typeface="Times New Roman" panose="02020603050405020304" pitchFamily="18" charset="0"/>
                  </a:rPr>
                  <a:t> </a:t>
                </a:r>
                <a:endParaRPr kumimoji="1" lang="ja-JP" altLang="en-US" sz="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18D22BF1-BD55-84FB-3025-465933E65A1F}"/>
                </a:ext>
              </a:extLst>
            </p:cNvPr>
            <p:cNvGrpSpPr/>
            <p:nvPr/>
          </p:nvGrpSpPr>
          <p:grpSpPr>
            <a:xfrm>
              <a:off x="5803348" y="928237"/>
              <a:ext cx="630000" cy="196983"/>
              <a:chOff x="2295173" y="944034"/>
              <a:chExt cx="630000" cy="196983"/>
            </a:xfrm>
          </p:grpSpPr>
          <p:sp>
            <p:nvSpPr>
              <p:cNvPr id="16" name="右大かっこ 15">
                <a:extLst>
                  <a:ext uri="{FF2B5EF4-FFF2-40B4-BE49-F238E27FC236}">
                    <a16:creationId xmlns:a16="http://schemas.microsoft.com/office/drawing/2014/main" id="{5953EEA5-958C-3444-37AF-15F6F2035616}"/>
                  </a:ext>
                </a:extLst>
              </p:cNvPr>
              <p:cNvSpPr/>
              <p:nvPr/>
            </p:nvSpPr>
            <p:spPr>
              <a:xfrm rot="16200000">
                <a:off x="2592185" y="808029"/>
                <a:ext cx="35976" cy="630000"/>
              </a:xfrm>
              <a:prstGeom prst="rightBracket">
                <a:avLst>
                  <a:gd name="adj" fmla="val 0"/>
                </a:avLst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000" dirty="0"/>
              </a:p>
            </p:txBody>
          </p:sp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99FEE58F-2F4D-EA0D-91AD-15C695C5F070}"/>
                  </a:ext>
                </a:extLst>
              </p:cNvPr>
              <p:cNvSpPr txBox="1"/>
              <p:nvPr/>
            </p:nvSpPr>
            <p:spPr>
              <a:xfrm>
                <a:off x="2445705" y="944034"/>
                <a:ext cx="328936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600" i="1" dirty="0" err="1">
                    <a:cs typeface="Times New Roman" panose="02020603050405020304" pitchFamily="18" charset="0"/>
                  </a:rPr>
                  <a:t>n.s</a:t>
                </a:r>
                <a:r>
                  <a:rPr lang="en-US" altLang="ja-JP" sz="600" i="1" dirty="0">
                    <a:cs typeface="Times New Roman" panose="02020603050405020304" pitchFamily="18" charset="0"/>
                  </a:rPr>
                  <a:t>.</a:t>
                </a:r>
                <a:r>
                  <a:rPr lang="en-US" altLang="ja-JP" sz="600" dirty="0">
                    <a:cs typeface="Times New Roman" panose="02020603050405020304" pitchFamily="18" charset="0"/>
                  </a:rPr>
                  <a:t> </a:t>
                </a:r>
                <a:endParaRPr kumimoji="1" lang="ja-JP" altLang="en-US" sz="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BFFF232-E2F0-0321-A331-E20876C91B13}"/>
              </a:ext>
            </a:extLst>
          </p:cNvPr>
          <p:cNvSpPr txBox="1"/>
          <p:nvPr/>
        </p:nvSpPr>
        <p:spPr>
          <a:xfrm>
            <a:off x="116819" y="3152814"/>
            <a:ext cx="664951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Figure S6. Effect of PD-L1 blockade on IFN-γ response to viral antigens</a:t>
            </a:r>
          </a:p>
          <a:p>
            <a:pPr algn="just"/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(A, B) Effect of PD-L1 blockade on IFN-γ response to viral antigens. PBMCs of the vaccinated and unvaccinated calves with </a:t>
            </a:r>
            <a:r>
              <a:rPr lang="en-US" altLang="ja-JP" sz="1200" kern="100" dirty="0" err="1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Calfwin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6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(</a:t>
            </a:r>
            <a:r>
              <a:rPr lang="en-US" altLang="ja-JP" sz="1200" i="1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n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= 10 each) were cultured with 20 </a:t>
            </a:r>
            <a:r>
              <a:rPr lang="en-US" altLang="ja-JP" sz="1200" kern="0" dirty="0" err="1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μg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/mL of anti-PD-L1 Ab (Boch4G12) or bovine IgG control in the presence of BRSV (A) or BVDV-1 antigen (B) for 7 days. IFN-γ production for each animal was measured by ELISA in duplicate. Significant differences between each group were determined using 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Wilcoxon signed-rank sum test.</a:t>
            </a:r>
            <a:r>
              <a:rPr lang="en-US" altLang="ja-JP" sz="1200" i="1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sz="1200" i="1" kern="0" dirty="0" err="1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n.s</a:t>
            </a:r>
            <a:r>
              <a:rPr lang="en-US" altLang="ja-JP" sz="1200" i="1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.</a:t>
            </a:r>
            <a:r>
              <a:rPr lang="en-US" altLang="ja-JP" sz="1200" kern="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: not significant.</a:t>
            </a:r>
            <a:endParaRPr lang="ja-JP" altLang="ja-JP" sz="1200" kern="100" dirty="0"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329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 &amp; ＭＳ Ｐゴシック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>
        <a:spAutoFit/>
      </a:bodyPr>
      <a:lstStyle>
        <a:defPPr algn="ctr">
          <a:defRPr sz="1050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2013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Arial">
    <a:majorFont>
      <a:latin typeface="Arial"/>
      <a:ea typeface="Arial"/>
      <a:cs typeface=""/>
    </a:majorFont>
    <a:minorFont>
      <a:latin typeface="Arial"/>
      <a:ea typeface="Arial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 2013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Arial">
    <a:majorFont>
      <a:latin typeface="Arial"/>
      <a:ea typeface="Arial"/>
      <a:cs typeface=""/>
    </a:majorFont>
    <a:minorFont>
      <a:latin typeface="Arial"/>
      <a:ea typeface="Arial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 2013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Arial">
    <a:majorFont>
      <a:latin typeface="Arial"/>
      <a:ea typeface="Arial"/>
      <a:cs typeface=""/>
    </a:majorFont>
    <a:minorFont>
      <a:latin typeface="Arial"/>
      <a:ea typeface="Arial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 2013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Arial">
    <a:majorFont>
      <a:latin typeface="Arial"/>
      <a:ea typeface="Arial"/>
      <a:cs typeface=""/>
    </a:majorFont>
    <a:minorFont>
      <a:latin typeface="Arial"/>
      <a:ea typeface="Arial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 2013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Arial">
    <a:majorFont>
      <a:latin typeface="Arial"/>
      <a:ea typeface="Arial"/>
      <a:cs typeface=""/>
    </a:majorFont>
    <a:minorFont>
      <a:latin typeface="Arial"/>
      <a:ea typeface="Arial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 2013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Arial">
    <a:majorFont>
      <a:latin typeface="Arial"/>
      <a:ea typeface="Arial"/>
      <a:cs typeface=""/>
    </a:majorFont>
    <a:minorFont>
      <a:latin typeface="Arial"/>
      <a:ea typeface="Arial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 2013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Arial">
    <a:majorFont>
      <a:latin typeface="Arial"/>
      <a:ea typeface="Arial"/>
      <a:cs typeface=""/>
    </a:majorFont>
    <a:minorFont>
      <a:latin typeface="Arial"/>
      <a:ea typeface="Arial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 2013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Arial">
    <a:majorFont>
      <a:latin typeface="Arial"/>
      <a:ea typeface="Arial"/>
      <a:cs typeface=""/>
    </a:majorFont>
    <a:minorFont>
      <a:latin typeface="Arial"/>
      <a:ea typeface="Arial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Office 2013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Arial">
    <a:majorFont>
      <a:latin typeface="Arial"/>
      <a:ea typeface="Arial"/>
      <a:cs typeface=""/>
    </a:majorFont>
    <a:minorFont>
      <a:latin typeface="Arial"/>
      <a:ea typeface="Arial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Office 2013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Arial">
    <a:majorFont>
      <a:latin typeface="Arial"/>
      <a:ea typeface="Arial"/>
      <a:cs typeface=""/>
    </a:majorFont>
    <a:minorFont>
      <a:latin typeface="Arial"/>
      <a:ea typeface="Arial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9.xml><?xml version="1.0" encoding="utf-8"?>
<a:themeOverride xmlns:a="http://schemas.openxmlformats.org/drawingml/2006/main">
  <a:clrScheme name="Office 2013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Arial">
    <a:majorFont>
      <a:latin typeface="Arial"/>
      <a:ea typeface="Arial"/>
      <a:cs typeface=""/>
    </a:majorFont>
    <a:minorFont>
      <a:latin typeface="Arial"/>
      <a:ea typeface="Arial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 2013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Arial">
    <a:majorFont>
      <a:latin typeface="Arial"/>
      <a:ea typeface="Arial"/>
      <a:cs typeface=""/>
    </a:majorFont>
    <a:minorFont>
      <a:latin typeface="Arial"/>
      <a:ea typeface="Arial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0.xml><?xml version="1.0" encoding="utf-8"?>
<a:themeOverride xmlns:a="http://schemas.openxmlformats.org/drawingml/2006/main">
  <a:clrScheme name="Office 2013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Arial">
    <a:majorFont>
      <a:latin typeface="Arial"/>
      <a:ea typeface="Arial"/>
      <a:cs typeface=""/>
    </a:majorFont>
    <a:minorFont>
      <a:latin typeface="Arial"/>
      <a:ea typeface="Arial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1.xml><?xml version="1.0" encoding="utf-8"?>
<a:themeOverride xmlns:a="http://schemas.openxmlformats.org/drawingml/2006/main">
  <a:clrScheme name="Office 2013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Arial">
    <a:majorFont>
      <a:latin typeface="Arial"/>
      <a:ea typeface="Arial"/>
      <a:cs typeface=""/>
    </a:majorFont>
    <a:minorFont>
      <a:latin typeface="Arial"/>
      <a:ea typeface="Arial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2.xml><?xml version="1.0" encoding="utf-8"?>
<a:themeOverride xmlns:a="http://schemas.openxmlformats.org/drawingml/2006/main">
  <a:clrScheme name="Office 2013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Arial">
    <a:majorFont>
      <a:latin typeface="Arial"/>
      <a:ea typeface="Arial"/>
      <a:cs typeface=""/>
    </a:majorFont>
    <a:minorFont>
      <a:latin typeface="Arial"/>
      <a:ea typeface="Arial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3.xml><?xml version="1.0" encoding="utf-8"?>
<a:themeOverride xmlns:a="http://schemas.openxmlformats.org/drawingml/2006/main">
  <a:clrScheme name="Office 2013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Arial">
    <a:majorFont>
      <a:latin typeface="Arial"/>
      <a:ea typeface="Arial"/>
      <a:cs typeface=""/>
    </a:majorFont>
    <a:minorFont>
      <a:latin typeface="Arial"/>
      <a:ea typeface="Arial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4.xml><?xml version="1.0" encoding="utf-8"?>
<a:themeOverride xmlns:a="http://schemas.openxmlformats.org/drawingml/2006/main">
  <a:clrScheme name="Office 2013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Arial">
    <a:majorFont>
      <a:latin typeface="Arial"/>
      <a:ea typeface="Arial"/>
      <a:cs typeface=""/>
    </a:majorFont>
    <a:minorFont>
      <a:latin typeface="Arial"/>
      <a:ea typeface="Arial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 2013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Arial">
    <a:majorFont>
      <a:latin typeface="Arial"/>
      <a:ea typeface="Arial"/>
      <a:cs typeface=""/>
    </a:majorFont>
    <a:minorFont>
      <a:latin typeface="Arial"/>
      <a:ea typeface="Arial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 2013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Arial">
    <a:majorFont>
      <a:latin typeface="Arial"/>
      <a:ea typeface="Arial"/>
      <a:cs typeface=""/>
    </a:majorFont>
    <a:minorFont>
      <a:latin typeface="Arial"/>
      <a:ea typeface="Arial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 2013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Arial">
    <a:majorFont>
      <a:latin typeface="Arial"/>
      <a:ea typeface="Arial"/>
      <a:cs typeface=""/>
    </a:majorFont>
    <a:minorFont>
      <a:latin typeface="Arial"/>
      <a:ea typeface="Arial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 2013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Arial">
    <a:majorFont>
      <a:latin typeface="Arial"/>
      <a:ea typeface="Arial"/>
      <a:cs typeface=""/>
    </a:majorFont>
    <a:minorFont>
      <a:latin typeface="Arial"/>
      <a:ea typeface="Arial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 2013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Arial">
    <a:majorFont>
      <a:latin typeface="Arial"/>
      <a:ea typeface="Arial"/>
      <a:cs typeface=""/>
    </a:majorFont>
    <a:minorFont>
      <a:latin typeface="Arial"/>
      <a:ea typeface="Arial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 2013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Arial">
    <a:majorFont>
      <a:latin typeface="Arial"/>
      <a:ea typeface="Arial"/>
      <a:cs typeface=""/>
    </a:majorFont>
    <a:minorFont>
      <a:latin typeface="Arial"/>
      <a:ea typeface="Arial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 2013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Arial">
    <a:majorFont>
      <a:latin typeface="Arial"/>
      <a:ea typeface="Arial"/>
      <a:cs typeface=""/>
    </a:majorFont>
    <a:minorFont>
      <a:latin typeface="Arial"/>
      <a:ea typeface="Arial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5595</TotalTime>
  <Words>775</Words>
  <Application>Microsoft Office PowerPoint</Application>
  <PresentationFormat>A4 210 x 297 mm</PresentationFormat>
  <Paragraphs>122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游ゴシック</vt:lpstr>
      <vt:lpstr>Arial</vt:lpstr>
      <vt:lpstr>Times New Roman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</dc:title>
  <dc:creator>OKAGAWA</dc:creator>
  <cp:lastModifiedBy>Tomohiro Okagawa</cp:lastModifiedBy>
  <cp:revision>27</cp:revision>
  <cp:lastPrinted>2017-03-22T08:29:47Z</cp:lastPrinted>
  <dcterms:created xsi:type="dcterms:W3CDTF">2017-03-22T07:51:23Z</dcterms:created>
  <dcterms:modified xsi:type="dcterms:W3CDTF">2023-02-27T05:29:03Z</dcterms:modified>
</cp:coreProperties>
</file>