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4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0812" autoAdjust="0"/>
  </p:normalViewPr>
  <p:slideViewPr>
    <p:cSldViewPr snapToGrid="0">
      <p:cViewPr varScale="1">
        <p:scale>
          <a:sx n="78" d="100"/>
          <a:sy n="78" d="100"/>
        </p:scale>
        <p:origin x="432" y="6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56582-0C56-4458-9F48-59CFE8C3FA5E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534D-B4F2-4703-A171-D47E1F4E1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43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Figure1.</a:t>
            </a:r>
            <a:r>
              <a:rPr kumimoji="1" lang="ja-JP" altLang="en-US" dirty="0"/>
              <a:t> </a:t>
            </a:r>
            <a:r>
              <a:rPr lang="en-US" altLang="ja-JP" dirty="0"/>
              <a:t>Survey flow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0B534D-B4F2-4703-A171-D47E1F4E1EF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361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02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6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2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5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72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53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88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62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7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9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57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6E703-F818-4DA6-957B-D8768D34DBAF}" type="datetimeFigureOut">
              <a:rPr kumimoji="1" lang="ja-JP" altLang="en-US" smtClean="0"/>
              <a:t>2020/5/22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8AB4C-5057-4B45-B96C-A549A8703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8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55584A-42D1-4C01-8C64-70D2650A83B8}"/>
              </a:ext>
            </a:extLst>
          </p:cNvPr>
          <p:cNvSpPr txBox="1"/>
          <p:nvPr/>
        </p:nvSpPr>
        <p:spPr>
          <a:xfrm>
            <a:off x="641787" y="566182"/>
            <a:ext cx="78604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-We checked via a screening question for the existence of daughters, living with mother, who were of HPV vaccine target age (12-16). For respondents meeting these requirements, we asked the daughter’s age and HPV vaccination history. </a:t>
            </a:r>
          </a:p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 We extracted a group of eligible respondents who were representative of the overall responders, according to data collected to monitor registered survey panel members.</a:t>
            </a:r>
            <a:endParaRPr kumimoji="1" lang="ja-JP" altLang="en-US" sz="1400" dirty="0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83F662-1E78-484B-8441-AAE7D8C6605D}"/>
              </a:ext>
            </a:extLst>
          </p:cNvPr>
          <p:cNvSpPr txBox="1"/>
          <p:nvPr/>
        </p:nvSpPr>
        <p:spPr>
          <a:xfrm>
            <a:off x="562647" y="2232306"/>
            <a:ext cx="80133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The main survey </a:t>
            </a:r>
          </a:p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 We asked several questions related to cervical cancer and the HPV vaccine.</a:t>
            </a:r>
          </a:p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 We asked what was the intention of the mothers to inoculate their daughters: </a:t>
            </a:r>
          </a:p>
          <a:p>
            <a:r>
              <a:rPr kumimoji="1" lang="ja-JP" altLang="en-US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</a:t>
            </a:r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(1) Under the current circumstances, (2) If the MHLW restarted their vaccine recommendation.</a:t>
            </a:r>
            <a:endParaRPr kumimoji="1" lang="ja-JP" altLang="en-US" sz="1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374D8F9-F443-4344-BEC9-B5BAAF30D595}"/>
              </a:ext>
            </a:extLst>
          </p:cNvPr>
          <p:cNvCxnSpPr>
            <a:cxnSpLocks/>
          </p:cNvCxnSpPr>
          <p:nvPr/>
        </p:nvCxnSpPr>
        <p:spPr>
          <a:xfrm>
            <a:off x="4569297" y="1826139"/>
            <a:ext cx="0" cy="360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4CB0A54-0FEF-4E9F-A73A-4F0771843EE9}"/>
              </a:ext>
            </a:extLst>
          </p:cNvPr>
          <p:cNvSpPr/>
          <p:nvPr/>
        </p:nvSpPr>
        <p:spPr>
          <a:xfrm>
            <a:off x="641787" y="252420"/>
            <a:ext cx="7438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00" b="1" u="sng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1,545 mothers had HPV-unvaccinated daughters aged 12–16</a:t>
            </a:r>
            <a:endParaRPr lang="ja-JP" altLang="en-US" sz="1600" b="1" u="sng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B3DB317-5B8A-43CD-9BA2-E29E9387C983}"/>
              </a:ext>
            </a:extLst>
          </p:cNvPr>
          <p:cNvSpPr/>
          <p:nvPr/>
        </p:nvSpPr>
        <p:spPr>
          <a:xfrm>
            <a:off x="494275" y="162013"/>
            <a:ext cx="8150047" cy="16641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D59942A-A674-4FAD-B9A4-1F5B0E5E5E19}"/>
              </a:ext>
            </a:extLst>
          </p:cNvPr>
          <p:cNvSpPr/>
          <p:nvPr/>
        </p:nvSpPr>
        <p:spPr>
          <a:xfrm>
            <a:off x="494275" y="2197794"/>
            <a:ext cx="8150047" cy="10231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F66C617-E099-46A0-AED9-C2A39CBA519B}"/>
              </a:ext>
            </a:extLst>
          </p:cNvPr>
          <p:cNvSpPr/>
          <p:nvPr/>
        </p:nvSpPr>
        <p:spPr>
          <a:xfrm>
            <a:off x="3312000" y="4091171"/>
            <a:ext cx="2520000" cy="10585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05C140-66FD-4718-B1E0-DA4AA1BABA98}"/>
              </a:ext>
            </a:extLst>
          </p:cNvPr>
          <p:cNvSpPr txBox="1"/>
          <p:nvPr/>
        </p:nvSpPr>
        <p:spPr>
          <a:xfrm>
            <a:off x="562647" y="3568209"/>
            <a:ext cx="8013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Intervention with leaflets </a:t>
            </a:r>
          </a:p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 randomly divided mothers into 3 groups and displayed one of 3 leaflet images on their screen.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44939BF-70A5-43BF-A713-57A026698311}"/>
              </a:ext>
            </a:extLst>
          </p:cNvPr>
          <p:cNvSpPr txBox="1"/>
          <p:nvPr/>
        </p:nvSpPr>
        <p:spPr>
          <a:xfrm>
            <a:off x="3312000" y="4143381"/>
            <a:ext cx="25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Group 2: A leaflet we created that could still be used while under MHLW’s suspension of recommendation.</a:t>
            </a:r>
            <a:endParaRPr kumimoji="1" lang="ja-JP" altLang="en-US" sz="1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2417E76-04B6-427E-A6D8-253EAAF82D59}"/>
              </a:ext>
            </a:extLst>
          </p:cNvPr>
          <p:cNvSpPr txBox="1"/>
          <p:nvPr/>
        </p:nvSpPr>
        <p:spPr>
          <a:xfrm>
            <a:off x="562647" y="5532263"/>
            <a:ext cx="8013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Questions after intervention with leaflets  </a:t>
            </a:r>
          </a:p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 We asked again the intention of the mothers to inoculate their daughters: </a:t>
            </a:r>
          </a:p>
          <a:p>
            <a:r>
              <a:rPr kumimoji="1" lang="ja-JP" altLang="en-US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</a:t>
            </a:r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(1) Under the current circumstances, (2) If the MHLW restarted their vaccine recommendation.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88BDEE5-F84F-44FC-9D86-A1BA55238809}"/>
              </a:ext>
            </a:extLst>
          </p:cNvPr>
          <p:cNvSpPr/>
          <p:nvPr/>
        </p:nvSpPr>
        <p:spPr>
          <a:xfrm>
            <a:off x="494275" y="5516240"/>
            <a:ext cx="8150047" cy="7707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7E57B4FC-D86D-489D-966A-3557DD782A7C}"/>
              </a:ext>
            </a:extLst>
          </p:cNvPr>
          <p:cNvCxnSpPr>
            <a:cxnSpLocks/>
          </p:cNvCxnSpPr>
          <p:nvPr/>
        </p:nvCxnSpPr>
        <p:spPr>
          <a:xfrm>
            <a:off x="4569297" y="3220924"/>
            <a:ext cx="0" cy="360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40A3F8B3-DEE4-4862-B460-42823FCF42D1}"/>
              </a:ext>
            </a:extLst>
          </p:cNvPr>
          <p:cNvCxnSpPr>
            <a:cxnSpLocks/>
          </p:cNvCxnSpPr>
          <p:nvPr/>
        </p:nvCxnSpPr>
        <p:spPr>
          <a:xfrm>
            <a:off x="4569297" y="5149698"/>
            <a:ext cx="0" cy="360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A56E3D5-13BB-48BF-8096-B2E722CA46E2}"/>
              </a:ext>
            </a:extLst>
          </p:cNvPr>
          <p:cNvSpPr/>
          <p:nvPr/>
        </p:nvSpPr>
        <p:spPr>
          <a:xfrm>
            <a:off x="647194" y="4091171"/>
            <a:ext cx="2520000" cy="10585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CE4263D-0682-45F9-9725-761111DEE85F}"/>
              </a:ext>
            </a:extLst>
          </p:cNvPr>
          <p:cNvSpPr txBox="1"/>
          <p:nvPr/>
        </p:nvSpPr>
        <p:spPr>
          <a:xfrm>
            <a:off x="681382" y="4143381"/>
            <a:ext cx="245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Group 1: A leaflet distributed by the MHLW.</a:t>
            </a:r>
            <a:endParaRPr kumimoji="1" lang="ja-JP" altLang="en-US" sz="1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9D1F5F21-D7B8-469F-8B61-4C7BAC59FFC6}"/>
              </a:ext>
            </a:extLst>
          </p:cNvPr>
          <p:cNvCxnSpPr>
            <a:cxnSpLocks/>
          </p:cNvCxnSpPr>
          <p:nvPr/>
        </p:nvCxnSpPr>
        <p:spPr>
          <a:xfrm>
            <a:off x="1904491" y="5149698"/>
            <a:ext cx="0" cy="360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A259204-E87A-4169-80AD-2B5088807E15}"/>
              </a:ext>
            </a:extLst>
          </p:cNvPr>
          <p:cNvSpPr/>
          <p:nvPr/>
        </p:nvSpPr>
        <p:spPr>
          <a:xfrm>
            <a:off x="5976806" y="4091171"/>
            <a:ext cx="2520000" cy="10585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2E1B7B2-BB7D-499E-8C34-666DC4D9677C}"/>
              </a:ext>
            </a:extLst>
          </p:cNvPr>
          <p:cNvSpPr txBox="1"/>
          <p:nvPr/>
        </p:nvSpPr>
        <p:spPr>
          <a:xfrm>
            <a:off x="6010994" y="4143381"/>
            <a:ext cx="2451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Group 3: Intervention by a leaflet we created that was considered to be a positive recommendation.</a:t>
            </a:r>
            <a:endParaRPr kumimoji="1" lang="ja-JP" altLang="en-US" sz="1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94D332C-23A0-4B0F-81DD-F8FC980B6117}"/>
              </a:ext>
            </a:extLst>
          </p:cNvPr>
          <p:cNvCxnSpPr>
            <a:cxnSpLocks/>
          </p:cNvCxnSpPr>
          <p:nvPr/>
        </p:nvCxnSpPr>
        <p:spPr>
          <a:xfrm>
            <a:off x="7234103" y="5149698"/>
            <a:ext cx="0" cy="360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745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7487</TotalTime>
  <Words>241</Words>
  <Application>Microsoft Office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osakauniv byouri</dc:creator>
  <cp:lastModifiedBy>osakauniv byouri</cp:lastModifiedBy>
  <cp:revision>621</cp:revision>
  <dcterms:created xsi:type="dcterms:W3CDTF">2020-04-13T08:23:38Z</dcterms:created>
  <dcterms:modified xsi:type="dcterms:W3CDTF">2020-05-22T07:10:21Z</dcterms:modified>
</cp:coreProperties>
</file>