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3043"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5" autoAdjust="0"/>
    <p:restoredTop sz="90812" autoAdjust="0"/>
  </p:normalViewPr>
  <p:slideViewPr>
    <p:cSldViewPr snapToGrid="0">
      <p:cViewPr varScale="1">
        <p:scale>
          <a:sx n="78" d="100"/>
          <a:sy n="78" d="100"/>
        </p:scale>
        <p:origin x="432" y="60"/>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456582-0C56-4458-9F48-59CFE8C3FA5E}" type="datetimeFigureOut">
              <a:rPr kumimoji="1" lang="ja-JP" altLang="en-US" smtClean="0"/>
              <a:t>2020/5/22</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0B534D-B4F2-4703-A171-D47E1F4E1EFD}" type="slidenum">
              <a:rPr kumimoji="1" lang="ja-JP" altLang="en-US" smtClean="0"/>
              <a:t>‹#›</a:t>
            </a:fld>
            <a:endParaRPr kumimoji="1" lang="ja-JP" altLang="en-US"/>
          </a:p>
        </p:txBody>
      </p:sp>
    </p:spTree>
    <p:extLst>
      <p:ext uri="{BB962C8B-B14F-4D97-AF65-F5344CB8AC3E}">
        <p14:creationId xmlns:p14="http://schemas.microsoft.com/office/powerpoint/2010/main" val="64743907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Figure</a:t>
            </a:r>
            <a:r>
              <a:rPr kumimoji="1" lang="ja-JP" altLang="en-US" dirty="0"/>
              <a:t> </a:t>
            </a:r>
            <a:r>
              <a:rPr kumimoji="1" lang="en-US" altLang="ja-JP" dirty="0"/>
              <a:t>2. </a:t>
            </a:r>
            <a:r>
              <a:rPr lang="en-US" altLang="ja-JP" dirty="0"/>
              <a:t>Leaflet contents</a:t>
            </a:r>
            <a:endParaRPr kumimoji="1" lang="ja-JP" altLang="en-US" dirty="0"/>
          </a:p>
        </p:txBody>
      </p:sp>
      <p:sp>
        <p:nvSpPr>
          <p:cNvPr id="4" name="スライド番号プレースホルダー 3"/>
          <p:cNvSpPr>
            <a:spLocks noGrp="1"/>
          </p:cNvSpPr>
          <p:nvPr>
            <p:ph type="sldNum" sz="quarter" idx="5"/>
          </p:nvPr>
        </p:nvSpPr>
        <p:spPr/>
        <p:txBody>
          <a:bodyPr/>
          <a:lstStyle/>
          <a:p>
            <a:fld id="{4D0B534D-B4F2-4703-A171-D47E1F4E1EFD}" type="slidenum">
              <a:rPr kumimoji="1" lang="ja-JP" altLang="en-US" smtClean="0"/>
              <a:t>1</a:t>
            </a:fld>
            <a:endParaRPr kumimoji="1" lang="ja-JP" altLang="en-US"/>
          </a:p>
        </p:txBody>
      </p:sp>
    </p:spTree>
    <p:extLst>
      <p:ext uri="{BB962C8B-B14F-4D97-AF65-F5344CB8AC3E}">
        <p14:creationId xmlns:p14="http://schemas.microsoft.com/office/powerpoint/2010/main" val="5152984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986E703-F818-4DA6-957B-D8768D34DBAF}" type="datetimeFigureOut">
              <a:rPr kumimoji="1" lang="ja-JP" altLang="en-US" smtClean="0"/>
              <a:t>2020/5/22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488AB4C-5057-4B45-B96C-A549A87037D1}" type="slidenum">
              <a:rPr kumimoji="1" lang="ja-JP" altLang="en-US" smtClean="0"/>
              <a:t>‹#›</a:t>
            </a:fld>
            <a:endParaRPr kumimoji="1" lang="ja-JP" altLang="en-US"/>
          </a:p>
        </p:txBody>
      </p:sp>
    </p:spTree>
    <p:extLst>
      <p:ext uri="{BB962C8B-B14F-4D97-AF65-F5344CB8AC3E}">
        <p14:creationId xmlns:p14="http://schemas.microsoft.com/office/powerpoint/2010/main" val="35470205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986E703-F818-4DA6-957B-D8768D34DBAF}" type="datetimeFigureOut">
              <a:rPr kumimoji="1" lang="ja-JP" altLang="en-US" smtClean="0"/>
              <a:t>2020/5/22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488AB4C-5057-4B45-B96C-A549A87037D1}" type="slidenum">
              <a:rPr kumimoji="1" lang="ja-JP" altLang="en-US" smtClean="0"/>
              <a:t>‹#›</a:t>
            </a:fld>
            <a:endParaRPr kumimoji="1" lang="ja-JP" altLang="en-US"/>
          </a:p>
        </p:txBody>
      </p:sp>
    </p:spTree>
    <p:extLst>
      <p:ext uri="{BB962C8B-B14F-4D97-AF65-F5344CB8AC3E}">
        <p14:creationId xmlns:p14="http://schemas.microsoft.com/office/powerpoint/2010/main" val="4920632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986E703-F818-4DA6-957B-D8768D34DBAF}" type="datetimeFigureOut">
              <a:rPr kumimoji="1" lang="ja-JP" altLang="en-US" smtClean="0"/>
              <a:t>2020/5/22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488AB4C-5057-4B45-B96C-A549A87037D1}" type="slidenum">
              <a:rPr kumimoji="1" lang="ja-JP" altLang="en-US" smtClean="0"/>
              <a:t>‹#›</a:t>
            </a:fld>
            <a:endParaRPr kumimoji="1" lang="ja-JP" altLang="en-US"/>
          </a:p>
        </p:txBody>
      </p:sp>
    </p:spTree>
    <p:extLst>
      <p:ext uri="{BB962C8B-B14F-4D97-AF65-F5344CB8AC3E}">
        <p14:creationId xmlns:p14="http://schemas.microsoft.com/office/powerpoint/2010/main" val="410922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986E703-F818-4DA6-957B-D8768D34DBAF}" type="datetimeFigureOut">
              <a:rPr kumimoji="1" lang="ja-JP" altLang="en-US" smtClean="0"/>
              <a:t>2020/5/22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488AB4C-5057-4B45-B96C-A549A87037D1}" type="slidenum">
              <a:rPr kumimoji="1" lang="ja-JP" altLang="en-US" smtClean="0"/>
              <a:t>‹#›</a:t>
            </a:fld>
            <a:endParaRPr kumimoji="1" lang="ja-JP" altLang="en-US"/>
          </a:p>
        </p:txBody>
      </p:sp>
    </p:spTree>
    <p:extLst>
      <p:ext uri="{BB962C8B-B14F-4D97-AF65-F5344CB8AC3E}">
        <p14:creationId xmlns:p14="http://schemas.microsoft.com/office/powerpoint/2010/main" val="1053516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986E703-F818-4DA6-957B-D8768D34DBAF}" type="datetimeFigureOut">
              <a:rPr kumimoji="1" lang="ja-JP" altLang="en-US" smtClean="0"/>
              <a:t>2020/5/22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488AB4C-5057-4B45-B96C-A549A87037D1}" type="slidenum">
              <a:rPr kumimoji="1" lang="ja-JP" altLang="en-US" smtClean="0"/>
              <a:t>‹#›</a:t>
            </a:fld>
            <a:endParaRPr kumimoji="1" lang="ja-JP" altLang="en-US"/>
          </a:p>
        </p:txBody>
      </p:sp>
    </p:spTree>
    <p:extLst>
      <p:ext uri="{BB962C8B-B14F-4D97-AF65-F5344CB8AC3E}">
        <p14:creationId xmlns:p14="http://schemas.microsoft.com/office/powerpoint/2010/main" val="42337275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986E703-F818-4DA6-957B-D8768D34DBAF}" type="datetimeFigureOut">
              <a:rPr kumimoji="1" lang="ja-JP" altLang="en-US" smtClean="0"/>
              <a:t>2020/5/22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488AB4C-5057-4B45-B96C-A549A87037D1}" type="slidenum">
              <a:rPr kumimoji="1" lang="ja-JP" altLang="en-US" smtClean="0"/>
              <a:t>‹#›</a:t>
            </a:fld>
            <a:endParaRPr kumimoji="1" lang="ja-JP" altLang="en-US"/>
          </a:p>
        </p:txBody>
      </p:sp>
    </p:spTree>
    <p:extLst>
      <p:ext uri="{BB962C8B-B14F-4D97-AF65-F5344CB8AC3E}">
        <p14:creationId xmlns:p14="http://schemas.microsoft.com/office/powerpoint/2010/main" val="3826539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986E703-F818-4DA6-957B-D8768D34DBAF}" type="datetimeFigureOut">
              <a:rPr kumimoji="1" lang="ja-JP" altLang="en-US" smtClean="0"/>
              <a:t>2020/5/22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488AB4C-5057-4B45-B96C-A549A87037D1}" type="slidenum">
              <a:rPr kumimoji="1" lang="ja-JP" altLang="en-US" smtClean="0"/>
              <a:t>‹#›</a:t>
            </a:fld>
            <a:endParaRPr kumimoji="1" lang="ja-JP" altLang="en-US"/>
          </a:p>
        </p:txBody>
      </p:sp>
    </p:spTree>
    <p:extLst>
      <p:ext uri="{BB962C8B-B14F-4D97-AF65-F5344CB8AC3E}">
        <p14:creationId xmlns:p14="http://schemas.microsoft.com/office/powerpoint/2010/main" val="9338856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986E703-F818-4DA6-957B-D8768D34DBAF}" type="datetimeFigureOut">
              <a:rPr kumimoji="1" lang="ja-JP" altLang="en-US" smtClean="0"/>
              <a:t>2020/5/22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488AB4C-5057-4B45-B96C-A549A87037D1}" type="slidenum">
              <a:rPr kumimoji="1" lang="ja-JP" altLang="en-US" smtClean="0"/>
              <a:t>‹#›</a:t>
            </a:fld>
            <a:endParaRPr kumimoji="1" lang="ja-JP" altLang="en-US"/>
          </a:p>
        </p:txBody>
      </p:sp>
    </p:spTree>
    <p:extLst>
      <p:ext uri="{BB962C8B-B14F-4D97-AF65-F5344CB8AC3E}">
        <p14:creationId xmlns:p14="http://schemas.microsoft.com/office/powerpoint/2010/main" val="2785620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86E703-F818-4DA6-957B-D8768D34DBAF}" type="datetimeFigureOut">
              <a:rPr kumimoji="1" lang="ja-JP" altLang="en-US" smtClean="0"/>
              <a:t>2020/5/22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488AB4C-5057-4B45-B96C-A549A87037D1}" type="slidenum">
              <a:rPr kumimoji="1" lang="ja-JP" altLang="en-US" smtClean="0"/>
              <a:t>‹#›</a:t>
            </a:fld>
            <a:endParaRPr kumimoji="1" lang="ja-JP" altLang="en-US"/>
          </a:p>
        </p:txBody>
      </p:sp>
    </p:spTree>
    <p:extLst>
      <p:ext uri="{BB962C8B-B14F-4D97-AF65-F5344CB8AC3E}">
        <p14:creationId xmlns:p14="http://schemas.microsoft.com/office/powerpoint/2010/main" val="2600673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986E703-F818-4DA6-957B-D8768D34DBAF}" type="datetimeFigureOut">
              <a:rPr kumimoji="1" lang="ja-JP" altLang="en-US" smtClean="0"/>
              <a:t>2020/5/22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488AB4C-5057-4B45-B96C-A549A87037D1}" type="slidenum">
              <a:rPr kumimoji="1" lang="ja-JP" altLang="en-US" smtClean="0"/>
              <a:t>‹#›</a:t>
            </a:fld>
            <a:endParaRPr kumimoji="1" lang="ja-JP" altLang="en-US"/>
          </a:p>
        </p:txBody>
      </p:sp>
    </p:spTree>
    <p:extLst>
      <p:ext uri="{BB962C8B-B14F-4D97-AF65-F5344CB8AC3E}">
        <p14:creationId xmlns:p14="http://schemas.microsoft.com/office/powerpoint/2010/main" val="3875968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986E703-F818-4DA6-957B-D8768D34DBAF}" type="datetimeFigureOut">
              <a:rPr kumimoji="1" lang="ja-JP" altLang="en-US" smtClean="0"/>
              <a:t>2020/5/22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488AB4C-5057-4B45-B96C-A549A87037D1}" type="slidenum">
              <a:rPr kumimoji="1" lang="ja-JP" altLang="en-US" smtClean="0"/>
              <a:t>‹#›</a:t>
            </a:fld>
            <a:endParaRPr kumimoji="1" lang="ja-JP" altLang="en-US"/>
          </a:p>
        </p:txBody>
      </p:sp>
    </p:spTree>
    <p:extLst>
      <p:ext uri="{BB962C8B-B14F-4D97-AF65-F5344CB8AC3E}">
        <p14:creationId xmlns:p14="http://schemas.microsoft.com/office/powerpoint/2010/main" val="4229572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86E703-F818-4DA6-957B-D8768D34DBAF}" type="datetimeFigureOut">
              <a:rPr kumimoji="1" lang="ja-JP" altLang="en-US" smtClean="0"/>
              <a:t>2020/5/22</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88AB4C-5057-4B45-B96C-A549A87037D1}" type="slidenum">
              <a:rPr kumimoji="1" lang="ja-JP" altLang="en-US" smtClean="0"/>
              <a:t>‹#›</a:t>
            </a:fld>
            <a:endParaRPr kumimoji="1" lang="ja-JP" altLang="en-US"/>
          </a:p>
        </p:txBody>
      </p:sp>
    </p:spTree>
    <p:extLst>
      <p:ext uri="{BB962C8B-B14F-4D97-AF65-F5344CB8AC3E}">
        <p14:creationId xmlns:p14="http://schemas.microsoft.com/office/powerpoint/2010/main" val="41970805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5C22E689-7220-4251-9D76-B70DC3065674}"/>
              </a:ext>
            </a:extLst>
          </p:cNvPr>
          <p:cNvGraphicFramePr>
            <a:graphicFrameLocks noGrp="1"/>
          </p:cNvGraphicFramePr>
          <p:nvPr>
            <p:extLst>
              <p:ext uri="{D42A27DB-BD31-4B8C-83A1-F6EECF244321}">
                <p14:modId xmlns:p14="http://schemas.microsoft.com/office/powerpoint/2010/main" val="302005909"/>
              </p:ext>
            </p:extLst>
          </p:nvPr>
        </p:nvGraphicFramePr>
        <p:xfrm>
          <a:off x="152401" y="160256"/>
          <a:ext cx="8839198" cy="6527568"/>
        </p:xfrm>
        <a:graphic>
          <a:graphicData uri="http://schemas.openxmlformats.org/drawingml/2006/table">
            <a:tbl>
              <a:tblPr>
                <a:tableStyleId>{C083E6E3-FA7D-4D7B-A595-EF9225AFEA82}</a:tableStyleId>
              </a:tblPr>
              <a:tblGrid>
                <a:gridCol w="936841">
                  <a:extLst>
                    <a:ext uri="{9D8B030D-6E8A-4147-A177-3AD203B41FA5}">
                      <a16:colId xmlns:a16="http://schemas.microsoft.com/office/drawing/2014/main" val="20001"/>
                    </a:ext>
                  </a:extLst>
                </a:gridCol>
                <a:gridCol w="2634119">
                  <a:extLst>
                    <a:ext uri="{9D8B030D-6E8A-4147-A177-3AD203B41FA5}">
                      <a16:colId xmlns:a16="http://schemas.microsoft.com/office/drawing/2014/main" val="20002"/>
                    </a:ext>
                  </a:extLst>
                </a:gridCol>
                <a:gridCol w="2658389">
                  <a:extLst>
                    <a:ext uri="{9D8B030D-6E8A-4147-A177-3AD203B41FA5}">
                      <a16:colId xmlns:a16="http://schemas.microsoft.com/office/drawing/2014/main" val="1575982661"/>
                    </a:ext>
                  </a:extLst>
                </a:gridCol>
                <a:gridCol w="2609849">
                  <a:extLst>
                    <a:ext uri="{9D8B030D-6E8A-4147-A177-3AD203B41FA5}">
                      <a16:colId xmlns:a16="http://schemas.microsoft.com/office/drawing/2014/main" val="2292925583"/>
                    </a:ext>
                  </a:extLst>
                </a:gridCol>
              </a:tblGrid>
              <a:tr h="179134">
                <a:tc>
                  <a:txBody>
                    <a:bodyPr/>
                    <a:lstStyle/>
                    <a:p>
                      <a:pPr algn="ctr" fontAlgn="ctr"/>
                      <a:endParaRPr lang="ja-JP" altLang="en-US"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endParaRPr>
                    </a:p>
                  </a:txBody>
                  <a:tcPr marL="8919" marR="8919" marT="8919" marB="0" anchor="ctr">
                    <a:lnB w="12700" cap="flat" cmpd="sng" algn="ctr">
                      <a:solidFill>
                        <a:schemeClr val="tx1"/>
                      </a:solidFill>
                      <a:prstDash val="solid"/>
                      <a:round/>
                      <a:headEnd type="none" w="med" len="med"/>
                      <a:tailEnd type="none" w="med" len="med"/>
                    </a:lnB>
                  </a:tcPr>
                </a:tc>
                <a:tc>
                  <a:txBody>
                    <a:bodyPr/>
                    <a:lstStyle/>
                    <a:p>
                      <a:pPr algn="ctr"/>
                      <a:r>
                        <a:rPr kumimoji="1" lang="en-US" altLang="ja-JP" sz="10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Group 1</a:t>
                      </a:r>
                      <a:endParaRPr kumimoji="1" lang="ja-JP" altLang="en-US" sz="1000" b="1" dirty="0">
                        <a:solidFill>
                          <a:schemeClr val="tx1"/>
                        </a:solidFill>
                        <a:latin typeface="Arial" panose="020B0604020202020204" pitchFamily="34" charset="0"/>
                        <a:ea typeface="ＭＳ Ｐゴシック" panose="020B0600070205080204" pitchFamily="50" charset="-128"/>
                        <a:cs typeface="Arial" panose="020B0604020202020204" pitchFamily="34" charset="0"/>
                      </a:endParaRPr>
                    </a:p>
                  </a:txBody>
                  <a:tcPr marL="8919" marR="8919" marT="8919" marB="0" anchor="ctr">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Group 2</a:t>
                      </a:r>
                      <a:endParaRPr kumimoji="1" lang="ja-JP" altLang="en-US" sz="1000" b="1" dirty="0">
                        <a:solidFill>
                          <a:schemeClr val="tx1"/>
                        </a:solidFill>
                        <a:latin typeface="Arial" panose="020B0604020202020204" pitchFamily="34" charset="0"/>
                        <a:ea typeface="ＭＳ Ｐゴシック" panose="020B0600070205080204" pitchFamily="50" charset="-128"/>
                        <a:cs typeface="Arial" panose="020B0604020202020204" pitchFamily="34" charset="0"/>
                      </a:endParaRPr>
                    </a:p>
                  </a:txBody>
                  <a:tcPr marL="8919" marR="8919" marT="8919" marB="0" anchor="ctr">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Group 3</a:t>
                      </a:r>
                      <a:endParaRPr kumimoji="1" lang="ja-JP" altLang="en-US" sz="1000" b="1" dirty="0">
                        <a:solidFill>
                          <a:schemeClr val="tx1"/>
                        </a:solidFill>
                        <a:latin typeface="Arial" panose="020B0604020202020204" pitchFamily="34" charset="0"/>
                        <a:ea typeface="ＭＳ Ｐゴシック" panose="020B0600070205080204" pitchFamily="50" charset="-128"/>
                        <a:cs typeface="Arial" panose="020B0604020202020204" pitchFamily="34" charset="0"/>
                      </a:endParaRPr>
                    </a:p>
                  </a:txBody>
                  <a:tcPr marL="8919" marR="8919" marT="8919"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88165">
                <a:tc>
                  <a:txBody>
                    <a:bodyPr/>
                    <a:lstStyle/>
                    <a:p>
                      <a:pPr algn="l" fontAlgn="ctr"/>
                      <a:r>
                        <a:rPr lang="en-US" altLang="ja-JP" sz="1000"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Headline</a:t>
                      </a:r>
                      <a:endParaRPr lang="ja-JP" altLang="en-US"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endParaRPr>
                    </a:p>
                  </a:txBody>
                  <a:tcPr marL="8919" marR="8919" marT="8919"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ja-JP"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-Please confirm the “significance / effect” of</a:t>
                      </a:r>
                      <a:r>
                        <a:rPr lang="ja-JP" altLang="en-US"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　</a:t>
                      </a:r>
                      <a:r>
                        <a:rPr lang="en-US" altLang="ja-JP"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the HPV vaccine and the "symptoms that can occur after vaccination" and reconsider whether to HPV vaccinate.</a:t>
                      </a:r>
                    </a:p>
                  </a:txBody>
                  <a:tcPr marL="8919" marR="8919" marT="8919"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ja-JP"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-HPV vaccine has the effect of preventing cervical cancer.</a:t>
                      </a:r>
                      <a:endParaRPr lang="ja-JP" altLang="en-US"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endParaRPr>
                    </a:p>
                  </a:txBody>
                  <a:tcPr marL="8919" marR="8919" marT="8919"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ja-JP"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-HPV vaccine protects your daughter's uterus and her</a:t>
                      </a:r>
                      <a:r>
                        <a:rPr lang="en-US" altLang="ja-JP" sz="1000" u="none" strike="noStrike" baseline="0"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 </a:t>
                      </a:r>
                      <a:r>
                        <a:rPr lang="en-US" altLang="ja-JP"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life.</a:t>
                      </a:r>
                      <a:endParaRPr lang="ja-JP" altLang="en-US"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endParaRPr>
                    </a:p>
                  </a:txBody>
                  <a:tcPr marL="8919" marR="8919" marT="8919"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97195">
                <a:tc>
                  <a:txBody>
                    <a:bodyPr/>
                    <a:lstStyle/>
                    <a:p>
                      <a:pPr algn="l" fontAlgn="ctr"/>
                      <a:r>
                        <a:rPr lang="en-US" altLang="ja-JP"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Seriousness of cervical cancer</a:t>
                      </a:r>
                      <a:endParaRPr lang="ja-JP" altLang="en-US"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endParaRPr>
                    </a:p>
                  </a:txBody>
                  <a:tcPr marL="8919" marR="8919" marT="8919"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ja-JP"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-HPV is a widespread virus.</a:t>
                      </a:r>
                    </a:p>
                    <a:p>
                      <a:pPr algn="l" fontAlgn="ctr"/>
                      <a:r>
                        <a:rPr lang="en-US" altLang="ja-JP" sz="1000" u="none" strike="noStrike">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-Approximately </a:t>
                      </a:r>
                      <a:r>
                        <a:rPr lang="en-US" altLang="ja-JP"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10,000 people suffer from cervical cancer and approximately 2,700 die per year in Japan.</a:t>
                      </a:r>
                    </a:p>
                  </a:txBody>
                  <a:tcPr marL="8919" marR="8919" marT="8919"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ja-JP"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-Cervical cancer deprives more than 1,000 young women every year from "having a baby in the future".</a:t>
                      </a:r>
                    </a:p>
                    <a:p>
                      <a:pPr algn="l" fontAlgn="ctr"/>
                      <a:r>
                        <a:rPr lang="en-US" altLang="ja-JP"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-The story of a woman suffering from cervical cancer is based on actual cases.</a:t>
                      </a:r>
                    </a:p>
                    <a:p>
                      <a:pPr algn="l" fontAlgn="ctr"/>
                      <a:r>
                        <a:rPr lang="en-US" altLang="ja-JP"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-1.7 times as many women have died of cervical cancer as from car accidents.</a:t>
                      </a:r>
                      <a:endParaRPr lang="ja-JP" altLang="en-US"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endParaRPr>
                    </a:p>
                  </a:txBody>
                  <a:tcPr marL="8919" marR="8919" marT="8919"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ja-JP" sz="1000" dirty="0">
                          <a:solidFill>
                            <a:schemeClr val="tx1"/>
                          </a:solidFill>
                          <a:latin typeface="Arial" panose="020B0604020202020204" pitchFamily="34" charset="0"/>
                          <a:cs typeface="Arial" panose="020B0604020202020204" pitchFamily="34" charset="0"/>
                        </a:rPr>
                        <a:t>Same as Group 2</a:t>
                      </a:r>
                      <a:endParaRPr lang="ja-JP" altLang="en-US"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endParaRPr>
                    </a:p>
                  </a:txBody>
                  <a:tcPr marL="8919" marR="8919" marT="8919"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22686839"/>
                  </a:ext>
                </a:extLst>
              </a:tr>
              <a:tr h="857841">
                <a:tc>
                  <a:txBody>
                    <a:bodyPr/>
                    <a:lstStyle/>
                    <a:p>
                      <a:pPr algn="l" fontAlgn="ctr"/>
                      <a:r>
                        <a:rPr lang="en-US" altLang="ja-JP" sz="1000" dirty="0">
                          <a:solidFill>
                            <a:schemeClr val="tx1"/>
                          </a:solidFill>
                          <a:latin typeface="Arial" panose="020B0604020202020204" pitchFamily="34" charset="0"/>
                          <a:cs typeface="Arial" panose="020B0604020202020204" pitchFamily="34" charset="0"/>
                        </a:rPr>
                        <a:t>Effect of HPV</a:t>
                      </a:r>
                      <a:r>
                        <a:rPr lang="ja-JP" altLang="en-US" sz="1000" dirty="0">
                          <a:solidFill>
                            <a:schemeClr val="tx1"/>
                          </a:solidFill>
                          <a:latin typeface="Arial" panose="020B0604020202020204" pitchFamily="34" charset="0"/>
                          <a:cs typeface="Arial" panose="020B0604020202020204" pitchFamily="34" charset="0"/>
                        </a:rPr>
                        <a:t>　</a:t>
                      </a:r>
                      <a:r>
                        <a:rPr lang="en-US" altLang="ja-JP" sz="1000" dirty="0">
                          <a:solidFill>
                            <a:schemeClr val="tx1"/>
                          </a:solidFill>
                          <a:latin typeface="Arial" panose="020B0604020202020204" pitchFamily="34" charset="0"/>
                          <a:cs typeface="Arial" panose="020B0604020202020204" pitchFamily="34" charset="0"/>
                        </a:rPr>
                        <a:t>vaccine</a:t>
                      </a:r>
                      <a:endParaRPr lang="ja-JP" altLang="en-US"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endParaRPr>
                    </a:p>
                  </a:txBody>
                  <a:tcPr marL="8919" marR="8919" marT="8919"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ja-JP"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-HPV vaccine currently used prevents the transmission of two types of viruses that account for 50-70% of the causes of cervical cancer.</a:t>
                      </a:r>
                      <a:endParaRPr lang="ja-JP" altLang="en-US"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endParaRPr>
                    </a:p>
                  </a:txBody>
                  <a:tcPr marL="8919" marR="8919" marT="8919"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ja-JP"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-There are diseases that can be prevented by the HPV vaccine.</a:t>
                      </a:r>
                      <a:endParaRPr lang="ja-JP" altLang="en-US"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endParaRPr>
                    </a:p>
                  </a:txBody>
                  <a:tcPr marL="8919" marR="8919" marT="8919"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ja-JP" sz="1000" dirty="0">
                          <a:solidFill>
                            <a:schemeClr val="tx1"/>
                          </a:solidFill>
                          <a:latin typeface="Arial" panose="020B0604020202020204" pitchFamily="34" charset="0"/>
                          <a:cs typeface="Arial" panose="020B0604020202020204" pitchFamily="34" charset="0"/>
                        </a:rPr>
                        <a:t>Same as Group 2</a:t>
                      </a:r>
                      <a:endParaRPr lang="ja-JP" altLang="en-US"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endParaRPr>
                    </a:p>
                  </a:txBody>
                  <a:tcPr marL="8919" marR="8919" marT="8919"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1536549">
                <a:tc>
                  <a:txBody>
                    <a:bodyPr/>
                    <a:lstStyle/>
                    <a:p>
                      <a:pPr algn="l" fontAlgn="ctr"/>
                      <a:r>
                        <a:rPr lang="en-US" altLang="ja-JP" sz="1000" dirty="0">
                          <a:solidFill>
                            <a:schemeClr val="tx1"/>
                          </a:solidFill>
                          <a:latin typeface="Arial" panose="020B0604020202020204" pitchFamily="34" charset="0"/>
                          <a:cs typeface="Arial" panose="020B0604020202020204" pitchFamily="34" charset="0"/>
                        </a:rPr>
                        <a:t>Safety of HPV Vaccine</a:t>
                      </a:r>
                      <a:endParaRPr lang="ja-JP" altLang="en-US"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endParaRPr>
                    </a:p>
                  </a:txBody>
                  <a:tcPr marL="8919" marR="8919" marT="8919"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endParaRPr lang="en-US" altLang="ja-JP"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endParaRPr>
                    </a:p>
                    <a:p>
                      <a:pPr algn="l" fontAlgn="ctr"/>
                      <a:r>
                        <a:rPr lang="en-US" altLang="ja-JP"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-Explanation of possible symptoms after vaccination and its frequency.</a:t>
                      </a:r>
                    </a:p>
                    <a:p>
                      <a:pPr algn="l" fontAlgn="ctr"/>
                      <a:r>
                        <a:rPr lang="en-US" altLang="ja-JP"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-The number of suspected adverse events and the number of people who were the target of the relief system</a:t>
                      </a:r>
                    </a:p>
                    <a:p>
                      <a:pPr algn="l" fontAlgn="ctr"/>
                      <a:r>
                        <a:rPr lang="en-US" altLang="ja-JP"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-Explanation of pain, numbness, difficulty moving, and involuntary movements.</a:t>
                      </a:r>
                    </a:p>
                  </a:txBody>
                  <a:tcPr marL="8919" marR="8919" marT="8919"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ja-JP"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-"Various symptoms" occurred – but similarly in vaccinated and  in non-vaccinated girls.</a:t>
                      </a:r>
                    </a:p>
                    <a:p>
                      <a:pPr algn="l" fontAlgn="ctr"/>
                      <a:r>
                        <a:rPr lang="en-US" altLang="ja-JP"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 The number of suspected adverse events, including syncope immediately after vaccination, was 52.5 per 100,000 (0.0525%).</a:t>
                      </a:r>
                    </a:p>
                  </a:txBody>
                  <a:tcPr marL="8919" marR="8919" marT="8919"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ja-JP"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-WHO has expressed strong concern regarding the HPV vaccine situation in Japan.</a:t>
                      </a:r>
                    </a:p>
                    <a:p>
                      <a:pPr algn="l" fontAlgn="ctr"/>
                      <a:r>
                        <a:rPr lang="en-US" altLang="ja-JP"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-"Various symptoms" occurred, not only in vaccinated girls but similarly in non-vaccinated girls. </a:t>
                      </a:r>
                    </a:p>
                    <a:p>
                      <a:pPr algn="l" fontAlgn="ctr"/>
                      <a:r>
                        <a:rPr lang="en-US" altLang="ja-JP" sz="100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 The number of suspected adverse events, including syncope immediately after vaccination, was 52.5 per 100,000 (0.0525%).</a:t>
                      </a:r>
                    </a:p>
                  </a:txBody>
                  <a:tcPr marL="8919" marR="8919" marT="8919"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1366872">
                <a:tc>
                  <a:txBody>
                    <a:bodyPr/>
                    <a:lstStyle/>
                    <a:p>
                      <a:pPr algn="l" fontAlgn="ctr"/>
                      <a:r>
                        <a:rPr lang="en-US" altLang="ja-JP"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How the HPV vaccine is inoculated</a:t>
                      </a:r>
                      <a:endParaRPr lang="ja-JP" altLang="en-US"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endParaRPr>
                    </a:p>
                  </a:txBody>
                  <a:tcPr marL="8919" marR="8919" marT="8919"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ja-JP"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-Flow of processes after receiving HPV vaccination.</a:t>
                      </a:r>
                    </a:p>
                    <a:p>
                      <a:pPr algn="l" fontAlgn="ctr"/>
                      <a:r>
                        <a:rPr lang="en-US" altLang="ja-JP"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-Points to note at medical institutions, Points to note on the day of vaccination, Correspondence when concerning symptoms appear, Correspondence when medical treatment is necessary due to an adverse side effect, and Correspondence in case of any trouble.</a:t>
                      </a:r>
                    </a:p>
                  </a:txBody>
                  <a:tcPr marL="8919" marR="8919" marT="8919"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ja-JP"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-The MHLW has temporarily stopped recommending the HPV vaccine, but it is still a routine inoculation, so you can be vaccinated free of charge, if you desire.</a:t>
                      </a:r>
                    </a:p>
                    <a:p>
                      <a:pPr algn="l" fontAlgn="ctr"/>
                      <a:r>
                        <a:rPr lang="en-US" altLang="ja-JP"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-With financial support from</a:t>
                      </a:r>
                      <a:r>
                        <a:rPr lang="en-US" altLang="ja-JP" sz="1000" b="0" i="0" u="none" strike="noStrike" baseline="0"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 </a:t>
                      </a:r>
                      <a:r>
                        <a:rPr lang="en-US" altLang="ja-JP"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local government, women over 20 can receive cervical cancer screening for free,.</a:t>
                      </a:r>
                    </a:p>
                  </a:txBody>
                  <a:tcPr marL="8919" marR="8919" marT="8919"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ja-JP"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-The HPV vaccine is a routine inoculation, so you can be vaccinated free of charge.</a:t>
                      </a:r>
                    </a:p>
                    <a:p>
                      <a:pPr algn="l" fontAlgn="ctr"/>
                      <a:r>
                        <a:rPr lang="en-US" altLang="ja-JP"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-The</a:t>
                      </a:r>
                      <a:r>
                        <a:rPr lang="en-US" altLang="ja-JP" sz="1000" b="0" i="0" u="none" strike="noStrike" baseline="0"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 r</a:t>
                      </a:r>
                      <a:r>
                        <a:rPr lang="en-US" altLang="ja-JP"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egular fee for the three required inoculations is about 50,000 yen, but it is free to you. </a:t>
                      </a:r>
                    </a:p>
                    <a:p>
                      <a:pPr algn="l" fontAlgn="ctr"/>
                      <a:r>
                        <a:rPr lang="en-US" altLang="ja-JP"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-The</a:t>
                      </a:r>
                      <a:r>
                        <a:rPr lang="en-US" altLang="ja-JP" sz="1000" b="0" i="0" u="none" strike="noStrike" baseline="0"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 t</a:t>
                      </a:r>
                      <a:r>
                        <a:rPr lang="en-US" altLang="ja-JP"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argeted girls are aged 12 to 16.</a:t>
                      </a:r>
                    </a:p>
                  </a:txBody>
                  <a:tcPr marL="8919" marR="8919" marT="8919"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688165">
                <a:tc>
                  <a:txBody>
                    <a:bodyPr/>
                    <a:lstStyle/>
                    <a:p>
                      <a:pPr algn="l" fontAlgn="ctr"/>
                      <a:r>
                        <a:rPr lang="en-US" altLang="ja-JP"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Others</a:t>
                      </a:r>
                      <a:endParaRPr lang="ja-JP" altLang="en-US"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endParaRPr>
                    </a:p>
                  </a:txBody>
                  <a:tcPr marL="8919" marR="8919" marT="8919" marB="0" anchor="ctr">
                    <a:lnT w="12700" cap="flat" cmpd="sng" algn="ctr">
                      <a:solidFill>
                        <a:schemeClr val="tx1"/>
                      </a:solidFill>
                      <a:prstDash val="solid"/>
                      <a:round/>
                      <a:headEnd type="none" w="med" len="med"/>
                      <a:tailEnd type="none" w="med" len="med"/>
                    </a:lnT>
                  </a:tcPr>
                </a:tc>
                <a:tc>
                  <a:txBody>
                    <a:bodyPr/>
                    <a:lstStyle/>
                    <a:p>
                      <a:pPr algn="l" fontAlgn="ctr"/>
                      <a:r>
                        <a:rPr lang="en-US" altLang="ja-JP"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-Cooperating medical institutions have been set up nationwide treatment of any symptoms that occur after HPV vaccination.</a:t>
                      </a:r>
                      <a:endParaRPr lang="ja-JP" altLang="en-US"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endParaRPr>
                    </a:p>
                  </a:txBody>
                  <a:tcPr marL="8919" marR="8919" marT="8919" marB="0" anchor="ctr">
                    <a:lnT w="12700" cap="flat" cmpd="sng" algn="ctr">
                      <a:solidFill>
                        <a:schemeClr val="tx1"/>
                      </a:solidFill>
                      <a:prstDash val="solid"/>
                      <a:round/>
                      <a:headEnd type="none" w="med" len="med"/>
                      <a:tailEnd type="none" w="med" len="med"/>
                    </a:lnT>
                  </a:tcPr>
                </a:tc>
                <a:tc>
                  <a:txBody>
                    <a:bodyPr/>
                    <a:lstStyle/>
                    <a:p>
                      <a:pPr algn="l" fontAlgn="ctr"/>
                      <a:r>
                        <a:rPr lang="en-US" altLang="ja-JP"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-Screening  can reduce the risk of death from cervical cancer.</a:t>
                      </a:r>
                      <a:endParaRPr lang="ja-JP" altLang="en-US"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endParaRPr>
                    </a:p>
                  </a:txBody>
                  <a:tcPr marL="8919" marR="8919" marT="8919" marB="0" anchor="ctr">
                    <a:lnT w="12700" cap="flat" cmpd="sng" algn="ctr">
                      <a:solidFill>
                        <a:schemeClr val="tx1"/>
                      </a:solidFill>
                      <a:prstDash val="solid"/>
                      <a:round/>
                      <a:headEnd type="none" w="med" len="med"/>
                      <a:tailEnd type="none" w="med" len="med"/>
                    </a:lnT>
                  </a:tcPr>
                </a:tc>
                <a:tc>
                  <a:txBody>
                    <a:bodyPr/>
                    <a:lstStyle/>
                    <a:p>
                      <a:pPr algn="l" fontAlgn="ctr"/>
                      <a:r>
                        <a:rPr lang="en-US" altLang="ja-JP" sz="1000" b="0" i="0" u="none" strike="noStrike" dirty="0">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-Message from a famous obstetrician saying "I will inoculate my daughter".</a:t>
                      </a:r>
                    </a:p>
                  </a:txBody>
                  <a:tcPr marL="8919" marR="8919" marT="8919"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821731416"/>
                  </a:ext>
                </a:extLst>
              </a:tr>
            </a:tbl>
          </a:graphicData>
        </a:graphic>
      </p:graphicFrame>
    </p:spTree>
    <p:extLst>
      <p:ext uri="{BB962C8B-B14F-4D97-AF65-F5344CB8AC3E}">
        <p14:creationId xmlns:p14="http://schemas.microsoft.com/office/powerpoint/2010/main" val="79676583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7487</TotalTime>
  <Words>539</Words>
  <Application>Microsoft Office PowerPoint</Application>
  <PresentationFormat>画面に合わせる (4:3)</PresentationFormat>
  <Paragraphs>42</Paragraphs>
  <Slides>1</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ＭＳ Ｐゴシック</vt:lpstr>
      <vt:lpstr>游ゴシック</vt:lpstr>
      <vt:lpstr>游ゴシック Light</vt:lpstr>
      <vt:lpstr>Arial</vt:lpstr>
      <vt:lpstr>Calibri</vt:lpstr>
      <vt:lpstr>Calibri Light</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osakauniv byouri</dc:creator>
  <cp:lastModifiedBy>osakauniv byouri</cp:lastModifiedBy>
  <cp:revision>621</cp:revision>
  <dcterms:created xsi:type="dcterms:W3CDTF">2020-04-13T08:23:38Z</dcterms:created>
  <dcterms:modified xsi:type="dcterms:W3CDTF">2020-05-22T07:10:39Z</dcterms:modified>
</cp:coreProperties>
</file>