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63" r:id="rId4"/>
    <p:sldId id="264" r:id="rId5"/>
    <p:sldId id="259" r:id="rId6"/>
    <p:sldId id="261" r:id="rId7"/>
    <p:sldId id="257" r:id="rId8"/>
    <p:sldId id="258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98"/>
    <p:restoredTop sz="94643"/>
  </p:normalViewPr>
  <p:slideViewPr>
    <p:cSldViewPr snapToGrid="0" snapToObjects="1">
      <p:cViewPr varScale="1">
        <p:scale>
          <a:sx n="155" d="100"/>
          <a:sy n="155" d="100"/>
        </p:scale>
        <p:origin x="192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34C76-C8A4-6840-BD9C-2B1A520726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07D82F-6CFC-4942-9B54-6A67018C5F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F972C3-B3BA-4045-ADAE-1A657AC35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D6DE-99D6-EF41-A5D6-2360F7AEC9F0}" type="datetimeFigureOut">
              <a:rPr lang="en-US" smtClean="0"/>
              <a:t>6/25/21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3E942D-26A9-D249-964C-B61053F5A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9A082-D9FC-2348-8C1C-B0463EDAE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403E-68F9-BE42-BE6B-8856E7566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609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62D50-A017-F34A-B189-850379BCF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9D64A3-F5BB-684C-95FC-8108222269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B32371-227F-9E4F-824F-9E54CB18E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D6DE-99D6-EF41-A5D6-2360F7AEC9F0}" type="datetimeFigureOut">
              <a:rPr lang="en-US" smtClean="0"/>
              <a:t>6/25/21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9A824-3C74-7544-B05E-A90C2547A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D4886-B51F-6D40-8D76-C2505DA6A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403E-68F9-BE42-BE6B-8856E7566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942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E8A4DA-D01C-384E-87DD-7193B42742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68F2CF-F874-7542-9B88-B1C121F9A6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84CE15-C299-314F-91F1-D87B568E4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D6DE-99D6-EF41-A5D6-2360F7AEC9F0}" type="datetimeFigureOut">
              <a:rPr lang="en-US" smtClean="0"/>
              <a:t>6/25/21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93FFA8-D06C-8142-8A8A-4A6D308C4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01AE-D91B-2346-8F2C-854A90E05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403E-68F9-BE42-BE6B-8856E7566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997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6B2FD-B737-CD4C-A7F3-0E08009DA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849E1D-E98F-DC4C-B8FE-801C7C8C3A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557FB3-79EA-4941-9E7A-A43BF51DA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D6DE-99D6-EF41-A5D6-2360F7AEC9F0}" type="datetimeFigureOut">
              <a:rPr lang="en-US" smtClean="0"/>
              <a:t>6/25/21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06B52F-9513-E645-8406-BCC802561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136F-666C-5341-8DB5-9B6624F68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403E-68F9-BE42-BE6B-8856E7566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0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26C44-52A3-2D46-B7E1-23BC2715C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2C748E-7064-DB4C-A3CE-041849DC4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DDBBA7-0EF1-0A47-8D93-B4F8C1E07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D6DE-99D6-EF41-A5D6-2360F7AEC9F0}" type="datetimeFigureOut">
              <a:rPr lang="en-US" smtClean="0"/>
              <a:t>6/25/21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0C8102-EF39-2D41-B1EB-6080645F3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7ADE4C-9B2D-5547-A41D-FB44493A6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403E-68F9-BE42-BE6B-8856E7566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785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170AA-1327-A84F-8252-6151478CE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9CEF02-456F-7340-B3FA-73D0A75297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828805-6B95-CC4E-983A-952FE76A2F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65E451-03CB-8D4F-AB41-71CB46312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D6DE-99D6-EF41-A5D6-2360F7AEC9F0}" type="datetimeFigureOut">
              <a:rPr lang="en-US" smtClean="0"/>
              <a:t>6/25/21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11B82-8D1F-E34D-8A9B-716B69971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E1A4F0-2CF0-9142-B8FF-E44B7A223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403E-68F9-BE42-BE6B-8856E7566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90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938DD-D96D-0341-86F3-0051193EC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F4D91D-1DB5-B049-A7B0-ABD9507C5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442CC7-5F60-954D-9C58-399FB2CECF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051A77-BF8C-C947-B1AE-BB3C61F526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D25974-02CA-FE4E-B114-9EA380B256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573AE7-DDF9-954E-B391-7032A665C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D6DE-99D6-EF41-A5D6-2360F7AEC9F0}" type="datetimeFigureOut">
              <a:rPr lang="en-US" smtClean="0"/>
              <a:t>6/25/21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332A41-CF6E-C24C-BDF6-570291D28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D44B3B-FF46-CD42-A28F-168859F13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403E-68F9-BE42-BE6B-8856E7566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351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2AFFE-2093-C240-A9E5-D92FFFA6E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7454C4-2BAC-304C-A260-7D57B0FAB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D6DE-99D6-EF41-A5D6-2360F7AEC9F0}" type="datetimeFigureOut">
              <a:rPr lang="en-US" smtClean="0"/>
              <a:t>6/25/21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5E2BD4-4A0F-EA4F-8309-CDDE2E087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56B6E4-6A08-B04D-A646-71A10FEEB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403E-68F9-BE42-BE6B-8856E7566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21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C02665-0F7A-654C-B5C0-B3A8080E9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D6DE-99D6-EF41-A5D6-2360F7AEC9F0}" type="datetimeFigureOut">
              <a:rPr lang="en-US" smtClean="0"/>
              <a:t>6/25/21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B95B84-2C98-DB48-BFE4-37EC525EB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6E3D36-3696-DA45-8873-7F142A466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403E-68F9-BE42-BE6B-8856E7566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398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08CE6-6A29-C449-9394-9F92E5412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689BD-C803-2147-BE38-3BEAAFD19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B13713-67EA-0348-ADB3-867995AF98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EDEA57-B828-5945-BA9E-87DAE041D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D6DE-99D6-EF41-A5D6-2360F7AEC9F0}" type="datetimeFigureOut">
              <a:rPr lang="en-US" smtClean="0"/>
              <a:t>6/25/21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90F77A-F902-EA4C-B051-CECD242A2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0E4F00-A2CE-1641-902D-EA023D897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403E-68F9-BE42-BE6B-8856E7566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105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C8A2A-CEC9-EF4D-BCAA-377F102E5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54C975-A73E-8140-9692-9B55734A37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90993-536D-E549-B5E5-59BDE2787D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FB2F78-3A3A-564D-87EE-5C5DF5A84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D6DE-99D6-EF41-A5D6-2360F7AEC9F0}" type="datetimeFigureOut">
              <a:rPr lang="en-US" smtClean="0"/>
              <a:t>6/25/21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9718C-46EC-A64F-B3A4-2840CFBE6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78277-C872-5040-B03C-4D194F6CC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B403E-68F9-BE42-BE6B-8856E7566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404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19F98E-401B-0E49-8AAE-FF9F7F1A9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7E1B4B-57DF-B146-8F4A-C40BFAFCD9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4511B8-FB7A-4A49-A87B-02DC857049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9D6DE-99D6-EF41-A5D6-2360F7AEC9F0}" type="datetimeFigureOut">
              <a:rPr lang="en-US" smtClean="0"/>
              <a:t>6/25/21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3102A-5B21-F540-84D6-4BCFF67147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6BD2AF-89E1-B641-A4B7-4A86F904F7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B403E-68F9-BE42-BE6B-8856E7566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519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tif"/><Relationship Id="rId13" Type="http://schemas.openxmlformats.org/officeDocument/2006/relationships/image" Target="../media/image24.tif"/><Relationship Id="rId18" Type="http://schemas.openxmlformats.org/officeDocument/2006/relationships/image" Target="../media/image29.tif"/><Relationship Id="rId3" Type="http://schemas.openxmlformats.org/officeDocument/2006/relationships/image" Target="../media/image14.tif"/><Relationship Id="rId21" Type="http://schemas.openxmlformats.org/officeDocument/2006/relationships/image" Target="../media/image32.tif"/><Relationship Id="rId7" Type="http://schemas.openxmlformats.org/officeDocument/2006/relationships/image" Target="../media/image18.tif"/><Relationship Id="rId12" Type="http://schemas.openxmlformats.org/officeDocument/2006/relationships/image" Target="../media/image23.tif"/><Relationship Id="rId17" Type="http://schemas.openxmlformats.org/officeDocument/2006/relationships/image" Target="../media/image28.tif"/><Relationship Id="rId2" Type="http://schemas.openxmlformats.org/officeDocument/2006/relationships/image" Target="../media/image13.tif"/><Relationship Id="rId16" Type="http://schemas.openxmlformats.org/officeDocument/2006/relationships/image" Target="../media/image27.tif"/><Relationship Id="rId20" Type="http://schemas.openxmlformats.org/officeDocument/2006/relationships/image" Target="../media/image3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"/><Relationship Id="rId11" Type="http://schemas.openxmlformats.org/officeDocument/2006/relationships/image" Target="../media/image22.tif"/><Relationship Id="rId5" Type="http://schemas.openxmlformats.org/officeDocument/2006/relationships/image" Target="../media/image16.tif"/><Relationship Id="rId15" Type="http://schemas.openxmlformats.org/officeDocument/2006/relationships/image" Target="../media/image26.tif"/><Relationship Id="rId10" Type="http://schemas.openxmlformats.org/officeDocument/2006/relationships/image" Target="../media/image21.tif"/><Relationship Id="rId19" Type="http://schemas.openxmlformats.org/officeDocument/2006/relationships/image" Target="../media/image30.tif"/><Relationship Id="rId4" Type="http://schemas.openxmlformats.org/officeDocument/2006/relationships/image" Target="../media/image15.tif"/><Relationship Id="rId9" Type="http://schemas.openxmlformats.org/officeDocument/2006/relationships/image" Target="../media/image20.tif"/><Relationship Id="rId14" Type="http://schemas.openxmlformats.org/officeDocument/2006/relationships/image" Target="../media/image25.t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tif"/><Relationship Id="rId13" Type="http://schemas.openxmlformats.org/officeDocument/2006/relationships/image" Target="../media/image44.tif"/><Relationship Id="rId18" Type="http://schemas.openxmlformats.org/officeDocument/2006/relationships/image" Target="../media/image48.tif"/><Relationship Id="rId26" Type="http://schemas.openxmlformats.org/officeDocument/2006/relationships/image" Target="../media/image56.tif"/><Relationship Id="rId3" Type="http://schemas.openxmlformats.org/officeDocument/2006/relationships/image" Target="../media/image34.tif"/><Relationship Id="rId21" Type="http://schemas.openxmlformats.org/officeDocument/2006/relationships/image" Target="../media/image51.tif"/><Relationship Id="rId7" Type="http://schemas.openxmlformats.org/officeDocument/2006/relationships/image" Target="../media/image38.tif"/><Relationship Id="rId12" Type="http://schemas.openxmlformats.org/officeDocument/2006/relationships/image" Target="../media/image43.tif"/><Relationship Id="rId17" Type="http://schemas.openxmlformats.org/officeDocument/2006/relationships/image" Target="../media/image47.tif"/><Relationship Id="rId25" Type="http://schemas.openxmlformats.org/officeDocument/2006/relationships/image" Target="../media/image55.tif"/><Relationship Id="rId2" Type="http://schemas.openxmlformats.org/officeDocument/2006/relationships/image" Target="../media/image33.tif"/><Relationship Id="rId16" Type="http://schemas.openxmlformats.org/officeDocument/2006/relationships/image" Target="../media/image27.tif"/><Relationship Id="rId20" Type="http://schemas.openxmlformats.org/officeDocument/2006/relationships/image" Target="../media/image50.tif"/><Relationship Id="rId29" Type="http://schemas.openxmlformats.org/officeDocument/2006/relationships/image" Target="../media/image59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tif"/><Relationship Id="rId11" Type="http://schemas.openxmlformats.org/officeDocument/2006/relationships/image" Target="../media/image42.tif"/><Relationship Id="rId24" Type="http://schemas.openxmlformats.org/officeDocument/2006/relationships/image" Target="../media/image54.tif"/><Relationship Id="rId32" Type="http://schemas.openxmlformats.org/officeDocument/2006/relationships/image" Target="../media/image62.tif"/><Relationship Id="rId5" Type="http://schemas.openxmlformats.org/officeDocument/2006/relationships/image" Target="../media/image36.tif"/><Relationship Id="rId15" Type="http://schemas.openxmlformats.org/officeDocument/2006/relationships/image" Target="../media/image46.tif"/><Relationship Id="rId23" Type="http://schemas.openxmlformats.org/officeDocument/2006/relationships/image" Target="../media/image53.tif"/><Relationship Id="rId28" Type="http://schemas.openxmlformats.org/officeDocument/2006/relationships/image" Target="../media/image58.tif"/><Relationship Id="rId10" Type="http://schemas.openxmlformats.org/officeDocument/2006/relationships/image" Target="../media/image41.tif"/><Relationship Id="rId19" Type="http://schemas.openxmlformats.org/officeDocument/2006/relationships/image" Target="../media/image49.tif"/><Relationship Id="rId31" Type="http://schemas.openxmlformats.org/officeDocument/2006/relationships/image" Target="../media/image61.tif"/><Relationship Id="rId4" Type="http://schemas.openxmlformats.org/officeDocument/2006/relationships/image" Target="../media/image35.tif"/><Relationship Id="rId9" Type="http://schemas.openxmlformats.org/officeDocument/2006/relationships/image" Target="../media/image40.tif"/><Relationship Id="rId14" Type="http://schemas.openxmlformats.org/officeDocument/2006/relationships/image" Target="../media/image45.tif"/><Relationship Id="rId22" Type="http://schemas.openxmlformats.org/officeDocument/2006/relationships/image" Target="../media/image52.tif"/><Relationship Id="rId27" Type="http://schemas.openxmlformats.org/officeDocument/2006/relationships/image" Target="../media/image57.tif"/><Relationship Id="rId30" Type="http://schemas.openxmlformats.org/officeDocument/2006/relationships/image" Target="../media/image60.t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A3A091-A06C-854F-AC3C-8995949696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121"/>
          <a:stretch/>
        </p:blipFill>
        <p:spPr>
          <a:xfrm>
            <a:off x="-95482" y="0"/>
            <a:ext cx="4051257" cy="2084433"/>
          </a:xfrm>
          <a:prstGeom prst="rect">
            <a:avLst/>
          </a:prstGeom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E84EB6C-4AF1-8349-8EE8-AC07D95951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79"/>
          <a:stretch/>
        </p:blipFill>
        <p:spPr>
          <a:xfrm>
            <a:off x="4230401" y="248809"/>
            <a:ext cx="3848818" cy="1883827"/>
          </a:xfrm>
          <a:prstGeom prst="rect">
            <a:avLst/>
          </a:prstGeom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218BEA6-F48D-2549-8A10-E66DF267FB4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705"/>
          <a:stretch/>
        </p:blipFill>
        <p:spPr>
          <a:xfrm>
            <a:off x="8343906" y="294207"/>
            <a:ext cx="3752014" cy="1892813"/>
          </a:xfrm>
          <a:prstGeom prst="rect">
            <a:avLst/>
          </a:prstGeom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A984E88-3F3B-FB49-AF73-596BA3AF2A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2" y="2355984"/>
            <a:ext cx="4079883" cy="1979817"/>
          </a:xfrm>
          <a:prstGeom prst="rect">
            <a:avLst/>
          </a:prstGeom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4BED9C-7B4A-7940-8CA0-92A3EE5C85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0767" y="2272834"/>
            <a:ext cx="4071951" cy="1902540"/>
          </a:xfrm>
          <a:prstGeom prst="rect">
            <a:avLst/>
          </a:prstGeom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02486D-8FCE-DB47-85F4-F97858FA765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3684"/>
          <a:stretch/>
        </p:blipFill>
        <p:spPr>
          <a:xfrm>
            <a:off x="8301721" y="2337930"/>
            <a:ext cx="3810768" cy="1785725"/>
          </a:xfrm>
          <a:prstGeom prst="rect">
            <a:avLst/>
          </a:prstGeom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63E875-E622-3540-AB29-D517A2162F0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2984"/>
          <a:stretch/>
        </p:blipFill>
        <p:spPr>
          <a:xfrm>
            <a:off x="45860" y="4347536"/>
            <a:ext cx="4050066" cy="1922574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C298118-AE33-8C42-AA2F-C0F31125256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1653"/>
          <a:stretch/>
        </p:blipFill>
        <p:spPr>
          <a:xfrm>
            <a:off x="4140951" y="4338792"/>
            <a:ext cx="4101767" cy="1851171"/>
          </a:xfrm>
          <a:prstGeom prst="rect">
            <a:avLst/>
          </a:prstGeom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7AA0D9D-0530-3E46-8B2C-7A0105C9EFD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1952"/>
          <a:stretch/>
        </p:blipFill>
        <p:spPr>
          <a:xfrm>
            <a:off x="8331538" y="4405375"/>
            <a:ext cx="3810768" cy="1747510"/>
          </a:xfrm>
          <a:prstGeom prst="rect">
            <a:avLst/>
          </a:prstGeom>
          <a:ln>
            <a:noFill/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D465BD5-E659-5549-8F53-5F25A29679D4}"/>
              </a:ext>
            </a:extLst>
          </p:cNvPr>
          <p:cNvSpPr txBox="1"/>
          <p:nvPr/>
        </p:nvSpPr>
        <p:spPr>
          <a:xfrm>
            <a:off x="1696590" y="228930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25-35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D9D22C-4162-DE45-8056-039F66C54809}"/>
              </a:ext>
            </a:extLst>
          </p:cNvPr>
          <p:cNvSpPr txBox="1"/>
          <p:nvPr/>
        </p:nvSpPr>
        <p:spPr>
          <a:xfrm>
            <a:off x="5837987" y="228930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56-71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898095-6EEF-0348-9929-9BBDAB5B2F85}"/>
              </a:ext>
            </a:extLst>
          </p:cNvPr>
          <p:cNvSpPr txBox="1"/>
          <p:nvPr/>
        </p:nvSpPr>
        <p:spPr>
          <a:xfrm>
            <a:off x="9758581" y="228930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154-170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DF1340-1E19-5A4D-A1F1-8EB5FE2FC140}"/>
              </a:ext>
            </a:extLst>
          </p:cNvPr>
          <p:cNvSpPr txBox="1"/>
          <p:nvPr/>
        </p:nvSpPr>
        <p:spPr>
          <a:xfrm>
            <a:off x="1579571" y="2222497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182-190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36C18E2-49E1-4141-BCBF-3C46BFE9F628}"/>
              </a:ext>
            </a:extLst>
          </p:cNvPr>
          <p:cNvSpPr txBox="1"/>
          <p:nvPr/>
        </p:nvSpPr>
        <p:spPr>
          <a:xfrm>
            <a:off x="5720968" y="2222497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193-204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F4F49A8-5881-0947-A132-FCB939A769D5}"/>
              </a:ext>
            </a:extLst>
          </p:cNvPr>
          <p:cNvSpPr txBox="1"/>
          <p:nvPr/>
        </p:nvSpPr>
        <p:spPr>
          <a:xfrm>
            <a:off x="9758581" y="2222497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225-239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7B7809-4DEA-8E47-B142-843EC12AC711}"/>
              </a:ext>
            </a:extLst>
          </p:cNvPr>
          <p:cNvSpPr txBox="1"/>
          <p:nvPr/>
        </p:nvSpPr>
        <p:spPr>
          <a:xfrm>
            <a:off x="1579571" y="4182748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266-277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D7025F9-A525-0449-8ADE-22776389EE20}"/>
              </a:ext>
            </a:extLst>
          </p:cNvPr>
          <p:cNvSpPr txBox="1"/>
          <p:nvPr/>
        </p:nvSpPr>
        <p:spPr>
          <a:xfrm>
            <a:off x="5720968" y="4182748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294-306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0C9119-3A04-0543-9349-5B7A10F079D7}"/>
              </a:ext>
            </a:extLst>
          </p:cNvPr>
          <p:cNvSpPr txBox="1"/>
          <p:nvPr/>
        </p:nvSpPr>
        <p:spPr>
          <a:xfrm>
            <a:off x="9758581" y="4182748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325-337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1993A2-8FD6-7B48-A0D0-583F6E5D9B22}"/>
              </a:ext>
            </a:extLst>
          </p:cNvPr>
          <p:cNvSpPr txBox="1"/>
          <p:nvPr/>
        </p:nvSpPr>
        <p:spPr>
          <a:xfrm>
            <a:off x="45860" y="6416843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S1</a:t>
            </a:r>
          </a:p>
        </p:txBody>
      </p:sp>
    </p:spTree>
    <p:extLst>
      <p:ext uri="{BB962C8B-B14F-4D97-AF65-F5344CB8AC3E}">
        <p14:creationId xmlns:p14="http://schemas.microsoft.com/office/powerpoint/2010/main" val="2321405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F13A4-CFF9-D14B-A167-C54311461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Supplemental Figure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5F58F-D77B-FC41-9F69-D408741E62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Predicted exposure of conserved regions of DENV NS1 protein.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space-filled (left) and ribbon structure (right) of each conserved region is highlighted in red. Not shown is the structure of </a:t>
            </a:r>
            <a:r>
              <a:rPr lang="en-US" dirty="0"/>
              <a:t>Q</a:t>
            </a:r>
            <a:r>
              <a:rPr lang="en-US" dirty="0">
                <a:sym typeface="Symbol" pitchFamily="2" charset="2"/>
              </a:rPr>
              <a:t></a:t>
            </a:r>
            <a:r>
              <a:rPr lang="en-US" dirty="0"/>
              <a:t>-VLP-PEP 112-122 due to it being an unresolved disordered region of the NS1 protein.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676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55E471-E8CC-FC49-97D6-B9B8144F48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99" t="28749" r="27402" b="7051"/>
          <a:stretch/>
        </p:blipFill>
        <p:spPr>
          <a:xfrm>
            <a:off x="916632" y="1692002"/>
            <a:ext cx="5179368" cy="42519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28094C-C048-0B4C-99AE-27D802FFE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228" y="1905828"/>
            <a:ext cx="5384223" cy="40381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776F362-91DF-5749-B01F-30CEAD8BA723}"/>
              </a:ext>
            </a:extLst>
          </p:cNvPr>
          <p:cNvSpPr txBox="1"/>
          <p:nvPr/>
        </p:nvSpPr>
        <p:spPr>
          <a:xfrm>
            <a:off x="1051560" y="685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91A0D6-1A75-A74C-BDD6-891A900D26FC}"/>
              </a:ext>
            </a:extLst>
          </p:cNvPr>
          <p:cNvSpPr txBox="1"/>
          <p:nvPr/>
        </p:nvSpPr>
        <p:spPr>
          <a:xfrm>
            <a:off x="473242" y="648970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Figure S2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0B0744-2862-DC44-889A-7C5CCE64256C}"/>
              </a:ext>
            </a:extLst>
          </p:cNvPr>
          <p:cNvSpPr txBox="1"/>
          <p:nvPr/>
        </p:nvSpPr>
        <p:spPr>
          <a:xfrm rot="17152263">
            <a:off x="6761366" y="2028302"/>
            <a:ext cx="506870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Ladder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5F16C9-F2FF-C348-B499-BD13A3F03F5C}"/>
              </a:ext>
            </a:extLst>
          </p:cNvPr>
          <p:cNvSpPr txBox="1"/>
          <p:nvPr/>
        </p:nvSpPr>
        <p:spPr>
          <a:xfrm rot="17152263">
            <a:off x="7164843" y="2028302"/>
            <a:ext cx="449162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25-35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202EDB-5363-8044-A3E6-431EDBB9EB92}"/>
              </a:ext>
            </a:extLst>
          </p:cNvPr>
          <p:cNvSpPr txBox="1"/>
          <p:nvPr/>
        </p:nvSpPr>
        <p:spPr>
          <a:xfrm rot="17152263">
            <a:off x="7545229" y="2028302"/>
            <a:ext cx="449162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56-71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74896A-9304-9942-A7CC-8354282A87E7}"/>
              </a:ext>
            </a:extLst>
          </p:cNvPr>
          <p:cNvSpPr txBox="1"/>
          <p:nvPr/>
        </p:nvSpPr>
        <p:spPr>
          <a:xfrm rot="17152263">
            <a:off x="7877836" y="2028302"/>
            <a:ext cx="564578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154-170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B67538-BD7F-C141-B0EB-CAF622DAD670}"/>
              </a:ext>
            </a:extLst>
          </p:cNvPr>
          <p:cNvSpPr txBox="1"/>
          <p:nvPr/>
        </p:nvSpPr>
        <p:spPr>
          <a:xfrm rot="17152263">
            <a:off x="8250119" y="2028302"/>
            <a:ext cx="564578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182-190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64EFED-0431-114F-A513-5EABD4B71131}"/>
              </a:ext>
            </a:extLst>
          </p:cNvPr>
          <p:cNvSpPr txBox="1"/>
          <p:nvPr/>
        </p:nvSpPr>
        <p:spPr>
          <a:xfrm rot="17152263">
            <a:off x="8688477" y="2028302"/>
            <a:ext cx="564578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193-204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93E9E4-7B44-7547-B86E-B70DABB2B970}"/>
              </a:ext>
            </a:extLst>
          </p:cNvPr>
          <p:cNvSpPr txBox="1"/>
          <p:nvPr/>
        </p:nvSpPr>
        <p:spPr>
          <a:xfrm rot="17152263">
            <a:off x="9090208" y="2028302"/>
            <a:ext cx="564578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225-239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216CD6-4D83-9F4A-8365-138651644059}"/>
              </a:ext>
            </a:extLst>
          </p:cNvPr>
          <p:cNvSpPr txBox="1"/>
          <p:nvPr/>
        </p:nvSpPr>
        <p:spPr>
          <a:xfrm rot="17152263">
            <a:off x="9499118" y="2028302"/>
            <a:ext cx="564578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266-277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4B19BE-4414-5840-9F33-7AA0F27F6B46}"/>
              </a:ext>
            </a:extLst>
          </p:cNvPr>
          <p:cNvSpPr txBox="1"/>
          <p:nvPr/>
        </p:nvSpPr>
        <p:spPr>
          <a:xfrm rot="17152263">
            <a:off x="9874985" y="2028302"/>
            <a:ext cx="564578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294-306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DA4FAA3-F223-2D4C-B396-D6DB9260B632}"/>
              </a:ext>
            </a:extLst>
          </p:cNvPr>
          <p:cNvSpPr txBox="1"/>
          <p:nvPr/>
        </p:nvSpPr>
        <p:spPr>
          <a:xfrm rot="17152263">
            <a:off x="10276716" y="2028302"/>
            <a:ext cx="564578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325-337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7AED82-91A6-4E4C-B3DD-13B61B18E163}"/>
              </a:ext>
            </a:extLst>
          </p:cNvPr>
          <p:cNvSpPr txBox="1"/>
          <p:nvPr/>
        </p:nvSpPr>
        <p:spPr>
          <a:xfrm rot="17152263">
            <a:off x="10662806" y="2028302"/>
            <a:ext cx="574196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Qβ Only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BF070F9-A5B0-B34B-BB95-F2B7BBC45F42}"/>
              </a:ext>
            </a:extLst>
          </p:cNvPr>
          <p:cNvSpPr txBox="1"/>
          <p:nvPr/>
        </p:nvSpPr>
        <p:spPr>
          <a:xfrm rot="17152263">
            <a:off x="5367132" y="1826384"/>
            <a:ext cx="506870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Ladder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48F18D9-3D97-4E43-8D5C-6F2B8FD73DCA}"/>
              </a:ext>
            </a:extLst>
          </p:cNvPr>
          <p:cNvSpPr txBox="1"/>
          <p:nvPr/>
        </p:nvSpPr>
        <p:spPr>
          <a:xfrm rot="17152263">
            <a:off x="3807514" y="1773398"/>
            <a:ext cx="626934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112-122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AF51659-454E-4642-9A5A-70A42FC74F06}"/>
              </a:ext>
            </a:extLst>
          </p:cNvPr>
          <p:cNvSpPr txBox="1"/>
          <p:nvPr/>
        </p:nvSpPr>
        <p:spPr>
          <a:xfrm rot="17152263">
            <a:off x="4176128" y="1757813"/>
            <a:ext cx="659340" cy="215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112-122</a:t>
            </a:r>
          </a:p>
        </p:txBody>
      </p:sp>
    </p:spTree>
    <p:extLst>
      <p:ext uri="{BB962C8B-B14F-4D97-AF65-F5344CB8AC3E}">
        <p14:creationId xmlns:p14="http://schemas.microsoft.com/office/powerpoint/2010/main" val="2219821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F13A4-CFF9-D14B-A167-C54311461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Supplemental Figure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5F58F-D77B-FC41-9F69-D408741E62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Conjugation of peptides </a:t>
            </a:r>
            <a:r>
              <a:rPr lang="en-US" b="1" dirty="0"/>
              <a:t>to Q</a:t>
            </a:r>
            <a:r>
              <a:rPr lang="en-US" b="1" dirty="0">
                <a:sym typeface="Symbol" pitchFamily="2" charset="2"/>
              </a:rPr>
              <a:t>-VLPs. </a:t>
            </a:r>
            <a:r>
              <a:rPr lang="en-US" dirty="0">
                <a:sym typeface="Symbol" pitchFamily="2" charset="2"/>
              </a:rPr>
              <a:t>To ensure the successful conjugation of peptides to </a:t>
            </a:r>
            <a:r>
              <a:rPr lang="en-US" dirty="0"/>
              <a:t>Q</a:t>
            </a:r>
            <a:r>
              <a:rPr lang="en-US" dirty="0">
                <a:sym typeface="Symbol" pitchFamily="2" charset="2"/>
              </a:rPr>
              <a:t></a:t>
            </a:r>
            <a:r>
              <a:rPr lang="en-US" dirty="0"/>
              <a:t>-VLPs, v</a:t>
            </a:r>
            <a:r>
              <a:rPr lang="en-US" dirty="0">
                <a:sym typeface="Symbol" pitchFamily="2" charset="2"/>
              </a:rPr>
              <a:t>accine candidates were run on SDS-PAGE gels. Laddering effect shows heavier molecular weight when peptides are conjugated to the </a:t>
            </a:r>
            <a:r>
              <a:rPr lang="en-US" dirty="0"/>
              <a:t>Q</a:t>
            </a:r>
            <a:r>
              <a:rPr lang="en-US" dirty="0">
                <a:sym typeface="Symbol" pitchFamily="2" charset="2"/>
              </a:rPr>
              <a:t></a:t>
            </a:r>
            <a:r>
              <a:rPr lang="en-US" dirty="0"/>
              <a:t>-VLPs. </a:t>
            </a:r>
            <a:r>
              <a:rPr lang="en-US" dirty="0">
                <a:sym typeface="Symbol" pitchFamily="2" charset="2"/>
              </a:rPr>
              <a:t>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775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653F54-58C9-3943-924B-89EB34724E4F}"/>
              </a:ext>
            </a:extLst>
          </p:cNvPr>
          <p:cNvSpPr txBox="1"/>
          <p:nvPr/>
        </p:nvSpPr>
        <p:spPr>
          <a:xfrm>
            <a:off x="473242" y="648970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Figure S3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EBEF24-16E3-144B-8C90-A33AD3C6E0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0" y="146050"/>
            <a:ext cx="9080500" cy="656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799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F13A4-CFF9-D14B-A167-C54311461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Supplemental Figure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5F58F-D77B-FC41-9F69-D408741E62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Binding of pooled </a:t>
            </a:r>
            <a:r>
              <a:rPr lang="en-US" b="1" dirty="0"/>
              <a:t>Q</a:t>
            </a:r>
            <a:r>
              <a:rPr lang="en-US" b="1" dirty="0">
                <a:sym typeface="Symbol" pitchFamily="2" charset="2"/>
              </a:rPr>
              <a:t></a:t>
            </a:r>
            <a:r>
              <a:rPr lang="en-US" b="1" dirty="0"/>
              <a:t>-VLP-PEP antibodies to soluble, </a:t>
            </a:r>
            <a:r>
              <a:rPr lang="en-US" b="1" dirty="0" err="1"/>
              <a:t>hexameric</a:t>
            </a:r>
            <a:r>
              <a:rPr lang="en-US" b="1" dirty="0"/>
              <a:t> NS1. </a:t>
            </a:r>
            <a:r>
              <a:rPr lang="en-US" dirty="0"/>
              <a:t>Sera collected from Q</a:t>
            </a:r>
            <a:r>
              <a:rPr lang="en-US" dirty="0">
                <a:sym typeface="Symbol" pitchFamily="2" charset="2"/>
              </a:rPr>
              <a:t></a:t>
            </a:r>
            <a:r>
              <a:rPr lang="en-US" dirty="0"/>
              <a:t>-VLP-PEP-immunized mice on day 42 (n=5) were pooled and used in NS1 ELISAs to determine the binding efficacy of these antibodies to the </a:t>
            </a:r>
            <a:r>
              <a:rPr lang="en-US" dirty="0" err="1"/>
              <a:t>hexameric</a:t>
            </a:r>
            <a:r>
              <a:rPr lang="en-US" dirty="0"/>
              <a:t> form of DENV NS1 from all four serotypes.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854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3E01143-68FF-344C-BEF2-98135E188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568" y="182406"/>
            <a:ext cx="1029005" cy="10290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065AC32-97BA-684F-8745-0E135F55C0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1607" y="182406"/>
            <a:ext cx="1029005" cy="10290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3FFFE8-9202-644D-B962-86FC39758B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4203" y="182406"/>
            <a:ext cx="1029005" cy="10290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99E0CE-875E-914F-9FBC-1BA79712A6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8633" y="182406"/>
            <a:ext cx="1011929" cy="101192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75094AF-5A99-504B-8842-CF98B4BF50FA}"/>
              </a:ext>
            </a:extLst>
          </p:cNvPr>
          <p:cNvSpPr txBox="1"/>
          <p:nvPr/>
        </p:nvSpPr>
        <p:spPr>
          <a:xfrm>
            <a:off x="3969352" y="-8294"/>
            <a:ext cx="686406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DENV </a:t>
            </a:r>
            <a:r>
              <a:rPr lang="en-US" sz="818" dirty="0" err="1">
                <a:latin typeface="Arial" panose="020B0604020202020204" pitchFamily="34" charset="0"/>
                <a:cs typeface="Arial" panose="020B0604020202020204" pitchFamily="34" charset="0"/>
              </a:rPr>
              <a:t>Env</a:t>
            </a:r>
            <a:endParaRPr lang="en-US" sz="81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BA7449-F04F-244D-A625-0F25D27225B2}"/>
              </a:ext>
            </a:extLst>
          </p:cNvPr>
          <p:cNvSpPr txBox="1"/>
          <p:nvPr/>
        </p:nvSpPr>
        <p:spPr>
          <a:xfrm>
            <a:off x="4873761" y="-7234"/>
            <a:ext cx="934871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Mouse anti-sera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34D673-1DE6-7842-A0CD-14A258AAC9CE}"/>
              </a:ext>
            </a:extLst>
          </p:cNvPr>
          <p:cNvSpPr txBox="1"/>
          <p:nvPr/>
        </p:nvSpPr>
        <p:spPr>
          <a:xfrm>
            <a:off x="6138720" y="7475"/>
            <a:ext cx="567784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 err="1">
                <a:latin typeface="Arial" panose="020B0604020202020204" pitchFamily="34" charset="0"/>
                <a:cs typeface="Arial" panose="020B0604020202020204" pitchFamily="34" charset="0"/>
              </a:rPr>
              <a:t>Hoescht</a:t>
            </a:r>
            <a:endParaRPr lang="en-US" sz="81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ED7FD68-2893-7449-81A0-B3BAAEA99E6A}"/>
              </a:ext>
            </a:extLst>
          </p:cNvPr>
          <p:cNvSpPr txBox="1"/>
          <p:nvPr/>
        </p:nvSpPr>
        <p:spPr>
          <a:xfrm>
            <a:off x="7230322" y="6320"/>
            <a:ext cx="481222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Merge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9A90A96-1A0D-7440-B182-ADCDA78F7D52}"/>
              </a:ext>
            </a:extLst>
          </p:cNvPr>
          <p:cNvSpPr txBox="1"/>
          <p:nvPr/>
        </p:nvSpPr>
        <p:spPr>
          <a:xfrm rot="16200000">
            <a:off x="3496519" y="586972"/>
            <a:ext cx="327334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Qβ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6713628-41FA-F345-831A-544644CDE7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6568" y="1233321"/>
            <a:ext cx="1025242" cy="10252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E1E6C8B-BBA3-9B47-A636-4949FC3F4B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1607" y="1233321"/>
            <a:ext cx="1025242" cy="102524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E1AE635-D31D-BF4A-9285-4C7CB4233B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26084" y="1233321"/>
            <a:ext cx="1025242" cy="102524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6663271-F41D-C64B-9479-32D31F9CBB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48633" y="1233321"/>
            <a:ext cx="1011550" cy="101155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45B080F4-CAD8-CB4C-A518-47E6B75D3ABF}"/>
              </a:ext>
            </a:extLst>
          </p:cNvPr>
          <p:cNvSpPr txBox="1"/>
          <p:nvPr/>
        </p:nvSpPr>
        <p:spPr>
          <a:xfrm rot="16200000">
            <a:off x="3345487" y="1614096"/>
            <a:ext cx="622286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Qβ 25-35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0D4EC60-1EE9-4144-83A7-ED9550B7DE4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56568" y="2281310"/>
            <a:ext cx="1020347" cy="102034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9ADC15C-B859-2B4B-83EE-D0700870E03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06502" y="2281310"/>
            <a:ext cx="1020347" cy="102034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A5E9E05-C755-AC43-A41A-D09E3505664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35353" y="2281310"/>
            <a:ext cx="1020347" cy="102034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B18D3D9-38A8-A846-A617-6FCAACA04C5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48633" y="2281309"/>
            <a:ext cx="1011550" cy="101155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CDFD13F7-7938-2746-A270-AEB53A014583}"/>
              </a:ext>
            </a:extLst>
          </p:cNvPr>
          <p:cNvSpPr txBox="1"/>
          <p:nvPr/>
        </p:nvSpPr>
        <p:spPr>
          <a:xfrm rot="16200000">
            <a:off x="3337115" y="2612527"/>
            <a:ext cx="622286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Qβ 56-71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4C07F97E-7490-E846-80AA-7CB0D10DE90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56568" y="3319815"/>
            <a:ext cx="1027124" cy="102712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DF5AFDB9-2D57-7F42-B473-5AF7D5F228B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901170" y="3319815"/>
            <a:ext cx="1027124" cy="102712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E3D727A-82F0-334B-B30E-DEB832500FD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35353" y="3319815"/>
            <a:ext cx="1027124" cy="102712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E39C75B-EF7A-D24C-8720-F11D2584FBD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48633" y="3319815"/>
            <a:ext cx="1011550" cy="1011550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33487C7-2F37-9A4B-BB49-17D88DFCB652}"/>
              </a:ext>
            </a:extLst>
          </p:cNvPr>
          <p:cNvSpPr txBox="1"/>
          <p:nvPr/>
        </p:nvSpPr>
        <p:spPr>
          <a:xfrm rot="16200000">
            <a:off x="3257792" y="3668976"/>
            <a:ext cx="737702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Qβ 154-170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F568C50B-C067-394C-8435-8ED49F43D3A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756568" y="4385942"/>
            <a:ext cx="1013470" cy="101347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4910993-7CC0-7545-A037-AB2812F69B4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913379" y="4385942"/>
            <a:ext cx="1013470" cy="101347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62501147-22E2-CE47-AEAD-D3FC45049CD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857759" y="4385942"/>
            <a:ext cx="1013470" cy="101347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C798948-CCA5-E94F-85AB-5AB0B568E30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969000" y="4395351"/>
            <a:ext cx="1004061" cy="1004061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0B77F163-283D-EF4C-90E8-AB49EC66F271}"/>
              </a:ext>
            </a:extLst>
          </p:cNvPr>
          <p:cNvSpPr txBox="1"/>
          <p:nvPr/>
        </p:nvSpPr>
        <p:spPr>
          <a:xfrm rot="16200000">
            <a:off x="3251055" y="4735470"/>
            <a:ext cx="737702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Qβ 182-190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CE1A99-EF3C-5846-8961-F7DB599DF215}"/>
              </a:ext>
            </a:extLst>
          </p:cNvPr>
          <p:cNvSpPr txBox="1"/>
          <p:nvPr/>
        </p:nvSpPr>
        <p:spPr>
          <a:xfrm>
            <a:off x="152400" y="6450163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S4</a:t>
            </a:r>
          </a:p>
        </p:txBody>
      </p:sp>
    </p:spTree>
    <p:extLst>
      <p:ext uri="{BB962C8B-B14F-4D97-AF65-F5344CB8AC3E}">
        <p14:creationId xmlns:p14="http://schemas.microsoft.com/office/powerpoint/2010/main" val="2134554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475094AF-5A99-504B-8842-CF98B4BF50FA}"/>
              </a:ext>
            </a:extLst>
          </p:cNvPr>
          <p:cNvSpPr txBox="1"/>
          <p:nvPr/>
        </p:nvSpPr>
        <p:spPr>
          <a:xfrm>
            <a:off x="3969352" y="-8294"/>
            <a:ext cx="686406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DENV </a:t>
            </a:r>
            <a:r>
              <a:rPr lang="en-US" sz="818" dirty="0" err="1">
                <a:latin typeface="Arial" panose="020B0604020202020204" pitchFamily="34" charset="0"/>
                <a:cs typeface="Arial" panose="020B0604020202020204" pitchFamily="34" charset="0"/>
              </a:rPr>
              <a:t>Env</a:t>
            </a:r>
            <a:endParaRPr lang="en-US" sz="81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BA7449-F04F-244D-A625-0F25D27225B2}"/>
              </a:ext>
            </a:extLst>
          </p:cNvPr>
          <p:cNvSpPr txBox="1"/>
          <p:nvPr/>
        </p:nvSpPr>
        <p:spPr>
          <a:xfrm>
            <a:off x="4873761" y="-7234"/>
            <a:ext cx="934871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Mouse anti-sera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34D673-1DE6-7842-A0CD-14A258AAC9CE}"/>
              </a:ext>
            </a:extLst>
          </p:cNvPr>
          <p:cNvSpPr txBox="1"/>
          <p:nvPr/>
        </p:nvSpPr>
        <p:spPr>
          <a:xfrm>
            <a:off x="6107601" y="-8294"/>
            <a:ext cx="567784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 err="1">
                <a:latin typeface="Arial" panose="020B0604020202020204" pitchFamily="34" charset="0"/>
                <a:cs typeface="Arial" panose="020B0604020202020204" pitchFamily="34" charset="0"/>
              </a:rPr>
              <a:t>Hoescht</a:t>
            </a:r>
            <a:endParaRPr lang="en-US" sz="818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ED7FD68-2893-7449-81A0-B3BAAEA99E6A}"/>
              </a:ext>
            </a:extLst>
          </p:cNvPr>
          <p:cNvSpPr txBox="1"/>
          <p:nvPr/>
        </p:nvSpPr>
        <p:spPr>
          <a:xfrm>
            <a:off x="7230322" y="6320"/>
            <a:ext cx="481222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Merge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07FDC8-16BA-FD4C-95E0-B29790349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4618" y="172143"/>
            <a:ext cx="1030955" cy="103095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18A0893-A85E-9B4D-9C23-F059B762E9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8680" y="172143"/>
            <a:ext cx="1025626" cy="102562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9A1C307-BBE1-A444-9D27-140D677303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9313" y="172143"/>
            <a:ext cx="1025626" cy="102562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8DB745F-B6CB-2540-AE5E-579A6CA42F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8046" y="172143"/>
            <a:ext cx="1017885" cy="1017885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8A0848E2-D07E-624D-A476-C5E4D482E99D}"/>
              </a:ext>
            </a:extLst>
          </p:cNvPr>
          <p:cNvSpPr txBox="1"/>
          <p:nvPr/>
        </p:nvSpPr>
        <p:spPr>
          <a:xfrm rot="16200000">
            <a:off x="3253471" y="575856"/>
            <a:ext cx="744114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Qβ-193-204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904E5A61-5568-904B-B6C9-73CCF724F1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4946" y="1243039"/>
            <a:ext cx="1030628" cy="103062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434A615-E263-094B-9507-3700A708F1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77012" y="1243039"/>
            <a:ext cx="1030628" cy="103062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DC8367CA-9FFE-E942-930B-1F072AA0374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5979" y="1243039"/>
            <a:ext cx="1030628" cy="103062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4474B22-7A09-5246-9FE1-7446E3A8BE5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38046" y="1243038"/>
            <a:ext cx="1017885" cy="1017885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5168B7AC-4791-6043-BDEE-35D32600AD1B}"/>
              </a:ext>
            </a:extLst>
          </p:cNvPr>
          <p:cNvSpPr txBox="1"/>
          <p:nvPr/>
        </p:nvSpPr>
        <p:spPr>
          <a:xfrm rot="16200000">
            <a:off x="3260617" y="1628471"/>
            <a:ext cx="744114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Qβ-225-239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1D6F962D-0458-AE44-AFA9-FAEA6D7CB8B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53762" y="2313606"/>
            <a:ext cx="1031812" cy="103181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284158E8-10D2-444C-BF61-87ECA72AD00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76617" y="2313606"/>
            <a:ext cx="1031812" cy="103181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F78DC49D-AF3E-3F44-8752-F000CE15AB7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15189" y="2313606"/>
            <a:ext cx="1031812" cy="1031812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B8FA6DE1-3985-864E-AF73-A52B2AE209B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38046" y="2313606"/>
            <a:ext cx="1017885" cy="1017885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908F478D-1076-C041-A23A-E6DE34B7B89B}"/>
              </a:ext>
            </a:extLst>
          </p:cNvPr>
          <p:cNvSpPr txBox="1"/>
          <p:nvPr/>
        </p:nvSpPr>
        <p:spPr>
          <a:xfrm rot="16200000">
            <a:off x="3273115" y="2690050"/>
            <a:ext cx="744114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Qβ-266-277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52E80A37-A9C1-B844-BB4F-719574B59AE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54428" y="3385358"/>
            <a:ext cx="1031145" cy="1031145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FF933305-BD81-8B40-9DA5-0DED963D4BE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876840" y="3385358"/>
            <a:ext cx="1031145" cy="1031145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7DE595C5-0E3B-5544-A682-202AB2A22C9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15634" y="3385358"/>
            <a:ext cx="1031145" cy="1031145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FF80E42E-5396-404D-A948-5F37EB2CC79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38046" y="3385358"/>
            <a:ext cx="1021066" cy="1021066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F83B744D-D268-624B-96FB-CAE9FC174365}"/>
              </a:ext>
            </a:extLst>
          </p:cNvPr>
          <p:cNvSpPr txBox="1"/>
          <p:nvPr/>
        </p:nvSpPr>
        <p:spPr>
          <a:xfrm rot="16200000">
            <a:off x="3254913" y="3751628"/>
            <a:ext cx="744114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Qβ-294-306</a:t>
            </a: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2F080ECE-51C6-4040-8F50-4953D688D9E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755879" y="4456444"/>
            <a:ext cx="1029695" cy="1029695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DD3B2987-9F62-8342-85B1-8815A210ACA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877323" y="4456444"/>
            <a:ext cx="1029695" cy="1029695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91B76DC-40DF-6B4D-8A81-02A7630E116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816601" y="4456444"/>
            <a:ext cx="1029695" cy="1029695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B4E71EA-A37A-2443-8442-0B02EFAF9A9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938046" y="4456443"/>
            <a:ext cx="1017885" cy="1017885"/>
          </a:xfrm>
          <a:prstGeom prst="rect">
            <a:avLst/>
          </a:prstGeom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2B1CCE7F-74F5-A948-989A-58135E1C106D}"/>
              </a:ext>
            </a:extLst>
          </p:cNvPr>
          <p:cNvSpPr txBox="1"/>
          <p:nvPr/>
        </p:nvSpPr>
        <p:spPr>
          <a:xfrm rot="16200000">
            <a:off x="3220664" y="4795279"/>
            <a:ext cx="744114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Qβ-325-337</a:t>
            </a:r>
          </a:p>
        </p:txBody>
      </p:sp>
      <p:pic>
        <p:nvPicPr>
          <p:cNvPr id="79" name="Picture 78">
            <a:extLst>
              <a:ext uri="{FF2B5EF4-FFF2-40B4-BE49-F238E27FC236}">
                <a16:creationId xmlns:a16="http://schemas.microsoft.com/office/drawing/2014/main" id="{17A4D59E-B77A-5E42-8B8F-7058DE07F07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755879" y="5524929"/>
            <a:ext cx="1029695" cy="1029695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90D96201-C4C1-4C46-B9A4-A0EE90A93702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877323" y="5524929"/>
            <a:ext cx="1029695" cy="1029695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BC46BE76-F0CA-B34B-AF8F-2836D544CD3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816601" y="5524929"/>
            <a:ext cx="1029695" cy="1029695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80F7B30A-831F-1646-AFB0-A4B70FB297CB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938046" y="5524929"/>
            <a:ext cx="1023037" cy="1023037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87655173-5044-8B4E-83EC-DF705117D04D}"/>
              </a:ext>
            </a:extLst>
          </p:cNvPr>
          <p:cNvSpPr txBox="1"/>
          <p:nvPr/>
        </p:nvSpPr>
        <p:spPr>
          <a:xfrm rot="16200000">
            <a:off x="2911383" y="6013006"/>
            <a:ext cx="1414170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Commercial NS1 Antibody</a:t>
            </a: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6481DF3B-A252-E840-BBDA-E6E62F9996AD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50688" y="6586333"/>
            <a:ext cx="1034885" cy="1034885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A7DC5DE9-0524-354A-B182-C9A19D1A63B2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875594" y="6586333"/>
            <a:ext cx="1034885" cy="1034885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8491F311-30B9-FE4D-A064-07BAC533885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13141" y="6586333"/>
            <a:ext cx="1034885" cy="1034885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B47885A6-009C-CC45-AFBF-30F57D641B44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938046" y="6586333"/>
            <a:ext cx="1023196" cy="1023196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:a16="http://schemas.microsoft.com/office/drawing/2014/main" id="{9EFFD758-FBC0-0644-8F18-AC242816A03A}"/>
              </a:ext>
            </a:extLst>
          </p:cNvPr>
          <p:cNvSpPr txBox="1"/>
          <p:nvPr/>
        </p:nvSpPr>
        <p:spPr>
          <a:xfrm rot="16200000">
            <a:off x="3177145" y="7082046"/>
            <a:ext cx="886781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Secondary 647</a:t>
            </a:r>
          </a:p>
        </p:txBody>
      </p:sp>
      <p:pic>
        <p:nvPicPr>
          <p:cNvPr id="98" name="Picture 97">
            <a:extLst>
              <a:ext uri="{FF2B5EF4-FFF2-40B4-BE49-F238E27FC236}">
                <a16:creationId xmlns:a16="http://schemas.microsoft.com/office/drawing/2014/main" id="{63CACD5D-76CA-1E4F-AD23-C15CA12F455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755769" y="7670541"/>
            <a:ext cx="1029805" cy="1029805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2746063C-C37C-564D-AA9D-AF44606CDEF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5877287" y="7670541"/>
            <a:ext cx="1029805" cy="1029805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9CEF1B61-40BC-5740-A681-192EC3E9BECA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816528" y="7670541"/>
            <a:ext cx="1029805" cy="1029805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17D9FE39-239A-F549-9B9D-B6C1A8B9160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6938046" y="7670541"/>
            <a:ext cx="1006651" cy="1006651"/>
          </a:xfrm>
          <a:prstGeom prst="rect">
            <a:avLst/>
          </a:prstGeom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id="{D5ED925E-D3CC-404B-B502-9030D6AA6C73}"/>
              </a:ext>
            </a:extLst>
          </p:cNvPr>
          <p:cNvSpPr txBox="1"/>
          <p:nvPr/>
        </p:nvSpPr>
        <p:spPr>
          <a:xfrm rot="16200000">
            <a:off x="3175077" y="8014140"/>
            <a:ext cx="886781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18" dirty="0">
                <a:latin typeface="Arial" panose="020B0604020202020204" pitchFamily="34" charset="0"/>
                <a:cs typeface="Arial" panose="020B0604020202020204" pitchFamily="34" charset="0"/>
              </a:rPr>
              <a:t>Secondary 488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052D46-2D74-4945-BEA2-E2B7FEC694C4}"/>
              </a:ext>
            </a:extLst>
          </p:cNvPr>
          <p:cNvSpPr txBox="1"/>
          <p:nvPr/>
        </p:nvSpPr>
        <p:spPr>
          <a:xfrm>
            <a:off x="465221" y="6232358"/>
            <a:ext cx="218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Figure S4 </a:t>
            </a:r>
            <a:r>
              <a:rPr lang="en-US" dirty="0"/>
              <a:t>(continued)</a:t>
            </a:r>
          </a:p>
        </p:txBody>
      </p:sp>
    </p:spTree>
    <p:extLst>
      <p:ext uri="{BB962C8B-B14F-4D97-AF65-F5344CB8AC3E}">
        <p14:creationId xmlns:p14="http://schemas.microsoft.com/office/powerpoint/2010/main" val="1263676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F13A4-CFF9-D14B-A167-C54311461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Supplemental Figure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5F58F-D77B-FC41-9F69-D408741E62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Fluorescent microscopy of </a:t>
            </a:r>
            <a:r>
              <a:rPr lang="en-US" b="1" dirty="0"/>
              <a:t>Q</a:t>
            </a:r>
            <a:r>
              <a:rPr lang="en-US" b="1" dirty="0">
                <a:sym typeface="Symbol" pitchFamily="2" charset="2"/>
              </a:rPr>
              <a:t></a:t>
            </a:r>
            <a:r>
              <a:rPr lang="en-US" b="1" dirty="0"/>
              <a:t>-VLP-PEP antibodies binding to DENV-infected cells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HEK-293 cells were infected with DENV-2 at an MOI of 100 for 3 days. Cells were fixed and stained with a commercial pan-flavivirus 4G2 antibody targeting envelope protein, as well as </a:t>
            </a:r>
            <a:r>
              <a:rPr lang="en-US" dirty="0"/>
              <a:t>Q</a:t>
            </a:r>
            <a:r>
              <a:rPr lang="en-US" dirty="0">
                <a:sym typeface="Symbol" pitchFamily="2" charset="2"/>
              </a:rPr>
              <a:t></a:t>
            </a:r>
            <a:r>
              <a:rPr lang="en-US" dirty="0"/>
              <a:t>-VLP-PEP antibodies from immunized mice. Images are representative samples of individual mouse sera from each </a:t>
            </a:r>
            <a:r>
              <a:rPr lang="en-US"/>
              <a:t>treatment group. 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239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308</Words>
  <Application>Microsoft Macintosh PowerPoint</Application>
  <PresentationFormat>Widescreen</PresentationFormat>
  <Paragraphs>57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Symbol</vt:lpstr>
      <vt:lpstr>Office Theme</vt:lpstr>
      <vt:lpstr>PowerPoint Presentation</vt:lpstr>
      <vt:lpstr>Supplemental Figure 1</vt:lpstr>
      <vt:lpstr>PowerPoint Presentation</vt:lpstr>
      <vt:lpstr>Supplemental Figure 2</vt:lpstr>
      <vt:lpstr>PowerPoint Presentation</vt:lpstr>
      <vt:lpstr>Supplemental Figure 3</vt:lpstr>
      <vt:lpstr>PowerPoint Presentation</vt:lpstr>
      <vt:lpstr>PowerPoint Presentation</vt:lpstr>
      <vt:lpstr>Supplemental Figure 4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M Frietze</dc:creator>
  <cp:lastModifiedBy>Kathryn M Frietze</cp:lastModifiedBy>
  <cp:revision>15</cp:revision>
  <dcterms:created xsi:type="dcterms:W3CDTF">2021-06-04T20:02:00Z</dcterms:created>
  <dcterms:modified xsi:type="dcterms:W3CDTF">2021-06-25T22:16:10Z</dcterms:modified>
</cp:coreProperties>
</file>