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18" r:id="rId2"/>
    <p:sldId id="315" r:id="rId3"/>
    <p:sldId id="328" r:id="rId4"/>
  </p:sldIdLst>
  <p:sldSz cx="9144000" cy="6858000" type="screen4x3"/>
  <p:notesSz cx="6858000" cy="9144000"/>
  <p:defaultTextStyle>
    <a:defPPr>
      <a:defRPr lang="fr-FR"/>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17" autoAdjust="0"/>
    <p:restoredTop sz="96226" autoAdjust="0"/>
  </p:normalViewPr>
  <p:slideViewPr>
    <p:cSldViewPr snapToGrid="0" snapToObjects="1">
      <p:cViewPr>
        <p:scale>
          <a:sx n="110" d="100"/>
          <a:sy n="110" d="100"/>
        </p:scale>
        <p:origin x="1638" y="2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it-IT"/>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FAD6901A-5677-495B-B083-F4E7C78266AC}" type="datetimeFigureOut">
              <a:rPr lang="fr-FR"/>
              <a:pPr>
                <a:defRPr/>
              </a:pPr>
              <a:t>27/04/2024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EE40F5F-0C56-4B22-BE30-DEA49887F591}" type="slidenum">
              <a:rPr lang="fr-FR"/>
              <a:pPr>
                <a:defRPr/>
              </a:pPr>
              <a:t>‹Nr.›</a:t>
            </a:fld>
            <a:endParaRPr lang="fr-FR"/>
          </a:p>
        </p:txBody>
      </p:sp>
    </p:spTree>
    <p:extLst>
      <p:ext uri="{BB962C8B-B14F-4D97-AF65-F5344CB8AC3E}">
        <p14:creationId xmlns:p14="http://schemas.microsoft.com/office/powerpoint/2010/main" val="2332430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it-IT"/>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it-IT"/>
              <a:t>Cliquez pour modifier les styles du texte du masque</a:t>
            </a:r>
          </a:p>
          <a:p>
            <a:pPr lvl="1"/>
            <a:r>
              <a:rPr lang="it-IT"/>
              <a:t>Deuxième niveau</a:t>
            </a:r>
          </a:p>
          <a:p>
            <a:pPr lvl="2"/>
            <a:r>
              <a:rPr lang="it-IT"/>
              <a:t>Troisième niveau</a:t>
            </a:r>
          </a:p>
          <a:p>
            <a:pPr lvl="3"/>
            <a:r>
              <a:rPr lang="it-IT"/>
              <a:t>Quatrième niveau</a:t>
            </a:r>
          </a:p>
          <a:p>
            <a:pPr lvl="4"/>
            <a:r>
              <a:rPr lang="it-IT"/>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C22FABF0-C9C1-4E9C-A822-91F14E54B692}" type="datetimeFigureOut">
              <a:rPr lang="fr-FR"/>
              <a:pPr>
                <a:defRPr/>
              </a:pPr>
              <a:t>27/04/2024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F8C9D4E5-DD73-4686-9C9D-35ED3156DA8C}" type="slidenum">
              <a:rPr lang="fr-FR"/>
              <a:pPr>
                <a:defRPr/>
              </a:pPr>
              <a:t>‹Nr.›</a:t>
            </a:fld>
            <a:endParaRPr lang="fr-FR"/>
          </a:p>
        </p:txBody>
      </p:sp>
    </p:spTree>
    <p:extLst>
      <p:ext uri="{BB962C8B-B14F-4D97-AF65-F5344CB8AC3E}">
        <p14:creationId xmlns:p14="http://schemas.microsoft.com/office/powerpoint/2010/main" val="1197029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it-IT"/>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it-IT"/>
              <a:t>Cliquez pour modifier les styles du texte du masque</a:t>
            </a:r>
          </a:p>
          <a:p>
            <a:pPr lvl="1"/>
            <a:r>
              <a:rPr lang="it-IT"/>
              <a:t>Deuxième niveau</a:t>
            </a:r>
          </a:p>
          <a:p>
            <a:pPr lvl="2"/>
            <a:r>
              <a:rPr lang="it-IT"/>
              <a:t>Troisième niveau</a:t>
            </a:r>
          </a:p>
          <a:p>
            <a:pPr lvl="3"/>
            <a:r>
              <a:rPr lang="it-IT"/>
              <a:t>Quatrième niveau</a:t>
            </a:r>
          </a:p>
          <a:p>
            <a:pPr lvl="4"/>
            <a:r>
              <a:rPr lang="it-IT"/>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7ED3C552-7AA7-47AB-87B9-65B0C425B085}" type="datetimeFigureOut">
              <a:rPr lang="fr-FR"/>
              <a:pPr>
                <a:defRPr/>
              </a:pPr>
              <a:t>27/04/2024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00FF13C-60A9-46BB-9EB3-7691B3A69100}" type="slidenum">
              <a:rPr lang="fr-FR"/>
              <a:pPr>
                <a:defRPr/>
              </a:pPr>
              <a:t>‹Nr.›</a:t>
            </a:fld>
            <a:endParaRPr lang="fr-FR"/>
          </a:p>
        </p:txBody>
      </p:sp>
    </p:spTree>
    <p:extLst>
      <p:ext uri="{BB962C8B-B14F-4D97-AF65-F5344CB8AC3E}">
        <p14:creationId xmlns:p14="http://schemas.microsoft.com/office/powerpoint/2010/main" val="1671205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it-IT"/>
              <a:t>Cliquez et modifiez le titre</a:t>
            </a:r>
            <a:endParaRPr lang="fr-FR"/>
          </a:p>
        </p:txBody>
      </p:sp>
      <p:sp>
        <p:nvSpPr>
          <p:cNvPr id="3" name="Espace réservé du contenu 2"/>
          <p:cNvSpPr>
            <a:spLocks noGrp="1"/>
          </p:cNvSpPr>
          <p:nvPr>
            <p:ph idx="1"/>
          </p:nvPr>
        </p:nvSpPr>
        <p:spPr/>
        <p:txBody>
          <a:bodyPr/>
          <a:lstStyle/>
          <a:p>
            <a:pPr lvl="0"/>
            <a:r>
              <a:rPr lang="it-IT"/>
              <a:t>Cliquez pour modifier les styles du texte du masque</a:t>
            </a:r>
          </a:p>
          <a:p>
            <a:pPr lvl="1"/>
            <a:r>
              <a:rPr lang="it-IT"/>
              <a:t>Deuxième niveau</a:t>
            </a:r>
          </a:p>
          <a:p>
            <a:pPr lvl="2"/>
            <a:r>
              <a:rPr lang="it-IT"/>
              <a:t>Troisième niveau</a:t>
            </a:r>
          </a:p>
          <a:p>
            <a:pPr lvl="3"/>
            <a:r>
              <a:rPr lang="it-IT"/>
              <a:t>Quatrième niveau</a:t>
            </a:r>
          </a:p>
          <a:p>
            <a:pPr lvl="4"/>
            <a:r>
              <a:rPr lang="it-IT"/>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5E31FF64-4784-4319-8F4D-839B3F58D973}" type="datetimeFigureOut">
              <a:rPr lang="fr-FR"/>
              <a:pPr>
                <a:defRPr/>
              </a:pPr>
              <a:t>27/04/2024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6FC953F-DD92-4BEF-8BE4-C3AE32042833}" type="slidenum">
              <a:rPr lang="fr-FR"/>
              <a:pPr>
                <a:defRPr/>
              </a:pPr>
              <a:t>‹Nr.›</a:t>
            </a:fld>
            <a:endParaRPr lang="fr-FR"/>
          </a:p>
        </p:txBody>
      </p:sp>
    </p:spTree>
    <p:extLst>
      <p:ext uri="{BB962C8B-B14F-4D97-AF65-F5344CB8AC3E}">
        <p14:creationId xmlns:p14="http://schemas.microsoft.com/office/powerpoint/2010/main" val="2856383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it-IT"/>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5062552D-4FBE-452A-849F-A94094843075}" type="datetimeFigureOut">
              <a:rPr lang="fr-FR"/>
              <a:pPr>
                <a:defRPr/>
              </a:pPr>
              <a:t>27/04/2024</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6379C1D0-A4DE-4695-AD24-DD49453BFF47}" type="slidenum">
              <a:rPr lang="fr-FR"/>
              <a:pPr>
                <a:defRPr/>
              </a:pPr>
              <a:t>‹Nr.›</a:t>
            </a:fld>
            <a:endParaRPr lang="fr-FR"/>
          </a:p>
        </p:txBody>
      </p:sp>
    </p:spTree>
    <p:extLst>
      <p:ext uri="{BB962C8B-B14F-4D97-AF65-F5344CB8AC3E}">
        <p14:creationId xmlns:p14="http://schemas.microsoft.com/office/powerpoint/2010/main" val="639559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it-IT"/>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Cliquez pour modifier les styles du texte du masque</a:t>
            </a:r>
          </a:p>
          <a:p>
            <a:pPr lvl="1"/>
            <a:r>
              <a:rPr lang="it-IT"/>
              <a:t>Deuxième niveau</a:t>
            </a:r>
          </a:p>
          <a:p>
            <a:pPr lvl="2"/>
            <a:r>
              <a:rPr lang="it-IT"/>
              <a:t>Troisième niveau</a:t>
            </a:r>
          </a:p>
          <a:p>
            <a:pPr lvl="3"/>
            <a:r>
              <a:rPr lang="it-IT"/>
              <a:t>Quatrième niveau</a:t>
            </a:r>
          </a:p>
          <a:p>
            <a:pPr lvl="4"/>
            <a:r>
              <a:rPr lang="it-IT"/>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Cliquez pour modifier les styles du texte du masque</a:t>
            </a:r>
          </a:p>
          <a:p>
            <a:pPr lvl="1"/>
            <a:r>
              <a:rPr lang="it-IT"/>
              <a:t>Deuxième niveau</a:t>
            </a:r>
          </a:p>
          <a:p>
            <a:pPr lvl="2"/>
            <a:r>
              <a:rPr lang="it-IT"/>
              <a:t>Troisième niveau</a:t>
            </a:r>
          </a:p>
          <a:p>
            <a:pPr lvl="3"/>
            <a:r>
              <a:rPr lang="it-IT"/>
              <a:t>Quatrième niveau</a:t>
            </a:r>
          </a:p>
          <a:p>
            <a:pPr lvl="4"/>
            <a:r>
              <a:rPr lang="it-IT"/>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E3C5D73E-7A56-41DA-BE49-86D685615D34}" type="datetimeFigureOut">
              <a:rPr lang="fr-FR"/>
              <a:pPr>
                <a:defRPr/>
              </a:pPr>
              <a:t>27/04/2024</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6C37ABD8-9087-4582-946C-14E40FB453D1}" type="slidenum">
              <a:rPr lang="fr-FR"/>
              <a:pPr>
                <a:defRPr/>
              </a:pPr>
              <a:t>‹Nr.›</a:t>
            </a:fld>
            <a:endParaRPr lang="fr-FR"/>
          </a:p>
        </p:txBody>
      </p:sp>
    </p:spTree>
    <p:extLst>
      <p:ext uri="{BB962C8B-B14F-4D97-AF65-F5344CB8AC3E}">
        <p14:creationId xmlns:p14="http://schemas.microsoft.com/office/powerpoint/2010/main" val="1025802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it-IT"/>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Cliquez pour modifier les styles du texte du masque</a:t>
            </a:r>
          </a:p>
          <a:p>
            <a:pPr lvl="1"/>
            <a:r>
              <a:rPr lang="it-IT"/>
              <a:t>Deuxième niveau</a:t>
            </a:r>
          </a:p>
          <a:p>
            <a:pPr lvl="2"/>
            <a:r>
              <a:rPr lang="it-IT"/>
              <a:t>Troisième niveau</a:t>
            </a:r>
          </a:p>
          <a:p>
            <a:pPr lvl="3"/>
            <a:r>
              <a:rPr lang="it-IT"/>
              <a:t>Quatrième niveau</a:t>
            </a:r>
          </a:p>
          <a:p>
            <a:pPr lvl="4"/>
            <a:r>
              <a:rPr lang="it-IT"/>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Cliquez pour modifier les styles du texte du masque</a:t>
            </a:r>
          </a:p>
          <a:p>
            <a:pPr lvl="1"/>
            <a:r>
              <a:rPr lang="it-IT"/>
              <a:t>Deuxième niveau</a:t>
            </a:r>
          </a:p>
          <a:p>
            <a:pPr lvl="2"/>
            <a:r>
              <a:rPr lang="it-IT"/>
              <a:t>Troisième niveau</a:t>
            </a:r>
          </a:p>
          <a:p>
            <a:pPr lvl="3"/>
            <a:r>
              <a:rPr lang="it-IT"/>
              <a:t>Quatrième niveau</a:t>
            </a:r>
          </a:p>
          <a:p>
            <a:pPr lvl="4"/>
            <a:r>
              <a:rPr lang="it-IT"/>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8B8B66FE-E089-4780-9AE8-CA921BE2340A}" type="datetimeFigureOut">
              <a:rPr lang="fr-FR"/>
              <a:pPr>
                <a:defRPr/>
              </a:pPr>
              <a:t>27/04/2024</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EC714031-2F50-4692-B438-E071A56E4C24}" type="slidenum">
              <a:rPr lang="fr-FR"/>
              <a:pPr>
                <a:defRPr/>
              </a:pPr>
              <a:t>‹Nr.›</a:t>
            </a:fld>
            <a:endParaRPr lang="fr-FR"/>
          </a:p>
        </p:txBody>
      </p:sp>
    </p:spTree>
    <p:extLst>
      <p:ext uri="{BB962C8B-B14F-4D97-AF65-F5344CB8AC3E}">
        <p14:creationId xmlns:p14="http://schemas.microsoft.com/office/powerpoint/2010/main" val="4181960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it-IT"/>
              <a:t>Cliquez et modifiez le titre</a:t>
            </a:r>
            <a:endParaRPr lang="fr-FR"/>
          </a:p>
        </p:txBody>
      </p:sp>
      <p:sp>
        <p:nvSpPr>
          <p:cNvPr id="3" name="Espace réservé de la date 3"/>
          <p:cNvSpPr>
            <a:spLocks noGrp="1"/>
          </p:cNvSpPr>
          <p:nvPr>
            <p:ph type="dt" sz="half" idx="10"/>
          </p:nvPr>
        </p:nvSpPr>
        <p:spPr/>
        <p:txBody>
          <a:bodyPr/>
          <a:lstStyle>
            <a:lvl1pPr>
              <a:defRPr/>
            </a:lvl1pPr>
          </a:lstStyle>
          <a:p>
            <a:pPr>
              <a:defRPr/>
            </a:pPr>
            <a:fld id="{AFB64E65-7F06-4236-AB0A-3B4EA7F6C593}" type="datetimeFigureOut">
              <a:rPr lang="fr-FR"/>
              <a:pPr>
                <a:defRPr/>
              </a:pPr>
              <a:t>27/04/2024</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2414D54C-A0DF-4283-8037-DA89B18BF675}" type="slidenum">
              <a:rPr lang="fr-FR"/>
              <a:pPr>
                <a:defRPr/>
              </a:pPr>
              <a:t>‹Nr.›</a:t>
            </a:fld>
            <a:endParaRPr lang="fr-FR"/>
          </a:p>
        </p:txBody>
      </p:sp>
    </p:spTree>
    <p:extLst>
      <p:ext uri="{BB962C8B-B14F-4D97-AF65-F5344CB8AC3E}">
        <p14:creationId xmlns:p14="http://schemas.microsoft.com/office/powerpoint/2010/main" val="1654183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62A1F427-E3AD-448F-A758-B16F2AA91BC2}" type="datetimeFigureOut">
              <a:rPr lang="fr-FR"/>
              <a:pPr>
                <a:defRPr/>
              </a:pPr>
              <a:t>27/04/2024</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309C959D-2F4A-4914-981D-B832FA9E3FC3}" type="slidenum">
              <a:rPr lang="fr-FR"/>
              <a:pPr>
                <a:defRPr/>
              </a:pPr>
              <a:t>‹Nr.›</a:t>
            </a:fld>
            <a:endParaRPr lang="fr-FR"/>
          </a:p>
        </p:txBody>
      </p:sp>
    </p:spTree>
    <p:extLst>
      <p:ext uri="{BB962C8B-B14F-4D97-AF65-F5344CB8AC3E}">
        <p14:creationId xmlns:p14="http://schemas.microsoft.com/office/powerpoint/2010/main" val="3952215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it-IT"/>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Cliquez pour modifier les styles du texte du masque</a:t>
            </a:r>
          </a:p>
          <a:p>
            <a:pPr lvl="1"/>
            <a:r>
              <a:rPr lang="it-IT"/>
              <a:t>Deuxième niveau</a:t>
            </a:r>
          </a:p>
          <a:p>
            <a:pPr lvl="2"/>
            <a:r>
              <a:rPr lang="it-IT"/>
              <a:t>Troisième niveau</a:t>
            </a:r>
          </a:p>
          <a:p>
            <a:pPr lvl="3"/>
            <a:r>
              <a:rPr lang="it-IT"/>
              <a:t>Quatrième niveau</a:t>
            </a:r>
          </a:p>
          <a:p>
            <a:pPr lvl="4"/>
            <a:r>
              <a:rPr lang="it-IT"/>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7BE98544-0CF8-4EDC-9216-A84FF43ED818}" type="datetimeFigureOut">
              <a:rPr lang="fr-FR"/>
              <a:pPr>
                <a:defRPr/>
              </a:pPr>
              <a:t>27/04/2024</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900EC541-CA80-4A49-9CF8-CCFED58A89E2}" type="slidenum">
              <a:rPr lang="fr-FR"/>
              <a:pPr>
                <a:defRPr/>
              </a:pPr>
              <a:t>‹Nr.›</a:t>
            </a:fld>
            <a:endParaRPr lang="fr-FR"/>
          </a:p>
        </p:txBody>
      </p:sp>
    </p:spTree>
    <p:extLst>
      <p:ext uri="{BB962C8B-B14F-4D97-AF65-F5344CB8AC3E}">
        <p14:creationId xmlns:p14="http://schemas.microsoft.com/office/powerpoint/2010/main" val="3224746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it-IT"/>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a:t>Faire glisser l'image vers l'espace réservé ou cliquer sur l'icône pour l'ajouter</a:t>
            </a:r>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F9D8F75F-C3A2-4028-BB1C-4398C23B9E0B}" type="datetimeFigureOut">
              <a:rPr lang="fr-FR"/>
              <a:pPr>
                <a:defRPr/>
              </a:pPr>
              <a:t>27/04/2024</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58C78E32-587E-4C4B-BEDC-9D25AE21C75F}" type="slidenum">
              <a:rPr lang="fr-FR"/>
              <a:pPr>
                <a:defRPr/>
              </a:pPr>
              <a:t>‹Nr.›</a:t>
            </a:fld>
            <a:endParaRPr lang="fr-FR"/>
          </a:p>
        </p:txBody>
      </p:sp>
    </p:spTree>
    <p:extLst>
      <p:ext uri="{BB962C8B-B14F-4D97-AF65-F5344CB8AC3E}">
        <p14:creationId xmlns:p14="http://schemas.microsoft.com/office/powerpoint/2010/main" val="2514013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de-DE"/>
              <a:t>Cliquez et modifiez le titre</a:t>
            </a:r>
            <a:endParaRPr lang="fr-FR" altLang="de-DE"/>
          </a:p>
        </p:txBody>
      </p:sp>
      <p:sp>
        <p:nvSpPr>
          <p:cNvPr id="1027"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de-DE"/>
              <a:t>Cliquez pour modifier les styles du texte du masque</a:t>
            </a:r>
          </a:p>
          <a:p>
            <a:pPr lvl="1"/>
            <a:r>
              <a:rPr lang="it-IT" altLang="de-DE"/>
              <a:t>Deuxième niveau</a:t>
            </a:r>
          </a:p>
          <a:p>
            <a:pPr lvl="2"/>
            <a:r>
              <a:rPr lang="it-IT" altLang="de-DE"/>
              <a:t>Troisième niveau</a:t>
            </a:r>
          </a:p>
          <a:p>
            <a:pPr lvl="3"/>
            <a:r>
              <a:rPr lang="it-IT" altLang="de-DE"/>
              <a:t>Quatrième niveau</a:t>
            </a:r>
          </a:p>
          <a:p>
            <a:pPr lvl="4"/>
            <a:r>
              <a:rPr lang="it-IT" altLang="de-DE"/>
              <a:t>Cinquième niveau</a:t>
            </a:r>
            <a:endParaRPr lang="fr-FR" altLang="de-D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defRPr>
            </a:lvl1pPr>
          </a:lstStyle>
          <a:p>
            <a:pPr>
              <a:defRPr/>
            </a:pPr>
            <a:fld id="{D4227110-89E2-46D5-A683-5A4BCE805CE1}" type="datetimeFigureOut">
              <a:rPr lang="fr-FR"/>
              <a:pPr>
                <a:defRPr/>
              </a:pPr>
              <a:t>27/04/2024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CF77F744-4126-4083-A0C8-94D3D0DA278F}" type="slidenum">
              <a:rPr lang="fr-FR"/>
              <a:pPr>
                <a:defRPr/>
              </a:pPr>
              <a:t>‹Nr.›</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er 3"/>
          <p:cNvGrpSpPr>
            <a:grpSpLocks/>
          </p:cNvGrpSpPr>
          <p:nvPr/>
        </p:nvGrpSpPr>
        <p:grpSpPr bwMode="auto">
          <a:xfrm>
            <a:off x="403225" y="1255713"/>
            <a:ext cx="8507413" cy="4344986"/>
            <a:chOff x="11763" y="1025519"/>
            <a:chExt cx="8326496" cy="6462618"/>
          </a:xfrm>
        </p:grpSpPr>
        <p:sp>
          <p:nvSpPr>
            <p:cNvPr id="9" name="Rectangle 8"/>
            <p:cNvSpPr/>
            <p:nvPr/>
          </p:nvSpPr>
          <p:spPr>
            <a:xfrm>
              <a:off x="11763" y="1025519"/>
              <a:ext cx="8326496" cy="646261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fr-FR" dirty="0">
                <a:solidFill>
                  <a:srgbClr val="000000"/>
                </a:solidFill>
                <a:latin typeface="Georgia"/>
                <a:cs typeface="Georgia"/>
              </a:endParaRPr>
            </a:p>
          </p:txBody>
        </p:sp>
        <p:sp>
          <p:nvSpPr>
            <p:cNvPr id="2052" name="ZoneTexte 4"/>
            <p:cNvSpPr txBox="1">
              <a:spLocks noChangeArrowheads="1"/>
            </p:cNvSpPr>
            <p:nvPr/>
          </p:nvSpPr>
          <p:spPr bwMode="auto">
            <a:xfrm>
              <a:off x="201552" y="1082197"/>
              <a:ext cx="7535239" cy="5626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spcAft>
                  <a:spcPts val="1200"/>
                </a:spcAft>
                <a:buFontTx/>
                <a:buNone/>
              </a:pPr>
              <a:r>
                <a:rPr lang="fr-FR" altLang="de-DE" sz="2800" dirty="0">
                  <a:latin typeface="Georgia" panose="02040502050405020303" pitchFamily="18" charset="0"/>
                  <a:ea typeface="Georgia" panose="02040502050405020303" pitchFamily="18" charset="0"/>
                  <a:cs typeface="Georgia" panose="02040502050405020303" pitchFamily="18" charset="0"/>
                </a:rPr>
                <a:t>Key points</a:t>
              </a:r>
            </a:p>
            <a:p>
              <a:pPr eaLnBrk="1" hangingPunct="1">
                <a:spcBef>
                  <a:spcPct val="0"/>
                </a:spcBef>
                <a:spcAft>
                  <a:spcPts val="1200"/>
                </a:spcAft>
                <a:buFontTx/>
                <a:buNone/>
              </a:pPr>
              <a:r>
                <a:rPr lang="fr-FR" altLang="de-DE" sz="1000" dirty="0">
                  <a:latin typeface="Georgia" panose="02040502050405020303" pitchFamily="18" charset="0"/>
                  <a:ea typeface="Georgia" panose="02040502050405020303" pitchFamily="18" charset="0"/>
                  <a:cs typeface="Georgia" panose="02040502050405020303" pitchFamily="18" charset="0"/>
                </a:rPr>
                <a:t>[</a:t>
              </a:r>
              <a:r>
                <a:rPr lang="de-DE" sz="1000" dirty="0">
                  <a:latin typeface="Georgia" panose="02040502050405020303" pitchFamily="18" charset="0"/>
                </a:rPr>
                <a:t>MRI; </a:t>
              </a:r>
              <a:r>
                <a:rPr lang="de-DE" sz="1000" dirty="0" err="1">
                  <a:latin typeface="Georgia" panose="02040502050405020303" pitchFamily="18" charset="0"/>
                </a:rPr>
                <a:t>lumbar</a:t>
              </a:r>
              <a:r>
                <a:rPr lang="de-DE" sz="1000" dirty="0">
                  <a:latin typeface="Georgia" panose="02040502050405020303" pitchFamily="18" charset="0"/>
                </a:rPr>
                <a:t> </a:t>
              </a:r>
              <a:r>
                <a:rPr lang="de-DE" sz="1000" dirty="0" err="1">
                  <a:latin typeface="Georgia" panose="02040502050405020303" pitchFamily="18" charset="0"/>
                </a:rPr>
                <a:t>spine</a:t>
              </a:r>
              <a:r>
                <a:rPr lang="de-DE" sz="1000" dirty="0">
                  <a:latin typeface="Georgia" panose="02040502050405020303" pitchFamily="18" charset="0"/>
                </a:rPr>
                <a:t>; </a:t>
              </a:r>
              <a:r>
                <a:rPr lang="de-DE" sz="1000" dirty="0" err="1">
                  <a:latin typeface="Georgia" panose="02040502050405020303" pitchFamily="18" charset="0"/>
                </a:rPr>
                <a:t>aging</a:t>
              </a:r>
              <a:r>
                <a:rPr lang="de-DE" sz="1000" dirty="0">
                  <a:latin typeface="Georgia" panose="02040502050405020303" pitchFamily="18" charset="0"/>
                </a:rPr>
                <a:t>; paraspinal </a:t>
              </a:r>
              <a:r>
                <a:rPr lang="de-DE" sz="1000" dirty="0" err="1">
                  <a:latin typeface="Georgia" panose="02040502050405020303" pitchFamily="18" charset="0"/>
                </a:rPr>
                <a:t>muscles</a:t>
              </a:r>
              <a:r>
                <a:rPr lang="de-DE" sz="1000" dirty="0">
                  <a:latin typeface="Georgia" panose="02040502050405020303" pitchFamily="18" charset="0"/>
                </a:rPr>
                <a:t>; </a:t>
              </a:r>
              <a:r>
                <a:rPr lang="de-DE" sz="1000" dirty="0" err="1">
                  <a:latin typeface="Georgia" panose="02040502050405020303" pitchFamily="18" charset="0"/>
                </a:rPr>
                <a:t>psoas</a:t>
              </a:r>
              <a:r>
                <a:rPr lang="de-DE" sz="1000" dirty="0">
                  <a:latin typeface="Georgia" panose="02040502050405020303" pitchFamily="18" charset="0"/>
                </a:rPr>
                <a:t> </a:t>
              </a:r>
              <a:r>
                <a:rPr lang="de-DE" sz="1000" dirty="0" err="1">
                  <a:latin typeface="Georgia" panose="02040502050405020303" pitchFamily="18" charset="0"/>
                </a:rPr>
                <a:t>muscle</a:t>
              </a:r>
              <a:r>
                <a:rPr lang="de-DE" sz="1000" dirty="0">
                  <a:latin typeface="Georgia" panose="02040502050405020303" pitchFamily="18" charset="0"/>
                </a:rPr>
                <a:t>; </a:t>
              </a:r>
              <a:r>
                <a:rPr lang="de-DE" sz="1000" dirty="0" err="1">
                  <a:latin typeface="Georgia" panose="02040502050405020303" pitchFamily="18" charset="0"/>
                </a:rPr>
                <a:t>dimension</a:t>
              </a:r>
              <a:r>
                <a:rPr lang="de-DE" sz="1000" dirty="0">
                  <a:latin typeface="Georgia" panose="02040502050405020303" pitchFamily="18" charset="0"/>
                </a:rPr>
                <a:t>; brightness</a:t>
              </a:r>
              <a:r>
                <a:rPr lang="fr-FR" altLang="de-DE" sz="1000" dirty="0">
                  <a:latin typeface="Georgia" panose="02040502050405020303" pitchFamily="18" charset="0"/>
                  <a:ea typeface="Georgia" panose="02040502050405020303" pitchFamily="18" charset="0"/>
                  <a:cs typeface="Georgia" panose="02040502050405020303" pitchFamily="18" charset="0"/>
                </a:rPr>
                <a:t>]</a:t>
              </a:r>
            </a:p>
            <a:p>
              <a:pPr eaLnBrk="1" hangingPunct="1">
                <a:lnSpc>
                  <a:spcPct val="150000"/>
                </a:lnSpc>
                <a:spcBef>
                  <a:spcPct val="0"/>
                </a:spcBef>
                <a:spcAft>
                  <a:spcPts val="1200"/>
                </a:spcAft>
                <a:buFontTx/>
                <a:buNone/>
              </a:pPr>
              <a:r>
                <a:rPr lang="fr-FR" altLang="de-DE" sz="1200" dirty="0">
                  <a:latin typeface="Georgia" panose="02040502050405020303" pitchFamily="18" charset="0"/>
                  <a:ea typeface="Georgia" panose="02040502050405020303" pitchFamily="18" charset="0"/>
                  <a:cs typeface="Georgia" panose="02040502050405020303" pitchFamily="18" charset="0"/>
                </a:rPr>
                <a:t>1. </a:t>
              </a:r>
              <a:r>
                <a:rPr lang="en-US" sz="1200" dirty="0">
                  <a:latin typeface="Georgia" panose="02040502050405020303" pitchFamily="18" charset="0"/>
                </a:rPr>
                <a:t>In an MRI-based investigation on sex-specific differences of musculoskeletal dimensions and physiologic brightness values in healthy adult individuals, 40 women and 40 men aged 20-40 years were enrolled to measure cross-sectional area sizes and brightness values of fifth’s lumbar vertebrae (LV5s), both psoas muscles (PMs) and both posterior paravertebral muscle groups (PPVMs) in a horizontal plane in the L5-level</a:t>
              </a:r>
              <a:r>
                <a:rPr lang="en-US" altLang="de-DE" sz="1200" dirty="0">
                  <a:latin typeface="Georgia" panose="02040502050405020303" pitchFamily="18" charset="0"/>
                </a:rPr>
                <a:t>.</a:t>
              </a:r>
              <a:endParaRPr lang="fr-FR" altLang="de-DE" sz="1200" dirty="0">
                <a:latin typeface="Georgia" panose="02040502050405020303" pitchFamily="18" charset="0"/>
                <a:ea typeface="Georgia" panose="02040502050405020303" pitchFamily="18" charset="0"/>
                <a:cs typeface="Georgia" panose="02040502050405020303" pitchFamily="18" charset="0"/>
              </a:endParaRPr>
            </a:p>
            <a:p>
              <a:pPr eaLnBrk="1" hangingPunct="1">
                <a:lnSpc>
                  <a:spcPct val="150000"/>
                </a:lnSpc>
                <a:spcBef>
                  <a:spcPct val="0"/>
                </a:spcBef>
                <a:spcAft>
                  <a:spcPts val="1200"/>
                </a:spcAft>
                <a:buFontTx/>
                <a:buNone/>
              </a:pPr>
              <a:r>
                <a:rPr lang="fr-FR" altLang="de-DE" sz="1200" dirty="0">
                  <a:latin typeface="Georgia" panose="02040502050405020303" pitchFamily="18" charset="0"/>
                  <a:ea typeface="Georgia" panose="02040502050405020303" pitchFamily="18" charset="0"/>
                  <a:cs typeface="Georgia" panose="02040502050405020303" pitchFamily="18" charset="0"/>
                </a:rPr>
                <a:t>2.</a:t>
              </a:r>
              <a:r>
                <a:rPr lang="en-US" altLang="de-DE" sz="1200" dirty="0">
                  <a:latin typeface="Georgia" panose="02040502050405020303" pitchFamily="18" charset="0"/>
                </a:rPr>
                <a:t> </a:t>
              </a:r>
              <a:r>
                <a:rPr lang="en-US" sz="1200" dirty="0">
                  <a:latin typeface="Georgia" panose="02040502050405020303" pitchFamily="18" charset="0"/>
                </a:rPr>
                <a:t>Average cross-sectional area sizes of investigated anatomical structures were significantly larger in men compared to those in women (</a:t>
              </a:r>
              <a:r>
                <a:rPr lang="en-US" sz="1200" i="1" dirty="0">
                  <a:latin typeface="Georgia" panose="02040502050405020303" pitchFamily="18" charset="0"/>
                </a:rPr>
                <a:t>p</a:t>
              </a:r>
              <a:r>
                <a:rPr lang="de-DE" sz="1200" dirty="0">
                  <a:latin typeface="Georgia" panose="02040502050405020303" pitchFamily="18" charset="0"/>
                </a:rPr>
                <a:t>&lt;0.001</a:t>
              </a:r>
              <a:r>
                <a:rPr lang="en-US" sz="1200" dirty="0">
                  <a:latin typeface="Georgia" panose="02040502050405020303" pitchFamily="18" charset="0"/>
                </a:rPr>
                <a:t>)</a:t>
              </a:r>
              <a:r>
                <a:rPr lang="en-US" altLang="de-DE" sz="1200" dirty="0">
                  <a:latin typeface="Georgia" panose="02040502050405020303" pitchFamily="18" charset="0"/>
                </a:rPr>
                <a:t>.</a:t>
              </a:r>
              <a:endParaRPr lang="fr-FR" altLang="de-DE" sz="1200" dirty="0">
                <a:latin typeface="Georgia" panose="02040502050405020303" pitchFamily="18" charset="0"/>
                <a:ea typeface="Georgia" panose="02040502050405020303" pitchFamily="18" charset="0"/>
                <a:cs typeface="Georgia" panose="02040502050405020303" pitchFamily="18" charset="0"/>
              </a:endParaRPr>
            </a:p>
            <a:p>
              <a:pPr eaLnBrk="1" hangingPunct="1">
                <a:lnSpc>
                  <a:spcPct val="150000"/>
                </a:lnSpc>
                <a:spcBef>
                  <a:spcPct val="0"/>
                </a:spcBef>
                <a:spcAft>
                  <a:spcPts val="1200"/>
                </a:spcAft>
                <a:buFontTx/>
                <a:buNone/>
              </a:pPr>
              <a:r>
                <a:rPr lang="fr-FR" altLang="de-DE" sz="1200" dirty="0">
                  <a:latin typeface="Georgia" panose="02040502050405020303" pitchFamily="18" charset="0"/>
                  <a:ea typeface="Georgia" panose="02040502050405020303" pitchFamily="18" charset="0"/>
                  <a:cs typeface="Georgia" panose="02040502050405020303" pitchFamily="18" charset="0"/>
                </a:rPr>
                <a:t>3.</a:t>
              </a:r>
              <a:r>
                <a:rPr lang="de-DE" altLang="de-DE" sz="1200" dirty="0">
                  <a:latin typeface="Georgia" panose="02040502050405020303" pitchFamily="18" charset="0"/>
                </a:rPr>
                <a:t> M</a:t>
              </a:r>
              <a:r>
                <a:rPr lang="en-US" sz="1200" dirty="0" err="1">
                  <a:latin typeface="Georgia" panose="02040502050405020303" pitchFamily="18" charset="0"/>
                </a:rPr>
                <a:t>usculoskeletal</a:t>
              </a:r>
              <a:r>
                <a:rPr lang="en-US" sz="1200" dirty="0">
                  <a:latin typeface="Georgia" panose="02040502050405020303" pitchFamily="18" charset="0"/>
                </a:rPr>
                <a:t> brightness values of investigated anatomical structures were significantly higher in women, as soon as they were correlated to measured brightness values of corresponding subcutaneous fat tissue (</a:t>
              </a:r>
              <a:r>
                <a:rPr lang="de-DE" sz="1200" i="1" dirty="0">
                  <a:latin typeface="Georgia" panose="02040502050405020303" pitchFamily="18" charset="0"/>
                </a:rPr>
                <a:t>p</a:t>
              </a:r>
              <a:r>
                <a:rPr lang="de-DE" sz="1200" dirty="0">
                  <a:latin typeface="Georgia" panose="02040502050405020303" pitchFamily="18" charset="0"/>
                </a:rPr>
                <a:t>&lt;0.001-0.025</a:t>
              </a:r>
              <a:r>
                <a:rPr lang="en-US" sz="1200" dirty="0">
                  <a:latin typeface="Georgia" panose="02040502050405020303" pitchFamily="18" charset="0"/>
                </a:rPr>
                <a:t>)</a:t>
              </a:r>
              <a:r>
                <a:rPr lang="de-DE" altLang="de-DE" sz="1200" dirty="0">
                  <a:latin typeface="Georgia" panose="02040502050405020303" pitchFamily="18" charset="0"/>
                </a:rPr>
                <a:t>.</a:t>
              </a:r>
              <a:endParaRPr lang="fr-FR" altLang="de-DE" sz="1200" dirty="0">
                <a:latin typeface="Georgia" panose="02040502050405020303" pitchFamily="18" charset="0"/>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8">
            <a:extLst>
              <a:ext uri="{FF2B5EF4-FFF2-40B4-BE49-F238E27FC236}">
                <a16:creationId xmlns:a16="http://schemas.microsoft.com/office/drawing/2014/main" id="{F0DAB6BC-F8D7-45C3-AD0C-F1EED19CF836}"/>
              </a:ext>
            </a:extLst>
          </p:cNvPr>
          <p:cNvSpPr/>
          <p:nvPr/>
        </p:nvSpPr>
        <p:spPr bwMode="auto">
          <a:xfrm>
            <a:off x="403225" y="1255713"/>
            <a:ext cx="8507413" cy="434498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fr-FR" dirty="0">
              <a:solidFill>
                <a:srgbClr val="000000"/>
              </a:solidFill>
              <a:latin typeface="Georgia"/>
              <a:cs typeface="Georgia"/>
            </a:endParaRPr>
          </a:p>
        </p:txBody>
      </p:sp>
      <p:sp>
        <p:nvSpPr>
          <p:cNvPr id="3157" name="ZoneTexte 4"/>
          <p:cNvSpPr txBox="1">
            <a:spLocks noChangeArrowheads="1"/>
          </p:cNvSpPr>
          <p:nvPr/>
        </p:nvSpPr>
        <p:spPr bwMode="auto">
          <a:xfrm>
            <a:off x="596900" y="1293308"/>
            <a:ext cx="8313738" cy="1859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defRPr/>
            </a:pPr>
            <a:r>
              <a:rPr lang="en-US" altLang="de-DE" sz="2800" dirty="0">
                <a:latin typeface="Georgia" panose="02040502050405020303" pitchFamily="18" charset="0"/>
              </a:rPr>
              <a:t>Summary of results</a:t>
            </a:r>
            <a:endParaRPr lang="fr-FR" altLang="de-DE" sz="2800" dirty="0">
              <a:latin typeface="Georgia" panose="02040502050405020303" pitchFamily="18" charset="0"/>
              <a:ea typeface="Georgia" panose="02040502050405020303" pitchFamily="18" charset="0"/>
              <a:cs typeface="Georgia" panose="02040502050405020303" pitchFamily="18" charset="0"/>
            </a:endParaRPr>
          </a:p>
          <a:p>
            <a:pPr>
              <a:lnSpc>
                <a:spcPct val="200000"/>
              </a:lnSpc>
              <a:spcBef>
                <a:spcPct val="0"/>
              </a:spcBef>
              <a:buFontTx/>
              <a:buNone/>
              <a:defRPr/>
            </a:pPr>
            <a:r>
              <a:rPr lang="fr-FR" altLang="de-DE" sz="1200" dirty="0" err="1">
                <a:latin typeface="Georgia" panose="02040502050405020303" pitchFamily="18" charset="0"/>
                <a:ea typeface="Georgia" panose="02040502050405020303" pitchFamily="18" charset="0"/>
                <a:cs typeface="Georgia" panose="02040502050405020303" pitchFamily="18" charset="0"/>
              </a:rPr>
              <a:t>Intersexual</a:t>
            </a:r>
            <a:r>
              <a:rPr lang="fr-FR" altLang="de-DE" sz="1200" dirty="0">
                <a:latin typeface="Georgia" panose="02040502050405020303" pitchFamily="18" charset="0"/>
                <a:ea typeface="Georgia" panose="02040502050405020303" pitchFamily="18" charset="0"/>
                <a:cs typeface="Georgia" panose="02040502050405020303" pitchFamily="18" charset="0"/>
              </a:rPr>
              <a:t> </a:t>
            </a:r>
            <a:r>
              <a:rPr lang="fr-FR" altLang="de-DE" sz="1200" dirty="0" err="1">
                <a:latin typeface="Georgia" panose="02040502050405020303" pitchFamily="18" charset="0"/>
                <a:ea typeface="Georgia" panose="02040502050405020303" pitchFamily="18" charset="0"/>
                <a:cs typeface="Georgia" panose="02040502050405020303" pitchFamily="18" charset="0"/>
              </a:rPr>
              <a:t>differ</a:t>
            </a:r>
            <a:r>
              <a:rPr lang="en-US" altLang="de-DE" sz="1200" dirty="0" err="1">
                <a:latin typeface="Georgia" panose="02040502050405020303" pitchFamily="18" charset="0"/>
                <a:cs typeface="Times New Roman" panose="02020603050405020304" pitchFamily="18" charset="0"/>
              </a:rPr>
              <a:t>ences</a:t>
            </a:r>
            <a:r>
              <a:rPr lang="en-US" altLang="de-DE" sz="1200" dirty="0">
                <a:latin typeface="Georgia" panose="02040502050405020303" pitchFamily="18" charset="0"/>
                <a:cs typeface="Times New Roman" panose="02020603050405020304" pitchFamily="18" charset="0"/>
              </a:rPr>
              <a:t> were significant concerning average cross-sectional vertebral and muscle sizes, and brightness differences in respective musculoskeletal structures (significance level </a:t>
            </a:r>
            <a:r>
              <a:rPr lang="en-US" altLang="de-DE" sz="1200" i="1" dirty="0">
                <a:latin typeface="Georgia" panose="02040502050405020303" pitchFamily="18" charset="0"/>
                <a:cs typeface="Times New Roman" panose="02020603050405020304" pitchFamily="18" charset="0"/>
              </a:rPr>
              <a:t>p</a:t>
            </a:r>
            <a:r>
              <a:rPr lang="en-US" altLang="de-DE" sz="1200" dirty="0">
                <a:latin typeface="Georgia" panose="02040502050405020303" pitchFamily="18" charset="0"/>
                <a:cs typeface="Times New Roman" panose="02020603050405020304" pitchFamily="18" charset="0"/>
              </a:rPr>
              <a:t>&lt;0.05, Student’s t-test) </a:t>
            </a:r>
            <a:endParaRPr lang="de-DE" altLang="de-DE" sz="1200" dirty="0">
              <a:latin typeface="Georgia" panose="02040502050405020303" pitchFamily="18" charset="0"/>
            </a:endParaRPr>
          </a:p>
          <a:p>
            <a:pPr>
              <a:lnSpc>
                <a:spcPct val="150000"/>
              </a:lnSpc>
              <a:spcBef>
                <a:spcPct val="0"/>
              </a:spcBef>
              <a:buFontTx/>
              <a:buNone/>
              <a:defRPr/>
            </a:pPr>
            <a:r>
              <a:rPr lang="en-US" sz="900" i="1" dirty="0">
                <a:latin typeface="Georgia" panose="02040502050405020303" pitchFamily="18" charset="0"/>
              </a:rPr>
              <a:t>LV5 indicates lumbar vertebra V; LIC, largest inscribed circle; 95% CI, 95% confidence interval; mm</a:t>
            </a:r>
            <a:r>
              <a:rPr lang="en-US" sz="900" i="1" baseline="30000" dirty="0">
                <a:latin typeface="Georgia" panose="02040502050405020303" pitchFamily="18" charset="0"/>
              </a:rPr>
              <a:t>2</a:t>
            </a:r>
            <a:r>
              <a:rPr lang="en-US" sz="900" i="1" dirty="0">
                <a:latin typeface="Georgia" panose="02040502050405020303" pitchFamily="18" charset="0"/>
              </a:rPr>
              <a:t>, square millimeter; PM, psoas muscle; PPVM, posterior paravertebral muscle; MVB, mean vertebral (body) brightness; MPB, mean psoas (muscle) brightness; MPPVB, mean posterior paravertebral (muscle) brightness</a:t>
            </a:r>
            <a:r>
              <a:rPr lang="en-US" altLang="de-DE" sz="900" i="1" dirty="0">
                <a:latin typeface="Georgia" panose="02040502050405020303" pitchFamily="18" charset="0"/>
                <a:cs typeface="Times New Roman" panose="02020603050405020304" pitchFamily="18" charset="0"/>
              </a:rPr>
              <a:t>; n.s., not significant</a:t>
            </a:r>
            <a:endParaRPr lang="fr-FR" altLang="de-DE" sz="900" dirty="0">
              <a:latin typeface="Georgia" panose="02040502050405020303" pitchFamily="18" charset="0"/>
            </a:endParaRPr>
          </a:p>
        </p:txBody>
      </p:sp>
      <p:graphicFrame>
        <p:nvGraphicFramePr>
          <p:cNvPr id="3" name="Tabelle 2">
            <a:extLst>
              <a:ext uri="{FF2B5EF4-FFF2-40B4-BE49-F238E27FC236}">
                <a16:creationId xmlns:a16="http://schemas.microsoft.com/office/drawing/2014/main" id="{10FD9E40-0447-4C0D-B84F-E7A287CF31B4}"/>
              </a:ext>
            </a:extLst>
          </p:cNvPr>
          <p:cNvGraphicFramePr>
            <a:graphicFrameLocks noGrp="1"/>
          </p:cNvGraphicFramePr>
          <p:nvPr>
            <p:extLst>
              <p:ext uri="{D42A27DB-BD31-4B8C-83A1-F6EECF244321}">
                <p14:modId xmlns:p14="http://schemas.microsoft.com/office/powerpoint/2010/main" val="1023334774"/>
              </p:ext>
            </p:extLst>
          </p:nvPr>
        </p:nvGraphicFramePr>
        <p:xfrm>
          <a:off x="909864" y="3111529"/>
          <a:ext cx="7171691" cy="2460997"/>
        </p:xfrm>
        <a:graphic>
          <a:graphicData uri="http://schemas.openxmlformats.org/drawingml/2006/table">
            <a:tbl>
              <a:tblPr firstRow="1" firstCol="1" bandRow="1">
                <a:tableStyleId>{5C22544A-7EE6-4342-B048-85BDC9FD1C3A}</a:tableStyleId>
              </a:tblPr>
              <a:tblGrid>
                <a:gridCol w="2355850">
                  <a:extLst>
                    <a:ext uri="{9D8B030D-6E8A-4147-A177-3AD203B41FA5}">
                      <a16:colId xmlns:a16="http://schemas.microsoft.com/office/drawing/2014/main" val="2557283689"/>
                    </a:ext>
                  </a:extLst>
                </a:gridCol>
                <a:gridCol w="1950720">
                  <a:extLst>
                    <a:ext uri="{9D8B030D-6E8A-4147-A177-3AD203B41FA5}">
                      <a16:colId xmlns:a16="http://schemas.microsoft.com/office/drawing/2014/main" val="1063859397"/>
                    </a:ext>
                  </a:extLst>
                </a:gridCol>
                <a:gridCol w="1694216">
                  <a:extLst>
                    <a:ext uri="{9D8B030D-6E8A-4147-A177-3AD203B41FA5}">
                      <a16:colId xmlns:a16="http://schemas.microsoft.com/office/drawing/2014/main" val="3265829205"/>
                    </a:ext>
                  </a:extLst>
                </a:gridCol>
                <a:gridCol w="1170905">
                  <a:extLst>
                    <a:ext uri="{9D8B030D-6E8A-4147-A177-3AD203B41FA5}">
                      <a16:colId xmlns:a16="http://schemas.microsoft.com/office/drawing/2014/main" val="2054878226"/>
                    </a:ext>
                  </a:extLst>
                </a:gridCol>
              </a:tblGrid>
              <a:tr h="467695">
                <a:tc>
                  <a:txBody>
                    <a:bodyPr/>
                    <a:lstStyle/>
                    <a:p>
                      <a:pPr>
                        <a:lnSpc>
                          <a:spcPct val="150000"/>
                        </a:lnSpc>
                        <a:spcBef>
                          <a:spcPts val="300"/>
                        </a:spcBef>
                        <a:spcAft>
                          <a:spcPts val="300"/>
                        </a:spcAft>
                      </a:pPr>
                      <a:r>
                        <a:rPr lang="en-US" sz="1000" dirty="0">
                          <a:effectLst/>
                        </a:rPr>
                        <a:t>Result</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0000"/>
                        </a:lnSpc>
                        <a:spcBef>
                          <a:spcPts val="300"/>
                        </a:spcBef>
                        <a:spcAft>
                          <a:spcPts val="300"/>
                        </a:spcAft>
                      </a:pPr>
                      <a:r>
                        <a:rPr lang="en-GB" sz="1000" dirty="0">
                          <a:effectLst/>
                        </a:rPr>
                        <a:t>Women</a:t>
                      </a:r>
                      <a:endParaRPr lang="de-DE" sz="1200" dirty="0">
                        <a:effectLst/>
                      </a:endParaRPr>
                    </a:p>
                    <a:p>
                      <a:pPr algn="ctr">
                        <a:lnSpc>
                          <a:spcPct val="100000"/>
                        </a:lnSpc>
                        <a:spcBef>
                          <a:spcPts val="300"/>
                        </a:spcBef>
                        <a:spcAft>
                          <a:spcPts val="300"/>
                        </a:spcAft>
                      </a:pPr>
                      <a:r>
                        <a:rPr lang="en-GB" sz="1000" dirty="0">
                          <a:effectLst/>
                        </a:rPr>
                        <a:t>(n=40)</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0000"/>
                        </a:lnSpc>
                        <a:spcBef>
                          <a:spcPts val="300"/>
                        </a:spcBef>
                        <a:spcAft>
                          <a:spcPts val="300"/>
                        </a:spcAft>
                      </a:pPr>
                      <a:r>
                        <a:rPr lang="en-GB" sz="1000" dirty="0">
                          <a:effectLst/>
                        </a:rPr>
                        <a:t>Men</a:t>
                      </a:r>
                      <a:endParaRPr lang="de-DE" sz="1200" dirty="0">
                        <a:effectLst/>
                      </a:endParaRPr>
                    </a:p>
                    <a:p>
                      <a:pPr algn="ctr">
                        <a:lnSpc>
                          <a:spcPct val="100000"/>
                        </a:lnSpc>
                        <a:spcBef>
                          <a:spcPts val="300"/>
                        </a:spcBef>
                        <a:spcAft>
                          <a:spcPts val="300"/>
                        </a:spcAft>
                      </a:pPr>
                      <a:r>
                        <a:rPr lang="en-GB" sz="1000" dirty="0">
                          <a:effectLst/>
                        </a:rPr>
                        <a:t>(n=40)</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00000"/>
                        </a:lnSpc>
                        <a:spcBef>
                          <a:spcPts val="300"/>
                        </a:spcBef>
                        <a:spcAft>
                          <a:spcPts val="300"/>
                        </a:spcAft>
                      </a:pPr>
                      <a:r>
                        <a:rPr lang="en-GB" sz="1000" i="1" dirty="0">
                          <a:effectLst/>
                        </a:rPr>
                        <a:t>p</a:t>
                      </a:r>
                      <a:r>
                        <a:rPr lang="en-GB" sz="1000" dirty="0">
                          <a:effectLst/>
                        </a:rPr>
                        <a:t>-level</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46675322"/>
                  </a:ext>
                </a:extLst>
              </a:tr>
              <a:tr h="221478">
                <a:tc>
                  <a:txBody>
                    <a:bodyPr/>
                    <a:lstStyle/>
                    <a:p>
                      <a:pPr>
                        <a:lnSpc>
                          <a:spcPct val="150000"/>
                        </a:lnSpc>
                        <a:spcBef>
                          <a:spcPts val="300"/>
                        </a:spcBef>
                        <a:spcAft>
                          <a:spcPts val="300"/>
                        </a:spcAft>
                      </a:pPr>
                      <a:r>
                        <a:rPr lang="en-US" sz="1000">
                          <a:effectLst/>
                        </a:rPr>
                        <a:t>LV5 LIC area size, mean [95% CI] (mm</a:t>
                      </a:r>
                      <a:r>
                        <a:rPr lang="en-US" sz="1000" baseline="30000">
                          <a:effectLst/>
                        </a:rPr>
                        <a:t>2</a:t>
                      </a:r>
                      <a:r>
                        <a:rPr lang="en-US" sz="1000">
                          <a:effectLst/>
                        </a:rPr>
                        <a:t>)</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Bef>
                          <a:spcPts val="300"/>
                        </a:spcBef>
                        <a:spcAft>
                          <a:spcPts val="300"/>
                        </a:spcAft>
                      </a:pPr>
                      <a:r>
                        <a:rPr lang="en-US" sz="1000">
                          <a:effectLst/>
                        </a:rPr>
                        <a:t>801.4 [759.6, 843.1]</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US" sz="1000">
                          <a:effectLst/>
                        </a:rPr>
                        <a:t>1004.4 [967.0, 1041.7]</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GB" sz="1000" dirty="0">
                          <a:effectLst/>
                        </a:rPr>
                        <a:t>&lt;0.001</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405070431"/>
                  </a:ext>
                </a:extLst>
              </a:tr>
              <a:tr h="221478">
                <a:tc>
                  <a:txBody>
                    <a:bodyPr/>
                    <a:lstStyle/>
                    <a:p>
                      <a:pPr>
                        <a:lnSpc>
                          <a:spcPct val="150000"/>
                        </a:lnSpc>
                        <a:spcBef>
                          <a:spcPts val="300"/>
                        </a:spcBef>
                        <a:spcAft>
                          <a:spcPts val="300"/>
                        </a:spcAft>
                      </a:pPr>
                      <a:r>
                        <a:rPr lang="en-US" sz="1000" dirty="0">
                          <a:effectLst/>
                        </a:rPr>
                        <a:t>PM LIC area size, mean [95% CI] (mm</a:t>
                      </a:r>
                      <a:r>
                        <a:rPr lang="en-US" sz="1000" baseline="30000" dirty="0">
                          <a:effectLst/>
                        </a:rPr>
                        <a:t>2</a:t>
                      </a:r>
                      <a:r>
                        <a:rPr lang="en-US" sz="1000" dirty="0">
                          <a:effectLst/>
                        </a:rPr>
                        <a:t>)</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Bef>
                          <a:spcPts val="300"/>
                        </a:spcBef>
                        <a:spcAft>
                          <a:spcPts val="300"/>
                        </a:spcAft>
                      </a:pPr>
                      <a:r>
                        <a:rPr lang="en-US" sz="1000" dirty="0">
                          <a:effectLst/>
                        </a:rPr>
                        <a:t>932.0 [874.8, 989.1]</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US" sz="1000">
                          <a:effectLst/>
                        </a:rPr>
                        <a:t>1420.5 [1329.7, 1511.3]</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GB" sz="1000">
                          <a:effectLst/>
                        </a:rPr>
                        <a:t>&lt;0.001</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334893717"/>
                  </a:ext>
                </a:extLst>
              </a:tr>
              <a:tr h="221478">
                <a:tc>
                  <a:txBody>
                    <a:bodyPr/>
                    <a:lstStyle/>
                    <a:p>
                      <a:pPr>
                        <a:lnSpc>
                          <a:spcPct val="150000"/>
                        </a:lnSpc>
                        <a:spcBef>
                          <a:spcPts val="300"/>
                        </a:spcBef>
                        <a:spcAft>
                          <a:spcPts val="300"/>
                        </a:spcAft>
                      </a:pPr>
                      <a:r>
                        <a:rPr lang="en-US" sz="1000">
                          <a:effectLst/>
                        </a:rPr>
                        <a:t>PPVM LIC area size, mean [95% CI] (mm</a:t>
                      </a:r>
                      <a:r>
                        <a:rPr lang="en-US" sz="1000" baseline="30000">
                          <a:effectLst/>
                        </a:rPr>
                        <a:t>2</a:t>
                      </a:r>
                      <a:r>
                        <a:rPr lang="en-US" sz="1000">
                          <a:effectLst/>
                        </a:rPr>
                        <a:t>)</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Bef>
                          <a:spcPts val="300"/>
                        </a:spcBef>
                        <a:spcAft>
                          <a:spcPts val="300"/>
                        </a:spcAft>
                      </a:pPr>
                      <a:r>
                        <a:rPr lang="en-US" sz="1000">
                          <a:effectLst/>
                        </a:rPr>
                        <a:t>1035.9 [941.9, 1129.9]</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US" sz="1000">
                          <a:effectLst/>
                        </a:rPr>
                        <a:t>1444.5 [1322.6, 1566.4]</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GB" sz="1000">
                          <a:effectLst/>
                        </a:rPr>
                        <a:t>&lt;0.001</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97116616"/>
                  </a:ext>
                </a:extLst>
              </a:tr>
              <a:tr h="221478">
                <a:tc>
                  <a:txBody>
                    <a:bodyPr/>
                    <a:lstStyle/>
                    <a:p>
                      <a:pPr>
                        <a:lnSpc>
                          <a:spcPct val="150000"/>
                        </a:lnSpc>
                        <a:spcBef>
                          <a:spcPts val="300"/>
                        </a:spcBef>
                        <a:spcAft>
                          <a:spcPts val="300"/>
                        </a:spcAft>
                      </a:pPr>
                      <a:r>
                        <a:rPr lang="en-US" sz="1000">
                          <a:effectLst/>
                        </a:rPr>
                        <a:t>MVB, mean [95% CI]</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Bef>
                          <a:spcPts val="300"/>
                        </a:spcBef>
                        <a:spcAft>
                          <a:spcPts val="300"/>
                        </a:spcAft>
                      </a:pPr>
                      <a:r>
                        <a:rPr lang="en-US" sz="1000">
                          <a:effectLst/>
                        </a:rPr>
                        <a:t>174.5 [158.2, 190.8]</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US" sz="1000">
                          <a:effectLst/>
                        </a:rPr>
                        <a:t>160.0 [147.1, 172.8]</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GB" sz="1000" dirty="0">
                          <a:effectLst/>
                        </a:rPr>
                        <a:t>0.17, </a:t>
                      </a:r>
                      <a:r>
                        <a:rPr lang="en-GB" sz="1000" dirty="0" err="1">
                          <a:effectLst/>
                        </a:rPr>
                        <a:t>n.s</a:t>
                      </a:r>
                      <a:r>
                        <a:rPr lang="en-GB" sz="1000" dirty="0">
                          <a:effectLst/>
                        </a:rPr>
                        <a:t>.</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363068513"/>
                  </a:ext>
                </a:extLst>
              </a:tr>
              <a:tr h="221478">
                <a:tc>
                  <a:txBody>
                    <a:bodyPr/>
                    <a:lstStyle/>
                    <a:p>
                      <a:pPr>
                        <a:lnSpc>
                          <a:spcPct val="150000"/>
                        </a:lnSpc>
                        <a:spcBef>
                          <a:spcPts val="300"/>
                        </a:spcBef>
                        <a:spcAft>
                          <a:spcPts val="300"/>
                        </a:spcAft>
                      </a:pPr>
                      <a:r>
                        <a:rPr lang="en-US" sz="1000" dirty="0">
                          <a:effectLst/>
                        </a:rPr>
                        <a:t>normalized MVB, mean [95% CI] (%)</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Bef>
                          <a:spcPts val="300"/>
                        </a:spcBef>
                        <a:spcAft>
                          <a:spcPts val="300"/>
                        </a:spcAft>
                      </a:pPr>
                      <a:r>
                        <a:rPr lang="en-US" sz="1000">
                          <a:effectLst/>
                        </a:rPr>
                        <a:t>0.43 [0.37, 0.48]</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US" sz="1000">
                          <a:effectLst/>
                        </a:rPr>
                        <a:t>0.35 [0.31, 0.39]</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GB" sz="1000">
                          <a:effectLst/>
                        </a:rPr>
                        <a:t>0.02</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201289802"/>
                  </a:ext>
                </a:extLst>
              </a:tr>
              <a:tr h="221478">
                <a:tc>
                  <a:txBody>
                    <a:bodyPr/>
                    <a:lstStyle/>
                    <a:p>
                      <a:pPr>
                        <a:lnSpc>
                          <a:spcPct val="150000"/>
                        </a:lnSpc>
                        <a:spcBef>
                          <a:spcPts val="300"/>
                        </a:spcBef>
                        <a:spcAft>
                          <a:spcPts val="300"/>
                        </a:spcAft>
                      </a:pPr>
                      <a:r>
                        <a:rPr lang="en-US" sz="1000">
                          <a:effectLst/>
                        </a:rPr>
                        <a:t>MPB, mean [95% CI]</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Bef>
                          <a:spcPts val="300"/>
                        </a:spcBef>
                        <a:spcAft>
                          <a:spcPts val="300"/>
                        </a:spcAft>
                      </a:pPr>
                      <a:r>
                        <a:rPr lang="en-US" sz="1000">
                          <a:effectLst/>
                        </a:rPr>
                        <a:t>73.7 [65.0, 82.4]</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US" sz="1000">
                          <a:effectLst/>
                        </a:rPr>
                        <a:t>66.3 [61.2, 71.4]</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GB" sz="1000" dirty="0">
                          <a:effectLst/>
                        </a:rPr>
                        <a:t>0.15, </a:t>
                      </a:r>
                      <a:r>
                        <a:rPr lang="en-GB" sz="1000" dirty="0" err="1">
                          <a:effectLst/>
                        </a:rPr>
                        <a:t>n.s</a:t>
                      </a:r>
                      <a:r>
                        <a:rPr lang="en-GB" sz="1000" dirty="0">
                          <a:effectLst/>
                        </a:rPr>
                        <a:t>.</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349681741"/>
                  </a:ext>
                </a:extLst>
              </a:tr>
              <a:tr h="221478">
                <a:tc>
                  <a:txBody>
                    <a:bodyPr/>
                    <a:lstStyle/>
                    <a:p>
                      <a:pPr>
                        <a:lnSpc>
                          <a:spcPct val="150000"/>
                        </a:lnSpc>
                        <a:spcBef>
                          <a:spcPts val="300"/>
                        </a:spcBef>
                        <a:spcAft>
                          <a:spcPts val="300"/>
                        </a:spcAft>
                      </a:pPr>
                      <a:r>
                        <a:rPr lang="en-US" sz="1000" dirty="0">
                          <a:effectLst/>
                        </a:rPr>
                        <a:t>normalized MPB, mean [95% CI] (%)</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Bef>
                          <a:spcPts val="300"/>
                        </a:spcBef>
                        <a:spcAft>
                          <a:spcPts val="300"/>
                        </a:spcAft>
                      </a:pPr>
                      <a:r>
                        <a:rPr lang="en-US" sz="1000">
                          <a:effectLst/>
                        </a:rPr>
                        <a:t>0.18 [0.15, 0.21]</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US" sz="1000">
                          <a:effectLst/>
                        </a:rPr>
                        <a:t>0.14 [0.13, 0.16]</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GB" sz="1000">
                          <a:effectLst/>
                        </a:rPr>
                        <a:t>0.03</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835484286"/>
                  </a:ext>
                </a:extLst>
              </a:tr>
              <a:tr h="221478">
                <a:tc>
                  <a:txBody>
                    <a:bodyPr/>
                    <a:lstStyle/>
                    <a:p>
                      <a:pPr>
                        <a:lnSpc>
                          <a:spcPct val="150000"/>
                        </a:lnSpc>
                        <a:spcBef>
                          <a:spcPts val="300"/>
                        </a:spcBef>
                        <a:spcAft>
                          <a:spcPts val="300"/>
                        </a:spcAft>
                      </a:pPr>
                      <a:r>
                        <a:rPr lang="en-US" sz="1000">
                          <a:effectLst/>
                        </a:rPr>
                        <a:t>MPPVB, mean [95% CI]</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Bef>
                          <a:spcPts val="300"/>
                        </a:spcBef>
                        <a:spcAft>
                          <a:spcPts val="300"/>
                        </a:spcAft>
                      </a:pPr>
                      <a:r>
                        <a:rPr lang="en-US" sz="1000">
                          <a:effectLst/>
                        </a:rPr>
                        <a:t>141.9 [128.6, 155.1]</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US" sz="1000">
                          <a:effectLst/>
                        </a:rPr>
                        <a:t>114.1 [101.8, 126.4]</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GB" sz="1000">
                          <a:effectLst/>
                        </a:rPr>
                        <a:t>&lt;0.001</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239526907"/>
                  </a:ext>
                </a:extLst>
              </a:tr>
              <a:tr h="221478">
                <a:tc>
                  <a:txBody>
                    <a:bodyPr/>
                    <a:lstStyle/>
                    <a:p>
                      <a:pPr>
                        <a:lnSpc>
                          <a:spcPct val="150000"/>
                        </a:lnSpc>
                        <a:spcBef>
                          <a:spcPts val="300"/>
                        </a:spcBef>
                        <a:spcAft>
                          <a:spcPts val="300"/>
                        </a:spcAft>
                      </a:pPr>
                      <a:r>
                        <a:rPr lang="en-US" sz="1000" dirty="0">
                          <a:effectLst/>
                        </a:rPr>
                        <a:t>normalized MPPVB, mean [95% CI] (%)</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lnSpc>
                          <a:spcPct val="150000"/>
                        </a:lnSpc>
                        <a:spcBef>
                          <a:spcPts val="300"/>
                        </a:spcBef>
                        <a:spcAft>
                          <a:spcPts val="300"/>
                        </a:spcAft>
                      </a:pPr>
                      <a:r>
                        <a:rPr lang="en-US" sz="1000">
                          <a:effectLst/>
                        </a:rPr>
                        <a:t>0.33 [0.30, 0.36]</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US" sz="1000">
                          <a:effectLst/>
                        </a:rPr>
                        <a:t>0.23 [0.20, 0.25]</a:t>
                      </a:r>
                      <a:endParaRPr lang="de-DE"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50000"/>
                        </a:lnSpc>
                        <a:spcBef>
                          <a:spcPts val="300"/>
                        </a:spcBef>
                        <a:spcAft>
                          <a:spcPts val="300"/>
                        </a:spcAft>
                      </a:pPr>
                      <a:r>
                        <a:rPr lang="en-GB" sz="1000" dirty="0">
                          <a:effectLst/>
                        </a:rPr>
                        <a:t>&lt;0.001</a:t>
                      </a:r>
                      <a:endParaRPr lang="de-DE"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311679668"/>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8">
            <a:extLst>
              <a:ext uri="{FF2B5EF4-FFF2-40B4-BE49-F238E27FC236}">
                <a16:creationId xmlns:a16="http://schemas.microsoft.com/office/drawing/2014/main" id="{C03FCB8F-AE91-4121-86D7-830E2BEF19F9}"/>
              </a:ext>
            </a:extLst>
          </p:cNvPr>
          <p:cNvSpPr/>
          <p:nvPr/>
        </p:nvSpPr>
        <p:spPr bwMode="auto">
          <a:xfrm>
            <a:off x="403225" y="1255713"/>
            <a:ext cx="8507413" cy="434498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eaLnBrk="1" fontAlgn="auto" hangingPunct="1">
              <a:spcBef>
                <a:spcPts val="0"/>
              </a:spcBef>
              <a:spcAft>
                <a:spcPts val="0"/>
              </a:spcAft>
              <a:defRPr/>
            </a:pPr>
            <a:endParaRPr lang="fr-FR" dirty="0">
              <a:solidFill>
                <a:srgbClr val="000000"/>
              </a:solidFill>
              <a:latin typeface="Georgia"/>
              <a:cs typeface="Georgia"/>
            </a:endParaRPr>
          </a:p>
        </p:txBody>
      </p:sp>
      <p:sp>
        <p:nvSpPr>
          <p:cNvPr id="4100" name="ZoneTexte 4"/>
          <p:cNvSpPr txBox="1">
            <a:spLocks noChangeArrowheads="1"/>
          </p:cNvSpPr>
          <p:nvPr/>
        </p:nvSpPr>
        <p:spPr bwMode="auto">
          <a:xfrm>
            <a:off x="597134" y="1299646"/>
            <a:ext cx="8143641" cy="4337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spcAft>
                <a:spcPts val="1200"/>
              </a:spcAft>
              <a:buFontTx/>
              <a:buNone/>
            </a:pPr>
            <a:r>
              <a:rPr lang="fr-FR" altLang="de-DE" sz="2800" dirty="0" err="1">
                <a:latin typeface="Georgia" panose="02040502050405020303" pitchFamily="18" charset="0"/>
                <a:ea typeface="Georgia" panose="02040502050405020303" pitchFamily="18" charset="0"/>
                <a:cs typeface="Georgia" panose="02040502050405020303" pitchFamily="18" charset="0"/>
              </a:rPr>
              <a:t>Take</a:t>
            </a:r>
            <a:r>
              <a:rPr lang="fr-FR" altLang="de-DE" sz="2800" dirty="0">
                <a:latin typeface="Georgia" panose="02040502050405020303" pitchFamily="18" charset="0"/>
                <a:ea typeface="Georgia" panose="02040502050405020303" pitchFamily="18" charset="0"/>
                <a:cs typeface="Georgia" panose="02040502050405020303" pitchFamily="18" charset="0"/>
              </a:rPr>
              <a:t> Home Messages</a:t>
            </a:r>
            <a:endParaRPr lang="fr-FR" altLang="de-DE" sz="1800" dirty="0">
              <a:latin typeface="Georgia" panose="02040502050405020303" pitchFamily="18" charset="0"/>
              <a:ea typeface="Georgia" panose="02040502050405020303" pitchFamily="18" charset="0"/>
              <a:cs typeface="Georgia" panose="02040502050405020303" pitchFamily="18" charset="0"/>
            </a:endParaRPr>
          </a:p>
          <a:p>
            <a:pPr eaLnBrk="1" hangingPunct="1">
              <a:lnSpc>
                <a:spcPct val="200000"/>
              </a:lnSpc>
              <a:spcBef>
                <a:spcPct val="0"/>
              </a:spcBef>
              <a:spcAft>
                <a:spcPts val="1200"/>
              </a:spcAft>
              <a:buNone/>
            </a:pPr>
            <a:r>
              <a:rPr lang="fr-FR" altLang="de-DE" sz="1200" dirty="0">
                <a:latin typeface="Georgia" panose="02040502050405020303" pitchFamily="18" charset="0"/>
                <a:ea typeface="Georgia" panose="02040502050405020303" pitchFamily="18" charset="0"/>
                <a:cs typeface="Georgia" panose="02040502050405020303" pitchFamily="18" charset="0"/>
              </a:rPr>
              <a:t>1.</a:t>
            </a:r>
            <a:r>
              <a:rPr lang="en-US" altLang="de-DE" sz="1200" dirty="0">
                <a:latin typeface="Georgia" panose="02040502050405020303" pitchFamily="18" charset="0"/>
              </a:rPr>
              <a:t> During</a:t>
            </a:r>
            <a:r>
              <a:rPr lang="en-US" sz="1200" dirty="0">
                <a:latin typeface="Georgia" panose="02040502050405020303" pitchFamily="18" charset="0"/>
              </a:rPr>
              <a:t> MRI-based musculoskeletal dimension and brightness measurements, an age-related loss of cross-sectional muscle mass in absence of considerable fatty involution was detected in men, whereas in women, an age-related transition of muscle into fat tissue, and loss of vertebral bone mass, or fatty bone marrow degeneration were identified.</a:t>
            </a:r>
            <a:endParaRPr lang="fr-FR" altLang="de-DE" sz="1200" dirty="0">
              <a:latin typeface="Georgia" panose="02040502050405020303" pitchFamily="18" charset="0"/>
            </a:endParaRPr>
          </a:p>
          <a:p>
            <a:pPr eaLnBrk="1" hangingPunct="1">
              <a:lnSpc>
                <a:spcPct val="200000"/>
              </a:lnSpc>
              <a:spcBef>
                <a:spcPct val="0"/>
              </a:spcBef>
              <a:spcAft>
                <a:spcPts val="1200"/>
              </a:spcAft>
              <a:buFontTx/>
              <a:buNone/>
            </a:pPr>
            <a:r>
              <a:rPr lang="fr-FR" altLang="de-DE" sz="1200" dirty="0">
                <a:latin typeface="Georgia" panose="02040502050405020303" pitchFamily="18" charset="0"/>
                <a:ea typeface="Georgia" panose="02040502050405020303" pitchFamily="18" charset="0"/>
                <a:cs typeface="Georgia" panose="02040502050405020303" pitchFamily="18" charset="0"/>
              </a:rPr>
              <a:t>2. </a:t>
            </a:r>
            <a:r>
              <a:rPr lang="en-US" sz="1200" dirty="0">
                <a:latin typeface="Georgia" panose="02040502050405020303" pitchFamily="18" charset="0"/>
              </a:rPr>
              <a:t>Results were indicative of an earlier onset of bone loss in women, starting as soon as in their fourth decade, and of an earlier onset of muscle degeneration in posterior paravertebral muscles than in psoas muscles independently of sex, but at a higher pace in women</a:t>
            </a:r>
            <a:endParaRPr lang="fr-FR" altLang="de-DE" sz="1200" dirty="0">
              <a:latin typeface="Georgia" panose="02040502050405020303" pitchFamily="18" charset="0"/>
              <a:ea typeface="Georgia" panose="02040502050405020303" pitchFamily="18" charset="0"/>
              <a:cs typeface="Georgia" panose="02040502050405020303" pitchFamily="18" charset="0"/>
            </a:endParaRPr>
          </a:p>
          <a:p>
            <a:pPr eaLnBrk="1" hangingPunct="1">
              <a:lnSpc>
                <a:spcPct val="200000"/>
              </a:lnSpc>
              <a:spcBef>
                <a:spcPct val="0"/>
              </a:spcBef>
              <a:spcAft>
                <a:spcPts val="1200"/>
              </a:spcAft>
              <a:buFontTx/>
              <a:buNone/>
            </a:pPr>
            <a:r>
              <a:rPr lang="fr-FR" altLang="de-DE" sz="1200" dirty="0">
                <a:latin typeface="Georgia" panose="02040502050405020303" pitchFamily="18" charset="0"/>
                <a:ea typeface="Georgia" panose="02040502050405020303" pitchFamily="18" charset="0"/>
                <a:cs typeface="Georgia" panose="02040502050405020303" pitchFamily="18" charset="0"/>
              </a:rPr>
              <a:t>3.</a:t>
            </a:r>
            <a:r>
              <a:rPr lang="en-US" altLang="de-DE" sz="1200" dirty="0">
                <a:latin typeface="Georgia" panose="02040502050405020303" pitchFamily="18" charset="0"/>
              </a:rPr>
              <a:t> </a:t>
            </a:r>
            <a:r>
              <a:rPr lang="en-US" sz="1200" dirty="0">
                <a:latin typeface="Georgia" panose="02040502050405020303" pitchFamily="18" charset="0"/>
              </a:rPr>
              <a:t>Presented 95% confidence intervals may serve as reference range showing physiological size and brightness values of investigated musculoskeletal structures of healthy adult individuals in the third and fourth decade of age for further MRI-based investigations in this field</a:t>
            </a:r>
            <a:r>
              <a:rPr lang="en-US" altLang="de-DE" sz="1200" dirty="0">
                <a:latin typeface="Georgia" panose="02040502050405020303" pitchFamily="18" charset="0"/>
              </a:rPr>
              <a:t>.</a:t>
            </a:r>
            <a:endParaRPr lang="fr-FR" altLang="de-DE" sz="1200" dirty="0">
              <a:latin typeface="Georgia" panose="02040502050405020303" pitchFamily="18" charset="0"/>
              <a:ea typeface="Georgia" panose="02040502050405020303" pitchFamily="18" charset="0"/>
              <a:cs typeface="Georgia" panose="02040502050405020303" pitchFamily="18" charset="0"/>
            </a:endParaRPr>
          </a:p>
        </p:txBody>
      </p:sp>
    </p:spTree>
  </p:cSld>
  <p:clrMapOvr>
    <a:masterClrMapping/>
  </p:clrMapOvr>
</p:sld>
</file>

<file path=ppt/theme/theme1.xml><?xml version="1.0" encoding="utf-8"?>
<a:theme xmlns:a="http://schemas.openxmlformats.org/drawingml/2006/main" name="ESJ_PPT">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ESJ_PPT.potx</Template>
  <TotalTime>0</TotalTime>
  <Words>649</Words>
  <Application>Microsoft Office PowerPoint</Application>
  <PresentationFormat>Bildschirmpräsentation (4:3)</PresentationFormat>
  <Paragraphs>54</Paragraphs>
  <Slides>3</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3</vt:i4>
      </vt:variant>
    </vt:vector>
  </HeadingPairs>
  <TitlesOfParts>
    <vt:vector size="8" baseType="lpstr">
      <vt:lpstr>Arial</vt:lpstr>
      <vt:lpstr>Calibri</vt:lpstr>
      <vt:lpstr>Georgia</vt:lpstr>
      <vt:lpstr>Times New Roman</vt:lpstr>
      <vt:lpstr>ESJ_PPT</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Task Force Meeting</dc:title>
  <dc:creator>Maryem-Fama Ismael Aguirre</dc:creator>
  <cp:lastModifiedBy>Balling, Horst</cp:lastModifiedBy>
  <cp:revision>83</cp:revision>
  <cp:lastPrinted>2015-11-08T10:17:41Z</cp:lastPrinted>
  <dcterms:created xsi:type="dcterms:W3CDTF">2015-11-08T09:47:16Z</dcterms:created>
  <dcterms:modified xsi:type="dcterms:W3CDTF">2024-04-27T12:00:25Z</dcterms:modified>
</cp:coreProperties>
</file>