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19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&#52649;&#48513;&#45824;&#54617;&#44368;\&#45436;&#47928;\&#53804;&#44256;\20_Agronomy%20(Soybean,%20Phytochemical)%20(&#44368;&#49888;)%20SCIE\Phytochemical%20&#51221;&#47532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&#52649;&#48513;&#45824;&#54617;&#44368;\&#45436;&#47928;\&#53804;&#44256;\20_Agronomy%20(Soybean,%20Phytochemical)%20(&#44368;&#49888;)%20SCIE\Phytochemical%20&#51221;&#47532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&#52649;&#48513;&#45824;&#54617;&#44368;\&#45436;&#47928;\&#53804;&#44256;\20_Agronomy%20(Soybean,%20Phytochemical)%20(&#44368;&#49888;)%20SCIE\Phytochemical%20&#51221;&#47532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&#52649;&#48513;&#45824;&#54617;&#44368;\&#45436;&#47928;\&#53804;&#44256;\20_Agronomy%20(Soybean,%20Phytochemical)%20(&#44368;&#49888;)%20SCIE\Phytochemical%20&#51221;&#47532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E:\&#52649;&#48513;&#45824;&#54617;&#44368;\&#45436;&#47928;\&#53804;&#44256;\20_Agronomy%20(Soybean,%20Phytochemical)%20(&#44368;&#49888;)%20SCIE\Phytochemical%20&#51221;&#47532;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E:\&#52649;&#48513;&#45824;&#54617;&#44368;\&#45436;&#47928;\&#53804;&#44256;\20_Agronomy%20(Soybean,%20Phytochemical)%20(&#44368;&#49888;)%20SCIE\Phytochemical%20&#51221;&#47532;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E:\&#52649;&#48513;&#45824;&#54617;&#44368;\&#45436;&#47928;\&#53804;&#44256;\20_Agronomy%20(Soybean,%20Phytochemical)%20(&#44368;&#49888;)%20SCIE\Phytochemical%20&#51221;&#47532;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E:\&#52649;&#48513;&#45824;&#54617;&#44368;\&#45436;&#47928;\&#53804;&#44256;\20_Agronomy%20(Soybean,%20Phytochemical)%20(&#44368;&#49888;)%20SCIE\Phytochemical%20&#51221;&#47532;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&lt;1.0</c:v>
                </c:pt>
                <c:pt idx="1">
                  <c:v>1.0~2.5</c:v>
                </c:pt>
                <c:pt idx="2">
                  <c:v>2.5~4.0</c:v>
                </c:pt>
                <c:pt idx="3">
                  <c:v>4.0~7.0</c:v>
                </c:pt>
                <c:pt idx="4">
                  <c:v>&gt;7.0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13</c:v>
                </c:pt>
                <c:pt idx="1">
                  <c:v>96</c:v>
                </c:pt>
                <c:pt idx="2">
                  <c:v>37</c:v>
                </c:pt>
                <c:pt idx="3">
                  <c:v>23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64-4794-8526-B35680B192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555674528"/>
        <c:axId val="555675184"/>
      </c:barChart>
      <c:catAx>
        <c:axId val="555674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ko-KR"/>
          </a:p>
        </c:txPr>
        <c:crossAx val="555675184"/>
        <c:crosses val="autoZero"/>
        <c:auto val="1"/>
        <c:lblAlgn val="ctr"/>
        <c:lblOffset val="100"/>
        <c:noMultiLvlLbl val="0"/>
      </c:catAx>
      <c:valAx>
        <c:axId val="5556751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ko-KR"/>
          </a:p>
        </c:txPr>
        <c:crossAx val="555674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Sheet1!$D$2:$D$6</c:f>
              <c:strCache>
                <c:ptCount val="5"/>
                <c:pt idx="0">
                  <c:v>&lt;10</c:v>
                </c:pt>
                <c:pt idx="1">
                  <c:v>10~20</c:v>
                </c:pt>
                <c:pt idx="2">
                  <c:v>20~30</c:v>
                </c:pt>
                <c:pt idx="3">
                  <c:v>30~50</c:v>
                </c:pt>
                <c:pt idx="4">
                  <c:v>&gt;50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28</c:v>
                </c:pt>
                <c:pt idx="1">
                  <c:v>81</c:v>
                </c:pt>
                <c:pt idx="2">
                  <c:v>44</c:v>
                </c:pt>
                <c:pt idx="3">
                  <c:v>18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4C-4E27-AA52-6191B1E312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495529016"/>
        <c:axId val="495523184"/>
      </c:barChart>
      <c:catAx>
        <c:axId val="495529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95523184"/>
        <c:crosses val="autoZero"/>
        <c:auto val="1"/>
        <c:lblAlgn val="ctr"/>
        <c:lblOffset val="100"/>
        <c:noMultiLvlLbl val="0"/>
      </c:catAx>
      <c:valAx>
        <c:axId val="4955231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95529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Sheet1!$G$2:$G$6</c:f>
              <c:strCache>
                <c:ptCount val="5"/>
                <c:pt idx="0">
                  <c:v>&lt;1.0</c:v>
                </c:pt>
                <c:pt idx="1">
                  <c:v>1.0~2.0</c:v>
                </c:pt>
                <c:pt idx="2">
                  <c:v>2.0~3.0</c:v>
                </c:pt>
                <c:pt idx="3">
                  <c:v>3.0~5.0</c:v>
                </c:pt>
                <c:pt idx="4">
                  <c:v>&gt;5.0</c:v>
                </c:pt>
              </c:strCache>
            </c:strRef>
          </c:cat>
          <c:val>
            <c:numRef>
              <c:f>Sheet1!$H$2:$H$6</c:f>
              <c:numCache>
                <c:formatCode>General</c:formatCode>
                <c:ptCount val="5"/>
                <c:pt idx="0">
                  <c:v>50</c:v>
                </c:pt>
                <c:pt idx="1">
                  <c:v>65</c:v>
                </c:pt>
                <c:pt idx="2">
                  <c:v>25</c:v>
                </c:pt>
                <c:pt idx="3">
                  <c:v>27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D0-4009-BCC8-9DE08E2736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502002368"/>
        <c:axId val="502003024"/>
      </c:barChart>
      <c:catAx>
        <c:axId val="502002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02003024"/>
        <c:crosses val="autoZero"/>
        <c:auto val="1"/>
        <c:lblAlgn val="ctr"/>
        <c:lblOffset val="100"/>
        <c:noMultiLvlLbl val="0"/>
      </c:catAx>
      <c:valAx>
        <c:axId val="5020030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02002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Sheet1!$J$2:$J$6</c:f>
              <c:strCache>
                <c:ptCount val="5"/>
                <c:pt idx="0">
                  <c:v>&lt;100</c:v>
                </c:pt>
                <c:pt idx="1">
                  <c:v>100~130</c:v>
                </c:pt>
                <c:pt idx="2">
                  <c:v>130~170</c:v>
                </c:pt>
                <c:pt idx="3">
                  <c:v>170~200</c:v>
                </c:pt>
                <c:pt idx="4">
                  <c:v>&gt;200</c:v>
                </c:pt>
              </c:strCache>
            </c:strRef>
          </c:cat>
          <c:val>
            <c:numRef>
              <c:f>Sheet1!$K$2:$K$6</c:f>
              <c:numCache>
                <c:formatCode>General</c:formatCode>
                <c:ptCount val="5"/>
                <c:pt idx="0">
                  <c:v>23</c:v>
                </c:pt>
                <c:pt idx="1">
                  <c:v>40</c:v>
                </c:pt>
                <c:pt idx="2">
                  <c:v>56</c:v>
                </c:pt>
                <c:pt idx="3">
                  <c:v>29</c:v>
                </c:pt>
                <c:pt idx="4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C10-405D-A310-A5237F92D6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497558816"/>
        <c:axId val="491377896"/>
      </c:barChart>
      <c:catAx>
        <c:axId val="497558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91377896"/>
        <c:crosses val="autoZero"/>
        <c:auto val="1"/>
        <c:lblAlgn val="ctr"/>
        <c:lblOffset val="100"/>
        <c:noMultiLvlLbl val="0"/>
      </c:catAx>
      <c:valAx>
        <c:axId val="4913778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97558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Sheet1!$M$2:$M$6</c:f>
              <c:strCache>
                <c:ptCount val="5"/>
                <c:pt idx="0">
                  <c:v>&lt;30</c:v>
                </c:pt>
                <c:pt idx="1">
                  <c:v>30~50</c:v>
                </c:pt>
                <c:pt idx="2">
                  <c:v>50~70</c:v>
                </c:pt>
                <c:pt idx="3">
                  <c:v>70~90</c:v>
                </c:pt>
                <c:pt idx="4">
                  <c:v>&gt;90</c:v>
                </c:pt>
              </c:strCache>
            </c:strRef>
          </c:cat>
          <c:val>
            <c:numRef>
              <c:f>Sheet1!$N$2:$N$6</c:f>
              <c:numCache>
                <c:formatCode>General</c:formatCode>
                <c:ptCount val="5"/>
                <c:pt idx="0">
                  <c:v>15</c:v>
                </c:pt>
                <c:pt idx="1">
                  <c:v>72</c:v>
                </c:pt>
                <c:pt idx="2">
                  <c:v>49</c:v>
                </c:pt>
                <c:pt idx="3">
                  <c:v>29</c:v>
                </c:pt>
                <c:pt idx="4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77-469F-8F4D-3C3CD6AB30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393236656"/>
        <c:axId val="393236984"/>
      </c:barChart>
      <c:catAx>
        <c:axId val="393236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93236984"/>
        <c:crosses val="autoZero"/>
        <c:auto val="1"/>
        <c:lblAlgn val="ctr"/>
        <c:lblOffset val="100"/>
        <c:noMultiLvlLbl val="0"/>
      </c:catAx>
      <c:valAx>
        <c:axId val="3932369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93236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Sheet1!$P$2:$P$6</c:f>
              <c:strCache>
                <c:ptCount val="5"/>
                <c:pt idx="0">
                  <c:v>&lt;200</c:v>
                </c:pt>
                <c:pt idx="1">
                  <c:v>200~400</c:v>
                </c:pt>
                <c:pt idx="2">
                  <c:v>400~600</c:v>
                </c:pt>
                <c:pt idx="3">
                  <c:v>600~700</c:v>
                </c:pt>
                <c:pt idx="4">
                  <c:v>&gt;700</c:v>
                </c:pt>
              </c:strCache>
            </c:strRef>
          </c:cat>
          <c:val>
            <c:numRef>
              <c:f>Sheet1!$Q$2:$Q$6</c:f>
              <c:numCache>
                <c:formatCode>General</c:formatCode>
                <c:ptCount val="5"/>
                <c:pt idx="0">
                  <c:v>1</c:v>
                </c:pt>
                <c:pt idx="1">
                  <c:v>76</c:v>
                </c:pt>
                <c:pt idx="2">
                  <c:v>77</c:v>
                </c:pt>
                <c:pt idx="3">
                  <c:v>14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3C-49A1-BCB8-7D535A78B5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499784688"/>
        <c:axId val="499783704"/>
      </c:barChart>
      <c:catAx>
        <c:axId val="499784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99783704"/>
        <c:crosses val="autoZero"/>
        <c:auto val="1"/>
        <c:lblAlgn val="ctr"/>
        <c:lblOffset val="100"/>
        <c:noMultiLvlLbl val="0"/>
      </c:catAx>
      <c:valAx>
        <c:axId val="4997837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99784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Sheet1!$S$2:$S$6</c:f>
              <c:strCache>
                <c:ptCount val="5"/>
                <c:pt idx="0">
                  <c:v>&lt;150</c:v>
                </c:pt>
                <c:pt idx="1">
                  <c:v>150~200</c:v>
                </c:pt>
                <c:pt idx="2">
                  <c:v>200~250</c:v>
                </c:pt>
                <c:pt idx="3">
                  <c:v>250~300</c:v>
                </c:pt>
                <c:pt idx="4">
                  <c:v>&gt;300</c:v>
                </c:pt>
              </c:strCache>
            </c:strRef>
          </c:cat>
          <c:val>
            <c:numRef>
              <c:f>Sheet1!$T$2:$T$6</c:f>
              <c:numCache>
                <c:formatCode>General</c:formatCode>
                <c:ptCount val="5"/>
                <c:pt idx="0">
                  <c:v>51</c:v>
                </c:pt>
                <c:pt idx="1">
                  <c:v>67</c:v>
                </c:pt>
                <c:pt idx="2">
                  <c:v>38</c:v>
                </c:pt>
                <c:pt idx="3">
                  <c:v>15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F1-4C80-926B-BD9D23E8D6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556624416"/>
        <c:axId val="556624744"/>
      </c:barChart>
      <c:catAx>
        <c:axId val="556624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56624744"/>
        <c:crosses val="autoZero"/>
        <c:auto val="1"/>
        <c:lblAlgn val="ctr"/>
        <c:lblOffset val="100"/>
        <c:noMultiLvlLbl val="0"/>
      </c:catAx>
      <c:valAx>
        <c:axId val="5566247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56624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Sheet1!$V$2:$V$6</c:f>
              <c:strCache>
                <c:ptCount val="5"/>
                <c:pt idx="0">
                  <c:v>&lt;150</c:v>
                </c:pt>
                <c:pt idx="1">
                  <c:v>150~200</c:v>
                </c:pt>
                <c:pt idx="2">
                  <c:v>200~250</c:v>
                </c:pt>
                <c:pt idx="3">
                  <c:v>250~300</c:v>
                </c:pt>
                <c:pt idx="4">
                  <c:v>&gt;300</c:v>
                </c:pt>
              </c:strCache>
            </c:strRef>
          </c:cat>
          <c:val>
            <c:numRef>
              <c:f>Sheet1!$W$2:$W$6</c:f>
              <c:numCache>
                <c:formatCode>General</c:formatCode>
                <c:ptCount val="5"/>
                <c:pt idx="0">
                  <c:v>47</c:v>
                </c:pt>
                <c:pt idx="1">
                  <c:v>48</c:v>
                </c:pt>
                <c:pt idx="2">
                  <c:v>45</c:v>
                </c:pt>
                <c:pt idx="3">
                  <c:v>25</c:v>
                </c:pt>
                <c:pt idx="4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58-4333-903E-8E234713F6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607845240"/>
        <c:axId val="608650608"/>
      </c:barChart>
      <c:catAx>
        <c:axId val="607845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608650608"/>
        <c:crosses val="autoZero"/>
        <c:auto val="1"/>
        <c:lblAlgn val="ctr"/>
        <c:lblOffset val="100"/>
        <c:noMultiLvlLbl val="0"/>
      </c:catAx>
      <c:valAx>
        <c:axId val="6086506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607845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C44AD55-E8D5-4ACB-94CF-D9C202A8FF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56DA74B-6DDF-46CD-84A4-80803EAA59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F05D1DB-BB8D-4EA2-8622-3E82D20A0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8BD3-9BE5-467B-9596-AE0CB55F5A13}" type="datetimeFigureOut">
              <a:rPr lang="ko-KR" altLang="en-US" smtClean="0"/>
              <a:t>2020-02-19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9A8FA0B-718C-4EE8-99B8-64F655EC4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0ED572C-157F-4F7B-8524-ABFE9CE13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44542-7552-4CE1-8EF4-62F85F32F0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697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430CAD-FE92-430C-A633-5F1808D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5DB3276-24FD-4939-9802-91443E2F32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2167481-C443-41C7-8A0C-D97DE58C7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8BD3-9BE5-467B-9596-AE0CB55F5A13}" type="datetimeFigureOut">
              <a:rPr lang="ko-KR" altLang="en-US" smtClean="0"/>
              <a:t>2020-02-19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3841E4B-4591-4360-9679-B442DC77A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7A59C5D-64CA-4E15-8313-E7DEA6065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44542-7552-4CE1-8EF4-62F85F32F0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0496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34E633F-F624-486F-AEAB-1C4716E2A0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58BC794-F2B4-47B3-94A9-F9A39B4FA4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8E3779A-616A-4E2C-81C2-C4D9B8891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8BD3-9BE5-467B-9596-AE0CB55F5A13}" type="datetimeFigureOut">
              <a:rPr lang="ko-KR" altLang="en-US" smtClean="0"/>
              <a:t>2020-02-19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CBC9C1E-A190-4B1C-A036-F00CDE9A4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ACBA323-AB6C-4407-B4D7-1EFA50CD3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44542-7552-4CE1-8EF4-62F85F32F0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967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2098873-64C8-47C7-913B-8D2B28E8D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4C2E1C-4F6E-4450-A55E-E647A41ACB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F9E5445-E8DC-4A71-AADA-F3A703CED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8BD3-9BE5-467B-9596-AE0CB55F5A13}" type="datetimeFigureOut">
              <a:rPr lang="ko-KR" altLang="en-US" smtClean="0"/>
              <a:t>2020-02-19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7DE5154-1A63-43BF-8208-378EABAFF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395EE0D-DE29-488D-994C-774952791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44542-7552-4CE1-8EF4-62F85F32F0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2653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1ACAE3B-F223-43D7-BD6D-7AF592A9D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6B8CB9D-B362-4295-B4C3-29A4A84608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209E95-FB74-42A1-A559-F90C4FEA7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8BD3-9BE5-467B-9596-AE0CB55F5A13}" type="datetimeFigureOut">
              <a:rPr lang="ko-KR" altLang="en-US" smtClean="0"/>
              <a:t>2020-02-19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CC539D7-B916-4765-BB0B-F1252AD27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FE24003-5E4E-4089-8465-06AA1D9C8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44542-7552-4CE1-8EF4-62F85F32F0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2535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9EE6219-96AF-4157-AF9E-2384F0A54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4BD880F-087B-43AF-B5F0-1B51A0B0F4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DA337BE-09C6-4AA6-829F-4AE638A7C6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D879C6A-6983-4E67-A5D1-09997849B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8BD3-9BE5-467B-9596-AE0CB55F5A13}" type="datetimeFigureOut">
              <a:rPr lang="ko-KR" altLang="en-US" smtClean="0"/>
              <a:t>2020-02-19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25C87C1-40F8-4FF3-B1B6-20EC4FAC7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FBBC297-37F2-4C1E-AD48-149924C60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44542-7552-4CE1-8EF4-62F85F32F0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4702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2F0D02F-56DB-44F5-BC4C-29928EE97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25BBCB5-AA72-457E-9EF0-45402E4B73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11BB603-1789-4A55-B732-92B1D6EB8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5000884-E76A-4B8A-A630-44D12EC710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87C083E-B63B-4143-8FA6-B1B4A488FB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A0BE5D3-478C-4BB6-B079-478D307AA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8BD3-9BE5-467B-9596-AE0CB55F5A13}" type="datetimeFigureOut">
              <a:rPr lang="ko-KR" altLang="en-US" smtClean="0"/>
              <a:t>2020-02-19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3C5E26A-4DCE-464D-9E95-CA490D120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8A258929-27E5-4582-A4EA-3A092B142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44542-7552-4CE1-8EF4-62F85F32F0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0913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A2B8596-CAAB-4850-B576-B5B12F3F0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3E7EAF09-390E-4EF8-ABC5-3F8880FD3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8BD3-9BE5-467B-9596-AE0CB55F5A13}" type="datetimeFigureOut">
              <a:rPr lang="ko-KR" altLang="en-US" smtClean="0"/>
              <a:t>2020-02-19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3FA6FB2-F09A-4F6E-9F9E-51BECE4E3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63BDF5B-5C64-42B2-82A2-B53F3B301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44542-7552-4CE1-8EF4-62F85F32F0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2702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29FBDC8-EE62-4044-A340-E1B4A017B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8BD3-9BE5-467B-9596-AE0CB55F5A13}" type="datetimeFigureOut">
              <a:rPr lang="ko-KR" altLang="en-US" smtClean="0"/>
              <a:t>2020-02-19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935AE949-9B96-4329-B6E5-85841A75B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19CD56B-17AC-477D-BCAE-9C422C6C8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44542-7552-4CE1-8EF4-62F85F32F0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1224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4FEED8-DE89-4E79-A756-0580F7079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C7197F8-812E-4949-AA68-25F021E76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5DB8BB7-EA9D-434F-9D5B-99707C8655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182FAD4-2EC3-48B9-A758-EC8728194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8BD3-9BE5-467B-9596-AE0CB55F5A13}" type="datetimeFigureOut">
              <a:rPr lang="ko-KR" altLang="en-US" smtClean="0"/>
              <a:t>2020-02-19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789B1F9-2617-46CC-8AA2-0872CAFF7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05DEC3E-696E-4B8A-91D5-CEB8FE1AF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44542-7552-4CE1-8EF4-62F85F32F0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0185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2C85AA5-7E7C-4425-94BB-34EB6B996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5431770-527B-4504-8751-158D19D714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16EC838-7ADE-4796-865B-324FEE5EDA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0C751FB-DF49-4C7A-AFD2-74412806E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8BD3-9BE5-467B-9596-AE0CB55F5A13}" type="datetimeFigureOut">
              <a:rPr lang="ko-KR" altLang="en-US" smtClean="0"/>
              <a:t>2020-02-19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AF67044-0A4F-4FC0-9BE4-73744C273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E5AACC9-036D-4683-8755-271C845B0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44542-7552-4CE1-8EF4-62F85F32F0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6726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308DE63-9FF2-425B-A8AF-86413A60E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BF8AF4D-8751-47B2-9DA9-41BD4E028D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8519160-1B61-4DFB-B162-57F04854AB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38BD3-9BE5-467B-9596-AE0CB55F5A13}" type="datetimeFigureOut">
              <a:rPr lang="ko-KR" altLang="en-US" smtClean="0"/>
              <a:t>2020-02-19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58EBCF5-82FE-4001-B8FA-7487FA2C8D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E01D248-4503-47EB-9309-CDADF71269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44542-7552-4CE1-8EF4-62F85F32F0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5153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차트 3">
            <a:extLst>
              <a:ext uri="{FF2B5EF4-FFF2-40B4-BE49-F238E27FC236}">
                <a16:creationId xmlns:a16="http://schemas.microsoft.com/office/drawing/2014/main" id="{1ABCF0D6-1C19-44A3-B478-0D822803D1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0384978"/>
              </p:ext>
            </p:extLst>
          </p:nvPr>
        </p:nvGraphicFramePr>
        <p:xfrm>
          <a:off x="860738" y="685799"/>
          <a:ext cx="5475668" cy="3139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24A5E35-2A24-43BF-A170-2954D0FA9B3B}"/>
              </a:ext>
            </a:extLst>
          </p:cNvPr>
          <p:cNvSpPr txBox="1"/>
          <p:nvPr/>
        </p:nvSpPr>
        <p:spPr>
          <a:xfrm rot="10800000">
            <a:off x="596288" y="1450002"/>
            <a:ext cx="400110" cy="130099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ko-KR" sz="1400" dirty="0">
                <a:latin typeface="Palatino Linotype" panose="02040502050505030304" pitchFamily="18" charset="0"/>
              </a:rPr>
              <a:t>No. of varieties</a:t>
            </a:r>
            <a:endParaRPr lang="ko-KR" altLang="en-US" sz="1400" dirty="0">
              <a:latin typeface="Palatino Linotype" panose="0204050205050503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6150BF-06B5-4AD4-8358-E7849EC65BBD}"/>
              </a:ext>
            </a:extLst>
          </p:cNvPr>
          <p:cNvSpPr txBox="1"/>
          <p:nvPr/>
        </p:nvSpPr>
        <p:spPr>
          <a:xfrm>
            <a:off x="2884867" y="3799265"/>
            <a:ext cx="1715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latin typeface="Palatino Linotype" panose="02040502050505030304" pitchFamily="18" charset="0"/>
              </a:rPr>
              <a:t>Lutein (</a:t>
            </a:r>
            <a:r>
              <a:rPr lang="en-US" altLang="ko-KR" sz="1400" dirty="0" err="1">
                <a:latin typeface="Palatino Linotype" panose="02040502050505030304" pitchFamily="18" charset="0"/>
              </a:rPr>
              <a:t>μg</a:t>
            </a:r>
            <a:r>
              <a:rPr lang="en-US" altLang="ko-KR" sz="1400" dirty="0">
                <a:latin typeface="Palatino Linotype" panose="02040502050505030304" pitchFamily="18" charset="0"/>
              </a:rPr>
              <a:t> g</a:t>
            </a:r>
            <a:r>
              <a:rPr lang="en-US" altLang="ko-KR" sz="1400" baseline="30000" dirty="0">
                <a:latin typeface="Palatino Linotype" panose="02040502050505030304" pitchFamily="18" charset="0"/>
              </a:rPr>
              <a:t>-1 </a:t>
            </a:r>
            <a:r>
              <a:rPr lang="en-US" altLang="ko-KR" sz="1400" dirty="0">
                <a:latin typeface="Palatino Linotype" panose="02040502050505030304" pitchFamily="18" charset="0"/>
              </a:rPr>
              <a:t>seed)</a:t>
            </a:r>
            <a:endParaRPr lang="ko-KR" altLang="en-US" sz="14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531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차트 1">
            <a:extLst>
              <a:ext uri="{FF2B5EF4-FFF2-40B4-BE49-F238E27FC236}">
                <a16:creationId xmlns:a16="http://schemas.microsoft.com/office/drawing/2014/main" id="{EEEAADEF-0CF7-4315-B799-53F5C74333B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0410519"/>
              </p:ext>
            </p:extLst>
          </p:nvPr>
        </p:nvGraphicFramePr>
        <p:xfrm>
          <a:off x="744828" y="31875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차트 2">
            <a:extLst>
              <a:ext uri="{FF2B5EF4-FFF2-40B4-BE49-F238E27FC236}">
                <a16:creationId xmlns:a16="http://schemas.microsoft.com/office/drawing/2014/main" id="{49371735-1268-40B6-B965-12723009F7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3135927"/>
              </p:ext>
            </p:extLst>
          </p:nvPr>
        </p:nvGraphicFramePr>
        <p:xfrm>
          <a:off x="5986530" y="31875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차트 3">
            <a:extLst>
              <a:ext uri="{FF2B5EF4-FFF2-40B4-BE49-F238E27FC236}">
                <a16:creationId xmlns:a16="http://schemas.microsoft.com/office/drawing/2014/main" id="{4DEC7A70-D64A-4884-9EFF-38FDFED412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7990893"/>
              </p:ext>
            </p:extLst>
          </p:nvPr>
        </p:nvGraphicFramePr>
        <p:xfrm>
          <a:off x="744828" y="3429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차트 4">
            <a:extLst>
              <a:ext uri="{FF2B5EF4-FFF2-40B4-BE49-F238E27FC236}">
                <a16:creationId xmlns:a16="http://schemas.microsoft.com/office/drawing/2014/main" id="{8D28C471-A129-4C0F-BCF3-3D070B77BA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2696638"/>
              </p:ext>
            </p:extLst>
          </p:nvPr>
        </p:nvGraphicFramePr>
        <p:xfrm>
          <a:off x="5986530" y="341290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F79DCCD-A5A7-45AE-8CD8-C9834636AA5C}"/>
              </a:ext>
            </a:extLst>
          </p:cNvPr>
          <p:cNvSpPr txBox="1"/>
          <p:nvPr/>
        </p:nvSpPr>
        <p:spPr>
          <a:xfrm rot="10800000">
            <a:off x="370476" y="870450"/>
            <a:ext cx="400110" cy="130099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ko-KR" sz="1400" dirty="0">
                <a:latin typeface="Palatino Linotype" panose="02040502050505030304" pitchFamily="18" charset="0"/>
              </a:rPr>
              <a:t>No. of varieties</a:t>
            </a:r>
            <a:endParaRPr lang="ko-KR" altLang="en-US" sz="1400" dirty="0">
              <a:latin typeface="Palatino Linotype" panose="0204050205050503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8E9DF9-CB44-446A-A449-43CBA4F8DCA8}"/>
              </a:ext>
            </a:extLst>
          </p:cNvPr>
          <p:cNvSpPr txBox="1"/>
          <p:nvPr/>
        </p:nvSpPr>
        <p:spPr>
          <a:xfrm>
            <a:off x="1712887" y="3000772"/>
            <a:ext cx="2223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latin typeface="Palatino Linotype" panose="02040502050505030304" pitchFamily="18" charset="0"/>
              </a:rPr>
              <a:t>α-tocopherol (</a:t>
            </a:r>
            <a:r>
              <a:rPr lang="en-US" altLang="ko-KR" sz="1400" dirty="0" err="1">
                <a:latin typeface="Palatino Linotype" panose="02040502050505030304" pitchFamily="18" charset="0"/>
              </a:rPr>
              <a:t>μg</a:t>
            </a:r>
            <a:r>
              <a:rPr lang="en-US" altLang="ko-KR" sz="1400" dirty="0">
                <a:latin typeface="Palatino Linotype" panose="02040502050505030304" pitchFamily="18" charset="0"/>
              </a:rPr>
              <a:t> g</a:t>
            </a:r>
            <a:r>
              <a:rPr lang="en-US" altLang="ko-KR" sz="1400" baseline="30000" dirty="0">
                <a:latin typeface="Palatino Linotype" panose="02040502050505030304" pitchFamily="18" charset="0"/>
              </a:rPr>
              <a:t>-1 </a:t>
            </a:r>
            <a:r>
              <a:rPr lang="en-US" altLang="ko-KR" sz="1400" dirty="0">
                <a:latin typeface="Palatino Linotype" panose="02040502050505030304" pitchFamily="18" charset="0"/>
              </a:rPr>
              <a:t>seed)</a:t>
            </a:r>
            <a:endParaRPr lang="ko-KR" altLang="en-US" sz="1400" dirty="0">
              <a:latin typeface="Palatino Linotype" panose="0204050205050503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C3F91A-7F99-41E7-8E78-424250F1AC32}"/>
              </a:ext>
            </a:extLst>
          </p:cNvPr>
          <p:cNvSpPr txBox="1"/>
          <p:nvPr/>
        </p:nvSpPr>
        <p:spPr>
          <a:xfrm rot="10800000">
            <a:off x="368328" y="3984992"/>
            <a:ext cx="400110" cy="130099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ko-KR" sz="1400" dirty="0">
                <a:latin typeface="Palatino Linotype" panose="02040502050505030304" pitchFamily="18" charset="0"/>
              </a:rPr>
              <a:t>No. of varieties</a:t>
            </a:r>
            <a:endParaRPr lang="ko-KR" altLang="en-US" sz="1400" dirty="0">
              <a:latin typeface="Palatino Linotype" panose="0204050205050503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913DE4-B87C-49AE-9384-776DC697CA91}"/>
              </a:ext>
            </a:extLst>
          </p:cNvPr>
          <p:cNvSpPr txBox="1"/>
          <p:nvPr/>
        </p:nvSpPr>
        <p:spPr>
          <a:xfrm>
            <a:off x="1710739" y="6115314"/>
            <a:ext cx="22749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latin typeface="Palatino Linotype" panose="02040502050505030304" pitchFamily="18" charset="0"/>
              </a:rPr>
              <a:t>γ-tocopherol (</a:t>
            </a:r>
            <a:r>
              <a:rPr lang="en-US" altLang="ko-KR" sz="1400" dirty="0" err="1">
                <a:latin typeface="Palatino Linotype" panose="02040502050505030304" pitchFamily="18" charset="0"/>
              </a:rPr>
              <a:t>μg</a:t>
            </a:r>
            <a:r>
              <a:rPr lang="en-US" altLang="ko-KR" sz="1400" dirty="0">
                <a:latin typeface="Palatino Linotype" panose="02040502050505030304" pitchFamily="18" charset="0"/>
              </a:rPr>
              <a:t> g</a:t>
            </a:r>
            <a:r>
              <a:rPr lang="en-US" altLang="ko-KR" sz="1400" baseline="30000" dirty="0">
                <a:latin typeface="Palatino Linotype" panose="02040502050505030304" pitchFamily="18" charset="0"/>
              </a:rPr>
              <a:t>-1 </a:t>
            </a:r>
            <a:r>
              <a:rPr lang="en-US" altLang="ko-KR" sz="1400" dirty="0">
                <a:latin typeface="Palatino Linotype" panose="02040502050505030304" pitchFamily="18" charset="0"/>
              </a:rPr>
              <a:t>seed))</a:t>
            </a:r>
            <a:endParaRPr lang="ko-KR" altLang="en-US" sz="1400" dirty="0">
              <a:latin typeface="Palatino Linotype" panose="0204050205050503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3F0FF1-1567-435E-946D-4284E6868519}"/>
              </a:ext>
            </a:extLst>
          </p:cNvPr>
          <p:cNvSpPr txBox="1"/>
          <p:nvPr/>
        </p:nvSpPr>
        <p:spPr>
          <a:xfrm rot="10800000">
            <a:off x="5610035" y="894060"/>
            <a:ext cx="400110" cy="130099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ko-KR" sz="1400" dirty="0">
                <a:latin typeface="Palatino Linotype" panose="02040502050505030304" pitchFamily="18" charset="0"/>
              </a:rPr>
              <a:t>No. of varieties</a:t>
            </a:r>
            <a:endParaRPr lang="ko-KR" altLang="en-US" sz="1400" dirty="0">
              <a:latin typeface="Palatino Linotype" panose="0204050205050503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1FD925-C07C-4AD5-9F4D-E9CA8BCDA7CF}"/>
              </a:ext>
            </a:extLst>
          </p:cNvPr>
          <p:cNvSpPr txBox="1"/>
          <p:nvPr/>
        </p:nvSpPr>
        <p:spPr>
          <a:xfrm>
            <a:off x="6952446" y="3024382"/>
            <a:ext cx="22124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latin typeface="Palatino Linotype" panose="02040502050505030304" pitchFamily="18" charset="0"/>
              </a:rPr>
              <a:t>β-tocopherol (</a:t>
            </a:r>
            <a:r>
              <a:rPr lang="en-US" altLang="ko-KR" sz="1400" dirty="0" err="1">
                <a:latin typeface="Palatino Linotype" panose="02040502050505030304" pitchFamily="18" charset="0"/>
              </a:rPr>
              <a:t>μg</a:t>
            </a:r>
            <a:r>
              <a:rPr lang="en-US" altLang="ko-KR" sz="1400" dirty="0">
                <a:latin typeface="Palatino Linotype" panose="02040502050505030304" pitchFamily="18" charset="0"/>
              </a:rPr>
              <a:t> g</a:t>
            </a:r>
            <a:r>
              <a:rPr lang="en-US" altLang="ko-KR" sz="1400" baseline="30000" dirty="0">
                <a:latin typeface="Palatino Linotype" panose="02040502050505030304" pitchFamily="18" charset="0"/>
              </a:rPr>
              <a:t>-1 </a:t>
            </a:r>
            <a:r>
              <a:rPr lang="en-US" altLang="ko-KR" sz="1400" dirty="0">
                <a:latin typeface="Palatino Linotype" panose="02040502050505030304" pitchFamily="18" charset="0"/>
              </a:rPr>
              <a:t>seed)</a:t>
            </a:r>
            <a:endParaRPr lang="ko-KR" altLang="en-US" sz="1400" dirty="0">
              <a:latin typeface="Palatino Linotype" panose="0204050205050503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738717-9E20-40D6-A5A2-330F229328DE}"/>
              </a:ext>
            </a:extLst>
          </p:cNvPr>
          <p:cNvSpPr txBox="1"/>
          <p:nvPr/>
        </p:nvSpPr>
        <p:spPr>
          <a:xfrm rot="10800000">
            <a:off x="5597156" y="3984994"/>
            <a:ext cx="400110" cy="130099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ko-KR" sz="1400" dirty="0">
                <a:latin typeface="Palatino Linotype" panose="02040502050505030304" pitchFamily="18" charset="0"/>
              </a:rPr>
              <a:t>No. of varieties</a:t>
            </a:r>
            <a:endParaRPr lang="ko-KR" altLang="en-US" sz="1400" dirty="0">
              <a:latin typeface="Palatino Linotype" panose="0204050205050503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515953-05AD-48CB-A01D-49D03AFFE7AC}"/>
              </a:ext>
            </a:extLst>
          </p:cNvPr>
          <p:cNvSpPr txBox="1"/>
          <p:nvPr/>
        </p:nvSpPr>
        <p:spPr>
          <a:xfrm>
            <a:off x="6939567" y="6115316"/>
            <a:ext cx="2201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latin typeface="Palatino Linotype" panose="02040502050505030304" pitchFamily="18" charset="0"/>
              </a:rPr>
              <a:t>δ-tocopherol (</a:t>
            </a:r>
            <a:r>
              <a:rPr lang="en-US" altLang="ko-KR" sz="1400" dirty="0" err="1">
                <a:latin typeface="Palatino Linotype" panose="02040502050505030304" pitchFamily="18" charset="0"/>
              </a:rPr>
              <a:t>μg</a:t>
            </a:r>
            <a:r>
              <a:rPr lang="en-US" altLang="ko-KR" sz="1400" dirty="0">
                <a:latin typeface="Palatino Linotype" panose="02040502050505030304" pitchFamily="18" charset="0"/>
              </a:rPr>
              <a:t> g</a:t>
            </a:r>
            <a:r>
              <a:rPr lang="en-US" altLang="ko-KR" sz="1400" baseline="30000" dirty="0">
                <a:latin typeface="Palatino Linotype" panose="02040502050505030304" pitchFamily="18" charset="0"/>
              </a:rPr>
              <a:t>-1 </a:t>
            </a:r>
            <a:r>
              <a:rPr lang="en-US" altLang="ko-KR" sz="1400" dirty="0">
                <a:latin typeface="Palatino Linotype" panose="02040502050505030304" pitchFamily="18" charset="0"/>
              </a:rPr>
              <a:t>seed)</a:t>
            </a:r>
            <a:endParaRPr lang="ko-KR" altLang="en-US" sz="14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643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차트 1">
            <a:extLst>
              <a:ext uri="{FF2B5EF4-FFF2-40B4-BE49-F238E27FC236}">
                <a16:creationId xmlns:a16="http://schemas.microsoft.com/office/drawing/2014/main" id="{74F4F762-4680-459B-8C36-FC17518579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3991271"/>
              </p:ext>
            </p:extLst>
          </p:nvPr>
        </p:nvGraphicFramePr>
        <p:xfrm>
          <a:off x="500127" y="37670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차트 2">
            <a:extLst>
              <a:ext uri="{FF2B5EF4-FFF2-40B4-BE49-F238E27FC236}">
                <a16:creationId xmlns:a16="http://schemas.microsoft.com/office/drawing/2014/main" id="{A19BDE74-8D70-4362-899F-24CDABD834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2344130"/>
              </p:ext>
            </p:extLst>
          </p:nvPr>
        </p:nvGraphicFramePr>
        <p:xfrm>
          <a:off x="5806226" y="37670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차트 3">
            <a:extLst>
              <a:ext uri="{FF2B5EF4-FFF2-40B4-BE49-F238E27FC236}">
                <a16:creationId xmlns:a16="http://schemas.microsoft.com/office/drawing/2014/main" id="{C9CA6613-AACF-430D-9910-A31D52438E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0354526"/>
              </p:ext>
            </p:extLst>
          </p:nvPr>
        </p:nvGraphicFramePr>
        <p:xfrm>
          <a:off x="500127" y="366725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B51E88D-3960-47D6-B43E-0AF7020CD74B}"/>
              </a:ext>
            </a:extLst>
          </p:cNvPr>
          <p:cNvSpPr txBox="1"/>
          <p:nvPr/>
        </p:nvSpPr>
        <p:spPr>
          <a:xfrm rot="10800000">
            <a:off x="125775" y="934845"/>
            <a:ext cx="400110" cy="130099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ko-KR" sz="1400" dirty="0">
                <a:latin typeface="Palatino Linotype" panose="02040502050505030304" pitchFamily="18" charset="0"/>
              </a:rPr>
              <a:t>No. of varieties</a:t>
            </a:r>
            <a:endParaRPr lang="ko-KR" altLang="en-US" sz="1400" dirty="0">
              <a:latin typeface="Palatino Linotype" panose="0204050205050503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61C27B-02BC-4B90-B221-E79761FD7B3D}"/>
              </a:ext>
            </a:extLst>
          </p:cNvPr>
          <p:cNvSpPr txBox="1"/>
          <p:nvPr/>
        </p:nvSpPr>
        <p:spPr>
          <a:xfrm>
            <a:off x="1571218" y="3065167"/>
            <a:ext cx="2085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latin typeface="Palatino Linotype" panose="02040502050505030304" pitchFamily="18" charset="0"/>
              </a:rPr>
              <a:t>β-sitosterol (</a:t>
            </a:r>
            <a:r>
              <a:rPr lang="en-US" altLang="ko-KR" sz="1400" dirty="0" err="1">
                <a:latin typeface="Palatino Linotype" panose="02040502050505030304" pitchFamily="18" charset="0"/>
              </a:rPr>
              <a:t>μg</a:t>
            </a:r>
            <a:r>
              <a:rPr lang="en-US" altLang="ko-KR" sz="1400" dirty="0">
                <a:latin typeface="Palatino Linotype" panose="02040502050505030304" pitchFamily="18" charset="0"/>
              </a:rPr>
              <a:t> g</a:t>
            </a:r>
            <a:r>
              <a:rPr lang="en-US" altLang="ko-KR" sz="1400" baseline="30000" dirty="0">
                <a:latin typeface="Palatino Linotype" panose="02040502050505030304" pitchFamily="18" charset="0"/>
              </a:rPr>
              <a:t>-1 </a:t>
            </a:r>
            <a:r>
              <a:rPr lang="en-US" altLang="ko-KR" sz="1400" dirty="0">
                <a:latin typeface="Palatino Linotype" panose="02040502050505030304" pitchFamily="18" charset="0"/>
              </a:rPr>
              <a:t>seed)</a:t>
            </a:r>
            <a:endParaRPr lang="ko-KR" altLang="en-US" sz="1400" dirty="0">
              <a:latin typeface="Palatino Linotype" panose="0204050205050503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3176E4-492A-4792-A7D4-2DF18FD74509}"/>
              </a:ext>
            </a:extLst>
          </p:cNvPr>
          <p:cNvSpPr txBox="1"/>
          <p:nvPr/>
        </p:nvSpPr>
        <p:spPr>
          <a:xfrm rot="10800000">
            <a:off x="5416853" y="945576"/>
            <a:ext cx="400110" cy="130099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ko-KR" sz="1400" dirty="0">
                <a:latin typeface="Palatino Linotype" panose="02040502050505030304" pitchFamily="18" charset="0"/>
              </a:rPr>
              <a:t>No. of varieties</a:t>
            </a:r>
            <a:endParaRPr lang="ko-KR" altLang="en-US" sz="1400" dirty="0">
              <a:latin typeface="Palatino Linotype" panose="0204050205050503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4A0746-43D7-4E1B-8443-10CF4ECFE0D0}"/>
              </a:ext>
            </a:extLst>
          </p:cNvPr>
          <p:cNvSpPr txBox="1"/>
          <p:nvPr/>
        </p:nvSpPr>
        <p:spPr>
          <a:xfrm>
            <a:off x="6862296" y="3075898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>
                <a:latin typeface="Palatino Linotype" panose="02040502050505030304" pitchFamily="18" charset="0"/>
              </a:rPr>
              <a:t>campesterol</a:t>
            </a:r>
            <a:r>
              <a:rPr lang="en-US" altLang="ko-KR" sz="1400" dirty="0">
                <a:latin typeface="Palatino Linotype" panose="02040502050505030304" pitchFamily="18" charset="0"/>
              </a:rPr>
              <a:t> (</a:t>
            </a:r>
            <a:r>
              <a:rPr lang="en-US" altLang="ko-KR" sz="1400" dirty="0" err="1">
                <a:latin typeface="Palatino Linotype" panose="02040502050505030304" pitchFamily="18" charset="0"/>
              </a:rPr>
              <a:t>μg</a:t>
            </a:r>
            <a:r>
              <a:rPr lang="en-US" altLang="ko-KR" sz="1400" dirty="0">
                <a:latin typeface="Palatino Linotype" panose="02040502050505030304" pitchFamily="18" charset="0"/>
              </a:rPr>
              <a:t> g</a:t>
            </a:r>
            <a:r>
              <a:rPr lang="en-US" altLang="ko-KR" sz="1400" baseline="30000" dirty="0">
                <a:latin typeface="Palatino Linotype" panose="02040502050505030304" pitchFamily="18" charset="0"/>
              </a:rPr>
              <a:t>-1 </a:t>
            </a:r>
            <a:r>
              <a:rPr lang="en-US" altLang="ko-KR" sz="1400" dirty="0">
                <a:latin typeface="Palatino Linotype" panose="02040502050505030304" pitchFamily="18" charset="0"/>
              </a:rPr>
              <a:t>seed)</a:t>
            </a:r>
            <a:endParaRPr lang="ko-KR" altLang="en-US" sz="1400" dirty="0">
              <a:latin typeface="Palatino Linotype" panose="0204050205050503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0B6E69-A080-400B-829B-5F4CA31C4654}"/>
              </a:ext>
            </a:extLst>
          </p:cNvPr>
          <p:cNvSpPr txBox="1"/>
          <p:nvPr/>
        </p:nvSpPr>
        <p:spPr>
          <a:xfrm rot="10800000">
            <a:off x="123627" y="4229693"/>
            <a:ext cx="400110" cy="130099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ko-KR" sz="1400" dirty="0">
                <a:latin typeface="Palatino Linotype" panose="02040502050505030304" pitchFamily="18" charset="0"/>
              </a:rPr>
              <a:t>No. of varieties</a:t>
            </a:r>
            <a:endParaRPr lang="ko-KR" altLang="en-US" sz="1400" dirty="0">
              <a:latin typeface="Palatino Linotype" panose="0204050205050503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2C7BFC-2214-4306-BCA9-B4293D6535FF}"/>
              </a:ext>
            </a:extLst>
          </p:cNvPr>
          <p:cNvSpPr txBox="1"/>
          <p:nvPr/>
        </p:nvSpPr>
        <p:spPr>
          <a:xfrm>
            <a:off x="1543312" y="6360015"/>
            <a:ext cx="21723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latin typeface="Palatino Linotype" panose="02040502050505030304" pitchFamily="18" charset="0"/>
              </a:rPr>
              <a:t>stigmasterol (</a:t>
            </a:r>
            <a:r>
              <a:rPr lang="en-US" altLang="ko-KR" sz="1400" dirty="0" err="1">
                <a:latin typeface="Palatino Linotype" panose="02040502050505030304" pitchFamily="18" charset="0"/>
              </a:rPr>
              <a:t>μg</a:t>
            </a:r>
            <a:r>
              <a:rPr lang="en-US" altLang="ko-KR" sz="1400" dirty="0">
                <a:latin typeface="Palatino Linotype" panose="02040502050505030304" pitchFamily="18" charset="0"/>
              </a:rPr>
              <a:t> g</a:t>
            </a:r>
            <a:r>
              <a:rPr lang="en-US" altLang="ko-KR" sz="1400" baseline="30000" dirty="0">
                <a:latin typeface="Palatino Linotype" panose="02040502050505030304" pitchFamily="18" charset="0"/>
              </a:rPr>
              <a:t>-1 </a:t>
            </a:r>
            <a:r>
              <a:rPr lang="en-US" altLang="ko-KR" sz="1400" dirty="0">
                <a:latin typeface="Palatino Linotype" panose="02040502050505030304" pitchFamily="18" charset="0"/>
              </a:rPr>
              <a:t>seed)</a:t>
            </a:r>
            <a:endParaRPr lang="ko-KR" altLang="en-US" sz="14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468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80</Words>
  <Application>Microsoft Office PowerPoint</Application>
  <PresentationFormat>와이드스크린</PresentationFormat>
  <Paragraphs>16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7" baseType="lpstr">
      <vt:lpstr>맑은 고딕</vt:lpstr>
      <vt:lpstr>Arial</vt:lpstr>
      <vt:lpstr>Palatino Linotype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Blue</dc:creator>
  <cp:lastModifiedBy>Blue</cp:lastModifiedBy>
  <cp:revision>6</cp:revision>
  <dcterms:created xsi:type="dcterms:W3CDTF">2020-02-03T09:45:57Z</dcterms:created>
  <dcterms:modified xsi:type="dcterms:W3CDTF">2020-02-19T08:14:24Z</dcterms:modified>
</cp:coreProperties>
</file>