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rla%20Scotti\Documents\Documents\Scotti\Progetti%20Lombardia09-16\Biochar_2017\Lavoro\Risultati2018\Graficisuolo_201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it-IT" sz="1100"/>
              <a:t>Eigenvector PC1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Foglio1!$O$77:$O$100</c:f>
              <c:strCache>
                <c:ptCount val="24"/>
                <c:pt idx="0">
                  <c:v>wpH</c:v>
                </c:pt>
                <c:pt idx="1">
                  <c:v>salpH</c:v>
                </c:pt>
                <c:pt idx="2">
                  <c:v>Corg</c:v>
                </c:pt>
                <c:pt idx="3">
                  <c:v>TOC</c:v>
                </c:pt>
                <c:pt idx="4">
                  <c:v>Ntot</c:v>
                </c:pt>
                <c:pt idx="5">
                  <c:v>C/N</c:v>
                </c:pt>
                <c:pt idx="6">
                  <c:v>CEC</c:v>
                </c:pt>
                <c:pt idx="7">
                  <c:v>Ca</c:v>
                </c:pt>
                <c:pt idx="8">
                  <c:v>Mg</c:v>
                </c:pt>
                <c:pt idx="9">
                  <c:v>K </c:v>
                </c:pt>
                <c:pt idx="10">
                  <c:v>Na</c:v>
                </c:pt>
                <c:pt idx="11">
                  <c:v>Ca/Mg</c:v>
                </c:pt>
                <c:pt idx="12">
                  <c:v>Mg/K</c:v>
                </c:pt>
                <c:pt idx="13">
                  <c:v>TSB</c:v>
                </c:pt>
                <c:pt idx="14">
                  <c:v>ESP</c:v>
                </c:pt>
                <c:pt idx="15">
                  <c:v>P Olsen</c:v>
                </c:pt>
                <c:pt idx="16">
                  <c:v>Cbiom</c:v>
                </c:pt>
                <c:pt idx="17">
                  <c:v>basresp</c:v>
                </c:pt>
                <c:pt idx="18">
                  <c:v>cumresp</c:v>
                </c:pt>
                <c:pt idx="19">
                  <c:v>Qmet</c:v>
                </c:pt>
                <c:pt idx="20">
                  <c:v>Qmin</c:v>
                </c:pt>
                <c:pt idx="21">
                  <c:v>Wc 33 kPa</c:v>
                </c:pt>
                <c:pt idx="22">
                  <c:v>Wc 1500 kPa</c:v>
                </c:pt>
                <c:pt idx="23">
                  <c:v>available Wc</c:v>
                </c:pt>
              </c:strCache>
            </c:strRef>
          </c:cat>
          <c:val>
            <c:numRef>
              <c:f>Foglio1!$P$77:$P$100</c:f>
              <c:numCache>
                <c:formatCode>General</c:formatCode>
                <c:ptCount val="24"/>
                <c:pt idx="0">
                  <c:v>5.9575999999999997E-2</c:v>
                </c:pt>
                <c:pt idx="1">
                  <c:v>0.23028799999999999</c:v>
                </c:pt>
                <c:pt idx="2">
                  <c:v>0.27368999999999999</c:v>
                </c:pt>
                <c:pt idx="3">
                  <c:v>0.25728800000000002</c:v>
                </c:pt>
                <c:pt idx="4">
                  <c:v>2.614E-3</c:v>
                </c:pt>
                <c:pt idx="5">
                  <c:v>0.28860000000000002</c:v>
                </c:pt>
                <c:pt idx="6">
                  <c:v>0.27487200000000001</c:v>
                </c:pt>
                <c:pt idx="7">
                  <c:v>9.1010999999999995E-2</c:v>
                </c:pt>
                <c:pt idx="8">
                  <c:v>0.22012699999999999</c:v>
                </c:pt>
                <c:pt idx="9">
                  <c:v>0.22436600000000001</c:v>
                </c:pt>
                <c:pt idx="10">
                  <c:v>-5.6994999999999997E-2</c:v>
                </c:pt>
                <c:pt idx="11">
                  <c:v>-0.19358400000000001</c:v>
                </c:pt>
                <c:pt idx="12">
                  <c:v>-0.15599299999999999</c:v>
                </c:pt>
                <c:pt idx="13">
                  <c:v>-0.14518300000000001</c:v>
                </c:pt>
                <c:pt idx="14">
                  <c:v>-0.148503</c:v>
                </c:pt>
                <c:pt idx="15">
                  <c:v>-0.15301400000000001</c:v>
                </c:pt>
                <c:pt idx="16">
                  <c:v>-0.279864</c:v>
                </c:pt>
                <c:pt idx="17">
                  <c:v>0.24842</c:v>
                </c:pt>
                <c:pt idx="18">
                  <c:v>0.23937900000000001</c:v>
                </c:pt>
                <c:pt idx="19">
                  <c:v>0.22339000000000001</c:v>
                </c:pt>
                <c:pt idx="20">
                  <c:v>-9.7660000000000004E-3</c:v>
                </c:pt>
                <c:pt idx="21">
                  <c:v>0.24944469999999999</c:v>
                </c:pt>
                <c:pt idx="22">
                  <c:v>0.23827300000000001</c:v>
                </c:pt>
                <c:pt idx="23">
                  <c:v>0.19608300000000001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E4-41F9-BC62-35CD5DF15E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8653488"/>
        <c:axId val="208654048"/>
      </c:barChart>
      <c:catAx>
        <c:axId val="208653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08654048"/>
        <c:crosses val="autoZero"/>
        <c:auto val="1"/>
        <c:lblAlgn val="ctr"/>
        <c:lblOffset val="100"/>
        <c:noMultiLvlLbl val="0"/>
      </c:catAx>
      <c:valAx>
        <c:axId val="2086540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out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08653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ysClr val="windowText" lastClr="000000"/>
          </a:solidFill>
        </a:defRPr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it-IT" sz="1100"/>
              <a:t>Eigenvector PC2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ED7D31"/>
            </a:solidFill>
            <a:ln>
              <a:solidFill>
                <a:srgbClr val="ED7D31"/>
              </a:solidFill>
            </a:ln>
            <a:effectLst/>
          </c:spPr>
          <c:invertIfNegative val="0"/>
          <c:cat>
            <c:strRef>
              <c:f>Foglio1!$Z$77:$Z$100</c:f>
              <c:strCache>
                <c:ptCount val="24"/>
                <c:pt idx="0">
                  <c:v>wpH</c:v>
                </c:pt>
                <c:pt idx="1">
                  <c:v>salpH</c:v>
                </c:pt>
                <c:pt idx="2">
                  <c:v>Corg</c:v>
                </c:pt>
                <c:pt idx="3">
                  <c:v>TOC</c:v>
                </c:pt>
                <c:pt idx="4">
                  <c:v>Ntot</c:v>
                </c:pt>
                <c:pt idx="5">
                  <c:v>C/N</c:v>
                </c:pt>
                <c:pt idx="6">
                  <c:v>CEC</c:v>
                </c:pt>
                <c:pt idx="7">
                  <c:v>Ca</c:v>
                </c:pt>
                <c:pt idx="8">
                  <c:v>Mg</c:v>
                </c:pt>
                <c:pt idx="9">
                  <c:v>K </c:v>
                </c:pt>
                <c:pt idx="10">
                  <c:v>Na</c:v>
                </c:pt>
                <c:pt idx="11">
                  <c:v>Ca/Mg</c:v>
                </c:pt>
                <c:pt idx="12">
                  <c:v>Mg/K</c:v>
                </c:pt>
                <c:pt idx="13">
                  <c:v>TSB</c:v>
                </c:pt>
                <c:pt idx="14">
                  <c:v>ESP</c:v>
                </c:pt>
                <c:pt idx="15">
                  <c:v>P Olsen</c:v>
                </c:pt>
                <c:pt idx="16">
                  <c:v>Cbiom</c:v>
                </c:pt>
                <c:pt idx="17">
                  <c:v>basresp</c:v>
                </c:pt>
                <c:pt idx="18">
                  <c:v>cumresp</c:v>
                </c:pt>
                <c:pt idx="19">
                  <c:v>Qmet</c:v>
                </c:pt>
                <c:pt idx="20">
                  <c:v>Qmin</c:v>
                </c:pt>
                <c:pt idx="21">
                  <c:v>Wc 33 kPa</c:v>
                </c:pt>
                <c:pt idx="22">
                  <c:v>Wc 1500 kPa</c:v>
                </c:pt>
                <c:pt idx="23">
                  <c:v>available Wc</c:v>
                </c:pt>
              </c:strCache>
            </c:strRef>
          </c:cat>
          <c:val>
            <c:numRef>
              <c:f>Foglio1!$AA$77:$AA$100</c:f>
              <c:numCache>
                <c:formatCode>General</c:formatCode>
                <c:ptCount val="24"/>
                <c:pt idx="0">
                  <c:v>0.43350699999999998</c:v>
                </c:pt>
                <c:pt idx="1">
                  <c:v>0.16681000000000001</c:v>
                </c:pt>
                <c:pt idx="2">
                  <c:v>-6.9714999999999999E-2</c:v>
                </c:pt>
                <c:pt idx="3">
                  <c:v>-8.4918999999999994E-2</c:v>
                </c:pt>
                <c:pt idx="4">
                  <c:v>6.0394000000000003E-2</c:v>
                </c:pt>
                <c:pt idx="5">
                  <c:v>-8.5698999999999997E-2</c:v>
                </c:pt>
                <c:pt idx="6">
                  <c:v>-7.1580000000000005E-2</c:v>
                </c:pt>
                <c:pt idx="7">
                  <c:v>0.39620300000000003</c:v>
                </c:pt>
                <c:pt idx="8">
                  <c:v>7.5661999999999993E-2</c:v>
                </c:pt>
                <c:pt idx="9">
                  <c:v>0.17014399999999999</c:v>
                </c:pt>
                <c:pt idx="10">
                  <c:v>0.41939599999999999</c:v>
                </c:pt>
                <c:pt idx="11">
                  <c:v>6.1994E-2</c:v>
                </c:pt>
                <c:pt idx="12">
                  <c:v>-0.22964999999999999</c:v>
                </c:pt>
                <c:pt idx="13">
                  <c:v>0.274059</c:v>
                </c:pt>
                <c:pt idx="14">
                  <c:v>0.386633</c:v>
                </c:pt>
                <c:pt idx="15">
                  <c:v>0.202323</c:v>
                </c:pt>
                <c:pt idx="16">
                  <c:v>5.921E-3</c:v>
                </c:pt>
                <c:pt idx="17">
                  <c:v>0.137324</c:v>
                </c:pt>
                <c:pt idx="18">
                  <c:v>4.2610000000000002E-2</c:v>
                </c:pt>
                <c:pt idx="19">
                  <c:v>0.14071400000000001</c:v>
                </c:pt>
                <c:pt idx="20">
                  <c:v>5.2574999999999997E-2</c:v>
                </c:pt>
                <c:pt idx="21">
                  <c:v>-5.9471999999999997E-2</c:v>
                </c:pt>
                <c:pt idx="22">
                  <c:v>8.7819999999999995E-2</c:v>
                </c:pt>
                <c:pt idx="23">
                  <c:v>-0.10900600000000001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1D-421C-901D-7B7B5640A1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8908848"/>
        <c:axId val="208909408"/>
      </c:barChart>
      <c:catAx>
        <c:axId val="2089088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08909408"/>
        <c:crosses val="autoZero"/>
        <c:auto val="1"/>
        <c:lblAlgn val="ctr"/>
        <c:lblOffset val="100"/>
        <c:noMultiLvlLbl val="0"/>
      </c:catAx>
      <c:valAx>
        <c:axId val="208909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out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08908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ysClr val="windowText" lastClr="000000"/>
          </a:solidFill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F824F8E-B7ED-43F6-96D6-26D1ABE69C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2ACA278-5324-413F-80C8-08B83C1779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D91E9B-3EF3-42B2-AB04-9AB1C8100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E5BC7E-0BD9-42AF-911D-28A0BA1E8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312229E-4626-4B0B-ADD8-025A24F78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3625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4A9676-8F73-408C-86D3-D9178A3E2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53F417F-8071-4690-9CE4-71495CE8FE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26E86A-73DF-4416-9EEA-BB8B35004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5F91D1-6A7A-4AD3-B80F-2DC82FE83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03784E1-9D77-4568-A950-07F61F80A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039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FB5788B-E6E3-4746-B52C-B3E5E6F64F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E8C2406-7E28-497B-BF15-C7AC54EDB3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F520B5-6F13-4F34-AA5C-EBB1D11B5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EFDFB42-B5A9-452D-B46D-B30CAD98D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84B6AD-E14C-42B9-BC59-A8E30F18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93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5C2085-B482-41AB-9BEE-E38C69E40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7E75FC-EBB5-4DFE-891B-AB75BB015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A062B13-8375-42A1-8E9D-5F527B40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A7922A-03FC-481C-8056-7BA80CCA4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9619921-A35D-457C-A1B1-102E10C1A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400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ACC2AD-3B70-45B0-9E3F-06BD89E67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45AAFF8-B08F-4B65-8E22-509B54113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73DB04-042A-42D7-B9DC-AAC15D076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F17ECC-C4C6-4E61-9257-4ED090A65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3D00DA-1308-433E-A575-655634202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792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F7A5D8-053C-40D3-BEE3-47EFBDD30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880BF09-5E2B-4CFF-8145-8E1BCE6C6C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FFDD049-F30F-4B7A-A5BA-6B695D3A1C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8F961DD-3DAC-4478-AB89-20CB96C4E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2670065-AE0A-4881-A61F-4340FB366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26F8A2-9EE8-433D-9FCB-D738D3B02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70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82080D-0D57-42D3-BA6B-2DB0D0475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F6C2F9E-026C-453C-86BF-4CCB2E9AA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63BFFBB-2085-46D8-A905-5B09AE382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D3C28D7-F939-4675-B4CB-07E20EE92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060EE53-870A-4027-8ABD-B1ECB757C5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1EBC014-F34B-403E-8504-091BD7801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427AD3E-F906-4E7F-B77B-38C281A6C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CCB1084-F6CF-42F9-B43C-735A4E85C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61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3B9C89-A87A-4049-937F-DEEAA38E6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E1AE1FD-E437-4606-8598-3A91C7ADE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EFB8A2E-3882-4E93-B9DB-4B37442FF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05FE4D-5375-4DB4-BE4C-91F49AD7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0906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4DF0869-79FC-465A-AE74-354BCDEB0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FF39F5F-47F2-4828-8FB0-E617999AA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DC910C5-3E24-4CA5-AE67-D989DC188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3276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163BD7-11C8-4F83-A2DA-382A91528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ECC4A33-E6BE-49AE-A6D1-7EB4E7190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1AC7CB9-C4D0-4153-8941-7E0586BAB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BC20193-1B7F-44FB-B98D-632E8063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F539B43-3720-41F3-92BB-CCA76D21C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EA9C1A7-12D4-46F1-ADCB-50FDDC798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9400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9EAC83-CFC6-444C-B7A2-42F40337C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1EBFD9C-B4DC-46F1-BF13-9A32774155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6D5BF0E-F646-47AB-BE3F-CB57F8A56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805327C-33BB-4AB3-9CA3-74D67E25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E82FDA-8673-4BF7-BA22-FC1D4A883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23F6651-D621-42CA-A42E-5902AB2AB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2432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32861B3-765D-48B8-8DA7-04C8E08D2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ECBFDC4-9287-445A-B6BA-9BFE088512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E859DF-CD19-477A-98B3-AC0EE17D83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87671-66B0-452F-B09C-3039BBCD3AC1}" type="datetimeFigureOut">
              <a:rPr lang="it-IT" smtClean="0"/>
              <a:t>09/05/2022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6DDCD7-6127-44C8-9EC3-879D0E8D20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C7EF2F-217C-4151-BE9E-8253A402BC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5CA15-56CF-4F48-9119-6DC6A37555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299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F2F070CF-71AF-4DD8-81CB-4C5F8D9014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25993"/>
              </p:ext>
            </p:extLst>
          </p:nvPr>
        </p:nvGraphicFramePr>
        <p:xfrm>
          <a:off x="549007" y="1616866"/>
          <a:ext cx="4572000" cy="3624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>
            <a:extLst>
              <a:ext uri="{FF2B5EF4-FFF2-40B4-BE49-F238E27FC236}">
                <a16:creationId xmlns:a16="http://schemas.microsoft.com/office/drawing/2014/main" id="{A6B1E041-57E1-4207-8BF1-D15A398074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686493"/>
              </p:ext>
            </p:extLst>
          </p:nvPr>
        </p:nvGraphicFramePr>
        <p:xfrm>
          <a:off x="5121007" y="1614252"/>
          <a:ext cx="4572000" cy="3624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294CDDD4-98D0-49E8-AB43-4651D50B740F}"/>
              </a:ext>
            </a:extLst>
          </p:cNvPr>
          <p:cNvSpPr txBox="1"/>
          <p:nvPr/>
        </p:nvSpPr>
        <p:spPr>
          <a:xfrm>
            <a:off x="549007" y="1180214"/>
            <a:ext cx="450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Palatino Linotype" panose="02040502050505030304" pitchFamily="18" charset="0"/>
              </a:rPr>
              <a:t>A)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41D48A4-E95B-4251-B532-8661A0DC2C0A}"/>
              </a:ext>
            </a:extLst>
          </p:cNvPr>
          <p:cNvSpPr txBox="1"/>
          <p:nvPr/>
        </p:nvSpPr>
        <p:spPr>
          <a:xfrm>
            <a:off x="5273407" y="1180214"/>
            <a:ext cx="450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Palatino Linotype" panose="02040502050505030304" pitchFamily="18" charset="0"/>
              </a:rPr>
              <a:t>B)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D3FFCF0-A00E-4E82-8814-5FF5DE1BDAAA}"/>
              </a:ext>
            </a:extLst>
          </p:cNvPr>
          <p:cNvSpPr txBox="1"/>
          <p:nvPr/>
        </p:nvSpPr>
        <p:spPr>
          <a:xfrm>
            <a:off x="671281" y="542260"/>
            <a:ext cx="90217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Palatino Linotype" panose="02040502050505030304" pitchFamily="18" charset="0"/>
              </a:rPr>
              <a:t>Figure S4: </a:t>
            </a:r>
            <a:r>
              <a:rPr lang="it-IT" sz="1100" dirty="0" err="1">
                <a:latin typeface="Palatino Linotype" panose="02040502050505030304" pitchFamily="18" charset="0"/>
              </a:rPr>
              <a:t>Soil</a:t>
            </a:r>
            <a:r>
              <a:rPr lang="it-IT" sz="1100" dirty="0">
                <a:latin typeface="Palatino Linotype" panose="02040502050505030304" pitchFamily="18" charset="0"/>
              </a:rPr>
              <a:t> </a:t>
            </a:r>
            <a:r>
              <a:rPr lang="it-IT" sz="1100" dirty="0" err="1">
                <a:latin typeface="Palatino Linotype" panose="02040502050505030304" pitchFamily="18" charset="0"/>
              </a:rPr>
              <a:t>fertility</a:t>
            </a:r>
            <a:r>
              <a:rPr lang="it-IT" sz="1100" dirty="0">
                <a:latin typeface="Palatino Linotype" panose="02040502050505030304" pitchFamily="18" charset="0"/>
              </a:rPr>
              <a:t> </a:t>
            </a:r>
            <a:r>
              <a:rPr lang="it-IT" sz="1100" dirty="0" err="1">
                <a:latin typeface="Palatino Linotype" panose="02040502050505030304" pitchFamily="18" charset="0"/>
              </a:rPr>
              <a:t>parameters</a:t>
            </a:r>
            <a:r>
              <a:rPr lang="it-IT" sz="1100" dirty="0">
                <a:latin typeface="Palatino Linotype" panose="02040502050505030304" pitchFamily="18" charset="0"/>
              </a:rPr>
              <a:t> 2018: </a:t>
            </a:r>
            <a:r>
              <a:rPr lang="it-IT" sz="1100" dirty="0" err="1">
                <a:latin typeface="Palatino Linotype" panose="02040502050505030304" pitchFamily="18" charset="0"/>
              </a:rPr>
              <a:t>eigenvector</a:t>
            </a:r>
            <a:r>
              <a:rPr lang="it-IT" sz="1100" dirty="0">
                <a:latin typeface="Palatino Linotype" panose="02040502050505030304" pitchFamily="18" charset="0"/>
              </a:rPr>
              <a:t> of PC1 (A) and PC2 (B) of the </a:t>
            </a:r>
            <a:r>
              <a:rPr lang="it-IT" sz="1100" dirty="0" err="1">
                <a:latin typeface="Palatino Linotype" panose="02040502050505030304" pitchFamily="18" charset="0"/>
              </a:rPr>
              <a:t>Principal</a:t>
            </a:r>
            <a:r>
              <a:rPr lang="it-IT" sz="1100" dirty="0">
                <a:latin typeface="Palatino Linotype" panose="02040502050505030304" pitchFamily="18" charset="0"/>
              </a:rPr>
              <a:t> Component Analysis.</a:t>
            </a:r>
          </a:p>
        </p:txBody>
      </p:sp>
    </p:spTree>
    <p:extLst>
      <p:ext uri="{BB962C8B-B14F-4D97-AF65-F5344CB8AC3E}">
        <p14:creationId xmlns:p14="http://schemas.microsoft.com/office/powerpoint/2010/main" val="38995727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carla luisa enrica scotti</dc:creator>
  <cp:lastModifiedBy>carla luisa enrica scotti</cp:lastModifiedBy>
  <cp:revision>5</cp:revision>
  <dcterms:created xsi:type="dcterms:W3CDTF">2022-03-04T14:09:02Z</dcterms:created>
  <dcterms:modified xsi:type="dcterms:W3CDTF">2022-05-09T15:35:42Z</dcterms:modified>
</cp:coreProperties>
</file>