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avi" ContentType="video/avi"/>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6858000" cy="9144000" type="screen4x3"/>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Fritsch-Decker, Susanne (ITG)" initials="SFD" lastIdx="2"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p:scale>
          <a:sx n="89" d="100"/>
          <a:sy n="89" d="100"/>
        </p:scale>
        <p:origin x="-638" y="634"/>
      </p:cViewPr>
      <p:guideLst>
        <p:guide orient="horz" pos="249"/>
        <p:guide orient="horz" pos="1429"/>
        <p:guide pos="255"/>
        <p:guide pos="1003"/>
      </p:guideLst>
    </p:cSldViewPr>
  </p:slideViewPr>
  <p:notesTextViewPr>
    <p:cViewPr>
      <p:scale>
        <a:sx n="1" d="1"/>
        <a:sy n="1" d="1"/>
      </p:scale>
      <p:origin x="0" y="0"/>
    </p:cViewPr>
  </p:notesTextViewPr>
  <p:gridSpacing cx="36004" cy="36004"/>
</p:viewPr>
</file>

<file path=ppt/_rels/presentation.xml.rels><?xml version="1.0" encoding="UTF-8" standalone="yes"?>
<Relationships xmlns="http://schemas.openxmlformats.org/package/2006/relationships"><Relationship Id="rId3" Type="http://schemas.openxmlformats.org/officeDocument/2006/relationships/commentAuthors" Target="commentAuthors.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514350" y="2840568"/>
            <a:ext cx="5829300" cy="1960033"/>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p>
            <a:fld id="{E7285000-0BE7-4C5E-8164-1CA8F5BE7019}" type="datetimeFigureOut">
              <a:rPr lang="de-DE" smtClean="0"/>
              <a:t>09.07.2019</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25F1300F-242D-4242-AE9A-A7E1348CED65}" type="slidenum">
              <a:rPr lang="de-DE" smtClean="0"/>
              <a:t>‹Nr.›</a:t>
            </a:fld>
            <a:endParaRPr lang="de-DE"/>
          </a:p>
        </p:txBody>
      </p:sp>
    </p:spTree>
    <p:extLst>
      <p:ext uri="{BB962C8B-B14F-4D97-AF65-F5344CB8AC3E}">
        <p14:creationId xmlns:p14="http://schemas.microsoft.com/office/powerpoint/2010/main" val="14223800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E7285000-0BE7-4C5E-8164-1CA8F5BE7019}" type="datetimeFigureOut">
              <a:rPr lang="de-DE" smtClean="0"/>
              <a:t>09.07.2019</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25F1300F-242D-4242-AE9A-A7E1348CED65}" type="slidenum">
              <a:rPr lang="de-DE" smtClean="0"/>
              <a:t>‹Nr.›</a:t>
            </a:fld>
            <a:endParaRPr lang="de-DE"/>
          </a:p>
        </p:txBody>
      </p:sp>
    </p:spTree>
    <p:extLst>
      <p:ext uri="{BB962C8B-B14F-4D97-AF65-F5344CB8AC3E}">
        <p14:creationId xmlns:p14="http://schemas.microsoft.com/office/powerpoint/2010/main" val="36549176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4972050" y="366185"/>
            <a:ext cx="1543050" cy="7802033"/>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342900" y="366185"/>
            <a:ext cx="4514850" cy="7802033"/>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E7285000-0BE7-4C5E-8164-1CA8F5BE7019}" type="datetimeFigureOut">
              <a:rPr lang="de-DE" smtClean="0"/>
              <a:t>09.07.2019</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25F1300F-242D-4242-AE9A-A7E1348CED65}" type="slidenum">
              <a:rPr lang="de-DE" smtClean="0"/>
              <a:t>‹Nr.›</a:t>
            </a:fld>
            <a:endParaRPr lang="de-DE"/>
          </a:p>
        </p:txBody>
      </p:sp>
    </p:spTree>
    <p:extLst>
      <p:ext uri="{BB962C8B-B14F-4D97-AF65-F5344CB8AC3E}">
        <p14:creationId xmlns:p14="http://schemas.microsoft.com/office/powerpoint/2010/main" val="8675700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E7285000-0BE7-4C5E-8164-1CA8F5BE7019}" type="datetimeFigureOut">
              <a:rPr lang="de-DE" smtClean="0"/>
              <a:t>09.07.2019</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25F1300F-242D-4242-AE9A-A7E1348CED65}" type="slidenum">
              <a:rPr lang="de-DE" smtClean="0"/>
              <a:t>‹Nr.›</a:t>
            </a:fld>
            <a:endParaRPr lang="de-DE"/>
          </a:p>
        </p:txBody>
      </p:sp>
    </p:spTree>
    <p:extLst>
      <p:ext uri="{BB962C8B-B14F-4D97-AF65-F5344CB8AC3E}">
        <p14:creationId xmlns:p14="http://schemas.microsoft.com/office/powerpoint/2010/main" val="29673276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541735" y="5875867"/>
            <a:ext cx="5829300" cy="1816100"/>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541735" y="3875618"/>
            <a:ext cx="5829300" cy="20002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smtClean="0"/>
              <a:t>Textmasterformat bearbeiten</a:t>
            </a:r>
          </a:p>
        </p:txBody>
      </p:sp>
      <p:sp>
        <p:nvSpPr>
          <p:cNvPr id="4" name="Datumsplatzhalter 3"/>
          <p:cNvSpPr>
            <a:spLocks noGrp="1"/>
          </p:cNvSpPr>
          <p:nvPr>
            <p:ph type="dt" sz="half" idx="10"/>
          </p:nvPr>
        </p:nvSpPr>
        <p:spPr/>
        <p:txBody>
          <a:bodyPr/>
          <a:lstStyle/>
          <a:p>
            <a:fld id="{E7285000-0BE7-4C5E-8164-1CA8F5BE7019}" type="datetimeFigureOut">
              <a:rPr lang="de-DE" smtClean="0"/>
              <a:t>09.07.2019</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25F1300F-242D-4242-AE9A-A7E1348CED65}" type="slidenum">
              <a:rPr lang="de-DE" smtClean="0"/>
              <a:t>‹Nr.›</a:t>
            </a:fld>
            <a:endParaRPr lang="de-DE"/>
          </a:p>
        </p:txBody>
      </p:sp>
    </p:spTree>
    <p:extLst>
      <p:ext uri="{BB962C8B-B14F-4D97-AF65-F5344CB8AC3E}">
        <p14:creationId xmlns:p14="http://schemas.microsoft.com/office/powerpoint/2010/main" val="8584984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342900" y="2133601"/>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3486150" y="2133601"/>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4"/>
          <p:cNvSpPr>
            <a:spLocks noGrp="1"/>
          </p:cNvSpPr>
          <p:nvPr>
            <p:ph type="dt" sz="half" idx="10"/>
          </p:nvPr>
        </p:nvSpPr>
        <p:spPr/>
        <p:txBody>
          <a:bodyPr/>
          <a:lstStyle/>
          <a:p>
            <a:fld id="{E7285000-0BE7-4C5E-8164-1CA8F5BE7019}" type="datetimeFigureOut">
              <a:rPr lang="de-DE" smtClean="0"/>
              <a:t>09.07.2019</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25F1300F-242D-4242-AE9A-A7E1348CED65}" type="slidenum">
              <a:rPr lang="de-DE" smtClean="0"/>
              <a:t>‹Nr.›</a:t>
            </a:fld>
            <a:endParaRPr lang="de-DE"/>
          </a:p>
        </p:txBody>
      </p:sp>
    </p:spTree>
    <p:extLst>
      <p:ext uri="{BB962C8B-B14F-4D97-AF65-F5344CB8AC3E}">
        <p14:creationId xmlns:p14="http://schemas.microsoft.com/office/powerpoint/2010/main" val="32914020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342900" y="2046817"/>
            <a:ext cx="303014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342900"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3483769" y="2046817"/>
            <a:ext cx="303133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3483769"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6"/>
          <p:cNvSpPr>
            <a:spLocks noGrp="1"/>
          </p:cNvSpPr>
          <p:nvPr>
            <p:ph type="dt" sz="half" idx="10"/>
          </p:nvPr>
        </p:nvSpPr>
        <p:spPr/>
        <p:txBody>
          <a:bodyPr/>
          <a:lstStyle/>
          <a:p>
            <a:fld id="{E7285000-0BE7-4C5E-8164-1CA8F5BE7019}" type="datetimeFigureOut">
              <a:rPr lang="de-DE" smtClean="0"/>
              <a:t>09.07.2019</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25F1300F-242D-4242-AE9A-A7E1348CED65}" type="slidenum">
              <a:rPr lang="de-DE" smtClean="0"/>
              <a:t>‹Nr.›</a:t>
            </a:fld>
            <a:endParaRPr lang="de-DE"/>
          </a:p>
        </p:txBody>
      </p:sp>
    </p:spTree>
    <p:extLst>
      <p:ext uri="{BB962C8B-B14F-4D97-AF65-F5344CB8AC3E}">
        <p14:creationId xmlns:p14="http://schemas.microsoft.com/office/powerpoint/2010/main" val="9702789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p:txBody>
          <a:bodyPr/>
          <a:lstStyle/>
          <a:p>
            <a:fld id="{E7285000-0BE7-4C5E-8164-1CA8F5BE7019}" type="datetimeFigureOut">
              <a:rPr lang="de-DE" smtClean="0"/>
              <a:t>09.07.2019</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25F1300F-242D-4242-AE9A-A7E1348CED65}" type="slidenum">
              <a:rPr lang="de-DE" smtClean="0"/>
              <a:t>‹Nr.›</a:t>
            </a:fld>
            <a:endParaRPr lang="de-DE"/>
          </a:p>
        </p:txBody>
      </p:sp>
    </p:spTree>
    <p:extLst>
      <p:ext uri="{BB962C8B-B14F-4D97-AF65-F5344CB8AC3E}">
        <p14:creationId xmlns:p14="http://schemas.microsoft.com/office/powerpoint/2010/main" val="38804612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E7285000-0BE7-4C5E-8164-1CA8F5BE7019}" type="datetimeFigureOut">
              <a:rPr lang="de-DE" smtClean="0"/>
              <a:t>09.07.2019</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25F1300F-242D-4242-AE9A-A7E1348CED65}" type="slidenum">
              <a:rPr lang="de-DE" smtClean="0"/>
              <a:t>‹Nr.›</a:t>
            </a:fld>
            <a:endParaRPr lang="de-DE"/>
          </a:p>
        </p:txBody>
      </p:sp>
    </p:spTree>
    <p:extLst>
      <p:ext uri="{BB962C8B-B14F-4D97-AF65-F5344CB8AC3E}">
        <p14:creationId xmlns:p14="http://schemas.microsoft.com/office/powerpoint/2010/main" val="15338125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342900" y="364067"/>
            <a:ext cx="2256235" cy="154940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2681287" y="364067"/>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342900" y="1913467"/>
            <a:ext cx="2256235" cy="62547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Datumsplatzhalter 4"/>
          <p:cNvSpPr>
            <a:spLocks noGrp="1"/>
          </p:cNvSpPr>
          <p:nvPr>
            <p:ph type="dt" sz="half" idx="10"/>
          </p:nvPr>
        </p:nvSpPr>
        <p:spPr/>
        <p:txBody>
          <a:bodyPr/>
          <a:lstStyle/>
          <a:p>
            <a:fld id="{E7285000-0BE7-4C5E-8164-1CA8F5BE7019}" type="datetimeFigureOut">
              <a:rPr lang="de-DE" smtClean="0"/>
              <a:t>09.07.2019</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25F1300F-242D-4242-AE9A-A7E1348CED65}" type="slidenum">
              <a:rPr lang="de-DE" smtClean="0"/>
              <a:t>‹Nr.›</a:t>
            </a:fld>
            <a:endParaRPr lang="de-DE"/>
          </a:p>
        </p:txBody>
      </p:sp>
    </p:spTree>
    <p:extLst>
      <p:ext uri="{BB962C8B-B14F-4D97-AF65-F5344CB8AC3E}">
        <p14:creationId xmlns:p14="http://schemas.microsoft.com/office/powerpoint/2010/main" val="33627629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344216" y="6400800"/>
            <a:ext cx="4114800" cy="755651"/>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344216" y="81703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1344216" y="7156451"/>
            <a:ext cx="41148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Datumsplatzhalter 4"/>
          <p:cNvSpPr>
            <a:spLocks noGrp="1"/>
          </p:cNvSpPr>
          <p:nvPr>
            <p:ph type="dt" sz="half" idx="10"/>
          </p:nvPr>
        </p:nvSpPr>
        <p:spPr/>
        <p:txBody>
          <a:bodyPr/>
          <a:lstStyle/>
          <a:p>
            <a:fld id="{E7285000-0BE7-4C5E-8164-1CA8F5BE7019}" type="datetimeFigureOut">
              <a:rPr lang="de-DE" smtClean="0"/>
              <a:t>09.07.2019</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25F1300F-242D-4242-AE9A-A7E1348CED65}" type="slidenum">
              <a:rPr lang="de-DE" smtClean="0"/>
              <a:t>‹Nr.›</a:t>
            </a:fld>
            <a:endParaRPr lang="de-DE"/>
          </a:p>
        </p:txBody>
      </p:sp>
    </p:spTree>
    <p:extLst>
      <p:ext uri="{BB962C8B-B14F-4D97-AF65-F5344CB8AC3E}">
        <p14:creationId xmlns:p14="http://schemas.microsoft.com/office/powerpoint/2010/main" val="3884266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342900" y="366184"/>
            <a:ext cx="6172200" cy="1524000"/>
          </a:xfrm>
          <a:prstGeom prst="rect">
            <a:avLst/>
          </a:prstGeom>
        </p:spPr>
        <p:txBody>
          <a:bodyPr vert="horz" lIns="91440" tIns="45720" rIns="91440" bIns="45720" rtlCol="0" anchor="ctr">
            <a:normAutofit/>
          </a:bodyPr>
          <a:lstStyle/>
          <a:p>
            <a:r>
              <a:rPr lang="de-DE" smtClean="0"/>
              <a:t>Titelmasterformat durch Klicken bearbeiten</a:t>
            </a:r>
            <a:endParaRPr lang="de-DE"/>
          </a:p>
        </p:txBody>
      </p:sp>
      <p:sp>
        <p:nvSpPr>
          <p:cNvPr id="3" name="Textplatzhalter 2"/>
          <p:cNvSpPr>
            <a:spLocks noGrp="1"/>
          </p:cNvSpPr>
          <p:nvPr>
            <p:ph type="body" idx="1"/>
          </p:nvPr>
        </p:nvSpPr>
        <p:spPr>
          <a:xfrm>
            <a:off x="342900" y="2133601"/>
            <a:ext cx="6172200" cy="6034617"/>
          </a:xfrm>
          <a:prstGeom prst="rect">
            <a:avLst/>
          </a:prstGeom>
        </p:spPr>
        <p:txBody>
          <a:bodyPr vert="horz" lIns="91440" tIns="45720" rIns="91440" bIns="45720" rtlCol="0">
            <a:norm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2"/>
          </p:nvPr>
        </p:nvSpPr>
        <p:spPr>
          <a:xfrm>
            <a:off x="342900" y="8475134"/>
            <a:ext cx="1600200" cy="486833"/>
          </a:xfrm>
          <a:prstGeom prst="rect">
            <a:avLst/>
          </a:prstGeom>
        </p:spPr>
        <p:txBody>
          <a:bodyPr vert="horz" lIns="91440" tIns="45720" rIns="91440" bIns="45720" rtlCol="0" anchor="ctr"/>
          <a:lstStyle>
            <a:lvl1pPr algn="l">
              <a:defRPr sz="1200">
                <a:solidFill>
                  <a:schemeClr val="tx1">
                    <a:tint val="75000"/>
                  </a:schemeClr>
                </a:solidFill>
              </a:defRPr>
            </a:lvl1pPr>
          </a:lstStyle>
          <a:p>
            <a:fld id="{E7285000-0BE7-4C5E-8164-1CA8F5BE7019}" type="datetimeFigureOut">
              <a:rPr lang="de-DE" smtClean="0"/>
              <a:t>09.07.2019</a:t>
            </a:fld>
            <a:endParaRPr lang="de-DE"/>
          </a:p>
        </p:txBody>
      </p:sp>
      <p:sp>
        <p:nvSpPr>
          <p:cNvPr id="5" name="Fußzeilenplatzhalter 4"/>
          <p:cNvSpPr>
            <a:spLocks noGrp="1"/>
          </p:cNvSpPr>
          <p:nvPr>
            <p:ph type="ftr" sz="quarter" idx="3"/>
          </p:nvPr>
        </p:nvSpPr>
        <p:spPr>
          <a:xfrm>
            <a:off x="2343150" y="8475134"/>
            <a:ext cx="2171700" cy="48683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4914900" y="8475134"/>
            <a:ext cx="1600200" cy="486833"/>
          </a:xfrm>
          <a:prstGeom prst="rect">
            <a:avLst/>
          </a:prstGeom>
        </p:spPr>
        <p:txBody>
          <a:bodyPr vert="horz" lIns="91440" tIns="45720" rIns="91440" bIns="45720" rtlCol="0" anchor="ctr"/>
          <a:lstStyle>
            <a:lvl1pPr algn="r">
              <a:defRPr sz="1200">
                <a:solidFill>
                  <a:schemeClr val="tx1">
                    <a:tint val="75000"/>
                  </a:schemeClr>
                </a:solidFill>
              </a:defRPr>
            </a:lvl1pPr>
          </a:lstStyle>
          <a:p>
            <a:fld id="{25F1300F-242D-4242-AE9A-A7E1348CED65}" type="slidenum">
              <a:rPr lang="de-DE" smtClean="0"/>
              <a:t>‹Nr.›</a:t>
            </a:fld>
            <a:endParaRPr lang="de-DE"/>
          </a:p>
        </p:txBody>
      </p:sp>
    </p:spTree>
    <p:extLst>
      <p:ext uri="{BB962C8B-B14F-4D97-AF65-F5344CB8AC3E}">
        <p14:creationId xmlns:p14="http://schemas.microsoft.com/office/powerpoint/2010/main" val="30461473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video" Target="../media/media4.avi"/><Relationship Id="rId13" Type="http://schemas.openxmlformats.org/officeDocument/2006/relationships/image" Target="../media/image2.png"/><Relationship Id="rId3" Type="http://schemas.microsoft.com/office/2007/relationships/media" Target="../media/media2.avi"/><Relationship Id="rId7" Type="http://schemas.microsoft.com/office/2007/relationships/media" Target="../media/media4.avi"/><Relationship Id="rId12" Type="http://schemas.openxmlformats.org/officeDocument/2006/relationships/image" Target="../media/image1.png"/><Relationship Id="rId2" Type="http://schemas.openxmlformats.org/officeDocument/2006/relationships/video" Target="../media/media1.avi"/><Relationship Id="rId16" Type="http://schemas.openxmlformats.org/officeDocument/2006/relationships/image" Target="../media/image5.png"/><Relationship Id="rId1" Type="http://schemas.microsoft.com/office/2007/relationships/media" Target="../media/media1.avi"/><Relationship Id="rId6" Type="http://schemas.openxmlformats.org/officeDocument/2006/relationships/video" Target="../media/media3.avi"/><Relationship Id="rId11" Type="http://schemas.openxmlformats.org/officeDocument/2006/relationships/slideLayout" Target="../slideLayouts/slideLayout7.xml"/><Relationship Id="rId5" Type="http://schemas.microsoft.com/office/2007/relationships/media" Target="../media/media3.avi"/><Relationship Id="rId15" Type="http://schemas.openxmlformats.org/officeDocument/2006/relationships/image" Target="../media/image4.png"/><Relationship Id="rId10" Type="http://schemas.openxmlformats.org/officeDocument/2006/relationships/video" Target="../media/media5.avi"/><Relationship Id="rId4" Type="http://schemas.openxmlformats.org/officeDocument/2006/relationships/video" Target="../media/media2.avi"/><Relationship Id="rId9" Type="http://schemas.microsoft.com/office/2007/relationships/media" Target="../media/media5.avi"/><Relationship Id="rId1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feld 8"/>
          <p:cNvSpPr txBox="1"/>
          <p:nvPr/>
        </p:nvSpPr>
        <p:spPr>
          <a:xfrm>
            <a:off x="404663" y="323528"/>
            <a:ext cx="1188149" cy="223138"/>
          </a:xfrm>
          <a:prstGeom prst="rect">
            <a:avLst/>
          </a:prstGeom>
          <a:noFill/>
        </p:spPr>
        <p:txBody>
          <a:bodyPr wrap="square" rtlCol="0">
            <a:spAutoFit/>
          </a:bodyPr>
          <a:lstStyle/>
          <a:p>
            <a:pPr algn="ctr"/>
            <a:r>
              <a:rPr lang="de-DE" sz="850" dirty="0" smtClean="0">
                <a:latin typeface="Arial" panose="020B0604020202020204" pitchFamily="34" charset="0"/>
                <a:cs typeface="Arial" panose="020B0604020202020204" pitchFamily="34" charset="0"/>
              </a:rPr>
              <a:t>10% FCS</a:t>
            </a:r>
            <a:endParaRPr lang="de-DE" sz="850" dirty="0">
              <a:latin typeface="Arial" panose="020B0604020202020204" pitchFamily="34" charset="0"/>
              <a:cs typeface="Arial" panose="020B0604020202020204" pitchFamily="34" charset="0"/>
            </a:endParaRPr>
          </a:p>
        </p:txBody>
      </p:sp>
      <p:sp>
        <p:nvSpPr>
          <p:cNvPr id="10" name="Textfeld 9"/>
          <p:cNvSpPr txBox="1"/>
          <p:nvPr/>
        </p:nvSpPr>
        <p:spPr>
          <a:xfrm>
            <a:off x="1628800" y="324662"/>
            <a:ext cx="1188000" cy="223138"/>
          </a:xfrm>
          <a:prstGeom prst="rect">
            <a:avLst/>
          </a:prstGeom>
          <a:noFill/>
        </p:spPr>
        <p:txBody>
          <a:bodyPr wrap="square" rtlCol="0">
            <a:spAutoFit/>
          </a:bodyPr>
          <a:lstStyle/>
          <a:p>
            <a:pPr algn="ctr"/>
            <a:r>
              <a:rPr lang="de-DE" sz="850" dirty="0" smtClean="0">
                <a:latin typeface="Arial" panose="020B0604020202020204" pitchFamily="34" charset="0"/>
                <a:cs typeface="Arial" panose="020B0604020202020204" pitchFamily="34" charset="0"/>
              </a:rPr>
              <a:t>0% FCS</a:t>
            </a:r>
            <a:endParaRPr lang="de-DE" sz="850" dirty="0">
              <a:latin typeface="Arial" panose="020B0604020202020204" pitchFamily="34" charset="0"/>
              <a:cs typeface="Arial" panose="020B0604020202020204" pitchFamily="34" charset="0"/>
            </a:endParaRPr>
          </a:p>
        </p:txBody>
      </p:sp>
      <p:sp>
        <p:nvSpPr>
          <p:cNvPr id="13" name="Textfeld 12"/>
          <p:cNvSpPr txBox="1"/>
          <p:nvPr/>
        </p:nvSpPr>
        <p:spPr>
          <a:xfrm>
            <a:off x="2852937" y="1468542"/>
            <a:ext cx="1181249" cy="223138"/>
          </a:xfrm>
          <a:prstGeom prst="rect">
            <a:avLst/>
          </a:prstGeom>
          <a:noFill/>
        </p:spPr>
        <p:txBody>
          <a:bodyPr wrap="square" rtlCol="0">
            <a:spAutoFit/>
          </a:bodyPr>
          <a:lstStyle/>
          <a:p>
            <a:pPr algn="ctr"/>
            <a:r>
              <a:rPr lang="de-DE" sz="850" b="1" dirty="0" smtClean="0">
                <a:latin typeface="Arial" panose="020B0604020202020204" pitchFamily="34" charset="0"/>
                <a:cs typeface="Arial" panose="020B0604020202020204" pitchFamily="34" charset="0"/>
              </a:rPr>
              <a:t>+   </a:t>
            </a:r>
            <a:endParaRPr lang="de-DE" sz="850" b="1" dirty="0">
              <a:latin typeface="Arial" panose="020B0604020202020204" pitchFamily="34" charset="0"/>
              <a:cs typeface="Arial" panose="020B0604020202020204" pitchFamily="34" charset="0"/>
            </a:endParaRPr>
          </a:p>
        </p:txBody>
      </p:sp>
      <p:sp>
        <p:nvSpPr>
          <p:cNvPr id="15" name="Textfeld 14"/>
          <p:cNvSpPr txBox="1"/>
          <p:nvPr/>
        </p:nvSpPr>
        <p:spPr>
          <a:xfrm>
            <a:off x="404664" y="1468542"/>
            <a:ext cx="1181250" cy="223138"/>
          </a:xfrm>
          <a:prstGeom prst="rect">
            <a:avLst/>
          </a:prstGeom>
          <a:noFill/>
        </p:spPr>
        <p:txBody>
          <a:bodyPr wrap="square" rtlCol="0">
            <a:spAutoFit/>
          </a:bodyPr>
          <a:lstStyle/>
          <a:p>
            <a:pPr algn="ctr"/>
            <a:r>
              <a:rPr lang="de-DE" sz="850" b="1" dirty="0" smtClean="0">
                <a:latin typeface="Arial" panose="020B0604020202020204" pitchFamily="34" charset="0"/>
                <a:cs typeface="Arial" panose="020B0604020202020204" pitchFamily="34" charset="0"/>
              </a:rPr>
              <a:t>-</a:t>
            </a:r>
            <a:endParaRPr lang="de-DE" sz="850" b="1" dirty="0">
              <a:latin typeface="Arial" panose="020B0604020202020204" pitchFamily="34" charset="0"/>
              <a:cs typeface="Arial" panose="020B0604020202020204" pitchFamily="34" charset="0"/>
            </a:endParaRPr>
          </a:p>
        </p:txBody>
      </p:sp>
      <p:sp>
        <p:nvSpPr>
          <p:cNvPr id="16" name="Textfeld 15"/>
          <p:cNvSpPr txBox="1"/>
          <p:nvPr/>
        </p:nvSpPr>
        <p:spPr>
          <a:xfrm>
            <a:off x="1629717" y="1468542"/>
            <a:ext cx="1181244" cy="223138"/>
          </a:xfrm>
          <a:prstGeom prst="rect">
            <a:avLst/>
          </a:prstGeom>
          <a:noFill/>
        </p:spPr>
        <p:txBody>
          <a:bodyPr wrap="square" rtlCol="0">
            <a:spAutoFit/>
          </a:bodyPr>
          <a:lstStyle/>
          <a:p>
            <a:pPr algn="ctr"/>
            <a:r>
              <a:rPr lang="de-DE" sz="850" b="1" dirty="0" smtClean="0">
                <a:latin typeface="Arial" panose="020B0604020202020204" pitchFamily="34" charset="0"/>
                <a:cs typeface="Arial" panose="020B0604020202020204" pitchFamily="34" charset="0"/>
              </a:rPr>
              <a:t>-</a:t>
            </a:r>
            <a:endParaRPr lang="de-DE" sz="850" b="1" dirty="0">
              <a:latin typeface="Arial" panose="020B0604020202020204" pitchFamily="34" charset="0"/>
              <a:cs typeface="Arial" panose="020B0604020202020204" pitchFamily="34" charset="0"/>
            </a:endParaRPr>
          </a:p>
        </p:txBody>
      </p:sp>
      <p:sp>
        <p:nvSpPr>
          <p:cNvPr id="17" name="Textfeld 16"/>
          <p:cNvSpPr txBox="1"/>
          <p:nvPr/>
        </p:nvSpPr>
        <p:spPr>
          <a:xfrm>
            <a:off x="3969060" y="1475656"/>
            <a:ext cx="1656000" cy="230832"/>
          </a:xfrm>
          <a:prstGeom prst="rect">
            <a:avLst/>
          </a:prstGeom>
          <a:noFill/>
        </p:spPr>
        <p:txBody>
          <a:bodyPr wrap="square" rtlCol="0">
            <a:spAutoFit/>
          </a:bodyPr>
          <a:lstStyle/>
          <a:p>
            <a:r>
              <a:rPr lang="de-DE" sz="850" dirty="0" smtClean="0">
                <a:latin typeface="Arial" panose="020B0604020202020204" pitchFamily="34" charset="0"/>
                <a:cs typeface="Arial" panose="020B0604020202020204" pitchFamily="34" charset="0"/>
              </a:rPr>
              <a:t>SiO</a:t>
            </a:r>
            <a:r>
              <a:rPr lang="de-DE" sz="850" baseline="-25000" dirty="0" smtClean="0">
                <a:latin typeface="Arial" panose="020B0604020202020204" pitchFamily="34" charset="0"/>
                <a:cs typeface="Arial" panose="020B0604020202020204" pitchFamily="34" charset="0"/>
              </a:rPr>
              <a:t>2</a:t>
            </a:r>
            <a:r>
              <a:rPr lang="de-DE" sz="850" dirty="0" smtClean="0">
                <a:latin typeface="Arial" panose="020B0604020202020204" pitchFamily="34" charset="0"/>
                <a:cs typeface="Arial" panose="020B0604020202020204" pitchFamily="34" charset="0"/>
              </a:rPr>
              <a:t>-12nm   </a:t>
            </a:r>
            <a:endParaRPr lang="de-DE" sz="850" dirty="0">
              <a:latin typeface="Arial" panose="020B0604020202020204" pitchFamily="34" charset="0"/>
              <a:cs typeface="Arial" panose="020B0604020202020204" pitchFamily="34" charset="0"/>
            </a:endParaRPr>
          </a:p>
        </p:txBody>
      </p:sp>
      <p:sp>
        <p:nvSpPr>
          <p:cNvPr id="19" name="Textfeld 18"/>
          <p:cNvSpPr txBox="1"/>
          <p:nvPr/>
        </p:nvSpPr>
        <p:spPr>
          <a:xfrm>
            <a:off x="80628" y="215516"/>
            <a:ext cx="372218" cy="276999"/>
          </a:xfrm>
          <a:prstGeom prst="rect">
            <a:avLst/>
          </a:prstGeom>
          <a:noFill/>
        </p:spPr>
        <p:txBody>
          <a:bodyPr wrap="none" rtlCol="0">
            <a:spAutoFit/>
          </a:bodyPr>
          <a:lstStyle/>
          <a:p>
            <a:r>
              <a:rPr lang="de-DE" sz="1200" b="1" dirty="0" smtClean="0">
                <a:latin typeface="Arial" panose="020B0604020202020204" pitchFamily="34" charset="0"/>
                <a:cs typeface="Arial" panose="020B0604020202020204" pitchFamily="34" charset="0"/>
              </a:rPr>
              <a:t>(a)</a:t>
            </a:r>
            <a:endParaRPr lang="de-DE" sz="1200" b="1" dirty="0">
              <a:latin typeface="Arial" panose="020B0604020202020204" pitchFamily="34" charset="0"/>
              <a:cs typeface="Arial" panose="020B0604020202020204" pitchFamily="34" charset="0"/>
            </a:endParaRPr>
          </a:p>
        </p:txBody>
      </p:sp>
      <p:sp>
        <p:nvSpPr>
          <p:cNvPr id="20" name="Textfeld 19"/>
          <p:cNvSpPr txBox="1"/>
          <p:nvPr/>
        </p:nvSpPr>
        <p:spPr>
          <a:xfrm>
            <a:off x="80628" y="1979712"/>
            <a:ext cx="381836" cy="276999"/>
          </a:xfrm>
          <a:prstGeom prst="rect">
            <a:avLst/>
          </a:prstGeom>
          <a:noFill/>
        </p:spPr>
        <p:txBody>
          <a:bodyPr wrap="none" rtlCol="0">
            <a:spAutoFit/>
          </a:bodyPr>
          <a:lstStyle/>
          <a:p>
            <a:r>
              <a:rPr lang="de-DE" sz="1200" b="1" dirty="0" smtClean="0">
                <a:latin typeface="Arial" panose="020B0604020202020204" pitchFamily="34" charset="0"/>
                <a:cs typeface="Arial" panose="020B0604020202020204" pitchFamily="34" charset="0"/>
              </a:rPr>
              <a:t>(b)</a:t>
            </a:r>
            <a:endParaRPr lang="de-DE" sz="1200" b="1" dirty="0">
              <a:latin typeface="Arial" panose="020B0604020202020204" pitchFamily="34" charset="0"/>
              <a:cs typeface="Arial" panose="020B0604020202020204" pitchFamily="34" charset="0"/>
            </a:endParaRPr>
          </a:p>
        </p:txBody>
      </p:sp>
      <p:sp>
        <p:nvSpPr>
          <p:cNvPr id="23" name="Textfeld 22"/>
          <p:cNvSpPr txBox="1"/>
          <p:nvPr/>
        </p:nvSpPr>
        <p:spPr>
          <a:xfrm>
            <a:off x="404664" y="3328582"/>
            <a:ext cx="2376000" cy="223138"/>
          </a:xfrm>
          <a:prstGeom prst="rect">
            <a:avLst/>
          </a:prstGeom>
          <a:noFill/>
        </p:spPr>
        <p:txBody>
          <a:bodyPr wrap="square" rtlCol="0">
            <a:spAutoFit/>
          </a:bodyPr>
          <a:lstStyle/>
          <a:p>
            <a:pPr algn="ctr"/>
            <a:r>
              <a:rPr lang="de-DE" sz="850" dirty="0" smtClean="0">
                <a:latin typeface="Arial" panose="020B0604020202020204" pitchFamily="34" charset="0"/>
                <a:cs typeface="Arial" panose="020B0604020202020204" pitchFamily="34" charset="0"/>
              </a:rPr>
              <a:t>SiO</a:t>
            </a:r>
            <a:r>
              <a:rPr lang="de-DE" sz="850" baseline="-25000" dirty="0" smtClean="0">
                <a:latin typeface="Arial" panose="020B0604020202020204" pitchFamily="34" charset="0"/>
                <a:cs typeface="Arial" panose="020B0604020202020204" pitchFamily="34" charset="0"/>
              </a:rPr>
              <a:t>2</a:t>
            </a:r>
            <a:r>
              <a:rPr lang="de-DE" sz="850" dirty="0" smtClean="0">
                <a:latin typeface="Arial" panose="020B0604020202020204" pitchFamily="34" charset="0"/>
                <a:cs typeface="Arial" panose="020B0604020202020204" pitchFamily="34" charset="0"/>
              </a:rPr>
              <a:t>-12nm   </a:t>
            </a:r>
            <a:endParaRPr lang="de-DE" sz="850" dirty="0">
              <a:latin typeface="Arial" panose="020B0604020202020204" pitchFamily="34" charset="0"/>
              <a:cs typeface="Arial" panose="020B0604020202020204" pitchFamily="34" charset="0"/>
            </a:endParaRPr>
          </a:p>
        </p:txBody>
      </p:sp>
      <p:sp>
        <p:nvSpPr>
          <p:cNvPr id="24" name="Textfeld 23"/>
          <p:cNvSpPr txBox="1"/>
          <p:nvPr/>
        </p:nvSpPr>
        <p:spPr>
          <a:xfrm>
            <a:off x="404663" y="2087724"/>
            <a:ext cx="1188149" cy="223138"/>
          </a:xfrm>
          <a:prstGeom prst="rect">
            <a:avLst/>
          </a:prstGeom>
          <a:noFill/>
        </p:spPr>
        <p:txBody>
          <a:bodyPr wrap="square" rtlCol="0">
            <a:spAutoFit/>
          </a:bodyPr>
          <a:lstStyle/>
          <a:p>
            <a:pPr algn="ctr"/>
            <a:r>
              <a:rPr lang="de-DE" sz="850" dirty="0" smtClean="0">
                <a:latin typeface="Arial" panose="020B0604020202020204" pitchFamily="34" charset="0"/>
                <a:cs typeface="Arial" panose="020B0604020202020204" pitchFamily="34" charset="0"/>
              </a:rPr>
              <a:t>merge </a:t>
            </a:r>
            <a:endParaRPr lang="de-DE" sz="850" dirty="0">
              <a:latin typeface="Arial" panose="020B0604020202020204" pitchFamily="34" charset="0"/>
              <a:cs typeface="Arial" panose="020B0604020202020204" pitchFamily="34" charset="0"/>
            </a:endParaRPr>
          </a:p>
        </p:txBody>
      </p:sp>
      <p:sp>
        <p:nvSpPr>
          <p:cNvPr id="25" name="Textfeld 24"/>
          <p:cNvSpPr txBox="1"/>
          <p:nvPr/>
        </p:nvSpPr>
        <p:spPr>
          <a:xfrm>
            <a:off x="1628799" y="2087724"/>
            <a:ext cx="1188075" cy="223138"/>
          </a:xfrm>
          <a:prstGeom prst="rect">
            <a:avLst/>
          </a:prstGeom>
          <a:noFill/>
        </p:spPr>
        <p:txBody>
          <a:bodyPr wrap="square" rtlCol="0">
            <a:spAutoFit/>
          </a:bodyPr>
          <a:lstStyle/>
          <a:p>
            <a:pPr algn="ctr"/>
            <a:r>
              <a:rPr lang="de-DE" sz="850" dirty="0" smtClean="0">
                <a:latin typeface="Arial" panose="020B0604020202020204" pitchFamily="34" charset="0"/>
                <a:cs typeface="Arial" panose="020B0604020202020204" pitchFamily="34" charset="0"/>
              </a:rPr>
              <a:t>Hoechst </a:t>
            </a:r>
            <a:endParaRPr lang="de-DE" sz="850" dirty="0">
              <a:latin typeface="Arial" panose="020B0604020202020204" pitchFamily="34" charset="0"/>
              <a:cs typeface="Arial" panose="020B0604020202020204" pitchFamily="34" charset="0"/>
            </a:endParaRPr>
          </a:p>
        </p:txBody>
      </p:sp>
      <p:sp>
        <p:nvSpPr>
          <p:cNvPr id="26" name="Textfeld 25"/>
          <p:cNvSpPr txBox="1"/>
          <p:nvPr/>
        </p:nvSpPr>
        <p:spPr>
          <a:xfrm>
            <a:off x="80628" y="3707904"/>
            <a:ext cx="6409669" cy="3231654"/>
          </a:xfrm>
          <a:prstGeom prst="rect">
            <a:avLst/>
          </a:prstGeom>
          <a:noFill/>
        </p:spPr>
        <p:txBody>
          <a:bodyPr wrap="square" rtlCol="0">
            <a:spAutoFit/>
          </a:bodyPr>
          <a:lstStyle/>
          <a:p>
            <a:pPr algn="just"/>
            <a:r>
              <a:rPr lang="en-US" sz="1200" b="1" dirty="0" smtClean="0">
                <a:latin typeface="+mj-lt"/>
                <a:cs typeface="Times New Roman" panose="02020603050405020304" pitchFamily="18" charset="0"/>
              </a:rPr>
              <a:t>Video </a:t>
            </a:r>
            <a:r>
              <a:rPr lang="en-US" sz="1200" b="1" dirty="0">
                <a:latin typeface="+mj-lt"/>
                <a:cs typeface="Times New Roman" panose="02020603050405020304" pitchFamily="18" charset="0"/>
              </a:rPr>
              <a:t>S1: </a:t>
            </a:r>
            <a:r>
              <a:rPr lang="en-GB" sz="1200" dirty="0"/>
              <a:t>Time course of cell death after incubation to </a:t>
            </a:r>
            <a:r>
              <a:rPr lang="en-US" sz="1200"/>
              <a:t>SiO</a:t>
            </a:r>
            <a:r>
              <a:rPr lang="en-US" sz="1200" baseline="-25000"/>
              <a:t>2</a:t>
            </a:r>
            <a:r>
              <a:rPr lang="en-US" sz="1200"/>
              <a:t>-12nm NPs in the absence of serum. </a:t>
            </a:r>
            <a:endParaRPr lang="en-US" sz="1200" b="1" dirty="0">
              <a:latin typeface="+mj-lt"/>
              <a:cs typeface="Times New Roman" panose="02020603050405020304" pitchFamily="18" charset="0"/>
            </a:endParaRPr>
          </a:p>
          <a:p>
            <a:pPr algn="just"/>
            <a:r>
              <a:rPr lang="en-US" sz="1200" dirty="0"/>
              <a:t>In order to analyze HCT116 cells by real-time imaging at the single cell level, cells were first seeded in 96-well plates and incubated overnight. On the next day, cells were directly incubated with 0.1 </a:t>
            </a:r>
            <a:r>
              <a:rPr lang="en-US" sz="1200" dirty="0" err="1"/>
              <a:t>μg</a:t>
            </a:r>
            <a:r>
              <a:rPr lang="en-US" sz="1200" dirty="0"/>
              <a:t>/mL Hoechst and 0.083 </a:t>
            </a:r>
            <a:r>
              <a:rPr lang="en-US" sz="1200" dirty="0" err="1"/>
              <a:t>μg</a:t>
            </a:r>
            <a:r>
              <a:rPr lang="en-US" sz="1200" dirty="0"/>
              <a:t>/mL PI, respectively, for 1 h at 37 °C and 5% CO</a:t>
            </a:r>
            <a:r>
              <a:rPr lang="en-US" sz="1200" baseline="-25000" dirty="0"/>
              <a:t>2</a:t>
            </a:r>
            <a:r>
              <a:rPr lang="en-US" sz="1200" dirty="0"/>
              <a:t>. Then, cells were incubated </a:t>
            </a:r>
            <a:r>
              <a:rPr lang="en-US" sz="1200" dirty="0">
                <a:cs typeface="Times New Roman" panose="02020603050405020304" pitchFamily="18" charset="0"/>
              </a:rPr>
              <a:t>in the absence of serum (0% FBS) </a:t>
            </a:r>
            <a:r>
              <a:rPr lang="en-US" sz="1200" dirty="0"/>
              <a:t>with </a:t>
            </a:r>
            <a:r>
              <a:rPr lang="en-US" sz="1200" dirty="0">
                <a:cs typeface="Times New Roman" panose="02020603050405020304" pitchFamily="18" charset="0"/>
              </a:rPr>
              <a:t>25 µg mL</a:t>
            </a:r>
            <a:r>
              <a:rPr lang="en-US" sz="1200" baseline="30000" dirty="0">
                <a:cs typeface="Times New Roman" panose="02020603050405020304" pitchFamily="18" charset="0"/>
              </a:rPr>
              <a:t>-1</a:t>
            </a:r>
            <a:r>
              <a:rPr lang="en-US" sz="1200" dirty="0">
                <a:cs typeface="Times New Roman" panose="02020603050405020304" pitchFamily="18" charset="0"/>
              </a:rPr>
              <a:t> </a:t>
            </a:r>
            <a:r>
              <a:rPr lang="en-US" sz="1200" dirty="0"/>
              <a:t>SiO</a:t>
            </a:r>
            <a:r>
              <a:rPr lang="en-US" sz="1200" baseline="-25000" dirty="0"/>
              <a:t>2</a:t>
            </a:r>
            <a:r>
              <a:rPr lang="en-US" sz="1200" dirty="0"/>
              <a:t> NPs over 24h in a microscope incubator box as described under Methods. Every 15 </a:t>
            </a:r>
            <a:r>
              <a:rPr lang="en-US" sz="1200" dirty="0" smtClean="0"/>
              <a:t>min </a:t>
            </a:r>
            <a:r>
              <a:rPr lang="en-US" sz="1200" b="1" dirty="0" smtClean="0"/>
              <a:t>(a)</a:t>
            </a:r>
            <a:r>
              <a:rPr lang="en-US" sz="1200" dirty="0" smtClean="0">
                <a:solidFill>
                  <a:srgbClr val="FF0000"/>
                </a:solidFill>
              </a:rPr>
              <a:t> </a:t>
            </a:r>
            <a:r>
              <a:rPr lang="en-US" sz="1200" dirty="0" smtClean="0"/>
              <a:t>and 10 min </a:t>
            </a:r>
            <a:r>
              <a:rPr lang="en-US" sz="1200" b="1" dirty="0" smtClean="0"/>
              <a:t>(b)</a:t>
            </a:r>
            <a:r>
              <a:rPr lang="en-US" sz="1200" dirty="0" smtClean="0"/>
              <a:t>, </a:t>
            </a:r>
            <a:r>
              <a:rPr lang="en-US" sz="1200" dirty="0"/>
              <a:t>two images per well and channel (bright-field, Hoechst and PI, respectively) were acquired. Images were converted to movies using the NIH ImageJ Software.</a:t>
            </a:r>
            <a:r>
              <a:rPr lang="en-US" sz="1200" dirty="0">
                <a:cs typeface="Times New Roman" panose="02020603050405020304" pitchFamily="18" charset="0"/>
              </a:rPr>
              <a:t> For comparison, cells grown in the presence (10% FBS) or absence (0% FBS) of serum without additional particle exposure are shown. In </a:t>
            </a:r>
            <a:r>
              <a:rPr lang="en-US" sz="1200" b="1" dirty="0" smtClean="0">
                <a:cs typeface="Times New Roman" panose="02020603050405020304" pitchFamily="18" charset="0"/>
              </a:rPr>
              <a:t>(a) </a:t>
            </a:r>
            <a:r>
              <a:rPr lang="en-US" sz="1200" dirty="0">
                <a:cs typeface="Times New Roman" panose="02020603050405020304" pitchFamily="18" charset="0"/>
              </a:rPr>
              <a:t>merged images from all channels (bright-field, Hoechst and PI) are depicted. Note that cells proliferate undisturbed in the presence of serum (left movie) and some cell death occurred in cells cultivated in the absence of serum (middle movie). However, upon treatment with silica NPs a rapid increase in apoptotic and necrotic cells can be observed as evidenced by increased Hoechst and PI staining, respectively. Also in the bright-field channel typical features of programmed cell death such as detachment, shrinkage and  blebbing are observed. </a:t>
            </a:r>
            <a:r>
              <a:rPr lang="en-US" sz="1200" b="1" dirty="0" smtClean="0">
                <a:cs typeface="Times New Roman" panose="02020603050405020304" pitchFamily="18" charset="0"/>
              </a:rPr>
              <a:t>(b) </a:t>
            </a:r>
            <a:r>
              <a:rPr lang="en-US" sz="1200" dirty="0">
                <a:cs typeface="Times New Roman" panose="02020603050405020304" pitchFamily="18" charset="0"/>
              </a:rPr>
              <a:t>For a better appreciation of nuclear events such as nuclear condensation and fragmentation, cells exposed to particles as in A) imaged in all channels (merge) are also imaged only in the Hoechst channel. </a:t>
            </a:r>
            <a:endParaRPr lang="en-US" sz="1200" dirty="0" smtClean="0">
              <a:cs typeface="Times New Roman" panose="02020603050405020304" pitchFamily="18" charset="0"/>
            </a:endParaRPr>
          </a:p>
        </p:txBody>
      </p:sp>
      <p:sp>
        <p:nvSpPr>
          <p:cNvPr id="27" name="Textfeld 26"/>
          <p:cNvSpPr txBox="1"/>
          <p:nvPr/>
        </p:nvSpPr>
        <p:spPr>
          <a:xfrm>
            <a:off x="2852937" y="325796"/>
            <a:ext cx="1181250" cy="223138"/>
          </a:xfrm>
          <a:prstGeom prst="rect">
            <a:avLst/>
          </a:prstGeom>
          <a:noFill/>
        </p:spPr>
        <p:txBody>
          <a:bodyPr wrap="square" rtlCol="0">
            <a:spAutoFit/>
          </a:bodyPr>
          <a:lstStyle/>
          <a:p>
            <a:pPr algn="ctr"/>
            <a:r>
              <a:rPr lang="de-DE" sz="850" dirty="0" smtClean="0">
                <a:latin typeface="Arial" panose="020B0604020202020204" pitchFamily="34" charset="0"/>
                <a:cs typeface="Arial" panose="020B0604020202020204" pitchFamily="34" charset="0"/>
              </a:rPr>
              <a:t>0% FCS</a:t>
            </a:r>
            <a:endParaRPr lang="de-DE" sz="850" dirty="0">
              <a:latin typeface="Arial" panose="020B0604020202020204" pitchFamily="34" charset="0"/>
              <a:cs typeface="Arial" panose="020B0604020202020204" pitchFamily="34" charset="0"/>
            </a:endParaRPr>
          </a:p>
        </p:txBody>
      </p:sp>
      <p:cxnSp>
        <p:nvCxnSpPr>
          <p:cNvPr id="21" name="Gerade Verbindung 20"/>
          <p:cNvCxnSpPr/>
          <p:nvPr/>
        </p:nvCxnSpPr>
        <p:spPr>
          <a:xfrm>
            <a:off x="404664" y="3328582"/>
            <a:ext cx="2412000"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pic>
        <p:nvPicPr>
          <p:cNvPr id="3" name="E3 position 2 merge_Susanne.avi">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12"/>
          <a:stretch>
            <a:fillRect/>
          </a:stretch>
        </p:blipFill>
        <p:spPr>
          <a:xfrm>
            <a:off x="404813" y="547802"/>
            <a:ext cx="1188000" cy="905025"/>
          </a:xfrm>
          <a:prstGeom prst="rect">
            <a:avLst/>
          </a:prstGeom>
          <a:ln w="3175">
            <a:solidFill>
              <a:schemeClr val="tx1"/>
            </a:solidFill>
          </a:ln>
        </p:spPr>
      </p:pic>
      <p:pic>
        <p:nvPicPr>
          <p:cNvPr id="4" name="E5 position 2 merge_Susanne.avi">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13"/>
          <a:stretch>
            <a:fillRect/>
          </a:stretch>
        </p:blipFill>
        <p:spPr>
          <a:xfrm>
            <a:off x="1628875" y="547802"/>
            <a:ext cx="1188000" cy="905025"/>
          </a:xfrm>
          <a:prstGeom prst="rect">
            <a:avLst/>
          </a:prstGeom>
          <a:ln w="3175">
            <a:solidFill>
              <a:schemeClr val="tx1"/>
            </a:solidFill>
          </a:ln>
        </p:spPr>
      </p:pic>
      <p:pic>
        <p:nvPicPr>
          <p:cNvPr id="7" name="E9 position 1_merge_Susanne.avi">
            <a:hlinkClick r:id="" action="ppaction://media"/>
          </p:cNvPr>
          <p:cNvPicPr>
            <a:picLocks noChangeAspect="1"/>
          </p:cNvPicPr>
          <p:nvPr>
            <a:videoFile r:link="rId6"/>
            <p:extLst>
              <p:ext uri="{DAA4B4D4-6D71-4841-9C94-3DE7FCFB9230}">
                <p14:media xmlns:p14="http://schemas.microsoft.com/office/powerpoint/2010/main" r:embed="rId5"/>
              </p:ext>
            </p:extLst>
          </p:nvPr>
        </p:nvPicPr>
        <p:blipFill>
          <a:blip r:embed="rId14"/>
          <a:stretch>
            <a:fillRect/>
          </a:stretch>
        </p:blipFill>
        <p:spPr>
          <a:xfrm>
            <a:off x="2852936" y="547802"/>
            <a:ext cx="1188000" cy="905025"/>
          </a:xfrm>
          <a:prstGeom prst="rect">
            <a:avLst/>
          </a:prstGeom>
          <a:ln w="3175">
            <a:solidFill>
              <a:schemeClr val="tx1"/>
            </a:solidFill>
          </a:ln>
        </p:spPr>
      </p:pic>
      <p:pic>
        <p:nvPicPr>
          <p:cNvPr id="2" name="D7 position 1 merge_24h.avi">
            <a:hlinkClick r:id="" action="ppaction://media"/>
          </p:cNvPr>
          <p:cNvPicPr>
            <a:picLocks noChangeAspect="1"/>
          </p:cNvPicPr>
          <p:nvPr>
            <a:videoFile r:link="rId8"/>
            <p:extLst>
              <p:ext uri="{DAA4B4D4-6D71-4841-9C94-3DE7FCFB9230}">
                <p14:media xmlns:p14="http://schemas.microsoft.com/office/powerpoint/2010/main" r:embed="rId7"/>
              </p:ext>
            </p:extLst>
          </p:nvPr>
        </p:nvPicPr>
        <p:blipFill>
          <a:blip r:embed="rId15"/>
          <a:stretch>
            <a:fillRect/>
          </a:stretch>
        </p:blipFill>
        <p:spPr>
          <a:xfrm>
            <a:off x="404813" y="2334827"/>
            <a:ext cx="1188000" cy="905025"/>
          </a:xfrm>
          <a:prstGeom prst="rect">
            <a:avLst/>
          </a:prstGeom>
          <a:ln w="3175">
            <a:solidFill>
              <a:schemeClr val="tx1"/>
            </a:solidFill>
          </a:ln>
        </p:spPr>
      </p:pic>
      <p:pic>
        <p:nvPicPr>
          <p:cNvPr id="5" name="Hoechst D7_position1_24h.avi">
            <a:hlinkClick r:id="" action="ppaction://media"/>
          </p:cNvPr>
          <p:cNvPicPr>
            <a:picLocks noChangeAspect="1"/>
          </p:cNvPicPr>
          <p:nvPr>
            <a:videoFile r:link="rId10"/>
            <p:extLst>
              <p:ext uri="{DAA4B4D4-6D71-4841-9C94-3DE7FCFB9230}">
                <p14:media xmlns:p14="http://schemas.microsoft.com/office/powerpoint/2010/main" r:embed="rId9"/>
              </p:ext>
            </p:extLst>
          </p:nvPr>
        </p:nvPicPr>
        <p:blipFill>
          <a:blip r:embed="rId16"/>
          <a:stretch>
            <a:fillRect/>
          </a:stretch>
        </p:blipFill>
        <p:spPr>
          <a:xfrm>
            <a:off x="1628875" y="2334827"/>
            <a:ext cx="1188000" cy="905025"/>
          </a:xfrm>
          <a:prstGeom prst="rect">
            <a:avLst/>
          </a:prstGeom>
          <a:ln w="3175">
            <a:solidFill>
              <a:schemeClr val="tx1"/>
            </a:solidFill>
          </a:ln>
        </p:spPr>
      </p:pic>
    </p:spTree>
    <p:extLst>
      <p:ext uri="{BB962C8B-B14F-4D97-AF65-F5344CB8AC3E}">
        <p14:creationId xmlns:p14="http://schemas.microsoft.com/office/powerpoint/2010/main" val="50528456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video>
              <p:cMediaNode vol="80000">
                <p:cTn id="13" fill="hold" display="0">
                  <p:stCondLst>
                    <p:cond delay="indefinite"/>
                  </p:stCondLst>
                </p:cTn>
                <p:tgtEl>
                  <p:spTgt spid="4"/>
                </p:tgtEl>
              </p:cMediaNode>
            </p:video>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clickEffect">
                                  <p:stCondLst>
                                    <p:cond delay="0"/>
                                  </p:stCondLst>
                                  <p:childTnLst>
                                    <p:cmd type="call" cmd="togglePause">
                                      <p:cBhvr>
                                        <p:cTn id="18" dur="1" fill="hold"/>
                                        <p:tgtEl>
                                          <p:spTgt spid="7"/>
                                        </p:tgtEl>
                                      </p:cBhvr>
                                    </p:cmd>
                                  </p:childTnLst>
                                </p:cTn>
                              </p:par>
                            </p:childTnLst>
                          </p:cTn>
                        </p:par>
                      </p:childTnLst>
                    </p:cTn>
                  </p:par>
                </p:childTnLst>
              </p:cTn>
              <p:nextCondLst>
                <p:cond evt="onClick" delay="0">
                  <p:tgtEl>
                    <p:spTgt spid="7"/>
                  </p:tgtEl>
                </p:cond>
              </p:nextCondLst>
            </p:seq>
            <p:video>
              <p:cMediaNode vol="80000">
                <p:cTn id="19" fill="hold" display="0">
                  <p:stCondLst>
                    <p:cond delay="indefinite"/>
                  </p:stCondLst>
                </p:cTn>
                <p:tgtEl>
                  <p:spTgt spid="7"/>
                </p:tgtEl>
              </p:cMediaNode>
            </p:video>
            <p:seq concurrent="1" nextAc="seek">
              <p:cTn id="20" restart="whenNotActive" fill="hold" evtFilter="cancelBubble" nodeType="interactiveSeq">
                <p:stCondLst>
                  <p:cond evt="onClick" delay="0">
                    <p:tgtEl>
                      <p:spTgt spid="2"/>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2"/>
                                        </p:tgtEl>
                                      </p:cBhvr>
                                    </p:cmd>
                                  </p:childTnLst>
                                </p:cTn>
                              </p:par>
                            </p:childTnLst>
                          </p:cTn>
                        </p:par>
                      </p:childTnLst>
                    </p:cTn>
                  </p:par>
                </p:childTnLst>
              </p:cTn>
              <p:nextCondLst>
                <p:cond evt="onClick" delay="0">
                  <p:tgtEl>
                    <p:spTgt spid="2"/>
                  </p:tgtEl>
                </p:cond>
              </p:nextCondLst>
            </p:seq>
            <p:video>
              <p:cMediaNode vol="80000">
                <p:cTn id="25" fill="hold" display="0">
                  <p:stCondLst>
                    <p:cond delay="indefinite"/>
                  </p:stCondLst>
                </p:cTn>
                <p:tgtEl>
                  <p:spTgt spid="2"/>
                </p:tgtEl>
              </p:cMediaNode>
            </p:video>
            <p:seq concurrent="1" nextAc="seek">
              <p:cTn id="26" restart="whenNotActive" fill="hold" evtFilter="cancelBubble" nodeType="interactiveSeq">
                <p:stCondLst>
                  <p:cond evt="onClick" delay="0">
                    <p:tgtEl>
                      <p:spTgt spid="5"/>
                    </p:tgtEl>
                  </p:cond>
                </p:stCondLst>
                <p:endSync evt="end" delay="0">
                  <p:rtn val="all"/>
                </p:endSync>
                <p:childTnLst>
                  <p:par>
                    <p:cTn id="27" fill="hold">
                      <p:stCondLst>
                        <p:cond delay="0"/>
                      </p:stCondLst>
                      <p:childTnLst>
                        <p:par>
                          <p:cTn id="28" fill="hold">
                            <p:stCondLst>
                              <p:cond delay="0"/>
                            </p:stCondLst>
                            <p:childTnLst>
                              <p:par>
                                <p:cTn id="29" presetID="2" presetClass="mediacall" presetSubtype="0" fill="hold" nodeType="clickEffect">
                                  <p:stCondLst>
                                    <p:cond delay="0"/>
                                  </p:stCondLst>
                                  <p:childTnLst>
                                    <p:cmd type="call" cmd="togglePause">
                                      <p:cBhvr>
                                        <p:cTn id="30" dur="1" fill="hold"/>
                                        <p:tgtEl>
                                          <p:spTgt spid="5"/>
                                        </p:tgtEl>
                                      </p:cBhvr>
                                    </p:cmd>
                                  </p:childTnLst>
                                </p:cTn>
                              </p:par>
                            </p:childTnLst>
                          </p:cTn>
                        </p:par>
                      </p:childTnLst>
                    </p:cTn>
                  </p:par>
                </p:childTnLst>
              </p:cTn>
              <p:nextCondLst>
                <p:cond evt="onClick" delay="0">
                  <p:tgtEl>
                    <p:spTgt spid="5"/>
                  </p:tgtEl>
                </p:cond>
              </p:nextCondLst>
            </p:seq>
            <p:video>
              <p:cMediaNode vol="80000">
                <p:cTn id="31" fill="hold" display="0">
                  <p:stCondLst>
                    <p:cond delay="indefinite"/>
                  </p:stCondLst>
                </p:cTn>
                <p:tgtEl>
                  <p:spTgt spid="5"/>
                </p:tgtEl>
              </p:cMediaNode>
            </p:video>
          </p:childTnLst>
        </p:cTn>
      </p:par>
    </p:tnLst>
  </p:timing>
</p:sld>
</file>

<file path=ppt/theme/theme1.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343</Words>
  <Application>Microsoft Office PowerPoint</Application>
  <PresentationFormat>Bildschirmpräsentation (4:3)</PresentationFormat>
  <Paragraphs>14</Paragraphs>
  <Slides>1</Slides>
  <Notes>0</Notes>
  <HiddenSlides>0</HiddenSlides>
  <MMClips>5</MMClips>
  <ScaleCrop>false</ScaleCrop>
  <HeadingPairs>
    <vt:vector size="4" baseType="variant">
      <vt:variant>
        <vt:lpstr>Design</vt:lpstr>
      </vt:variant>
      <vt:variant>
        <vt:i4>1</vt:i4>
      </vt:variant>
      <vt:variant>
        <vt:lpstr>Folientitel</vt:lpstr>
      </vt:variant>
      <vt:variant>
        <vt:i4>1</vt:i4>
      </vt:variant>
    </vt:vector>
  </HeadingPairs>
  <TitlesOfParts>
    <vt:vector size="2" baseType="lpstr">
      <vt:lpstr>Larissa</vt:lpstr>
      <vt:lpstr>PowerPoint-Präsentation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Fritsch-Decker, Susanne (ITG)</dc:creator>
  <cp:lastModifiedBy>Diabate, Silvia (ITG)</cp:lastModifiedBy>
  <cp:revision>47</cp:revision>
  <dcterms:created xsi:type="dcterms:W3CDTF">2019-05-07T11:16:48Z</dcterms:created>
  <dcterms:modified xsi:type="dcterms:W3CDTF">2019-07-09T11:01:15Z</dcterms:modified>
</cp:coreProperties>
</file>