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8" r:id="rId3"/>
    <p:sldId id="277" r:id="rId4"/>
    <p:sldId id="287" r:id="rId5"/>
    <p:sldId id="296" r:id="rId6"/>
    <p:sldId id="304" r:id="rId7"/>
    <p:sldId id="31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5FB1-25FE-47F8-8647-79E3DA9EAAC7}" type="datetimeFigureOut">
              <a:rPr lang="en-US" smtClean="0"/>
              <a:t>11/7/2021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636F-082D-49A5-BD4E-CBEB62380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850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5FB1-25FE-47F8-8647-79E3DA9EAAC7}" type="datetimeFigureOut">
              <a:rPr lang="en-US" smtClean="0"/>
              <a:t>11/7/2021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636F-082D-49A5-BD4E-CBEB62380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03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5FB1-25FE-47F8-8647-79E3DA9EAAC7}" type="datetimeFigureOut">
              <a:rPr lang="en-US" smtClean="0"/>
              <a:t>11/7/2021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636F-082D-49A5-BD4E-CBEB62380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085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5FB1-25FE-47F8-8647-79E3DA9EAAC7}" type="datetimeFigureOut">
              <a:rPr lang="en-US" smtClean="0"/>
              <a:t>11/7/2021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636F-082D-49A5-BD4E-CBEB62380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797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5FB1-25FE-47F8-8647-79E3DA9EAAC7}" type="datetimeFigureOut">
              <a:rPr lang="en-US" smtClean="0"/>
              <a:t>11/7/2021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636F-082D-49A5-BD4E-CBEB62380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275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5FB1-25FE-47F8-8647-79E3DA9EAAC7}" type="datetimeFigureOut">
              <a:rPr lang="en-US" smtClean="0"/>
              <a:t>11/7/2021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636F-082D-49A5-BD4E-CBEB62380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614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5FB1-25FE-47F8-8647-79E3DA9EAAC7}" type="datetimeFigureOut">
              <a:rPr lang="en-US" smtClean="0"/>
              <a:t>11/7/2021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636F-082D-49A5-BD4E-CBEB62380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866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5FB1-25FE-47F8-8647-79E3DA9EAAC7}" type="datetimeFigureOut">
              <a:rPr lang="en-US" smtClean="0"/>
              <a:t>11/7/2021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636F-082D-49A5-BD4E-CBEB62380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3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5FB1-25FE-47F8-8647-79E3DA9EAAC7}" type="datetimeFigureOut">
              <a:rPr lang="en-US" smtClean="0"/>
              <a:t>11/7/2021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636F-082D-49A5-BD4E-CBEB62380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822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5FB1-25FE-47F8-8647-79E3DA9EAAC7}" type="datetimeFigureOut">
              <a:rPr lang="en-US" smtClean="0"/>
              <a:t>11/7/2021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636F-082D-49A5-BD4E-CBEB62380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390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5FB1-25FE-47F8-8647-79E3DA9EAAC7}" type="datetimeFigureOut">
              <a:rPr lang="en-US" smtClean="0"/>
              <a:t>11/7/2021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3636F-082D-49A5-BD4E-CBEB62380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589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15FB1-25FE-47F8-8647-79E3DA9EAAC7}" type="datetimeFigureOut">
              <a:rPr lang="en-US" smtClean="0"/>
              <a:t>11/7/2021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3636F-082D-49A5-BD4E-CBEB62380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155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D:\Users\INSTR-~2\AppData\Local\Temp\AttuneNxTClipboard\Att74AB.t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38" y="609600"/>
            <a:ext cx="3712562" cy="370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4" name="Picture 8" descr="D:\Users\INSTR-~2\AppData\Local\Temp\AttuneNxTClipboard\AttC54C.tm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35"/>
          <a:stretch/>
        </p:blipFill>
        <p:spPr bwMode="auto">
          <a:xfrm>
            <a:off x="3875314" y="1371600"/>
            <a:ext cx="4653715" cy="228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04371" y="4900884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33333"/>
                </a:solidFill>
                <a:latin typeface="Roboto"/>
              </a:rPr>
              <a:t>Figure </a:t>
            </a:r>
            <a:r>
              <a:rPr lang="en-US" sz="1200" dirty="0" smtClean="0">
                <a:solidFill>
                  <a:srgbClr val="333333"/>
                </a:solidFill>
                <a:latin typeface="Roboto"/>
              </a:rPr>
              <a:t>S1.</a:t>
            </a:r>
            <a:r>
              <a:rPr lang="en-US" sz="1200" dirty="0">
                <a:solidFill>
                  <a:srgbClr val="333333"/>
                </a:solidFill>
                <a:latin typeface="Roboto"/>
              </a:rPr>
              <a:t> Representative flow cytometry scatter </a:t>
            </a:r>
            <a:r>
              <a:rPr lang="en-US" sz="1200" dirty="0" smtClean="0">
                <a:solidFill>
                  <a:srgbClr val="333333"/>
                </a:solidFill>
                <a:latin typeface="Roboto"/>
              </a:rPr>
              <a:t>plot</a:t>
            </a:r>
            <a:r>
              <a:rPr lang="en-US" sz="1200" dirty="0">
                <a:solidFill>
                  <a:srgbClr val="333333"/>
                </a:solidFill>
                <a:latin typeface="Roboto"/>
              </a:rPr>
              <a:t> showing apoptosis </a:t>
            </a:r>
            <a:r>
              <a:rPr lang="en-US" sz="1200" dirty="0" smtClean="0">
                <a:solidFill>
                  <a:srgbClr val="333333"/>
                </a:solidFill>
                <a:latin typeface="Roboto"/>
              </a:rPr>
              <a:t>of </a:t>
            </a:r>
            <a:r>
              <a:rPr lang="en-US" sz="1200" dirty="0">
                <a:latin typeface="Roboto"/>
              </a:rPr>
              <a:t>Candida albicans ATCC  44829  </a:t>
            </a:r>
            <a:r>
              <a:rPr lang="en-US" sz="1200" dirty="0" smtClean="0">
                <a:latin typeface="Roboto"/>
              </a:rPr>
              <a:t>treated with 50 </a:t>
            </a:r>
            <a:r>
              <a:rPr lang="en-US" sz="1200" dirty="0">
                <a:latin typeface="Roboto"/>
              </a:rPr>
              <a:t>µg/ml of </a:t>
            </a:r>
            <a:r>
              <a:rPr lang="en-US" sz="1200" dirty="0" smtClean="0">
                <a:latin typeface="Roboto"/>
              </a:rPr>
              <a:t>CAPE. (-/-) Normal cells  (-/+) Early apoptotic cells (+/+) Late apoptotic cells and (+/-) Necrotic cells</a:t>
            </a:r>
            <a:endParaRPr lang="en-US" sz="1200" dirty="0">
              <a:latin typeface="Roboto"/>
            </a:endParaRPr>
          </a:p>
          <a:p>
            <a:r>
              <a:rPr lang="en-US" sz="1200" dirty="0">
                <a:solidFill>
                  <a:srgbClr val="333333"/>
                </a:solidFill>
                <a:latin typeface="Roboto"/>
              </a:rPr>
              <a:t> </a:t>
            </a:r>
            <a:endParaRPr lang="en-US" sz="1200" dirty="0"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136342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D:\Users\INSTR-~2\AppData\Local\Temp\AttuneNxTClipboard\Att2F20.t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0"/>
            <a:ext cx="3834794" cy="3822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6" name="Picture 8" descr="D:\Users\INSTR-~2\AppData\Local\Temp\AttuneNxTClipboard\Att68E7.tm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941"/>
          <a:stretch/>
        </p:blipFill>
        <p:spPr bwMode="auto">
          <a:xfrm>
            <a:off x="4038600" y="1828800"/>
            <a:ext cx="4391904" cy="229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04800" y="5105400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33333"/>
                </a:solidFill>
                <a:latin typeface="Roboto"/>
              </a:rPr>
              <a:t>Figure </a:t>
            </a:r>
            <a:r>
              <a:rPr lang="en-US" sz="1200" dirty="0" smtClean="0">
                <a:solidFill>
                  <a:srgbClr val="333333"/>
                </a:solidFill>
                <a:latin typeface="Roboto"/>
              </a:rPr>
              <a:t>S2.</a:t>
            </a:r>
            <a:r>
              <a:rPr lang="en-US" sz="1200" dirty="0">
                <a:solidFill>
                  <a:srgbClr val="333333"/>
                </a:solidFill>
                <a:latin typeface="Roboto"/>
              </a:rPr>
              <a:t> Representative flow cytometry scatter </a:t>
            </a:r>
            <a:r>
              <a:rPr lang="en-US" sz="1200" dirty="0" smtClean="0">
                <a:solidFill>
                  <a:srgbClr val="333333"/>
                </a:solidFill>
                <a:latin typeface="Roboto"/>
              </a:rPr>
              <a:t>plot</a:t>
            </a:r>
            <a:r>
              <a:rPr lang="en-US" sz="1200" dirty="0">
                <a:solidFill>
                  <a:srgbClr val="333333"/>
                </a:solidFill>
                <a:latin typeface="Roboto"/>
              </a:rPr>
              <a:t> showing apoptosis </a:t>
            </a:r>
            <a:r>
              <a:rPr lang="en-US" sz="1200" dirty="0" smtClean="0">
                <a:solidFill>
                  <a:srgbClr val="333333"/>
                </a:solidFill>
                <a:latin typeface="Roboto"/>
              </a:rPr>
              <a:t>of </a:t>
            </a:r>
            <a:r>
              <a:rPr lang="en-US" sz="1200" dirty="0">
                <a:latin typeface="Roboto"/>
              </a:rPr>
              <a:t>Candida albicans SZMC 1423 </a:t>
            </a:r>
            <a:r>
              <a:rPr lang="en-US" sz="1200" dirty="0" smtClean="0">
                <a:latin typeface="Roboto"/>
              </a:rPr>
              <a:t>treated with 100 </a:t>
            </a:r>
            <a:r>
              <a:rPr lang="en-US" sz="1200" dirty="0">
                <a:latin typeface="Roboto"/>
              </a:rPr>
              <a:t>µg/ml of </a:t>
            </a:r>
            <a:r>
              <a:rPr lang="en-US" sz="1200" dirty="0" smtClean="0">
                <a:latin typeface="Roboto"/>
              </a:rPr>
              <a:t>CAPE. (-/-) Normal cells  (-/+) Early apoptotic cells (+/+) Late apoptotic cells and (+/-) Necrotic cells</a:t>
            </a:r>
            <a:endParaRPr lang="en-US" sz="1200" dirty="0">
              <a:latin typeface="Roboto"/>
            </a:endParaRPr>
          </a:p>
          <a:p>
            <a:r>
              <a:rPr lang="en-US" sz="1200" dirty="0">
                <a:solidFill>
                  <a:srgbClr val="333333"/>
                </a:solidFill>
                <a:latin typeface="Roboto"/>
              </a:rPr>
              <a:t> </a:t>
            </a:r>
            <a:endParaRPr lang="en-US" sz="1200" dirty="0"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736314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D:\Users\INSTR-~1\AppData\Local\Temp\AttuneNxTClipboard\AttAB2A.t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71423"/>
            <a:ext cx="3810000" cy="379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D:\Users\INSTR-~1\AppData\Local\Temp\AttuneNxTClipboard\Att1B7C.tm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952"/>
          <a:stretch/>
        </p:blipFill>
        <p:spPr bwMode="auto">
          <a:xfrm>
            <a:off x="3962400" y="1360984"/>
            <a:ext cx="4585396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04800" y="4368724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33333"/>
                </a:solidFill>
                <a:latin typeface="Roboto"/>
              </a:rPr>
              <a:t>Figure </a:t>
            </a:r>
            <a:r>
              <a:rPr lang="en-US" sz="1200" dirty="0" smtClean="0">
                <a:solidFill>
                  <a:srgbClr val="333333"/>
                </a:solidFill>
                <a:latin typeface="Roboto"/>
              </a:rPr>
              <a:t>S3.</a:t>
            </a:r>
            <a:r>
              <a:rPr lang="en-US" sz="1200" dirty="0">
                <a:solidFill>
                  <a:srgbClr val="333333"/>
                </a:solidFill>
                <a:latin typeface="Roboto"/>
              </a:rPr>
              <a:t> Representative flow cytometry scatter </a:t>
            </a:r>
            <a:r>
              <a:rPr lang="en-US" sz="1200" dirty="0" smtClean="0">
                <a:solidFill>
                  <a:srgbClr val="333333"/>
                </a:solidFill>
                <a:latin typeface="Roboto"/>
              </a:rPr>
              <a:t>plot</a:t>
            </a:r>
            <a:r>
              <a:rPr lang="en-US" sz="1200" dirty="0">
                <a:solidFill>
                  <a:srgbClr val="333333"/>
                </a:solidFill>
                <a:latin typeface="Roboto"/>
              </a:rPr>
              <a:t> showing apoptosis </a:t>
            </a:r>
            <a:r>
              <a:rPr lang="en-US" sz="1200" dirty="0" smtClean="0">
                <a:solidFill>
                  <a:srgbClr val="333333"/>
                </a:solidFill>
                <a:latin typeface="Roboto"/>
              </a:rPr>
              <a:t>of </a:t>
            </a:r>
            <a:r>
              <a:rPr lang="en-US" sz="1200" dirty="0">
                <a:latin typeface="Roboto"/>
              </a:rPr>
              <a:t>Candida albicans SZMC 1424 </a:t>
            </a:r>
            <a:r>
              <a:rPr lang="en-US" sz="1200" dirty="0" smtClean="0">
                <a:latin typeface="Roboto"/>
              </a:rPr>
              <a:t>treated with 50 </a:t>
            </a:r>
            <a:r>
              <a:rPr lang="en-US" sz="1200" dirty="0">
                <a:latin typeface="Roboto"/>
              </a:rPr>
              <a:t>µg/ml of </a:t>
            </a:r>
            <a:r>
              <a:rPr lang="en-US" sz="1200" dirty="0" smtClean="0">
                <a:latin typeface="Roboto"/>
              </a:rPr>
              <a:t>CAPE. (-/-) Normal cells  (-/+) Early apoptotic cells (+/+) Late apoptotic cells and (+/-) Necrotic cells</a:t>
            </a:r>
            <a:endParaRPr lang="en-US" sz="1200" dirty="0">
              <a:latin typeface="Roboto"/>
            </a:endParaRPr>
          </a:p>
          <a:p>
            <a:r>
              <a:rPr lang="en-US" sz="1200" dirty="0">
                <a:solidFill>
                  <a:srgbClr val="333333"/>
                </a:solidFill>
                <a:latin typeface="Roboto"/>
              </a:rPr>
              <a:t> </a:t>
            </a:r>
            <a:endParaRPr lang="en-US" sz="1200" dirty="0"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02633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D:\Users\INSTR-~1\AppData\Local\Temp\AttuneNxTClipboard\AttFE02.t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66" y="794630"/>
            <a:ext cx="3912133" cy="389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D:\Users\INSTR-~1\AppData\Local\Temp\AttuneNxTClipboard\Att3B32.tm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650"/>
          <a:stretch/>
        </p:blipFill>
        <p:spPr bwMode="auto">
          <a:xfrm>
            <a:off x="3815564" y="1438410"/>
            <a:ext cx="4946903" cy="257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12057" y="4867357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33333"/>
                </a:solidFill>
                <a:latin typeface="Roboto"/>
              </a:rPr>
              <a:t>Figure </a:t>
            </a:r>
            <a:r>
              <a:rPr lang="en-US" sz="1200" dirty="0" smtClean="0">
                <a:solidFill>
                  <a:srgbClr val="333333"/>
                </a:solidFill>
                <a:latin typeface="Roboto"/>
              </a:rPr>
              <a:t>S4.</a:t>
            </a:r>
            <a:r>
              <a:rPr lang="en-US" sz="1200" dirty="0">
                <a:solidFill>
                  <a:srgbClr val="333333"/>
                </a:solidFill>
                <a:latin typeface="Roboto"/>
              </a:rPr>
              <a:t> Representative flow cytometry scatter </a:t>
            </a:r>
            <a:r>
              <a:rPr lang="en-US" sz="1200" dirty="0" smtClean="0">
                <a:solidFill>
                  <a:srgbClr val="333333"/>
                </a:solidFill>
                <a:latin typeface="Roboto"/>
              </a:rPr>
              <a:t>plot</a:t>
            </a:r>
            <a:r>
              <a:rPr lang="en-US" sz="1200" dirty="0">
                <a:solidFill>
                  <a:srgbClr val="333333"/>
                </a:solidFill>
                <a:latin typeface="Roboto"/>
              </a:rPr>
              <a:t> showing apoptosis </a:t>
            </a:r>
            <a:r>
              <a:rPr lang="en-US" sz="1200" dirty="0" smtClean="0">
                <a:solidFill>
                  <a:srgbClr val="333333"/>
                </a:solidFill>
                <a:latin typeface="Roboto"/>
              </a:rPr>
              <a:t>of </a:t>
            </a:r>
            <a:r>
              <a:rPr lang="en-US" sz="1200" dirty="0">
                <a:latin typeface="Roboto"/>
              </a:rPr>
              <a:t>Candida parapsilosis SZMC 8007 treated </a:t>
            </a:r>
            <a:r>
              <a:rPr lang="en-US" sz="1200" dirty="0" smtClean="0">
                <a:latin typeface="Roboto"/>
              </a:rPr>
              <a:t>with 25 </a:t>
            </a:r>
            <a:r>
              <a:rPr lang="en-US" sz="1200" dirty="0">
                <a:latin typeface="Roboto"/>
              </a:rPr>
              <a:t>µg/ml of </a:t>
            </a:r>
            <a:r>
              <a:rPr lang="en-US" sz="1200" dirty="0" smtClean="0">
                <a:latin typeface="Roboto"/>
              </a:rPr>
              <a:t>CAPE. (-/-) Normal cells  (-/+) Early apoptotic cells (+/+) Late apoptotic cells and (+/-) Necrotic cells</a:t>
            </a:r>
            <a:endParaRPr lang="en-US" sz="1200" dirty="0">
              <a:latin typeface="Roboto"/>
            </a:endParaRPr>
          </a:p>
          <a:p>
            <a:r>
              <a:rPr lang="en-US" sz="1200" dirty="0">
                <a:solidFill>
                  <a:srgbClr val="333333"/>
                </a:solidFill>
                <a:latin typeface="Roboto"/>
              </a:rPr>
              <a:t> </a:t>
            </a:r>
            <a:endParaRPr lang="en-US" sz="1200" dirty="0"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443603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D:\Users\INSTR-~1\AppData\Local\Temp\AttuneNxTClipboard\AttA59.t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66" y="685800"/>
            <a:ext cx="3759067" cy="3746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D:\Users\INSTR-~1\AppData\Local\Temp\AttuneNxTClipboard\Att4C79.tm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50"/>
          <a:stretch/>
        </p:blipFill>
        <p:spPr bwMode="auto">
          <a:xfrm>
            <a:off x="3910934" y="1585933"/>
            <a:ext cx="4771644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529771" y="4848266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33333"/>
                </a:solidFill>
                <a:latin typeface="Roboto"/>
              </a:rPr>
              <a:t>Figure </a:t>
            </a:r>
            <a:r>
              <a:rPr lang="en-US" sz="1200" dirty="0" smtClean="0">
                <a:solidFill>
                  <a:srgbClr val="333333"/>
                </a:solidFill>
                <a:latin typeface="Roboto"/>
              </a:rPr>
              <a:t>S5.</a:t>
            </a:r>
            <a:r>
              <a:rPr lang="en-US" sz="1200" dirty="0">
                <a:solidFill>
                  <a:srgbClr val="333333"/>
                </a:solidFill>
                <a:latin typeface="Roboto"/>
              </a:rPr>
              <a:t> Representative flow cytometry scatter </a:t>
            </a:r>
            <a:r>
              <a:rPr lang="en-US" sz="1200" dirty="0" smtClean="0">
                <a:solidFill>
                  <a:srgbClr val="333333"/>
                </a:solidFill>
                <a:latin typeface="Roboto"/>
              </a:rPr>
              <a:t>plot</a:t>
            </a:r>
            <a:r>
              <a:rPr lang="en-US" sz="1200" dirty="0">
                <a:solidFill>
                  <a:srgbClr val="333333"/>
                </a:solidFill>
                <a:latin typeface="Roboto"/>
              </a:rPr>
              <a:t> showing apoptosis </a:t>
            </a:r>
            <a:r>
              <a:rPr lang="en-US" sz="1200" dirty="0" smtClean="0">
                <a:solidFill>
                  <a:srgbClr val="333333"/>
                </a:solidFill>
                <a:latin typeface="Roboto"/>
              </a:rPr>
              <a:t>of </a:t>
            </a:r>
            <a:r>
              <a:rPr lang="en-US" sz="1200" dirty="0">
                <a:latin typeface="Roboto"/>
              </a:rPr>
              <a:t>Candida parapsilosis SZMC </a:t>
            </a:r>
            <a:r>
              <a:rPr lang="en-US" sz="1200" dirty="0" smtClean="0">
                <a:latin typeface="Roboto"/>
              </a:rPr>
              <a:t>8008 treated with 12.5 </a:t>
            </a:r>
            <a:r>
              <a:rPr lang="en-US" sz="1200" dirty="0">
                <a:latin typeface="Roboto"/>
              </a:rPr>
              <a:t>µg/ml of </a:t>
            </a:r>
            <a:r>
              <a:rPr lang="en-US" sz="1200" dirty="0" smtClean="0">
                <a:latin typeface="Roboto"/>
              </a:rPr>
              <a:t>CAPE. (-/-) Normal cells  (-/+) Early apoptotic cells (+/+) Late apoptotic cells and (+/-) Necrotic cells</a:t>
            </a:r>
            <a:endParaRPr lang="en-US" sz="1200" dirty="0">
              <a:latin typeface="Roboto"/>
            </a:endParaRPr>
          </a:p>
          <a:p>
            <a:r>
              <a:rPr lang="en-US" sz="1200" dirty="0">
                <a:solidFill>
                  <a:srgbClr val="333333"/>
                </a:solidFill>
                <a:latin typeface="Roboto"/>
              </a:rPr>
              <a:t> </a:t>
            </a:r>
            <a:endParaRPr lang="en-US" sz="1200" dirty="0"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476313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Users\INSTR-~1\AppData\Local\Temp\AttuneNxTClipboard\Att9236.t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67" y="964788"/>
            <a:ext cx="3658134" cy="3645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D:\Users\INSTR-~1\AppData\Local\Temp\AttuneNxTClipboard\AttDE45.tm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027"/>
          <a:stretch/>
        </p:blipFill>
        <p:spPr bwMode="auto">
          <a:xfrm>
            <a:off x="3842658" y="1600200"/>
            <a:ext cx="4748966" cy="2375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81000" y="4992319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33333"/>
                </a:solidFill>
                <a:latin typeface="Roboto"/>
              </a:rPr>
              <a:t>Figure </a:t>
            </a:r>
            <a:r>
              <a:rPr lang="en-US" sz="1200" dirty="0" smtClean="0">
                <a:solidFill>
                  <a:srgbClr val="333333"/>
                </a:solidFill>
                <a:latin typeface="Roboto"/>
              </a:rPr>
              <a:t>S6.</a:t>
            </a:r>
            <a:r>
              <a:rPr lang="en-US" sz="1200" dirty="0">
                <a:solidFill>
                  <a:srgbClr val="333333"/>
                </a:solidFill>
                <a:latin typeface="Roboto"/>
              </a:rPr>
              <a:t> Representative flow cytometry scatter </a:t>
            </a:r>
            <a:r>
              <a:rPr lang="en-US" sz="1200" dirty="0" smtClean="0">
                <a:solidFill>
                  <a:srgbClr val="333333"/>
                </a:solidFill>
                <a:latin typeface="Roboto"/>
              </a:rPr>
              <a:t>plot</a:t>
            </a:r>
            <a:r>
              <a:rPr lang="en-US" sz="1200" dirty="0">
                <a:solidFill>
                  <a:srgbClr val="333333"/>
                </a:solidFill>
                <a:latin typeface="Roboto"/>
              </a:rPr>
              <a:t> showing apoptosis </a:t>
            </a:r>
            <a:r>
              <a:rPr lang="en-US" sz="1200" dirty="0" smtClean="0">
                <a:solidFill>
                  <a:srgbClr val="333333"/>
                </a:solidFill>
                <a:latin typeface="Roboto"/>
              </a:rPr>
              <a:t>of </a:t>
            </a:r>
            <a:r>
              <a:rPr lang="en-US" sz="1200" dirty="0">
                <a:latin typeface="Roboto"/>
              </a:rPr>
              <a:t>Candida glabrata SZMC 1374 </a:t>
            </a:r>
            <a:r>
              <a:rPr lang="en-US" sz="1200" dirty="0" smtClean="0">
                <a:latin typeface="Roboto"/>
              </a:rPr>
              <a:t>treated with 12.5 </a:t>
            </a:r>
            <a:r>
              <a:rPr lang="en-US" sz="1200" dirty="0">
                <a:latin typeface="Roboto"/>
              </a:rPr>
              <a:t>µg/ml of </a:t>
            </a:r>
            <a:r>
              <a:rPr lang="en-US" sz="1200" dirty="0" smtClean="0">
                <a:latin typeface="Roboto"/>
              </a:rPr>
              <a:t>CAPE. (-/-) Normal cells  (-/+) Early apoptotic cells (+/+) Late apoptotic cells and (+/-) Necrotic cells</a:t>
            </a:r>
            <a:endParaRPr lang="en-US" sz="1200" dirty="0">
              <a:latin typeface="Roboto"/>
            </a:endParaRPr>
          </a:p>
          <a:p>
            <a:r>
              <a:rPr lang="en-US" sz="1200" dirty="0">
                <a:solidFill>
                  <a:srgbClr val="333333"/>
                </a:solidFill>
                <a:latin typeface="Roboto"/>
              </a:rPr>
              <a:t> </a:t>
            </a:r>
            <a:endParaRPr lang="en-US" sz="1200" dirty="0"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647881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D:\Users\INSTR-~1\AppData\Local\Temp\AttuneNxTClipboard\Att8D0E.t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878713"/>
            <a:ext cx="3824793" cy="3812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0" name="Picture 8" descr="D:\Users\INSTR-~1\AppData\Local\Temp\AttuneNxTClipboard\AttD057.tm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109"/>
          <a:stretch/>
        </p:blipFill>
        <p:spPr bwMode="auto">
          <a:xfrm>
            <a:off x="4129593" y="1752600"/>
            <a:ext cx="4720386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228600" y="4779822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33333"/>
                </a:solidFill>
                <a:latin typeface="Roboto"/>
              </a:rPr>
              <a:t>Figure </a:t>
            </a:r>
            <a:r>
              <a:rPr lang="en-US" sz="1200" dirty="0" smtClean="0">
                <a:solidFill>
                  <a:srgbClr val="333333"/>
                </a:solidFill>
                <a:latin typeface="Roboto"/>
              </a:rPr>
              <a:t>S7.</a:t>
            </a:r>
            <a:r>
              <a:rPr lang="en-US" sz="1200" dirty="0">
                <a:solidFill>
                  <a:srgbClr val="333333"/>
                </a:solidFill>
                <a:latin typeface="Roboto"/>
              </a:rPr>
              <a:t> Representative flow cytometry scatter </a:t>
            </a:r>
            <a:r>
              <a:rPr lang="en-US" sz="1200" dirty="0" smtClean="0">
                <a:solidFill>
                  <a:srgbClr val="333333"/>
                </a:solidFill>
                <a:latin typeface="Roboto"/>
              </a:rPr>
              <a:t>plot</a:t>
            </a:r>
            <a:r>
              <a:rPr lang="en-US" sz="1200" dirty="0">
                <a:solidFill>
                  <a:srgbClr val="333333"/>
                </a:solidFill>
                <a:latin typeface="Roboto"/>
              </a:rPr>
              <a:t> showing apoptosis </a:t>
            </a:r>
            <a:r>
              <a:rPr lang="en-US" sz="1200" dirty="0" smtClean="0">
                <a:solidFill>
                  <a:srgbClr val="333333"/>
                </a:solidFill>
                <a:latin typeface="Roboto"/>
              </a:rPr>
              <a:t>of </a:t>
            </a:r>
            <a:r>
              <a:rPr lang="en-US" sz="1200" dirty="0"/>
              <a:t>Candida glabrata SZMC 1378 </a:t>
            </a:r>
            <a:r>
              <a:rPr lang="en-US" sz="1200" dirty="0" smtClean="0">
                <a:latin typeface="Roboto"/>
              </a:rPr>
              <a:t>treated with 12.5 </a:t>
            </a:r>
            <a:r>
              <a:rPr lang="en-US" sz="1200" dirty="0">
                <a:latin typeface="Roboto"/>
              </a:rPr>
              <a:t>µg/ml of </a:t>
            </a:r>
            <a:r>
              <a:rPr lang="en-US" sz="1200" dirty="0" smtClean="0">
                <a:latin typeface="Roboto"/>
              </a:rPr>
              <a:t>CAPE. (-/-) Normal cells  (-/+) Early apoptotic cells (+/+) Late apoptotic cells and (+/-) Necrotic cells</a:t>
            </a:r>
            <a:endParaRPr lang="en-US" sz="1200" dirty="0">
              <a:latin typeface="Roboto"/>
            </a:endParaRPr>
          </a:p>
          <a:p>
            <a:r>
              <a:rPr lang="en-US" sz="1200" dirty="0">
                <a:solidFill>
                  <a:srgbClr val="333333"/>
                </a:solidFill>
                <a:latin typeface="Roboto"/>
              </a:rPr>
              <a:t> </a:t>
            </a:r>
            <a:endParaRPr lang="en-US" sz="1200" dirty="0"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4039236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7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INSTR-USER</dc:creator>
  <cp:lastModifiedBy>alfarrayeh@gmail.com</cp:lastModifiedBy>
  <cp:revision>22</cp:revision>
  <dcterms:created xsi:type="dcterms:W3CDTF">2021-10-26T08:16:23Z</dcterms:created>
  <dcterms:modified xsi:type="dcterms:W3CDTF">2021-11-07T05:20:28Z</dcterms:modified>
</cp:coreProperties>
</file>