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502B-1842-4035-AF99-A65256145340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A661-A3CF-4D23-BC52-58A4F8FC80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263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502B-1842-4035-AF99-A65256145340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A661-A3CF-4D23-BC52-58A4F8FC80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1912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502B-1842-4035-AF99-A65256145340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A661-A3CF-4D23-BC52-58A4F8FC80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9739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502B-1842-4035-AF99-A65256145340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A661-A3CF-4D23-BC52-58A4F8FC80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6323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502B-1842-4035-AF99-A65256145340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A661-A3CF-4D23-BC52-58A4F8FC80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7029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502B-1842-4035-AF99-A65256145340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A661-A3CF-4D23-BC52-58A4F8FC80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8028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502B-1842-4035-AF99-A65256145340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A661-A3CF-4D23-BC52-58A4F8FC80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1504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502B-1842-4035-AF99-A65256145340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A661-A3CF-4D23-BC52-58A4F8FC80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4459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502B-1842-4035-AF99-A65256145340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A661-A3CF-4D23-BC52-58A4F8FC80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0027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502B-1842-4035-AF99-A65256145340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A661-A3CF-4D23-BC52-58A4F8FC80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7423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502B-1842-4035-AF99-A65256145340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A661-A3CF-4D23-BC52-58A4F8FC80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5401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2502B-1842-4035-AF99-A65256145340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7A661-A3CF-4D23-BC52-58A4F8FC80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1318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>
            <a:extLst>
              <a:ext uri="{FF2B5EF4-FFF2-40B4-BE49-F238E27FC236}">
                <a16:creationId xmlns:a16="http://schemas.microsoft.com/office/drawing/2014/main" id="{35E8EA6B-9216-4FF1-BE2A-A2A8F5E9A380}"/>
              </a:ext>
            </a:extLst>
          </p:cNvPr>
          <p:cNvGrpSpPr/>
          <p:nvPr/>
        </p:nvGrpSpPr>
        <p:grpSpPr>
          <a:xfrm>
            <a:off x="597016" y="405092"/>
            <a:ext cx="10997967" cy="6284275"/>
            <a:chOff x="597016" y="405092"/>
            <a:chExt cx="10997967" cy="6284275"/>
          </a:xfrm>
        </p:grpSpPr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id="{9F9FFFA7-85A9-4B1E-8E5B-60F9EF1172E5}"/>
                </a:ext>
              </a:extLst>
            </p:cNvPr>
            <p:cNvSpPr txBox="1"/>
            <p:nvPr/>
          </p:nvSpPr>
          <p:spPr>
            <a:xfrm>
              <a:off x="597016" y="5981481"/>
              <a:ext cx="10997967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spcAft>
                  <a:spcPts val="800"/>
                </a:spcAft>
              </a:pPr>
              <a:r>
                <a:rPr lang="en-GB" sz="1000" b="1">
                  <a:effectLst/>
                  <a:latin typeface="Palatino Linotype" panose="0204050205050503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Figure </a:t>
              </a:r>
              <a:r>
                <a:rPr lang="en-GB" sz="1000" b="1" smtClean="0">
                  <a:effectLst/>
                  <a:latin typeface="Palatino Linotype" panose="0204050205050503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S2</a:t>
              </a:r>
              <a:r>
                <a:rPr lang="en-GB" sz="1000" b="1" dirty="0" smtClean="0">
                  <a:effectLst/>
                  <a:latin typeface="Palatino Linotype" panose="0204050205050503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.</a:t>
              </a:r>
              <a:r>
                <a:rPr lang="en-GB" sz="1000" dirty="0" smtClean="0">
                  <a:effectLst/>
                  <a:latin typeface="Palatino Linotype" panose="0204050205050503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sz="1000" dirty="0">
                  <a:effectLst/>
                  <a:latin typeface="Palatino Linotype" panose="0204050205050503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16S rRNA sequence-based phylogenetic tree constructed using </a:t>
              </a:r>
              <a:r>
                <a:rPr lang="en-GB" sz="1000" dirty="0" err="1">
                  <a:effectLst/>
                  <a:latin typeface="Palatino Linotype" panose="0204050205050503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FastME</a:t>
              </a:r>
              <a:r>
                <a:rPr lang="en-GB" sz="1000" dirty="0">
                  <a:effectLst/>
                  <a:latin typeface="Palatino Linotype" panose="0204050205050503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v.2.1.6.1 software (which calculates Genome BLAST Distance Phylogeny [GBDP] distances; the branch lengths are scaled in terms of the GBDP distance formula). The numbers above the branches are GBDP pseudo-bootstrap support values (all are &gt;60%; 100 replicates); average branch support = 21.3%. The trees were rooted at the midpoint. The results were provided by the Type Strain Genome Server (TYGS, October 2020, https://tygs.dsmz.de). The same colour code is used in the </a:t>
              </a:r>
              <a:r>
                <a:rPr lang="en-GB" sz="1000" dirty="0" err="1">
                  <a:effectLst/>
                  <a:latin typeface="Palatino Linotype" panose="0204050205050503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chewBBACA</a:t>
              </a:r>
              <a:r>
                <a:rPr lang="en-GB" sz="1000" dirty="0">
                  <a:effectLst/>
                  <a:latin typeface="Palatino Linotype" panose="0204050205050503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analysis.</a:t>
              </a:r>
              <a:endParaRPr lang="es-ES" sz="10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" name="Grupo 3">
              <a:extLst>
                <a:ext uri="{FF2B5EF4-FFF2-40B4-BE49-F238E27FC236}">
                  <a16:creationId xmlns:a16="http://schemas.microsoft.com/office/drawing/2014/main" id="{43C77A44-B985-44C1-9CD1-56FF919ACE2B}"/>
                </a:ext>
              </a:extLst>
            </p:cNvPr>
            <p:cNvGrpSpPr/>
            <p:nvPr/>
          </p:nvGrpSpPr>
          <p:grpSpPr>
            <a:xfrm>
              <a:off x="2365828" y="405092"/>
              <a:ext cx="7748253" cy="5576389"/>
              <a:chOff x="2835360" y="216447"/>
              <a:chExt cx="8918836" cy="6550113"/>
            </a:xfrm>
          </p:grpSpPr>
          <p:pic>
            <p:nvPicPr>
              <p:cNvPr id="5" name="Imagen 4">
                <a:extLst>
                  <a:ext uri="{FF2B5EF4-FFF2-40B4-BE49-F238E27FC236}">
                    <a16:creationId xmlns:a16="http://schemas.microsoft.com/office/drawing/2014/main" id="{C5687AED-A4C7-472C-B6B1-A89DA965690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272" r="45477" b="4363"/>
              <a:stretch/>
            </p:blipFill>
            <p:spPr>
              <a:xfrm>
                <a:off x="7436054" y="216447"/>
                <a:ext cx="4318142" cy="6550113"/>
              </a:xfrm>
              <a:prstGeom prst="rect">
                <a:avLst/>
              </a:prstGeom>
            </p:spPr>
          </p:pic>
          <p:pic>
            <p:nvPicPr>
              <p:cNvPr id="6" name="Imagen 5">
                <a:extLst>
                  <a:ext uri="{FF2B5EF4-FFF2-40B4-BE49-F238E27FC236}">
                    <a16:creationId xmlns:a16="http://schemas.microsoft.com/office/drawing/2014/main" id="{2D7E3609-E207-4867-84DA-40B29113C28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9204" t="10159" r="17721" b="15822"/>
              <a:stretch/>
            </p:blipFill>
            <p:spPr>
              <a:xfrm rot="5400000">
                <a:off x="7559889" y="466157"/>
                <a:ext cx="1389940" cy="1039090"/>
              </a:xfrm>
              <a:prstGeom prst="rect">
                <a:avLst/>
              </a:prstGeom>
            </p:spPr>
          </p:pic>
          <p:pic>
            <p:nvPicPr>
              <p:cNvPr id="7" name="Imagen 6">
                <a:extLst>
                  <a:ext uri="{FF2B5EF4-FFF2-40B4-BE49-F238E27FC236}">
                    <a16:creationId xmlns:a16="http://schemas.microsoft.com/office/drawing/2014/main" id="{D0984941-F222-4233-A02B-FB091B737CC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36792" t="24098" r="32958" b="9999"/>
              <a:stretch/>
            </p:blipFill>
            <p:spPr>
              <a:xfrm>
                <a:off x="2835360" y="758981"/>
                <a:ext cx="4453063" cy="5456991"/>
              </a:xfrm>
              <a:prstGeom prst="rect">
                <a:avLst/>
              </a:prstGeom>
              <a:ln w="19050">
                <a:solidFill>
                  <a:srgbClr val="00B050"/>
                </a:solidFill>
              </a:ln>
            </p:spPr>
          </p:pic>
          <p:sp>
            <p:nvSpPr>
              <p:cNvPr id="8" name="Elipse 7">
                <a:extLst>
                  <a:ext uri="{FF2B5EF4-FFF2-40B4-BE49-F238E27FC236}">
                    <a16:creationId xmlns:a16="http://schemas.microsoft.com/office/drawing/2014/main" id="{E23C2814-88CC-422A-9A59-BEF2369FC958}"/>
                  </a:ext>
                </a:extLst>
              </p:cNvPr>
              <p:cNvSpPr/>
              <p:nvPr/>
            </p:nvSpPr>
            <p:spPr>
              <a:xfrm>
                <a:off x="8774404" y="4314605"/>
                <a:ext cx="937529" cy="1102408"/>
              </a:xfrm>
              <a:prstGeom prst="ellipse">
                <a:avLst/>
              </a:pr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" name="Flecha curvada hacia arriba 8">
                <a:extLst>
                  <a:ext uri="{FF2B5EF4-FFF2-40B4-BE49-F238E27FC236}">
                    <a16:creationId xmlns:a16="http://schemas.microsoft.com/office/drawing/2014/main" id="{6423D207-C7BB-4877-8C7F-F16395BF050C}"/>
                  </a:ext>
                </a:extLst>
              </p:cNvPr>
              <p:cNvSpPr/>
              <p:nvPr/>
            </p:nvSpPr>
            <p:spPr>
              <a:xfrm rot="13432235">
                <a:off x="7446409" y="3822984"/>
                <a:ext cx="1170010" cy="501058"/>
              </a:xfrm>
              <a:prstGeom prst="curvedUpArrow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Diagrama de flujo: conector 49">
                <a:extLst>
                  <a:ext uri="{FF2B5EF4-FFF2-40B4-BE49-F238E27FC236}">
                    <a16:creationId xmlns:a16="http://schemas.microsoft.com/office/drawing/2014/main" id="{EA19D9D7-03B0-4DF5-993F-CD71BFB0508B}"/>
                  </a:ext>
                </a:extLst>
              </p:cNvPr>
              <p:cNvSpPr/>
              <p:nvPr/>
            </p:nvSpPr>
            <p:spPr>
              <a:xfrm>
                <a:off x="4992223" y="2674724"/>
                <a:ext cx="139335" cy="121922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1" name="Diagrama de flujo: conector 49">
                <a:extLst>
                  <a:ext uri="{FF2B5EF4-FFF2-40B4-BE49-F238E27FC236}">
                    <a16:creationId xmlns:a16="http://schemas.microsoft.com/office/drawing/2014/main" id="{786BD4B1-F449-4076-B209-9A964A6341A3}"/>
                  </a:ext>
                </a:extLst>
              </p:cNvPr>
              <p:cNvSpPr/>
              <p:nvPr/>
            </p:nvSpPr>
            <p:spPr>
              <a:xfrm>
                <a:off x="8847623" y="5035303"/>
                <a:ext cx="139335" cy="121922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2" name="Elipse 11">
                <a:extLst>
                  <a:ext uri="{FF2B5EF4-FFF2-40B4-BE49-F238E27FC236}">
                    <a16:creationId xmlns:a16="http://schemas.microsoft.com/office/drawing/2014/main" id="{38006791-71E5-46E0-A579-71FD204D5D88}"/>
                  </a:ext>
                </a:extLst>
              </p:cNvPr>
              <p:cNvSpPr/>
              <p:nvPr/>
            </p:nvSpPr>
            <p:spPr>
              <a:xfrm>
                <a:off x="4675996" y="922789"/>
                <a:ext cx="2226531" cy="2138316"/>
              </a:xfrm>
              <a:prstGeom prst="ellipse">
                <a:avLst/>
              </a:pr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42926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1885</TotalTime>
  <Words>102</Words>
  <Application>Microsoft Office PowerPoint</Application>
  <PresentationFormat>Panorámica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Palatino Linotype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Sylvia Valdezate Ramos</dc:creator>
  <cp:lastModifiedBy>Sylvia Valdezate Ramos</cp:lastModifiedBy>
  <cp:revision>24</cp:revision>
  <dcterms:created xsi:type="dcterms:W3CDTF">2020-08-03T07:14:40Z</dcterms:created>
  <dcterms:modified xsi:type="dcterms:W3CDTF">2021-03-15T10:35:51Z</dcterms:modified>
</cp:coreProperties>
</file>