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70" r:id="rId2"/>
    <p:sldId id="256" r:id="rId3"/>
    <p:sldId id="257" r:id="rId4"/>
    <p:sldId id="264" r:id="rId5"/>
    <p:sldId id="265" r:id="rId6"/>
    <p:sldId id="258" r:id="rId7"/>
    <p:sldId id="259" r:id="rId8"/>
    <p:sldId id="260" r:id="rId9"/>
    <p:sldId id="261" r:id="rId10"/>
    <p:sldId id="268" r:id="rId11"/>
    <p:sldId id="262" r:id="rId12"/>
    <p:sldId id="269" r:id="rId13"/>
    <p:sldId id="267" r:id="rId14"/>
    <p:sldId id="263" r:id="rId15"/>
    <p:sldId id="271" r:id="rId16"/>
  </p:sldIdLst>
  <p:sldSz cx="6858000" cy="9906000" type="A4"/>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46DC79-9624-4FC0-8E2B-EF3366BE8A50}" v="101" dt="2025-01-26T18:19:50.2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8" autoAdjust="0"/>
    <p:restoredTop sz="94578" autoAdjust="0"/>
  </p:normalViewPr>
  <p:slideViewPr>
    <p:cSldViewPr snapToGrid="0">
      <p:cViewPr varScale="1">
        <p:scale>
          <a:sx n="61" d="100"/>
          <a:sy n="61" d="100"/>
        </p:scale>
        <p:origin x="228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nit Sionov" userId="f40a9df2667b7b65" providerId="LiveId" clId="{1046DC79-9624-4FC0-8E2B-EF3366BE8A50}"/>
    <pc:docChg chg="undo custSel addSld delSld modSld modNotesMaster">
      <pc:chgData name="Ronit Sionov" userId="f40a9df2667b7b65" providerId="LiveId" clId="{1046DC79-9624-4FC0-8E2B-EF3366BE8A50}" dt="2025-01-26T18:55:42.673" v="1036" actId="20577"/>
      <pc:docMkLst>
        <pc:docMk/>
      </pc:docMkLst>
      <pc:sldChg chg="addSp delSp modSp mod">
        <pc:chgData name="Ronit Sionov" userId="f40a9df2667b7b65" providerId="LiveId" clId="{1046DC79-9624-4FC0-8E2B-EF3366BE8A50}" dt="2025-01-26T18:11:25.667" v="836" actId="478"/>
        <pc:sldMkLst>
          <pc:docMk/>
          <pc:sldMk cId="337788005" sldId="256"/>
        </pc:sldMkLst>
        <pc:spChg chg="mod">
          <ac:chgData name="Ronit Sionov" userId="f40a9df2667b7b65" providerId="LiveId" clId="{1046DC79-9624-4FC0-8E2B-EF3366BE8A50}" dt="2025-01-26T18:09:42.866" v="821" actId="1076"/>
          <ac:spMkLst>
            <pc:docMk/>
            <pc:sldMk cId="337788005" sldId="256"/>
            <ac:spMk id="7" creationId="{475779FE-127C-CA01-5CFD-BC7F77EEAD8E}"/>
          </ac:spMkLst>
        </pc:spChg>
        <pc:grpChg chg="mod">
          <ac:chgData name="Ronit Sionov" userId="f40a9df2667b7b65" providerId="LiveId" clId="{1046DC79-9624-4FC0-8E2B-EF3366BE8A50}" dt="2025-01-26T18:09:22.216" v="817" actId="1076"/>
          <ac:grpSpMkLst>
            <pc:docMk/>
            <pc:sldMk cId="337788005" sldId="256"/>
            <ac:grpSpMk id="31" creationId="{7EC73DCB-D5BA-CA71-0955-A320D2759115}"/>
          </ac:grpSpMkLst>
        </pc:grpChg>
        <pc:grpChg chg="mod">
          <ac:chgData name="Ronit Sionov" userId="f40a9df2667b7b65" providerId="LiveId" clId="{1046DC79-9624-4FC0-8E2B-EF3366BE8A50}" dt="2025-01-26T18:09:50.605" v="823" actId="1076"/>
          <ac:grpSpMkLst>
            <pc:docMk/>
            <pc:sldMk cId="337788005" sldId="256"/>
            <ac:grpSpMk id="32" creationId="{11EC0C3D-2AFC-ECA6-1FCC-96143C38FDD3}"/>
          </ac:grpSpMkLst>
        </pc:grpChg>
        <pc:grpChg chg="mod">
          <ac:chgData name="Ronit Sionov" userId="f40a9df2667b7b65" providerId="LiveId" clId="{1046DC79-9624-4FC0-8E2B-EF3366BE8A50}" dt="2025-01-26T18:09:45.914" v="822" actId="1076"/>
          <ac:grpSpMkLst>
            <pc:docMk/>
            <pc:sldMk cId="337788005" sldId="256"/>
            <ac:grpSpMk id="33" creationId="{AAD94913-E6EB-9FAC-815B-19E1BFA5F723}"/>
          </ac:grpSpMkLst>
        </pc:grpChg>
        <pc:graphicFrameChg chg="mod">
          <ac:chgData name="Ronit Sionov" userId="f40a9df2667b7b65" providerId="LiveId" clId="{1046DC79-9624-4FC0-8E2B-EF3366BE8A50}" dt="2025-01-26T18:11:08.319" v="833"/>
          <ac:graphicFrameMkLst>
            <pc:docMk/>
            <pc:sldMk cId="337788005" sldId="256"/>
            <ac:graphicFrameMk id="2" creationId="{00000000-0008-0000-0000-000003000000}"/>
          </ac:graphicFrameMkLst>
        </pc:graphicFrameChg>
        <pc:graphicFrameChg chg="mod">
          <ac:chgData name="Ronit Sionov" userId="f40a9df2667b7b65" providerId="LiveId" clId="{1046DC79-9624-4FC0-8E2B-EF3366BE8A50}" dt="2025-01-26T18:11:01.175" v="832"/>
          <ac:graphicFrameMkLst>
            <pc:docMk/>
            <pc:sldMk cId="337788005" sldId="256"/>
            <ac:graphicFrameMk id="3" creationId="{00000000-0008-0000-0000-000004000000}"/>
          </ac:graphicFrameMkLst>
        </pc:graphicFrameChg>
        <pc:graphicFrameChg chg="mod">
          <ac:chgData name="Ronit Sionov" userId="f40a9df2667b7b65" providerId="LiveId" clId="{1046DC79-9624-4FC0-8E2B-EF3366BE8A50}" dt="2025-01-26T18:11:16.195" v="834"/>
          <ac:graphicFrameMkLst>
            <pc:docMk/>
            <pc:sldMk cId="337788005" sldId="256"/>
            <ac:graphicFrameMk id="20" creationId="{00000000-0008-0000-0000-000002000000}"/>
          </ac:graphicFrameMkLst>
        </pc:graphicFrameChg>
        <pc:cxnChg chg="add del mod">
          <ac:chgData name="Ronit Sionov" userId="f40a9df2667b7b65" providerId="LiveId" clId="{1046DC79-9624-4FC0-8E2B-EF3366BE8A50}" dt="2025-01-26T18:11:25.667" v="836" actId="478"/>
          <ac:cxnSpMkLst>
            <pc:docMk/>
            <pc:sldMk cId="337788005" sldId="256"/>
            <ac:cxnSpMk id="5" creationId="{78C34311-6DF9-2BAE-81B0-976425AEBF61}"/>
          </ac:cxnSpMkLst>
        </pc:cxnChg>
      </pc:sldChg>
      <pc:sldChg chg="addSp delSp modSp mod">
        <pc:chgData name="Ronit Sionov" userId="f40a9df2667b7b65" providerId="LiveId" clId="{1046DC79-9624-4FC0-8E2B-EF3366BE8A50}" dt="2025-01-26T18:13:37.672" v="856" actId="1076"/>
        <pc:sldMkLst>
          <pc:docMk/>
          <pc:sldMk cId="1733721489" sldId="261"/>
        </pc:sldMkLst>
        <pc:spChg chg="mod">
          <ac:chgData name="Ronit Sionov" userId="f40a9df2667b7b65" providerId="LiveId" clId="{1046DC79-9624-4FC0-8E2B-EF3366BE8A50}" dt="2025-01-26T06:00:32.763" v="536" actId="1037"/>
          <ac:spMkLst>
            <pc:docMk/>
            <pc:sldMk cId="1733721489" sldId="261"/>
            <ac:spMk id="11" creationId="{C8858FC9-1960-B2F1-A6FC-2DCBB24B0760}"/>
          </ac:spMkLst>
        </pc:spChg>
        <pc:spChg chg="mod">
          <ac:chgData name="Ronit Sionov" userId="f40a9df2667b7b65" providerId="LiveId" clId="{1046DC79-9624-4FC0-8E2B-EF3366BE8A50}" dt="2025-01-26T06:00:28.465" v="535" actId="1037"/>
          <ac:spMkLst>
            <pc:docMk/>
            <pc:sldMk cId="1733721489" sldId="261"/>
            <ac:spMk id="12" creationId="{07205799-4AAC-DFF9-A2A8-7AEBD052E8A8}"/>
          </ac:spMkLst>
        </pc:spChg>
        <pc:spChg chg="mod">
          <ac:chgData name="Ronit Sionov" userId="f40a9df2667b7b65" providerId="LiveId" clId="{1046DC79-9624-4FC0-8E2B-EF3366BE8A50}" dt="2025-01-26T06:00:22.602" v="534" actId="1037"/>
          <ac:spMkLst>
            <pc:docMk/>
            <pc:sldMk cId="1733721489" sldId="261"/>
            <ac:spMk id="14" creationId="{137B92A9-B126-9665-0BA6-D24CD36B5569}"/>
          </ac:spMkLst>
        </pc:spChg>
        <pc:spChg chg="mod">
          <ac:chgData name="Ronit Sionov" userId="f40a9df2667b7b65" providerId="LiveId" clId="{1046DC79-9624-4FC0-8E2B-EF3366BE8A50}" dt="2025-01-26T06:01:29.419" v="549" actId="164"/>
          <ac:spMkLst>
            <pc:docMk/>
            <pc:sldMk cId="1733721489" sldId="261"/>
            <ac:spMk id="18" creationId="{00000000-0000-0000-0000-000000000000}"/>
          </ac:spMkLst>
        </pc:spChg>
        <pc:spChg chg="mod">
          <ac:chgData name="Ronit Sionov" userId="f40a9df2667b7b65" providerId="LiveId" clId="{1046DC79-9624-4FC0-8E2B-EF3366BE8A50}" dt="2025-01-26T18:13:37.672" v="856" actId="1076"/>
          <ac:spMkLst>
            <pc:docMk/>
            <pc:sldMk cId="1733721489" sldId="261"/>
            <ac:spMk id="19" creationId="{00000000-0000-0000-0000-000000000000}"/>
          </ac:spMkLst>
        </pc:spChg>
        <pc:spChg chg="mod">
          <ac:chgData name="Ronit Sionov" userId="f40a9df2667b7b65" providerId="LiveId" clId="{1046DC79-9624-4FC0-8E2B-EF3366BE8A50}" dt="2025-01-26T06:01:29.419" v="549" actId="164"/>
          <ac:spMkLst>
            <pc:docMk/>
            <pc:sldMk cId="1733721489" sldId="261"/>
            <ac:spMk id="39" creationId="{00000000-0000-0000-0000-000000000000}"/>
          </ac:spMkLst>
        </pc:spChg>
        <pc:spChg chg="mod">
          <ac:chgData name="Ronit Sionov" userId="f40a9df2667b7b65" providerId="LiveId" clId="{1046DC79-9624-4FC0-8E2B-EF3366BE8A50}" dt="2025-01-26T06:01:00.694" v="538" actId="1038"/>
          <ac:spMkLst>
            <pc:docMk/>
            <pc:sldMk cId="1733721489" sldId="261"/>
            <ac:spMk id="48" creationId="{7BADC8E0-3FC1-2CF9-CF56-CA5DF976F777}"/>
          </ac:spMkLst>
        </pc:spChg>
        <pc:spChg chg="mod">
          <ac:chgData name="Ronit Sionov" userId="f40a9df2667b7b65" providerId="LiveId" clId="{1046DC79-9624-4FC0-8E2B-EF3366BE8A50}" dt="2025-01-26T06:00:52.785" v="537" actId="1037"/>
          <ac:spMkLst>
            <pc:docMk/>
            <pc:sldMk cId="1733721489" sldId="261"/>
            <ac:spMk id="49" creationId="{137B92A9-B126-9665-0BA6-D24CD36B5569}"/>
          </ac:spMkLst>
        </pc:spChg>
        <pc:spChg chg="mod">
          <ac:chgData name="Ronit Sionov" userId="f40a9df2667b7b65" providerId="LiveId" clId="{1046DC79-9624-4FC0-8E2B-EF3366BE8A50}" dt="2025-01-26T06:01:29.419" v="549" actId="164"/>
          <ac:spMkLst>
            <pc:docMk/>
            <pc:sldMk cId="1733721489" sldId="261"/>
            <ac:spMk id="53" creationId="{00000000-0000-0000-0000-000000000000}"/>
          </ac:spMkLst>
        </pc:spChg>
        <pc:spChg chg="mod">
          <ac:chgData name="Ronit Sionov" userId="f40a9df2667b7b65" providerId="LiveId" clId="{1046DC79-9624-4FC0-8E2B-EF3366BE8A50}" dt="2025-01-26T06:01:29.419" v="549" actId="164"/>
          <ac:spMkLst>
            <pc:docMk/>
            <pc:sldMk cId="1733721489" sldId="261"/>
            <ac:spMk id="54" creationId="{00000000-0000-0000-0000-000000000000}"/>
          </ac:spMkLst>
        </pc:spChg>
        <pc:spChg chg="mod">
          <ac:chgData name="Ronit Sionov" userId="f40a9df2667b7b65" providerId="LiveId" clId="{1046DC79-9624-4FC0-8E2B-EF3366BE8A50}" dt="2025-01-26T06:01:21.949" v="548" actId="1035"/>
          <ac:spMkLst>
            <pc:docMk/>
            <pc:sldMk cId="1733721489" sldId="261"/>
            <ac:spMk id="55" creationId="{00000000-0000-0000-0000-000000000000}"/>
          </ac:spMkLst>
        </pc:spChg>
        <pc:spChg chg="mod">
          <ac:chgData name="Ronit Sionov" userId="f40a9df2667b7b65" providerId="LiveId" clId="{1046DC79-9624-4FC0-8E2B-EF3366BE8A50}" dt="2025-01-26T18:13:32.574" v="855" actId="1076"/>
          <ac:spMkLst>
            <pc:docMk/>
            <pc:sldMk cId="1733721489" sldId="261"/>
            <ac:spMk id="60" creationId="{00000000-0000-0000-0000-000000000000}"/>
          </ac:spMkLst>
        </pc:spChg>
        <pc:spChg chg="mod">
          <ac:chgData name="Ronit Sionov" userId="f40a9df2667b7b65" providerId="LiveId" clId="{1046DC79-9624-4FC0-8E2B-EF3366BE8A50}" dt="2025-01-26T06:01:29.419" v="549" actId="164"/>
          <ac:spMkLst>
            <pc:docMk/>
            <pc:sldMk cId="1733721489" sldId="261"/>
            <ac:spMk id="61" creationId="{00000000-0000-0000-0000-000000000000}"/>
          </ac:spMkLst>
        </pc:spChg>
        <pc:spChg chg="mod">
          <ac:chgData name="Ronit Sionov" userId="f40a9df2667b7b65" providerId="LiveId" clId="{1046DC79-9624-4FC0-8E2B-EF3366BE8A50}" dt="2025-01-26T06:01:29.419" v="549" actId="164"/>
          <ac:spMkLst>
            <pc:docMk/>
            <pc:sldMk cId="1733721489" sldId="261"/>
            <ac:spMk id="62" creationId="{47BA65D8-0EC0-F557-1FB7-AC3337D1C753}"/>
          </ac:spMkLst>
        </pc:spChg>
        <pc:spChg chg="mod">
          <ac:chgData name="Ronit Sionov" userId="f40a9df2667b7b65" providerId="LiveId" clId="{1046DC79-9624-4FC0-8E2B-EF3366BE8A50}" dt="2025-01-26T06:01:29.419" v="549" actId="164"/>
          <ac:spMkLst>
            <pc:docMk/>
            <pc:sldMk cId="1733721489" sldId="261"/>
            <ac:spMk id="63" creationId="{7B459ADC-AA2E-591F-2BB5-AF783EB9ED02}"/>
          </ac:spMkLst>
        </pc:spChg>
        <pc:spChg chg="mod">
          <ac:chgData name="Ronit Sionov" userId="f40a9df2667b7b65" providerId="LiveId" clId="{1046DC79-9624-4FC0-8E2B-EF3366BE8A50}" dt="2025-01-26T06:01:29.419" v="549" actId="164"/>
          <ac:spMkLst>
            <pc:docMk/>
            <pc:sldMk cId="1733721489" sldId="261"/>
            <ac:spMk id="65" creationId="{47BA65D8-0EC0-F557-1FB7-AC3337D1C753}"/>
          </ac:spMkLst>
        </pc:spChg>
        <pc:spChg chg="mod">
          <ac:chgData name="Ronit Sionov" userId="f40a9df2667b7b65" providerId="LiveId" clId="{1046DC79-9624-4FC0-8E2B-EF3366BE8A50}" dt="2025-01-26T18:13:05.880" v="853" actId="123"/>
          <ac:spMkLst>
            <pc:docMk/>
            <pc:sldMk cId="1733721489" sldId="261"/>
            <ac:spMk id="81" creationId="{00000000-0000-0000-0000-000000000000}"/>
          </ac:spMkLst>
        </pc:spChg>
        <pc:graphicFrameChg chg="add mod ord">
          <ac:chgData name="Ronit Sionov" userId="f40a9df2667b7b65" providerId="LiveId" clId="{1046DC79-9624-4FC0-8E2B-EF3366BE8A50}" dt="2025-01-26T06:00:04.628" v="530" actId="1076"/>
          <ac:graphicFrameMkLst>
            <pc:docMk/>
            <pc:sldMk cId="1733721489" sldId="261"/>
            <ac:graphicFrameMk id="6" creationId="{93CE8DDD-3B20-47FC-8940-2202BD57A480}"/>
          </ac:graphicFrameMkLst>
        </pc:graphicFrameChg>
        <pc:graphicFrameChg chg="del mod">
          <ac:chgData name="Ronit Sionov" userId="f40a9df2667b7b65" providerId="LiveId" clId="{1046DC79-9624-4FC0-8E2B-EF3366BE8A50}" dt="2025-01-26T05:57:03.010" v="505" actId="478"/>
          <ac:graphicFrameMkLst>
            <pc:docMk/>
            <pc:sldMk cId="1733721489" sldId="261"/>
            <ac:graphicFrameMk id="41" creationId="{00000000-0000-0000-0000-000000000000}"/>
          </ac:graphicFrameMkLst>
        </pc:graphicFrameChg>
        <pc:graphicFrameChg chg="mod">
          <ac:chgData name="Ronit Sionov" userId="f40a9df2667b7b65" providerId="LiveId" clId="{1046DC79-9624-4FC0-8E2B-EF3366BE8A50}" dt="2025-01-26T05:58:01.623" v="510"/>
          <ac:graphicFrameMkLst>
            <pc:docMk/>
            <pc:sldMk cId="1733721489" sldId="261"/>
            <ac:graphicFrameMk id="56" creationId="{5F09CEEB-224A-41DE-9E14-C28311644544}"/>
          </ac:graphicFrameMkLst>
        </pc:graphicFrameChg>
        <pc:cxnChg chg="add del mod">
          <ac:chgData name="Ronit Sionov" userId="f40a9df2667b7b65" providerId="LiveId" clId="{1046DC79-9624-4FC0-8E2B-EF3366BE8A50}" dt="2025-01-26T06:00:14.476" v="532" actId="478"/>
          <ac:cxnSpMkLst>
            <pc:docMk/>
            <pc:sldMk cId="1733721489" sldId="261"/>
            <ac:cxnSpMk id="58" creationId="{8168AB5A-3437-F5D2-9B52-9EB54635BC06}"/>
          </ac:cxnSpMkLst>
        </pc:cxnChg>
      </pc:sldChg>
      <pc:sldChg chg="addSp delSp modSp mod">
        <pc:chgData name="Ronit Sionov" userId="f40a9df2667b7b65" providerId="LiveId" clId="{1046DC79-9624-4FC0-8E2B-EF3366BE8A50}" dt="2025-01-26T18:55:42.673" v="1036" actId="20577"/>
        <pc:sldMkLst>
          <pc:docMk/>
          <pc:sldMk cId="73497677" sldId="262"/>
        </pc:sldMkLst>
        <pc:spChg chg="mod">
          <ac:chgData name="Ronit Sionov" userId="f40a9df2667b7b65" providerId="LiveId" clId="{1046DC79-9624-4FC0-8E2B-EF3366BE8A50}" dt="2025-01-26T18:50:03.457" v="1035" actId="114"/>
          <ac:spMkLst>
            <pc:docMk/>
            <pc:sldMk cId="73497677" sldId="262"/>
            <ac:spMk id="2" creationId="{00000000-0000-0000-0000-000000000000}"/>
          </ac:spMkLst>
        </pc:spChg>
        <pc:spChg chg="mod">
          <ac:chgData name="Ronit Sionov" userId="f40a9df2667b7b65" providerId="LiveId" clId="{1046DC79-9624-4FC0-8E2B-EF3366BE8A50}" dt="2025-01-25T23:23:53.175" v="413" actId="1037"/>
          <ac:spMkLst>
            <pc:docMk/>
            <pc:sldMk cId="73497677" sldId="262"/>
            <ac:spMk id="4" creationId="{00000000-0000-0000-0000-000000000000}"/>
          </ac:spMkLst>
        </pc:spChg>
        <pc:spChg chg="mod">
          <ac:chgData name="Ronit Sionov" userId="f40a9df2667b7b65" providerId="LiveId" clId="{1046DC79-9624-4FC0-8E2B-EF3366BE8A50}" dt="2025-01-25T23:25:24.490" v="457" actId="1038"/>
          <ac:spMkLst>
            <pc:docMk/>
            <pc:sldMk cId="73497677" sldId="262"/>
            <ac:spMk id="5" creationId="{00000000-0000-0000-0000-000000000000}"/>
          </ac:spMkLst>
        </pc:spChg>
        <pc:spChg chg="mod topLvl">
          <ac:chgData name="Ronit Sionov" userId="f40a9df2667b7b65" providerId="LiveId" clId="{1046DC79-9624-4FC0-8E2B-EF3366BE8A50}" dt="2025-01-25T23:25:56.005" v="467" actId="164"/>
          <ac:spMkLst>
            <pc:docMk/>
            <pc:sldMk cId="73497677" sldId="262"/>
            <ac:spMk id="6" creationId="{00000000-0000-0000-0000-000000000000}"/>
          </ac:spMkLst>
        </pc:spChg>
        <pc:spChg chg="mod topLvl">
          <ac:chgData name="Ronit Sionov" userId="f40a9df2667b7b65" providerId="LiveId" clId="{1046DC79-9624-4FC0-8E2B-EF3366BE8A50}" dt="2025-01-25T23:25:56.005" v="467" actId="164"/>
          <ac:spMkLst>
            <pc:docMk/>
            <pc:sldMk cId="73497677" sldId="262"/>
            <ac:spMk id="7" creationId="{00000000-0000-0000-0000-000000000000}"/>
          </ac:spMkLst>
        </pc:spChg>
        <pc:spChg chg="mod topLvl">
          <ac:chgData name="Ronit Sionov" userId="f40a9df2667b7b65" providerId="LiveId" clId="{1046DC79-9624-4FC0-8E2B-EF3366BE8A50}" dt="2025-01-25T23:25:56.005" v="467" actId="164"/>
          <ac:spMkLst>
            <pc:docMk/>
            <pc:sldMk cId="73497677" sldId="262"/>
            <ac:spMk id="8" creationId="{00000000-0000-0000-0000-000000000000}"/>
          </ac:spMkLst>
        </pc:spChg>
        <pc:spChg chg="mod topLvl">
          <ac:chgData name="Ronit Sionov" userId="f40a9df2667b7b65" providerId="LiveId" clId="{1046DC79-9624-4FC0-8E2B-EF3366BE8A50}" dt="2025-01-25T23:25:12.548" v="453" actId="1076"/>
          <ac:spMkLst>
            <pc:docMk/>
            <pc:sldMk cId="73497677" sldId="262"/>
            <ac:spMk id="9" creationId="{00000000-0000-0000-0000-000000000000}"/>
          </ac:spMkLst>
        </pc:spChg>
        <pc:spChg chg="mod">
          <ac:chgData name="Ronit Sionov" userId="f40a9df2667b7b65" providerId="LiveId" clId="{1046DC79-9624-4FC0-8E2B-EF3366BE8A50}" dt="2025-01-25T23:25:08.330" v="452" actId="1076"/>
          <ac:spMkLst>
            <pc:docMk/>
            <pc:sldMk cId="73497677" sldId="262"/>
            <ac:spMk id="10" creationId="{00000000-0000-0000-0000-000000000000}"/>
          </ac:spMkLst>
        </pc:spChg>
        <pc:spChg chg="mod topLvl">
          <ac:chgData name="Ronit Sionov" userId="f40a9df2667b7b65" providerId="LiveId" clId="{1046DC79-9624-4FC0-8E2B-EF3366BE8A50}" dt="2025-01-25T23:25:56.005" v="467" actId="164"/>
          <ac:spMkLst>
            <pc:docMk/>
            <pc:sldMk cId="73497677" sldId="262"/>
            <ac:spMk id="11" creationId="{00000000-0000-0000-0000-000000000000}"/>
          </ac:spMkLst>
        </pc:spChg>
        <pc:spChg chg="mod">
          <ac:chgData name="Ronit Sionov" userId="f40a9df2667b7b65" providerId="LiveId" clId="{1046DC79-9624-4FC0-8E2B-EF3366BE8A50}" dt="2025-01-25T23:24:32.034" v="425" actId="1036"/>
          <ac:spMkLst>
            <pc:docMk/>
            <pc:sldMk cId="73497677" sldId="262"/>
            <ac:spMk id="12" creationId="{00000000-0000-0000-0000-000000000000}"/>
          </ac:spMkLst>
        </pc:spChg>
        <pc:spChg chg="mod">
          <ac:chgData name="Ronit Sionov" userId="f40a9df2667b7b65" providerId="LiveId" clId="{1046DC79-9624-4FC0-8E2B-EF3366BE8A50}" dt="2025-01-25T23:24:19.839" v="421" actId="1076"/>
          <ac:spMkLst>
            <pc:docMk/>
            <pc:sldMk cId="73497677" sldId="262"/>
            <ac:spMk id="13" creationId="{00000000-0000-0000-0000-000000000000}"/>
          </ac:spMkLst>
        </pc:spChg>
        <pc:spChg chg="mod topLvl">
          <ac:chgData name="Ronit Sionov" userId="f40a9df2667b7b65" providerId="LiveId" clId="{1046DC79-9624-4FC0-8E2B-EF3366BE8A50}" dt="2025-01-25T23:25:56.005" v="467" actId="164"/>
          <ac:spMkLst>
            <pc:docMk/>
            <pc:sldMk cId="73497677" sldId="262"/>
            <ac:spMk id="14" creationId="{00000000-0000-0000-0000-000000000000}"/>
          </ac:spMkLst>
        </pc:spChg>
        <pc:spChg chg="mod topLvl">
          <ac:chgData name="Ronit Sionov" userId="f40a9df2667b7b65" providerId="LiveId" clId="{1046DC79-9624-4FC0-8E2B-EF3366BE8A50}" dt="2025-01-25T23:25:56.005" v="467" actId="164"/>
          <ac:spMkLst>
            <pc:docMk/>
            <pc:sldMk cId="73497677" sldId="262"/>
            <ac:spMk id="15" creationId="{00000000-0000-0000-0000-000000000000}"/>
          </ac:spMkLst>
        </pc:spChg>
        <pc:spChg chg="mod topLvl">
          <ac:chgData name="Ronit Sionov" userId="f40a9df2667b7b65" providerId="LiveId" clId="{1046DC79-9624-4FC0-8E2B-EF3366BE8A50}" dt="2025-01-25T23:25:56.005" v="467" actId="164"/>
          <ac:spMkLst>
            <pc:docMk/>
            <pc:sldMk cId="73497677" sldId="262"/>
            <ac:spMk id="17" creationId="{00000000-0000-0000-0000-000000000000}"/>
          </ac:spMkLst>
        </pc:spChg>
        <pc:spChg chg="mod">
          <ac:chgData name="Ronit Sionov" userId="f40a9df2667b7b65" providerId="LiveId" clId="{1046DC79-9624-4FC0-8E2B-EF3366BE8A50}" dt="2025-01-26T18:55:42.673" v="1036" actId="20577"/>
          <ac:spMkLst>
            <pc:docMk/>
            <pc:sldMk cId="73497677" sldId="262"/>
            <ac:spMk id="18" creationId="{00000000-0000-0000-0000-000000000000}"/>
          </ac:spMkLst>
        </pc:spChg>
        <pc:spChg chg="del mod topLvl">
          <ac:chgData name="Ronit Sionov" userId="f40a9df2667b7b65" providerId="LiveId" clId="{1046DC79-9624-4FC0-8E2B-EF3366BE8A50}" dt="2025-01-25T21:48:46.920" v="27" actId="478"/>
          <ac:spMkLst>
            <pc:docMk/>
            <pc:sldMk cId="73497677" sldId="262"/>
            <ac:spMk id="22" creationId="{68F5C779-954E-17BE-5169-C85A4E5C97D2}"/>
          </ac:spMkLst>
        </pc:spChg>
        <pc:spChg chg="mod">
          <ac:chgData name="Ronit Sionov" userId="f40a9df2667b7b65" providerId="LiveId" clId="{1046DC79-9624-4FC0-8E2B-EF3366BE8A50}" dt="2025-01-25T21:48:44.340" v="26"/>
          <ac:spMkLst>
            <pc:docMk/>
            <pc:sldMk cId="73497677" sldId="262"/>
            <ac:spMk id="23" creationId="{9A05B715-D1F9-0A93-79D7-963F84C4FE42}"/>
          </ac:spMkLst>
        </pc:spChg>
        <pc:spChg chg="mod">
          <ac:chgData name="Ronit Sionov" userId="f40a9df2667b7b65" providerId="LiveId" clId="{1046DC79-9624-4FC0-8E2B-EF3366BE8A50}" dt="2025-01-25T21:48:44.340" v="26"/>
          <ac:spMkLst>
            <pc:docMk/>
            <pc:sldMk cId="73497677" sldId="262"/>
            <ac:spMk id="24" creationId="{FD6CB911-AA0E-0329-5B44-7A7C9070B27E}"/>
          </ac:spMkLst>
        </pc:spChg>
        <pc:spChg chg="mod">
          <ac:chgData name="Ronit Sionov" userId="f40a9df2667b7b65" providerId="LiveId" clId="{1046DC79-9624-4FC0-8E2B-EF3366BE8A50}" dt="2025-01-25T21:48:44.340" v="26"/>
          <ac:spMkLst>
            <pc:docMk/>
            <pc:sldMk cId="73497677" sldId="262"/>
            <ac:spMk id="25" creationId="{147E6D6D-B9CA-D37F-ECEB-B6D59BD4D741}"/>
          </ac:spMkLst>
        </pc:spChg>
        <pc:spChg chg="mod">
          <ac:chgData name="Ronit Sionov" userId="f40a9df2667b7b65" providerId="LiveId" clId="{1046DC79-9624-4FC0-8E2B-EF3366BE8A50}" dt="2025-01-25T21:48:44.340" v="26"/>
          <ac:spMkLst>
            <pc:docMk/>
            <pc:sldMk cId="73497677" sldId="262"/>
            <ac:spMk id="26" creationId="{8C331EE6-9EFA-108D-E15C-51AEDA625D81}"/>
          </ac:spMkLst>
        </pc:spChg>
        <pc:spChg chg="mod">
          <ac:chgData name="Ronit Sionov" userId="f40a9df2667b7b65" providerId="LiveId" clId="{1046DC79-9624-4FC0-8E2B-EF3366BE8A50}" dt="2025-01-25T21:48:44.340" v="26"/>
          <ac:spMkLst>
            <pc:docMk/>
            <pc:sldMk cId="73497677" sldId="262"/>
            <ac:spMk id="27" creationId="{22010211-E68E-8737-4CAE-D06B8E32D831}"/>
          </ac:spMkLst>
        </pc:spChg>
        <pc:spChg chg="mod">
          <ac:chgData name="Ronit Sionov" userId="f40a9df2667b7b65" providerId="LiveId" clId="{1046DC79-9624-4FC0-8E2B-EF3366BE8A50}" dt="2025-01-25T21:48:44.340" v="26"/>
          <ac:spMkLst>
            <pc:docMk/>
            <pc:sldMk cId="73497677" sldId="262"/>
            <ac:spMk id="28" creationId="{E912B7AB-A1D2-4666-4B9B-779412C1A661}"/>
          </ac:spMkLst>
        </pc:spChg>
        <pc:spChg chg="mod">
          <ac:chgData name="Ronit Sionov" userId="f40a9df2667b7b65" providerId="LiveId" clId="{1046DC79-9624-4FC0-8E2B-EF3366BE8A50}" dt="2025-01-25T21:48:44.340" v="26"/>
          <ac:spMkLst>
            <pc:docMk/>
            <pc:sldMk cId="73497677" sldId="262"/>
            <ac:spMk id="30" creationId="{0C01129C-1EDF-D684-E225-EE3B470D79BD}"/>
          </ac:spMkLst>
        </pc:spChg>
        <pc:spChg chg="add mod">
          <ac:chgData name="Ronit Sionov" userId="f40a9df2667b7b65" providerId="LiveId" clId="{1046DC79-9624-4FC0-8E2B-EF3366BE8A50}" dt="2025-01-26T18:25:17.900" v="986" actId="1076"/>
          <ac:spMkLst>
            <pc:docMk/>
            <pc:sldMk cId="73497677" sldId="262"/>
            <ac:spMk id="34" creationId="{EB5791D5-F736-A2F7-6593-939ED798B98E}"/>
          </ac:spMkLst>
        </pc:spChg>
        <pc:spChg chg="add mod">
          <ac:chgData name="Ronit Sionov" userId="f40a9df2667b7b65" providerId="LiveId" clId="{1046DC79-9624-4FC0-8E2B-EF3366BE8A50}" dt="2025-01-25T23:24:15.290" v="420" actId="571"/>
          <ac:spMkLst>
            <pc:docMk/>
            <pc:sldMk cId="73497677" sldId="262"/>
            <ac:spMk id="35" creationId="{07BC3A31-175D-66D5-AB75-B046F184C991}"/>
          </ac:spMkLst>
        </pc:spChg>
        <pc:spChg chg="mod topLvl">
          <ac:chgData name="Ronit Sionov" userId="f40a9df2667b7b65" providerId="LiveId" clId="{1046DC79-9624-4FC0-8E2B-EF3366BE8A50}" dt="2025-01-25T21:50:19.450" v="45" actId="164"/>
          <ac:spMkLst>
            <pc:docMk/>
            <pc:sldMk cId="73497677" sldId="262"/>
            <ac:spMk id="43" creationId="{00000000-0000-0000-0000-000000000000}"/>
          </ac:spMkLst>
        </pc:spChg>
        <pc:spChg chg="mod topLvl">
          <ac:chgData name="Ronit Sionov" userId="f40a9df2667b7b65" providerId="LiveId" clId="{1046DC79-9624-4FC0-8E2B-EF3366BE8A50}" dt="2025-01-25T21:50:19.450" v="45" actId="164"/>
          <ac:spMkLst>
            <pc:docMk/>
            <pc:sldMk cId="73497677" sldId="262"/>
            <ac:spMk id="44" creationId="{00000000-0000-0000-0000-000000000000}"/>
          </ac:spMkLst>
        </pc:spChg>
        <pc:spChg chg="mod topLvl">
          <ac:chgData name="Ronit Sionov" userId="f40a9df2667b7b65" providerId="LiveId" clId="{1046DC79-9624-4FC0-8E2B-EF3366BE8A50}" dt="2025-01-25T21:50:19.450" v="45" actId="164"/>
          <ac:spMkLst>
            <pc:docMk/>
            <pc:sldMk cId="73497677" sldId="262"/>
            <ac:spMk id="45" creationId="{00000000-0000-0000-0000-000000000000}"/>
          </ac:spMkLst>
        </pc:spChg>
        <pc:spChg chg="mod topLvl">
          <ac:chgData name="Ronit Sionov" userId="f40a9df2667b7b65" providerId="LiveId" clId="{1046DC79-9624-4FC0-8E2B-EF3366BE8A50}" dt="2025-01-25T21:50:19.450" v="45" actId="164"/>
          <ac:spMkLst>
            <pc:docMk/>
            <pc:sldMk cId="73497677" sldId="262"/>
            <ac:spMk id="46" creationId="{00000000-0000-0000-0000-000000000000}"/>
          </ac:spMkLst>
        </pc:spChg>
        <pc:spChg chg="mod topLvl">
          <ac:chgData name="Ronit Sionov" userId="f40a9df2667b7b65" providerId="LiveId" clId="{1046DC79-9624-4FC0-8E2B-EF3366BE8A50}" dt="2025-01-25T21:50:19.450" v="45" actId="164"/>
          <ac:spMkLst>
            <pc:docMk/>
            <pc:sldMk cId="73497677" sldId="262"/>
            <ac:spMk id="49" creationId="{00000000-0000-0000-0000-000000000000}"/>
          </ac:spMkLst>
        </pc:spChg>
        <pc:spChg chg="mod topLvl">
          <ac:chgData name="Ronit Sionov" userId="f40a9df2667b7b65" providerId="LiveId" clId="{1046DC79-9624-4FC0-8E2B-EF3366BE8A50}" dt="2025-01-25T23:25:56.005" v="467" actId="164"/>
          <ac:spMkLst>
            <pc:docMk/>
            <pc:sldMk cId="73497677" sldId="262"/>
            <ac:spMk id="51" creationId="{00000000-0000-0000-0000-000000000000}"/>
          </ac:spMkLst>
        </pc:spChg>
        <pc:spChg chg="mod topLvl">
          <ac:chgData name="Ronit Sionov" userId="f40a9df2667b7b65" providerId="LiveId" clId="{1046DC79-9624-4FC0-8E2B-EF3366BE8A50}" dt="2025-01-25T23:25:56.005" v="467" actId="164"/>
          <ac:spMkLst>
            <pc:docMk/>
            <pc:sldMk cId="73497677" sldId="262"/>
            <ac:spMk id="52" creationId="{00000000-0000-0000-0000-000000000000}"/>
          </ac:spMkLst>
        </pc:spChg>
        <pc:grpChg chg="del">
          <ac:chgData name="Ronit Sionov" userId="f40a9df2667b7b65" providerId="LiveId" clId="{1046DC79-9624-4FC0-8E2B-EF3366BE8A50}" dt="2025-01-25T21:47:54.688" v="21" actId="165"/>
          <ac:grpSpMkLst>
            <pc:docMk/>
            <pc:sldMk cId="73497677" sldId="262"/>
            <ac:grpSpMk id="3" creationId="{00000000-0000-0000-0000-000000000000}"/>
          </ac:grpSpMkLst>
        </pc:grpChg>
        <pc:grpChg chg="add del mod">
          <ac:chgData name="Ronit Sionov" userId="f40a9df2667b7b65" providerId="LiveId" clId="{1046DC79-9624-4FC0-8E2B-EF3366BE8A50}" dt="2025-01-25T21:48:46.920" v="27" actId="478"/>
          <ac:grpSpMkLst>
            <pc:docMk/>
            <pc:sldMk cId="73497677" sldId="262"/>
            <ac:grpSpMk id="20" creationId="{80924BAA-CFAE-3571-87F4-09D1FA0DC578}"/>
          </ac:grpSpMkLst>
        </pc:grpChg>
        <pc:grpChg chg="mod topLvl">
          <ac:chgData name="Ronit Sionov" userId="f40a9df2667b7b65" providerId="LiveId" clId="{1046DC79-9624-4FC0-8E2B-EF3366BE8A50}" dt="2025-01-25T21:50:19.450" v="45" actId="164"/>
          <ac:grpSpMkLst>
            <pc:docMk/>
            <pc:sldMk cId="73497677" sldId="262"/>
            <ac:grpSpMk id="21" creationId="{49DC404C-3D2D-9EB1-98D6-2BEF441F3506}"/>
          </ac:grpSpMkLst>
        </pc:grpChg>
        <pc:grpChg chg="add mod">
          <ac:chgData name="Ronit Sionov" userId="f40a9df2667b7b65" providerId="LiveId" clId="{1046DC79-9624-4FC0-8E2B-EF3366BE8A50}" dt="2025-01-26T18:41:10.993" v="1006" actId="1036"/>
          <ac:grpSpMkLst>
            <pc:docMk/>
            <pc:sldMk cId="73497677" sldId="262"/>
            <ac:grpSpMk id="31" creationId="{FEB37BD4-505E-EB5D-F163-840684B1A37C}"/>
          </ac:grpSpMkLst>
        </pc:grpChg>
        <pc:grpChg chg="mod">
          <ac:chgData name="Ronit Sionov" userId="f40a9df2667b7b65" providerId="LiveId" clId="{1046DC79-9624-4FC0-8E2B-EF3366BE8A50}" dt="2025-01-25T23:26:16.014" v="470" actId="1076"/>
          <ac:grpSpMkLst>
            <pc:docMk/>
            <pc:sldMk cId="73497677" sldId="262"/>
            <ac:grpSpMk id="36" creationId="{A2A6B81D-97EA-FBDF-7AFF-AD39C539A1C2}"/>
          </ac:grpSpMkLst>
        </pc:grpChg>
        <pc:grpChg chg="del mod topLvl">
          <ac:chgData name="Ronit Sionov" userId="f40a9df2667b7b65" providerId="LiveId" clId="{1046DC79-9624-4FC0-8E2B-EF3366BE8A50}" dt="2025-01-25T21:48:00.566" v="22" actId="165"/>
          <ac:grpSpMkLst>
            <pc:docMk/>
            <pc:sldMk cId="73497677" sldId="262"/>
            <ac:grpSpMk id="40" creationId="{00000000-0000-0000-0000-000000000000}"/>
          </ac:grpSpMkLst>
        </pc:grpChg>
        <pc:graphicFrameChg chg="add mod ord">
          <ac:chgData name="Ronit Sionov" userId="f40a9df2667b7b65" providerId="LiveId" clId="{1046DC79-9624-4FC0-8E2B-EF3366BE8A50}" dt="2025-01-25T21:50:19.450" v="45" actId="164"/>
          <ac:graphicFrameMkLst>
            <pc:docMk/>
            <pc:sldMk cId="73497677" sldId="262"/>
            <ac:graphicFrameMk id="16" creationId="{3D87701D-34FF-4EC9-9F66-DF34A07EEC03}"/>
          </ac:graphicFrameMkLst>
        </pc:graphicFrameChg>
        <pc:graphicFrameChg chg="add mod ord">
          <ac:chgData name="Ronit Sionov" userId="f40a9df2667b7b65" providerId="LiveId" clId="{1046DC79-9624-4FC0-8E2B-EF3366BE8A50}" dt="2025-01-25T23:23:44.467" v="405" actId="1076"/>
          <ac:graphicFrameMkLst>
            <pc:docMk/>
            <pc:sldMk cId="73497677" sldId="262"/>
            <ac:graphicFrameMk id="32" creationId="{742430AE-B2F4-4B3E-90E8-0457655EED1E}"/>
          </ac:graphicFrameMkLst>
        </pc:graphicFrameChg>
        <pc:graphicFrameChg chg="add del mod topLvl">
          <ac:chgData name="Ronit Sionov" userId="f40a9df2667b7b65" providerId="LiveId" clId="{1046DC79-9624-4FC0-8E2B-EF3366BE8A50}" dt="2025-01-25T21:50:09.057" v="44" actId="478"/>
          <ac:graphicFrameMkLst>
            <pc:docMk/>
            <pc:sldMk cId="73497677" sldId="262"/>
            <ac:graphicFrameMk id="41" creationId="{00000000-0000-0000-0000-000000000000}"/>
          </ac:graphicFrameMkLst>
        </pc:graphicFrameChg>
        <pc:graphicFrameChg chg="del">
          <ac:chgData name="Ronit Sionov" userId="f40a9df2667b7b65" providerId="LiveId" clId="{1046DC79-9624-4FC0-8E2B-EF3366BE8A50}" dt="2025-01-25T23:23:06.784" v="396" actId="478"/>
          <ac:graphicFrameMkLst>
            <pc:docMk/>
            <pc:sldMk cId="73497677" sldId="262"/>
            <ac:graphicFrameMk id="48" creationId="{00000000-0000-0000-0000-000000000000}"/>
          </ac:graphicFrameMkLst>
        </pc:graphicFrameChg>
        <pc:cxnChg chg="del mod topLvl">
          <ac:chgData name="Ronit Sionov" userId="f40a9df2667b7b65" providerId="LiveId" clId="{1046DC79-9624-4FC0-8E2B-EF3366BE8A50}" dt="2025-01-25T21:48:52.362" v="29" actId="478"/>
          <ac:cxnSpMkLst>
            <pc:docMk/>
            <pc:sldMk cId="73497677" sldId="262"/>
            <ac:cxnSpMk id="42" creationId="{00000000-0000-0000-0000-000000000000}"/>
          </ac:cxnSpMkLst>
        </pc:cxnChg>
      </pc:sldChg>
      <pc:sldChg chg="addSp delSp modSp mod">
        <pc:chgData name="Ronit Sionov" userId="f40a9df2667b7b65" providerId="LiveId" clId="{1046DC79-9624-4FC0-8E2B-EF3366BE8A50}" dt="2025-01-26T18:12:46.746" v="852" actId="478"/>
        <pc:sldMkLst>
          <pc:docMk/>
          <pc:sldMk cId="1266614983" sldId="265"/>
        </pc:sldMkLst>
        <pc:spChg chg="mod">
          <ac:chgData name="Ronit Sionov" userId="f40a9df2667b7b65" providerId="LiveId" clId="{1046DC79-9624-4FC0-8E2B-EF3366BE8A50}" dt="2025-01-26T18:12:36.430" v="844" actId="1036"/>
          <ac:spMkLst>
            <pc:docMk/>
            <pc:sldMk cId="1266614983" sldId="265"/>
            <ac:spMk id="14" creationId="{00000000-0000-0000-0000-000000000000}"/>
          </ac:spMkLst>
        </pc:spChg>
        <pc:spChg chg="mod">
          <ac:chgData name="Ronit Sionov" userId="f40a9df2667b7b65" providerId="LiveId" clId="{1046DC79-9624-4FC0-8E2B-EF3366BE8A50}" dt="2025-01-26T08:29:28.223" v="793" actId="20577"/>
          <ac:spMkLst>
            <pc:docMk/>
            <pc:sldMk cId="1266614983" sldId="265"/>
            <ac:spMk id="49" creationId="{00000000-0000-0000-0000-000000000000}"/>
          </ac:spMkLst>
        </pc:spChg>
        <pc:cxnChg chg="add del mod">
          <ac:chgData name="Ronit Sionov" userId="f40a9df2667b7b65" providerId="LiveId" clId="{1046DC79-9624-4FC0-8E2B-EF3366BE8A50}" dt="2025-01-26T18:12:46.746" v="852" actId="478"/>
          <ac:cxnSpMkLst>
            <pc:docMk/>
            <pc:sldMk cId="1266614983" sldId="265"/>
            <ac:cxnSpMk id="5" creationId="{633AF6A3-777E-F1D1-4B89-855A028E0D84}"/>
          </ac:cxnSpMkLst>
        </pc:cxnChg>
      </pc:sldChg>
      <pc:sldChg chg="addSp delSp modSp mod">
        <pc:chgData name="Ronit Sionov" userId="f40a9df2667b7b65" providerId="LiveId" clId="{1046DC79-9624-4FC0-8E2B-EF3366BE8A50}" dt="2025-01-26T08:28:11.947" v="789" actId="1076"/>
        <pc:sldMkLst>
          <pc:docMk/>
          <pc:sldMk cId="2864804976" sldId="267"/>
        </pc:sldMkLst>
        <pc:spChg chg="mod">
          <ac:chgData name="Ronit Sionov" userId="f40a9df2667b7b65" providerId="LiveId" clId="{1046DC79-9624-4FC0-8E2B-EF3366BE8A50}" dt="2025-01-26T07:22:24.529" v="550" actId="165"/>
          <ac:spMkLst>
            <pc:docMk/>
            <pc:sldMk cId="2864804976" sldId="267"/>
            <ac:spMk id="7" creationId="{00000000-0000-0000-0000-000000000000}"/>
          </ac:spMkLst>
        </pc:spChg>
        <pc:spChg chg="mod">
          <ac:chgData name="Ronit Sionov" userId="f40a9df2667b7b65" providerId="LiveId" clId="{1046DC79-9624-4FC0-8E2B-EF3366BE8A50}" dt="2025-01-26T07:27:19.371" v="636" actId="164"/>
          <ac:spMkLst>
            <pc:docMk/>
            <pc:sldMk cId="2864804976" sldId="267"/>
            <ac:spMk id="10" creationId="{00000000-0000-0000-0000-000000000000}"/>
          </ac:spMkLst>
        </pc:spChg>
        <pc:spChg chg="mod">
          <ac:chgData name="Ronit Sionov" userId="f40a9df2667b7b65" providerId="LiveId" clId="{1046DC79-9624-4FC0-8E2B-EF3366BE8A50}" dt="2025-01-26T07:27:19.371" v="636" actId="164"/>
          <ac:spMkLst>
            <pc:docMk/>
            <pc:sldMk cId="2864804976" sldId="267"/>
            <ac:spMk id="11" creationId="{00000000-0000-0000-0000-000000000000}"/>
          </ac:spMkLst>
        </pc:spChg>
        <pc:spChg chg="mod">
          <ac:chgData name="Ronit Sionov" userId="f40a9df2667b7b65" providerId="LiveId" clId="{1046DC79-9624-4FC0-8E2B-EF3366BE8A50}" dt="2025-01-26T07:27:19.371" v="636" actId="164"/>
          <ac:spMkLst>
            <pc:docMk/>
            <pc:sldMk cId="2864804976" sldId="267"/>
            <ac:spMk id="12" creationId="{00000000-0000-0000-0000-000000000000}"/>
          </ac:spMkLst>
        </pc:spChg>
        <pc:spChg chg="mod">
          <ac:chgData name="Ronit Sionov" userId="f40a9df2667b7b65" providerId="LiveId" clId="{1046DC79-9624-4FC0-8E2B-EF3366BE8A50}" dt="2025-01-26T07:27:19.371" v="636" actId="164"/>
          <ac:spMkLst>
            <pc:docMk/>
            <pc:sldMk cId="2864804976" sldId="267"/>
            <ac:spMk id="13" creationId="{00000000-0000-0000-0000-000000000000}"/>
          </ac:spMkLst>
        </pc:spChg>
        <pc:spChg chg="mod topLvl">
          <ac:chgData name="Ronit Sionov" userId="f40a9df2667b7b65" providerId="LiveId" clId="{1046DC79-9624-4FC0-8E2B-EF3366BE8A50}" dt="2025-01-26T07:22:24.529" v="550" actId="165"/>
          <ac:spMkLst>
            <pc:docMk/>
            <pc:sldMk cId="2864804976" sldId="267"/>
            <ac:spMk id="14" creationId="{00000000-0000-0000-0000-000000000000}"/>
          </ac:spMkLst>
        </pc:spChg>
        <pc:spChg chg="mod">
          <ac:chgData name="Ronit Sionov" userId="f40a9df2667b7b65" providerId="LiveId" clId="{1046DC79-9624-4FC0-8E2B-EF3366BE8A50}" dt="2025-01-26T07:27:19.371" v="636" actId="164"/>
          <ac:spMkLst>
            <pc:docMk/>
            <pc:sldMk cId="2864804976" sldId="267"/>
            <ac:spMk id="16" creationId="{00000000-0000-0000-0000-000000000000}"/>
          </ac:spMkLst>
        </pc:spChg>
        <pc:spChg chg="mod">
          <ac:chgData name="Ronit Sionov" userId="f40a9df2667b7b65" providerId="LiveId" clId="{1046DC79-9624-4FC0-8E2B-EF3366BE8A50}" dt="2025-01-26T07:22:43.272" v="555"/>
          <ac:spMkLst>
            <pc:docMk/>
            <pc:sldMk cId="2864804976" sldId="267"/>
            <ac:spMk id="18" creationId="{AACB5D83-F714-B21B-D50F-FA8F9E81D587}"/>
          </ac:spMkLst>
        </pc:spChg>
        <pc:spChg chg="mod">
          <ac:chgData name="Ronit Sionov" userId="f40a9df2667b7b65" providerId="LiveId" clId="{1046DC79-9624-4FC0-8E2B-EF3366BE8A50}" dt="2025-01-26T07:22:43.272" v="555"/>
          <ac:spMkLst>
            <pc:docMk/>
            <pc:sldMk cId="2864804976" sldId="267"/>
            <ac:spMk id="19" creationId="{A401C5C8-33C3-34C6-A871-3B2B730107FC}"/>
          </ac:spMkLst>
        </pc:spChg>
        <pc:spChg chg="mod">
          <ac:chgData name="Ronit Sionov" userId="f40a9df2667b7b65" providerId="LiveId" clId="{1046DC79-9624-4FC0-8E2B-EF3366BE8A50}" dt="2025-01-26T07:22:43.272" v="555"/>
          <ac:spMkLst>
            <pc:docMk/>
            <pc:sldMk cId="2864804976" sldId="267"/>
            <ac:spMk id="20" creationId="{1D4F12EB-44CD-1E60-F5C6-57C1FFF7F8B0}"/>
          </ac:spMkLst>
        </pc:spChg>
        <pc:spChg chg="mod">
          <ac:chgData name="Ronit Sionov" userId="f40a9df2667b7b65" providerId="LiveId" clId="{1046DC79-9624-4FC0-8E2B-EF3366BE8A50}" dt="2025-01-26T07:22:43.272" v="555"/>
          <ac:spMkLst>
            <pc:docMk/>
            <pc:sldMk cId="2864804976" sldId="267"/>
            <ac:spMk id="21" creationId="{40721BBB-9FB5-F24A-A17E-0DF5ADE41F5C}"/>
          </ac:spMkLst>
        </pc:spChg>
        <pc:spChg chg="mod">
          <ac:chgData name="Ronit Sionov" userId="f40a9df2667b7b65" providerId="LiveId" clId="{1046DC79-9624-4FC0-8E2B-EF3366BE8A50}" dt="2025-01-26T07:22:43.272" v="555"/>
          <ac:spMkLst>
            <pc:docMk/>
            <pc:sldMk cId="2864804976" sldId="267"/>
            <ac:spMk id="22" creationId="{7D8B18EE-2668-E8A5-E794-8E91F7A47242}"/>
          </ac:spMkLst>
        </pc:spChg>
        <pc:spChg chg="mod">
          <ac:chgData name="Ronit Sionov" userId="f40a9df2667b7b65" providerId="LiveId" clId="{1046DC79-9624-4FC0-8E2B-EF3366BE8A50}" dt="2025-01-26T07:22:43.272" v="555"/>
          <ac:spMkLst>
            <pc:docMk/>
            <pc:sldMk cId="2864804976" sldId="267"/>
            <ac:spMk id="23" creationId="{CC0B8096-3603-BE76-4CA1-640C89B55D13}"/>
          </ac:spMkLst>
        </pc:spChg>
        <pc:spChg chg="mod">
          <ac:chgData name="Ronit Sionov" userId="f40a9df2667b7b65" providerId="LiveId" clId="{1046DC79-9624-4FC0-8E2B-EF3366BE8A50}" dt="2025-01-26T07:22:43.272" v="555"/>
          <ac:spMkLst>
            <pc:docMk/>
            <pc:sldMk cId="2864804976" sldId="267"/>
            <ac:spMk id="24" creationId="{174778C1-B1EA-CCB3-84E8-592CDC72784F}"/>
          </ac:spMkLst>
        </pc:spChg>
        <pc:spChg chg="mod">
          <ac:chgData name="Ronit Sionov" userId="f40a9df2667b7b65" providerId="LiveId" clId="{1046DC79-9624-4FC0-8E2B-EF3366BE8A50}" dt="2025-01-26T07:22:43.272" v="555"/>
          <ac:spMkLst>
            <pc:docMk/>
            <pc:sldMk cId="2864804976" sldId="267"/>
            <ac:spMk id="25" creationId="{A285036A-A548-374A-6A00-C91614A749F7}"/>
          </ac:spMkLst>
        </pc:spChg>
        <pc:spChg chg="add mod">
          <ac:chgData name="Ronit Sionov" userId="f40a9df2667b7b65" providerId="LiveId" clId="{1046DC79-9624-4FC0-8E2B-EF3366BE8A50}" dt="2025-01-26T07:27:02.695" v="635" actId="164"/>
          <ac:spMkLst>
            <pc:docMk/>
            <pc:sldMk cId="2864804976" sldId="267"/>
            <ac:spMk id="27" creationId="{81D15866-8556-1EBE-3F82-C884213CF122}"/>
          </ac:spMkLst>
        </pc:spChg>
        <pc:spChg chg="add mod">
          <ac:chgData name="Ronit Sionov" userId="f40a9df2667b7b65" providerId="LiveId" clId="{1046DC79-9624-4FC0-8E2B-EF3366BE8A50}" dt="2025-01-26T07:27:02.695" v="635" actId="164"/>
          <ac:spMkLst>
            <pc:docMk/>
            <pc:sldMk cId="2864804976" sldId="267"/>
            <ac:spMk id="28" creationId="{DB05775D-B92A-3681-531B-198EC4DCBD08}"/>
          </ac:spMkLst>
        </pc:spChg>
        <pc:spChg chg="add mod">
          <ac:chgData name="Ronit Sionov" userId="f40a9df2667b7b65" providerId="LiveId" clId="{1046DC79-9624-4FC0-8E2B-EF3366BE8A50}" dt="2025-01-26T07:27:02.695" v="635" actId="164"/>
          <ac:spMkLst>
            <pc:docMk/>
            <pc:sldMk cId="2864804976" sldId="267"/>
            <ac:spMk id="29" creationId="{BB252817-3FB9-EEA8-7452-2212C0116E21}"/>
          </ac:spMkLst>
        </pc:spChg>
        <pc:spChg chg="add mod">
          <ac:chgData name="Ronit Sionov" userId="f40a9df2667b7b65" providerId="LiveId" clId="{1046DC79-9624-4FC0-8E2B-EF3366BE8A50}" dt="2025-01-26T07:27:02.695" v="635" actId="164"/>
          <ac:spMkLst>
            <pc:docMk/>
            <pc:sldMk cId="2864804976" sldId="267"/>
            <ac:spMk id="30" creationId="{AC6621E9-1A47-0083-84C2-D12936C9211C}"/>
          </ac:spMkLst>
        </pc:spChg>
        <pc:spChg chg="add mod">
          <ac:chgData name="Ronit Sionov" userId="f40a9df2667b7b65" providerId="LiveId" clId="{1046DC79-9624-4FC0-8E2B-EF3366BE8A50}" dt="2025-01-26T07:27:02.695" v="635" actId="164"/>
          <ac:spMkLst>
            <pc:docMk/>
            <pc:sldMk cId="2864804976" sldId="267"/>
            <ac:spMk id="31" creationId="{74249B1B-7AEE-717C-C530-5ED9B7BE6F71}"/>
          </ac:spMkLst>
        </pc:spChg>
        <pc:spChg chg="add mod">
          <ac:chgData name="Ronit Sionov" userId="f40a9df2667b7b65" providerId="LiveId" clId="{1046DC79-9624-4FC0-8E2B-EF3366BE8A50}" dt="2025-01-26T07:27:02.695" v="635" actId="164"/>
          <ac:spMkLst>
            <pc:docMk/>
            <pc:sldMk cId="2864804976" sldId="267"/>
            <ac:spMk id="32" creationId="{E695B95A-E74F-87E0-0278-5EE57C7EDB91}"/>
          </ac:spMkLst>
        </pc:spChg>
        <pc:spChg chg="add mod">
          <ac:chgData name="Ronit Sionov" userId="f40a9df2667b7b65" providerId="LiveId" clId="{1046DC79-9624-4FC0-8E2B-EF3366BE8A50}" dt="2025-01-26T07:27:02.695" v="635" actId="164"/>
          <ac:spMkLst>
            <pc:docMk/>
            <pc:sldMk cId="2864804976" sldId="267"/>
            <ac:spMk id="33" creationId="{A132DCD6-CFBA-737B-ADFB-2665E42C4087}"/>
          </ac:spMkLst>
        </pc:spChg>
        <pc:spChg chg="add mod">
          <ac:chgData name="Ronit Sionov" userId="f40a9df2667b7b65" providerId="LiveId" clId="{1046DC79-9624-4FC0-8E2B-EF3366BE8A50}" dt="2025-01-26T07:27:02.695" v="635" actId="164"/>
          <ac:spMkLst>
            <pc:docMk/>
            <pc:sldMk cId="2864804976" sldId="267"/>
            <ac:spMk id="34" creationId="{DA4D3406-C491-C28E-A30E-E5C8AE4E9CBB}"/>
          </ac:spMkLst>
        </pc:spChg>
        <pc:spChg chg="mod">
          <ac:chgData name="Ronit Sionov" userId="f40a9df2667b7b65" providerId="LiveId" clId="{1046DC79-9624-4FC0-8E2B-EF3366BE8A50}" dt="2025-01-26T08:28:11.947" v="789" actId="1076"/>
          <ac:spMkLst>
            <pc:docMk/>
            <pc:sldMk cId="2864804976" sldId="267"/>
            <ac:spMk id="44" creationId="{2278BCDA-40B6-688A-C6A7-C853D7542E90}"/>
          </ac:spMkLst>
        </pc:spChg>
        <pc:spChg chg="del mod topLvl">
          <ac:chgData name="Ronit Sionov" userId="f40a9df2667b7b65" providerId="LiveId" clId="{1046DC79-9624-4FC0-8E2B-EF3366BE8A50}" dt="2025-01-26T07:26:13.130" v="620" actId="478"/>
          <ac:spMkLst>
            <pc:docMk/>
            <pc:sldMk cId="2864804976" sldId="267"/>
            <ac:spMk id="46"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47"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48"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49"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50"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51"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54" creationId="{00000000-0000-0000-0000-000000000000}"/>
          </ac:spMkLst>
        </pc:spChg>
        <pc:spChg chg="del mod topLvl">
          <ac:chgData name="Ronit Sionov" userId="f40a9df2667b7b65" providerId="LiveId" clId="{1046DC79-9624-4FC0-8E2B-EF3366BE8A50}" dt="2025-01-26T07:26:13.130" v="620" actId="478"/>
          <ac:spMkLst>
            <pc:docMk/>
            <pc:sldMk cId="2864804976" sldId="267"/>
            <ac:spMk id="55" creationId="{00000000-0000-0000-0000-000000000000}"/>
          </ac:spMkLst>
        </pc:spChg>
        <pc:spChg chg="mod">
          <ac:chgData name="Ronit Sionov" userId="f40a9df2667b7b65" providerId="LiveId" clId="{1046DC79-9624-4FC0-8E2B-EF3366BE8A50}" dt="2025-01-26T07:22:24.529" v="550" actId="165"/>
          <ac:spMkLst>
            <pc:docMk/>
            <pc:sldMk cId="2864804976" sldId="267"/>
            <ac:spMk id="57" creationId="{00000000-0000-0000-0000-000000000000}"/>
          </ac:spMkLst>
        </pc:spChg>
        <pc:spChg chg="mod">
          <ac:chgData name="Ronit Sionov" userId="f40a9df2667b7b65" providerId="LiveId" clId="{1046DC79-9624-4FC0-8E2B-EF3366BE8A50}" dt="2025-01-26T07:27:19.371" v="636" actId="164"/>
          <ac:spMkLst>
            <pc:docMk/>
            <pc:sldMk cId="2864804976" sldId="267"/>
            <ac:spMk id="59" creationId="{00000000-0000-0000-0000-000000000000}"/>
          </ac:spMkLst>
        </pc:spChg>
        <pc:spChg chg="mod">
          <ac:chgData name="Ronit Sionov" userId="f40a9df2667b7b65" providerId="LiveId" clId="{1046DC79-9624-4FC0-8E2B-EF3366BE8A50}" dt="2025-01-26T07:22:24.529" v="550" actId="165"/>
          <ac:spMkLst>
            <pc:docMk/>
            <pc:sldMk cId="2864804976" sldId="267"/>
            <ac:spMk id="61" creationId="{00000000-0000-0000-0000-000000000000}"/>
          </ac:spMkLst>
        </pc:spChg>
        <pc:spChg chg="mod">
          <ac:chgData name="Ronit Sionov" userId="f40a9df2667b7b65" providerId="LiveId" clId="{1046DC79-9624-4FC0-8E2B-EF3366BE8A50}" dt="2025-01-26T07:22:24.529" v="550" actId="165"/>
          <ac:spMkLst>
            <pc:docMk/>
            <pc:sldMk cId="2864804976" sldId="267"/>
            <ac:spMk id="70" creationId="{00000000-0000-0000-0000-000000000000}"/>
          </ac:spMkLst>
        </pc:spChg>
        <pc:spChg chg="mod">
          <ac:chgData name="Ronit Sionov" userId="f40a9df2667b7b65" providerId="LiveId" clId="{1046DC79-9624-4FC0-8E2B-EF3366BE8A50}" dt="2025-01-26T07:22:24.529" v="550" actId="165"/>
          <ac:spMkLst>
            <pc:docMk/>
            <pc:sldMk cId="2864804976" sldId="267"/>
            <ac:spMk id="71" creationId="{00000000-0000-0000-0000-000000000000}"/>
          </ac:spMkLst>
        </pc:spChg>
        <pc:spChg chg="mod topLvl">
          <ac:chgData name="Ronit Sionov" userId="f40a9df2667b7b65" providerId="LiveId" clId="{1046DC79-9624-4FC0-8E2B-EF3366BE8A50}" dt="2025-01-26T07:27:19.371" v="636" actId="164"/>
          <ac:spMkLst>
            <pc:docMk/>
            <pc:sldMk cId="2864804976" sldId="267"/>
            <ac:spMk id="75" creationId="{00000000-0000-0000-0000-000000000000}"/>
          </ac:spMkLst>
        </pc:spChg>
        <pc:spChg chg="mod topLvl">
          <ac:chgData name="Ronit Sionov" userId="f40a9df2667b7b65" providerId="LiveId" clId="{1046DC79-9624-4FC0-8E2B-EF3366BE8A50}" dt="2025-01-26T07:27:19.371" v="636" actId="164"/>
          <ac:spMkLst>
            <pc:docMk/>
            <pc:sldMk cId="2864804976" sldId="267"/>
            <ac:spMk id="77" creationId="{00000000-0000-0000-0000-000000000000}"/>
          </ac:spMkLst>
        </pc:spChg>
        <pc:spChg chg="mod">
          <ac:chgData name="Ronit Sionov" userId="f40a9df2667b7b65" providerId="LiveId" clId="{1046DC79-9624-4FC0-8E2B-EF3366BE8A50}" dt="2025-01-26T07:27:19.371" v="636" actId="164"/>
          <ac:spMkLst>
            <pc:docMk/>
            <pc:sldMk cId="2864804976" sldId="267"/>
            <ac:spMk id="79" creationId="{00000000-0000-0000-0000-000000000000}"/>
          </ac:spMkLst>
        </pc:spChg>
        <pc:spChg chg="mod topLvl">
          <ac:chgData name="Ronit Sionov" userId="f40a9df2667b7b65" providerId="LiveId" clId="{1046DC79-9624-4FC0-8E2B-EF3366BE8A50}" dt="2025-01-26T07:27:19.371" v="636" actId="164"/>
          <ac:spMkLst>
            <pc:docMk/>
            <pc:sldMk cId="2864804976" sldId="267"/>
            <ac:spMk id="81" creationId="{00000000-0000-0000-0000-000000000000}"/>
          </ac:spMkLst>
        </pc:spChg>
        <pc:spChg chg="mod">
          <ac:chgData name="Ronit Sionov" userId="f40a9df2667b7b65" providerId="LiveId" clId="{1046DC79-9624-4FC0-8E2B-EF3366BE8A50}" dt="2025-01-26T07:27:02.695" v="635" actId="164"/>
          <ac:spMkLst>
            <pc:docMk/>
            <pc:sldMk cId="2864804976" sldId="267"/>
            <ac:spMk id="82" creationId="{00000000-0000-0000-0000-000000000000}"/>
          </ac:spMkLst>
        </pc:spChg>
        <pc:grpChg chg="add del mod">
          <ac:chgData name="Ronit Sionov" userId="f40a9df2667b7b65" providerId="LiveId" clId="{1046DC79-9624-4FC0-8E2B-EF3366BE8A50}" dt="2025-01-26T07:26:25.483" v="621" actId="478"/>
          <ac:grpSpMkLst>
            <pc:docMk/>
            <pc:sldMk cId="2864804976" sldId="267"/>
            <ac:grpSpMk id="8" creationId="{46E0422F-69B0-E81D-A8E0-E3B81485AB6F}"/>
          </ac:grpSpMkLst>
        </pc:grpChg>
        <pc:grpChg chg="del mod">
          <ac:chgData name="Ronit Sionov" userId="f40a9df2667b7b65" providerId="LiveId" clId="{1046DC79-9624-4FC0-8E2B-EF3366BE8A50}" dt="2025-01-26T07:22:37.738" v="553" actId="165"/>
          <ac:grpSpMkLst>
            <pc:docMk/>
            <pc:sldMk cId="2864804976" sldId="267"/>
            <ac:grpSpMk id="52" creationId="{00000000-0000-0000-0000-000000000000}"/>
          </ac:grpSpMkLst>
        </pc:grpChg>
        <pc:graphicFrameChg chg="mod">
          <ac:chgData name="Ronit Sionov" userId="f40a9df2667b7b65" providerId="LiveId" clId="{1046DC79-9624-4FC0-8E2B-EF3366BE8A50}" dt="2025-01-26T07:22:43.272" v="555"/>
          <ac:graphicFrameMkLst>
            <pc:docMk/>
            <pc:sldMk cId="2864804976" sldId="267"/>
            <ac:graphicFrameMk id="17" creationId="{C7166393-4279-8919-054C-B0FFE2230AE6}"/>
          </ac:graphicFrameMkLst>
        </pc:graphicFrameChg>
        <pc:graphicFrameChg chg="add mod ord">
          <ac:chgData name="Ronit Sionov" userId="f40a9df2667b7b65" providerId="LiveId" clId="{1046DC79-9624-4FC0-8E2B-EF3366BE8A50}" dt="2025-01-26T08:28:02.929" v="787" actId="692"/>
          <ac:graphicFrameMkLst>
            <pc:docMk/>
            <pc:sldMk cId="2864804976" sldId="267"/>
            <ac:graphicFrameMk id="26" creationId="{580C93FB-C2C8-400E-B88C-6D00C7CC4DE0}"/>
          </ac:graphicFrameMkLst>
        </pc:graphicFrameChg>
        <pc:graphicFrameChg chg="del mod topLvl">
          <ac:chgData name="Ronit Sionov" userId="f40a9df2667b7b65" providerId="LiveId" clId="{1046DC79-9624-4FC0-8E2B-EF3366BE8A50}" dt="2025-01-26T07:22:48.444" v="557" actId="478"/>
          <ac:graphicFrameMkLst>
            <pc:docMk/>
            <pc:sldMk cId="2864804976" sldId="267"/>
            <ac:graphicFrameMk id="58" creationId="{00000000-0000-0000-0000-000000000000}"/>
          </ac:graphicFrameMkLst>
        </pc:graphicFrameChg>
      </pc:sldChg>
      <pc:sldChg chg="addSp delSp modSp mod">
        <pc:chgData name="Ronit Sionov" userId="f40a9df2667b7b65" providerId="LiveId" clId="{1046DC79-9624-4FC0-8E2B-EF3366BE8A50}" dt="2025-01-26T18:19:50.218" v="985" actId="164"/>
        <pc:sldMkLst>
          <pc:docMk/>
          <pc:sldMk cId="4135685084" sldId="268"/>
        </pc:sldMkLst>
        <pc:spChg chg="mod topLvl">
          <ac:chgData name="Ronit Sionov" userId="f40a9df2667b7b65" providerId="LiveId" clId="{1046DC79-9624-4FC0-8E2B-EF3366BE8A50}" dt="2025-01-26T18:19:50.218" v="985" actId="164"/>
          <ac:spMkLst>
            <pc:docMk/>
            <pc:sldMk cId="4135685084" sldId="268"/>
            <ac:spMk id="3" creationId="{00000000-0000-0000-0000-000000000000}"/>
          </ac:spMkLst>
        </pc:spChg>
        <pc:spChg chg="mod topLvl">
          <ac:chgData name="Ronit Sionov" userId="f40a9df2667b7b65" providerId="LiveId" clId="{1046DC79-9624-4FC0-8E2B-EF3366BE8A50}" dt="2025-01-26T18:19:50.218" v="985" actId="164"/>
          <ac:spMkLst>
            <pc:docMk/>
            <pc:sldMk cId="4135685084" sldId="268"/>
            <ac:spMk id="4" creationId="{00000000-0000-0000-0000-000000000000}"/>
          </ac:spMkLst>
        </pc:spChg>
        <pc:spChg chg="mod">
          <ac:chgData name="Ronit Sionov" userId="f40a9df2667b7b65" providerId="LiveId" clId="{1046DC79-9624-4FC0-8E2B-EF3366BE8A50}" dt="2025-01-26T18:18:04.251" v="960" actId="1036"/>
          <ac:spMkLst>
            <pc:docMk/>
            <pc:sldMk cId="4135685084" sldId="268"/>
            <ac:spMk id="6"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7" creationId="{00000000-0000-0000-0000-000000000000}"/>
          </ac:spMkLst>
        </pc:spChg>
        <pc:spChg chg="mod">
          <ac:chgData name="Ronit Sionov" userId="f40a9df2667b7b65" providerId="LiveId" clId="{1046DC79-9624-4FC0-8E2B-EF3366BE8A50}" dt="2025-01-26T18:17:33.557" v="916" actId="1036"/>
          <ac:spMkLst>
            <pc:docMk/>
            <pc:sldMk cId="4135685084" sldId="268"/>
            <ac:spMk id="9"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0"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1"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2"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3"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4" creationId="{00000000-0000-0000-0000-000000000000}"/>
          </ac:spMkLst>
        </pc:spChg>
        <pc:spChg chg="mod">
          <ac:chgData name="Ronit Sionov" userId="f40a9df2667b7b65" providerId="LiveId" clId="{1046DC79-9624-4FC0-8E2B-EF3366BE8A50}" dt="2025-01-26T08:27:14.457" v="783" actId="1076"/>
          <ac:spMkLst>
            <pc:docMk/>
            <pc:sldMk cId="4135685084" sldId="268"/>
            <ac:spMk id="15"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7"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18"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20" creationId="{00000000-0000-0000-0000-000000000000}"/>
          </ac:spMkLst>
        </pc:spChg>
        <pc:spChg chg="mod topLvl">
          <ac:chgData name="Ronit Sionov" userId="f40a9df2667b7b65" providerId="LiveId" clId="{1046DC79-9624-4FC0-8E2B-EF3366BE8A50}" dt="2025-01-26T18:19:30.901" v="984" actId="164"/>
          <ac:spMkLst>
            <pc:docMk/>
            <pc:sldMk cId="4135685084" sldId="268"/>
            <ac:spMk id="21" creationId="{00000000-0000-0000-0000-000000000000}"/>
          </ac:spMkLst>
        </pc:spChg>
        <pc:spChg chg="mod">
          <ac:chgData name="Ronit Sionov" userId="f40a9df2667b7b65" providerId="LiveId" clId="{1046DC79-9624-4FC0-8E2B-EF3366BE8A50}" dt="2025-01-26T18:19:50.218" v="985" actId="164"/>
          <ac:spMkLst>
            <pc:docMk/>
            <pc:sldMk cId="4135685084" sldId="268"/>
            <ac:spMk id="23" creationId="{00000000-0000-0000-0000-000000000000}"/>
          </ac:spMkLst>
        </pc:spChg>
        <pc:spChg chg="mod">
          <ac:chgData name="Ronit Sionov" userId="f40a9df2667b7b65" providerId="LiveId" clId="{1046DC79-9624-4FC0-8E2B-EF3366BE8A50}" dt="2025-01-26T18:19:50.218" v="985" actId="164"/>
          <ac:spMkLst>
            <pc:docMk/>
            <pc:sldMk cId="4135685084" sldId="268"/>
            <ac:spMk id="25" creationId="{00000000-0000-0000-0000-000000000000}"/>
          </ac:spMkLst>
        </pc:spChg>
        <pc:spChg chg="mod">
          <ac:chgData name="Ronit Sionov" userId="f40a9df2667b7b65" providerId="LiveId" clId="{1046DC79-9624-4FC0-8E2B-EF3366BE8A50}" dt="2025-01-26T08:27:05.579" v="772" actId="164"/>
          <ac:spMkLst>
            <pc:docMk/>
            <pc:sldMk cId="4135685084" sldId="268"/>
            <ac:spMk id="27" creationId="{00000000-0000-0000-0000-000000000000}"/>
          </ac:spMkLst>
        </pc:spChg>
        <pc:spChg chg="mod topLvl">
          <ac:chgData name="Ronit Sionov" userId="f40a9df2667b7b65" providerId="LiveId" clId="{1046DC79-9624-4FC0-8E2B-EF3366BE8A50}" dt="2025-01-26T08:26:58.076" v="771" actId="165"/>
          <ac:spMkLst>
            <pc:docMk/>
            <pc:sldMk cId="4135685084" sldId="268"/>
            <ac:spMk id="28" creationId="{3BD253E7-409A-460B-1F9E-7A4C32D2EA85}"/>
          </ac:spMkLst>
        </pc:spChg>
        <pc:spChg chg="mod">
          <ac:chgData name="Ronit Sionov" userId="f40a9df2667b7b65" providerId="LiveId" clId="{1046DC79-9624-4FC0-8E2B-EF3366BE8A50}" dt="2025-01-26T08:27:05.579" v="772" actId="164"/>
          <ac:spMkLst>
            <pc:docMk/>
            <pc:sldMk cId="4135685084" sldId="268"/>
            <ac:spMk id="30" creationId="{7BADC8E0-3FC1-2CF9-CF56-CA5DF976F777}"/>
          </ac:spMkLst>
        </pc:spChg>
        <pc:spChg chg="mod topLvl">
          <ac:chgData name="Ronit Sionov" userId="f40a9df2667b7b65" providerId="LiveId" clId="{1046DC79-9624-4FC0-8E2B-EF3366BE8A50}" dt="2025-01-26T08:27:05.579" v="772" actId="164"/>
          <ac:spMkLst>
            <pc:docMk/>
            <pc:sldMk cId="4135685084" sldId="268"/>
            <ac:spMk id="31" creationId="{137B92A9-B126-9665-0BA6-D24CD36B5569}"/>
          </ac:spMkLst>
        </pc:spChg>
        <pc:spChg chg="mod topLvl">
          <ac:chgData name="Ronit Sionov" userId="f40a9df2667b7b65" providerId="LiveId" clId="{1046DC79-9624-4FC0-8E2B-EF3366BE8A50}" dt="2025-01-26T08:27:05.579" v="772" actId="164"/>
          <ac:spMkLst>
            <pc:docMk/>
            <pc:sldMk cId="4135685084" sldId="268"/>
            <ac:spMk id="33" creationId="{BC740E8C-5903-06E0-4BAE-069B7415C170}"/>
          </ac:spMkLst>
        </pc:spChg>
        <pc:spChg chg="mod">
          <ac:chgData name="Ronit Sionov" userId="f40a9df2667b7b65" providerId="LiveId" clId="{1046DC79-9624-4FC0-8E2B-EF3366BE8A50}" dt="2025-01-26T08:27:05.579" v="772" actId="164"/>
          <ac:spMkLst>
            <pc:docMk/>
            <pc:sldMk cId="4135685084" sldId="268"/>
            <ac:spMk id="36" creationId="{BC740E8C-5903-06E0-4BAE-069B7415C170}"/>
          </ac:spMkLst>
        </pc:spChg>
        <pc:spChg chg="mod">
          <ac:chgData name="Ronit Sionov" userId="f40a9df2667b7b65" providerId="LiveId" clId="{1046DC79-9624-4FC0-8E2B-EF3366BE8A50}" dt="2025-01-26T08:27:05.579" v="772" actId="164"/>
          <ac:spMkLst>
            <pc:docMk/>
            <pc:sldMk cId="4135685084" sldId="268"/>
            <ac:spMk id="37" creationId="{7BADC8E0-3FC1-2CF9-CF56-CA5DF976F777}"/>
          </ac:spMkLst>
        </pc:spChg>
        <pc:spChg chg="mod">
          <ac:chgData name="Ronit Sionov" userId="f40a9df2667b7b65" providerId="LiveId" clId="{1046DC79-9624-4FC0-8E2B-EF3366BE8A50}" dt="2025-01-26T08:24:03.403" v="736" actId="1035"/>
          <ac:spMkLst>
            <pc:docMk/>
            <pc:sldMk cId="4135685084" sldId="268"/>
            <ac:spMk id="38" creationId="{7BADC8E0-3FC1-2CF9-CF56-CA5DF976F777}"/>
          </ac:spMkLst>
        </pc:spChg>
        <pc:spChg chg="mod topLvl">
          <ac:chgData name="Ronit Sionov" userId="f40a9df2667b7b65" providerId="LiveId" clId="{1046DC79-9624-4FC0-8E2B-EF3366BE8A50}" dt="2025-01-26T08:27:05.579" v="772" actId="164"/>
          <ac:spMkLst>
            <pc:docMk/>
            <pc:sldMk cId="4135685084" sldId="268"/>
            <ac:spMk id="39" creationId="{00000000-0000-0000-0000-000000000000}"/>
          </ac:spMkLst>
        </pc:spChg>
        <pc:spChg chg="mod">
          <ac:chgData name="Ronit Sionov" userId="f40a9df2667b7b65" providerId="LiveId" clId="{1046DC79-9624-4FC0-8E2B-EF3366BE8A50}" dt="2025-01-26T08:27:05.579" v="772" actId="164"/>
          <ac:spMkLst>
            <pc:docMk/>
            <pc:sldMk cId="4135685084" sldId="268"/>
            <ac:spMk id="40" creationId="{00000000-0000-0000-0000-000000000000}"/>
          </ac:spMkLst>
        </pc:spChg>
        <pc:spChg chg="mod">
          <ac:chgData name="Ronit Sionov" userId="f40a9df2667b7b65" providerId="LiveId" clId="{1046DC79-9624-4FC0-8E2B-EF3366BE8A50}" dt="2025-01-26T08:27:05.579" v="772" actId="164"/>
          <ac:spMkLst>
            <pc:docMk/>
            <pc:sldMk cId="4135685084" sldId="268"/>
            <ac:spMk id="41" creationId="{00000000-0000-0000-0000-000000000000}"/>
          </ac:spMkLst>
        </pc:spChg>
        <pc:spChg chg="mod">
          <ac:chgData name="Ronit Sionov" userId="f40a9df2667b7b65" providerId="LiveId" clId="{1046DC79-9624-4FC0-8E2B-EF3366BE8A50}" dt="2025-01-26T08:27:05.579" v="772" actId="164"/>
          <ac:spMkLst>
            <pc:docMk/>
            <pc:sldMk cId="4135685084" sldId="268"/>
            <ac:spMk id="43" creationId="{00000000-0000-0000-0000-000000000000}"/>
          </ac:spMkLst>
        </pc:spChg>
        <pc:spChg chg="mod">
          <ac:chgData name="Ronit Sionov" userId="f40a9df2667b7b65" providerId="LiveId" clId="{1046DC79-9624-4FC0-8E2B-EF3366BE8A50}" dt="2025-01-26T18:19:50.218" v="985" actId="164"/>
          <ac:spMkLst>
            <pc:docMk/>
            <pc:sldMk cId="4135685084" sldId="268"/>
            <ac:spMk id="45" creationId="{00000000-0000-0000-0000-000000000000}"/>
          </ac:spMkLst>
        </pc:spChg>
        <pc:spChg chg="mod">
          <ac:chgData name="Ronit Sionov" userId="f40a9df2667b7b65" providerId="LiveId" clId="{1046DC79-9624-4FC0-8E2B-EF3366BE8A50}" dt="2025-01-26T08:25:24.303" v="757" actId="1038"/>
          <ac:spMkLst>
            <pc:docMk/>
            <pc:sldMk cId="4135685084" sldId="268"/>
            <ac:spMk id="50" creationId="{C8858FC9-1960-B2F1-A6FC-2DCBB24B0760}"/>
          </ac:spMkLst>
        </pc:spChg>
        <pc:spChg chg="mod">
          <ac:chgData name="Ronit Sionov" userId="f40a9df2667b7b65" providerId="LiveId" clId="{1046DC79-9624-4FC0-8E2B-EF3366BE8A50}" dt="2025-01-26T08:25:30.667" v="762" actId="1038"/>
          <ac:spMkLst>
            <pc:docMk/>
            <pc:sldMk cId="4135685084" sldId="268"/>
            <ac:spMk id="51" creationId="{07205799-4AAC-DFF9-A2A8-7AEBD052E8A8}"/>
          </ac:spMkLst>
        </pc:spChg>
        <pc:spChg chg="mod">
          <ac:chgData name="Ronit Sionov" userId="f40a9df2667b7b65" providerId="LiveId" clId="{1046DC79-9624-4FC0-8E2B-EF3366BE8A50}" dt="2025-01-26T08:25:42.829" v="764" actId="1037"/>
          <ac:spMkLst>
            <pc:docMk/>
            <pc:sldMk cId="4135685084" sldId="268"/>
            <ac:spMk id="52" creationId="{7BADC8E0-3FC1-2CF9-CF56-CA5DF976F777}"/>
          </ac:spMkLst>
        </pc:spChg>
        <pc:spChg chg="mod">
          <ac:chgData name="Ronit Sionov" userId="f40a9df2667b7b65" providerId="LiveId" clId="{1046DC79-9624-4FC0-8E2B-EF3366BE8A50}" dt="2025-01-26T08:25:48.269" v="766" actId="1037"/>
          <ac:spMkLst>
            <pc:docMk/>
            <pc:sldMk cId="4135685084" sldId="268"/>
            <ac:spMk id="53" creationId="{137B92A9-B126-9665-0BA6-D24CD36B5569}"/>
          </ac:spMkLst>
        </pc:spChg>
        <pc:spChg chg="mod">
          <ac:chgData name="Ronit Sionov" userId="f40a9df2667b7b65" providerId="LiveId" clId="{1046DC79-9624-4FC0-8E2B-EF3366BE8A50}" dt="2025-01-26T08:25:52.505" v="767" actId="1037"/>
          <ac:spMkLst>
            <pc:docMk/>
            <pc:sldMk cId="4135685084" sldId="268"/>
            <ac:spMk id="54" creationId="{55A690D5-CD96-FFA7-B3D8-C2C6A44ED652}"/>
          </ac:spMkLst>
        </pc:spChg>
        <pc:grpChg chg="mod">
          <ac:chgData name="Ronit Sionov" userId="f40a9df2667b7b65" providerId="LiveId" clId="{1046DC79-9624-4FC0-8E2B-EF3366BE8A50}" dt="2025-01-26T18:19:50.218" v="985" actId="164"/>
          <ac:grpSpMkLst>
            <pc:docMk/>
            <pc:sldMk cId="4135685084" sldId="268"/>
            <ac:grpSpMk id="16" creationId="{C185641F-F906-5BB2-9A19-60F8074A5FE8}"/>
          </ac:grpSpMkLst>
        </pc:grpChg>
        <pc:grpChg chg="mod">
          <ac:chgData name="Ronit Sionov" userId="f40a9df2667b7b65" providerId="LiveId" clId="{1046DC79-9624-4FC0-8E2B-EF3366BE8A50}" dt="2025-01-26T08:24:22.266" v="752" actId="1036"/>
          <ac:grpSpMkLst>
            <pc:docMk/>
            <pc:sldMk cId="4135685084" sldId="268"/>
            <ac:grpSpMk id="16" creationId="{F58F46CA-60B1-E6B1-5D16-3C221118631D}"/>
          </ac:grpSpMkLst>
        </pc:grpChg>
        <pc:grpChg chg="mod">
          <ac:chgData name="Ronit Sionov" userId="f40a9df2667b7b65" providerId="LiveId" clId="{1046DC79-9624-4FC0-8E2B-EF3366BE8A50}" dt="2025-01-26T18:19:50.218" v="985" actId="164"/>
          <ac:grpSpMkLst>
            <pc:docMk/>
            <pc:sldMk cId="4135685084" sldId="268"/>
            <ac:grpSpMk id="19" creationId="{869DC917-DE32-1E3F-F76D-43EF03497B77}"/>
          </ac:grpSpMkLst>
        </pc:grpChg>
        <pc:grpChg chg="add mod">
          <ac:chgData name="Ronit Sionov" userId="f40a9df2667b7b65" providerId="LiveId" clId="{1046DC79-9624-4FC0-8E2B-EF3366BE8A50}" dt="2025-01-26T18:19:27.089" v="983" actId="164"/>
          <ac:grpSpMkLst>
            <pc:docMk/>
            <pc:sldMk cId="4135685084" sldId="268"/>
            <ac:grpSpMk id="26" creationId="{6B5C4F34-FBF2-FE63-3058-9B7A9021C052}"/>
          </ac:grpSpMkLst>
        </pc:grpChg>
        <pc:grpChg chg="mod">
          <ac:chgData name="Ronit Sionov" userId="f40a9df2667b7b65" providerId="LiveId" clId="{1046DC79-9624-4FC0-8E2B-EF3366BE8A50}" dt="2025-01-26T18:19:50.218" v="985" actId="164"/>
          <ac:grpSpMkLst>
            <pc:docMk/>
            <pc:sldMk cId="4135685084" sldId="268"/>
            <ac:grpSpMk id="46" creationId="{00000000-0000-0000-0000-000000000000}"/>
          </ac:grpSpMkLst>
        </pc:grpChg>
        <pc:graphicFrameChg chg="mod">
          <ac:chgData name="Ronit Sionov" userId="f40a9df2667b7b65" providerId="LiveId" clId="{1046DC79-9624-4FC0-8E2B-EF3366BE8A50}" dt="2025-01-26T18:19:50.218" v="985" actId="164"/>
          <ac:graphicFrameMkLst>
            <pc:docMk/>
            <pc:sldMk cId="4135685084" sldId="268"/>
            <ac:graphicFrameMk id="5" creationId="{107CE59A-2689-4CD9-AEE6-3252FBC5F866}"/>
          </ac:graphicFrameMkLst>
        </pc:graphicFrameChg>
        <pc:picChg chg="mod">
          <ac:chgData name="Ronit Sionov" userId="f40a9df2667b7b65" providerId="LiveId" clId="{1046DC79-9624-4FC0-8E2B-EF3366BE8A50}" dt="2025-01-26T18:19:50.218" v="985" actId="164"/>
          <ac:picMkLst>
            <pc:docMk/>
            <pc:sldMk cId="4135685084" sldId="268"/>
            <ac:picMk id="2" creationId="{00000000-0000-0000-0000-000000000000}"/>
          </ac:picMkLst>
        </pc:picChg>
      </pc:sldChg>
      <pc:sldChg chg="modSp mod">
        <pc:chgData name="Ronit Sionov" userId="f40a9df2667b7b65" providerId="LiveId" clId="{1046DC79-9624-4FC0-8E2B-EF3366BE8A50}" dt="2025-01-26T08:27:38.248" v="786"/>
        <pc:sldMkLst>
          <pc:docMk/>
          <pc:sldMk cId="2169046459" sldId="269"/>
        </pc:sldMkLst>
        <pc:spChg chg="mod">
          <ac:chgData name="Ronit Sionov" userId="f40a9df2667b7b65" providerId="LiveId" clId="{1046DC79-9624-4FC0-8E2B-EF3366BE8A50}" dt="2025-01-26T08:27:38.248" v="786"/>
          <ac:spMkLst>
            <pc:docMk/>
            <pc:sldMk cId="2169046459" sldId="269"/>
            <ac:spMk id="4" creationId="{00000000-0000-0000-0000-000000000000}"/>
          </ac:spMkLst>
        </pc:spChg>
      </pc:sldChg>
      <pc:sldChg chg="addSp delSp modSp new mod">
        <pc:chgData name="Ronit Sionov" userId="f40a9df2667b7b65" providerId="LiveId" clId="{1046DC79-9624-4FC0-8E2B-EF3366BE8A50}" dt="2025-01-26T08:21:18.959" v="711" actId="14734"/>
        <pc:sldMkLst>
          <pc:docMk/>
          <pc:sldMk cId="2636736986" sldId="271"/>
        </pc:sldMkLst>
        <pc:spChg chg="add del">
          <ac:chgData name="Ronit Sionov" userId="f40a9df2667b7b65" providerId="LiveId" clId="{1046DC79-9624-4FC0-8E2B-EF3366BE8A50}" dt="2025-01-26T08:12:03.907" v="639" actId="22"/>
          <ac:spMkLst>
            <pc:docMk/>
            <pc:sldMk cId="2636736986" sldId="271"/>
            <ac:spMk id="3" creationId="{A0E6A7E8-BE75-9957-24D8-52C05075A24A}"/>
          </ac:spMkLst>
        </pc:spChg>
        <pc:spChg chg="add mod">
          <ac:chgData name="Ronit Sionov" userId="f40a9df2667b7b65" providerId="LiveId" clId="{1046DC79-9624-4FC0-8E2B-EF3366BE8A50}" dt="2025-01-26T08:21:06.764" v="710" actId="14100"/>
          <ac:spMkLst>
            <pc:docMk/>
            <pc:sldMk cId="2636736986" sldId="271"/>
            <ac:spMk id="5" creationId="{B99FB61B-3624-7697-3953-A4834A0C584C}"/>
          </ac:spMkLst>
        </pc:spChg>
        <pc:spChg chg="add mod">
          <ac:chgData name="Ronit Sionov" userId="f40a9df2667b7b65" providerId="LiveId" clId="{1046DC79-9624-4FC0-8E2B-EF3366BE8A50}" dt="2025-01-26T08:18:41.528" v="692" actId="20577"/>
          <ac:spMkLst>
            <pc:docMk/>
            <pc:sldMk cId="2636736986" sldId="271"/>
            <ac:spMk id="7" creationId="{DEA2F44B-F363-54FB-2CDB-6BC8E8AED88A}"/>
          </ac:spMkLst>
        </pc:spChg>
        <pc:graphicFrameChg chg="add mod modGraphic">
          <ac:chgData name="Ronit Sionov" userId="f40a9df2667b7b65" providerId="LiveId" clId="{1046DC79-9624-4FC0-8E2B-EF3366BE8A50}" dt="2025-01-26T08:21:18.959" v="711" actId="14734"/>
          <ac:graphicFrameMkLst>
            <pc:docMk/>
            <pc:sldMk cId="2636736986" sldId="271"/>
            <ac:graphicFrameMk id="4" creationId="{F6EE63D1-FF0F-A93D-99D8-7ADB43886276}"/>
          </ac:graphicFrameMkLst>
        </pc:graphicFrameChg>
      </pc:sldChg>
      <pc:sldChg chg="new del">
        <pc:chgData name="Ronit Sionov" userId="f40a9df2667b7b65" providerId="LiveId" clId="{1046DC79-9624-4FC0-8E2B-EF3366BE8A50}" dt="2025-01-26T08:19:52.453" v="700" actId="2696"/>
        <pc:sldMkLst>
          <pc:docMk/>
          <pc:sldMk cId="3692941890" sldId="27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Gardnerella%20vaginalis%2010.11.2023\Gardnerella%20vaginalis%20CBD%2019.11.202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Summary%20GV%20RNA%20CBD%20realtime%20%2006062024.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MFI%20phagocytosi%2009052024s%20.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MFI%20phagocytosi%2009052024s%20.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Working%20on%20Antibiotics%20revised%20version/Summary%20GV%20RNA%20CBD%20realtime%20%2006062024.xlsx"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Gardnerella%20vaginalis%2010.11.2023\Gardnerella%20vaginalis%20CBD%2019.11.2023.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Gardnerella%20vaginalis%20CBD%2019.11.202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GV%20CBD%20fixed%20DAPI%20flow%2016042024\Fixed%20DAPI%208%20h%20and%2024h%20GV1%20CBD%2016042024.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Working%20on%20Antibiotics%20revised%20version/Summary%20Nile%20Red%20DAPI%20GV1%2024%20h%2015042024.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Flow%20cytometry%202.4.24\Summary%20Nile%20Red%20DAPI%20GV1%204%20h.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C11-Bodipy%206%20h%20GV1%20CBD%2022.8.2024\C11-bodipy%20AA%20CBD%20GV%2027082024%204%20h\Geometric%20mean%20C11-Bodipy%204%20h%2027082024.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E:\Gardnerealle%2023January%202025\Gardnerella%20vaginalis%20CBD%20Summary%20November%202023\C11-Bodipy%206%20h%20GV1%20CBD%2022.8.2024\C11-Bodipy%20exp%2026082024.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d.docs.live.net/f40a9df2667b7b65/Documents/Antibiotics%20revised%20version%2023Jan2025/Realtime%20HeLa%20GV1%20DNA%2013052024%20-%20%20Quantification%20Cq%20Result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r>
              <a:rPr lang="en-US" sz="1200" b="0" i="0" baseline="0">
                <a:solidFill>
                  <a:sysClr val="windowText" lastClr="000000"/>
                </a:solidFill>
                <a:effectLst/>
              </a:rPr>
              <a:t>5 d  </a:t>
            </a:r>
            <a:r>
              <a:rPr lang="en-US" sz="1200" b="0" i="1" baseline="0">
                <a:solidFill>
                  <a:sysClr val="windowText" lastClr="000000"/>
                </a:solidFill>
                <a:effectLst/>
              </a:rPr>
              <a:t>Gardnerella vaginalis </a:t>
            </a:r>
            <a:r>
              <a:rPr lang="en-US" sz="1200" b="0" i="0" baseline="0">
                <a:solidFill>
                  <a:sysClr val="windowText" lastClr="000000"/>
                </a:solidFill>
                <a:effectLst/>
              </a:rPr>
              <a:t>CI-1</a:t>
            </a:r>
            <a:r>
              <a:rPr lang="en-US" sz="1200" b="0" i="1" baseline="0">
                <a:solidFill>
                  <a:sysClr val="windowText" lastClr="000000"/>
                </a:solidFill>
                <a:effectLst/>
              </a:rPr>
              <a:t> </a:t>
            </a:r>
            <a:r>
              <a:rPr lang="en-US" sz="1200" b="0" i="0" baseline="0">
                <a:solidFill>
                  <a:sysClr val="windowText" lastClr="000000"/>
                </a:solidFill>
                <a:effectLst/>
              </a:rPr>
              <a:t>initial OD = 0.1</a:t>
            </a:r>
            <a:endParaRPr lang="en-US" sz="1200">
              <a:solidFill>
                <a:sysClr val="windowText" lastClr="000000"/>
              </a:solidFill>
              <a:effectLst/>
            </a:endParaRPr>
          </a:p>
        </c:rich>
      </c:tx>
      <c:layout>
        <c:manualLayout>
          <c:xMode val="edge"/>
          <c:yMode val="edge"/>
          <c:x val="0.29347161237756197"/>
          <c:y val="3.9173912488814605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22482502187226597"/>
          <c:y val="0.12601679790026246"/>
          <c:w val="0.76246084864391939"/>
          <c:h val="0.70950524934383197"/>
        </c:manualLayout>
      </c:layout>
      <c:barChart>
        <c:barDir val="col"/>
        <c:grouping val="clustered"/>
        <c:varyColors val="0"/>
        <c:ser>
          <c:idx val="0"/>
          <c:order val="0"/>
          <c:tx>
            <c:v>CBD</c:v>
          </c:tx>
          <c:spPr>
            <a:solidFill>
              <a:srgbClr val="0070C0"/>
            </a:solidFill>
            <a:ln>
              <a:solidFill>
                <a:schemeClr val="tx1"/>
              </a:solidFill>
            </a:ln>
            <a:effectLst/>
          </c:spPr>
          <c:invertIfNegative val="0"/>
          <c:errBars>
            <c:errBarType val="plus"/>
            <c:errValType val="cust"/>
            <c:noEndCap val="0"/>
            <c:plus>
              <c:numRef>
                <c:f>'Turbidimetric 1_01'!$C$40:$C$44</c:f>
                <c:numCache>
                  <c:formatCode>General</c:formatCode>
                  <c:ptCount val="5"/>
                  <c:pt idx="0">
                    <c:v>4.3651076501901898</c:v>
                  </c:pt>
                  <c:pt idx="1">
                    <c:v>4.0623056959191546</c:v>
                  </c:pt>
                  <c:pt idx="2">
                    <c:v>0.45026606631191041</c:v>
                  </c:pt>
                  <c:pt idx="3">
                    <c:v>0.51289251273604775</c:v>
                  </c:pt>
                  <c:pt idx="4">
                    <c:v>0.41542740749456675</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numRef>
              <c:f>'Turbidimetric 1_01'!$I$40:$I$44</c:f>
              <c:numCache>
                <c:formatCode>General</c:formatCode>
                <c:ptCount val="5"/>
                <c:pt idx="0">
                  <c:v>0</c:v>
                </c:pt>
                <c:pt idx="1">
                  <c:v>1.25</c:v>
                </c:pt>
                <c:pt idx="2">
                  <c:v>2.5</c:v>
                </c:pt>
                <c:pt idx="3">
                  <c:v>5</c:v>
                </c:pt>
                <c:pt idx="4">
                  <c:v>10</c:v>
                </c:pt>
              </c:numCache>
            </c:numRef>
          </c:cat>
          <c:val>
            <c:numRef>
              <c:f>'Turbidimetric 1_01'!$B$40:$B$44</c:f>
              <c:numCache>
                <c:formatCode>General</c:formatCode>
                <c:ptCount val="5"/>
                <c:pt idx="0" formatCode="0.0000">
                  <c:v>100</c:v>
                </c:pt>
                <c:pt idx="1">
                  <c:v>11.338518215309053</c:v>
                </c:pt>
                <c:pt idx="2">
                  <c:v>11.952517396643469</c:v>
                </c:pt>
                <c:pt idx="3">
                  <c:v>13.712648383135489</c:v>
                </c:pt>
                <c:pt idx="4">
                  <c:v>17.314776913630769</c:v>
                </c:pt>
              </c:numCache>
            </c:numRef>
          </c:val>
          <c:extLst xmlns:c16r2="http://schemas.microsoft.com/office/drawing/2015/06/chart">
            <c:ext xmlns:c16="http://schemas.microsoft.com/office/drawing/2014/chart" uri="{C3380CC4-5D6E-409C-BE32-E72D297353CC}">
              <c16:uniqueId val="{00000000-EBAF-4D04-84A7-A588196EA9AA}"/>
            </c:ext>
          </c:extLst>
        </c:ser>
        <c:ser>
          <c:idx val="1"/>
          <c:order val="1"/>
          <c:tx>
            <c:strRef>
              <c:f>'Turbidimetric 1_01'!$P$68</c:f>
              <c:strCache>
                <c:ptCount val="1"/>
                <c:pt idx="0">
                  <c:v>Equal ethanol concentration</c:v>
                </c:pt>
              </c:strCache>
            </c:strRef>
          </c:tx>
          <c:spPr>
            <a:solidFill>
              <a:schemeClr val="tx1">
                <a:lumMod val="50000"/>
                <a:lumOff val="50000"/>
              </a:schemeClr>
            </a:solidFill>
            <a:ln>
              <a:solidFill>
                <a:schemeClr val="tx1"/>
              </a:solidFill>
            </a:ln>
            <a:effectLst/>
          </c:spPr>
          <c:invertIfNegative val="0"/>
          <c:errBars>
            <c:errBarType val="plus"/>
            <c:errValType val="cust"/>
            <c:noEndCap val="0"/>
            <c:plus>
              <c:numRef>
                <c:f>'Turbidimetric 1_01'!$G$40:$G$44</c:f>
                <c:numCache>
                  <c:formatCode>General</c:formatCode>
                  <c:ptCount val="5"/>
                  <c:pt idx="0">
                    <c:v>6.0236209150237627</c:v>
                  </c:pt>
                  <c:pt idx="1">
                    <c:v>0.34973408699621611</c:v>
                  </c:pt>
                  <c:pt idx="2">
                    <c:v>5.3681931218324328</c:v>
                  </c:pt>
                  <c:pt idx="3">
                    <c:v>3.27542970950672</c:v>
                  </c:pt>
                  <c:pt idx="4">
                    <c:v>2.0119862017919816</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numRef>
              <c:f>'Turbidimetric 1_01'!$I$40:$I$44</c:f>
              <c:numCache>
                <c:formatCode>General</c:formatCode>
                <c:ptCount val="5"/>
                <c:pt idx="0">
                  <c:v>0</c:v>
                </c:pt>
                <c:pt idx="1">
                  <c:v>1.25</c:v>
                </c:pt>
                <c:pt idx="2">
                  <c:v>2.5</c:v>
                </c:pt>
                <c:pt idx="3">
                  <c:v>5</c:v>
                </c:pt>
                <c:pt idx="4">
                  <c:v>10</c:v>
                </c:pt>
              </c:numCache>
            </c:numRef>
          </c:cat>
          <c:val>
            <c:numRef>
              <c:f>'Turbidimetric 1_01'!$F$40:$F$44</c:f>
              <c:numCache>
                <c:formatCode>General</c:formatCode>
                <c:ptCount val="5"/>
                <c:pt idx="0" formatCode="0.0000">
                  <c:v>87.18788374948835</c:v>
                </c:pt>
                <c:pt idx="1">
                  <c:v>80.311092918542798</c:v>
                </c:pt>
                <c:pt idx="2">
                  <c:v>71.060171919770781</c:v>
                </c:pt>
                <c:pt idx="3">
                  <c:v>74.252967662709779</c:v>
                </c:pt>
                <c:pt idx="4">
                  <c:v>74.457634056487919</c:v>
                </c:pt>
              </c:numCache>
            </c:numRef>
          </c:val>
          <c:extLst xmlns:c16r2="http://schemas.microsoft.com/office/drawing/2015/06/chart">
            <c:ext xmlns:c16="http://schemas.microsoft.com/office/drawing/2014/chart" uri="{C3380CC4-5D6E-409C-BE32-E72D297353CC}">
              <c16:uniqueId val="{00000001-EBAF-4D04-84A7-A588196EA9AA}"/>
            </c:ext>
          </c:extLst>
        </c:ser>
        <c:dLbls>
          <c:showLegendKey val="0"/>
          <c:showVal val="0"/>
          <c:showCatName val="0"/>
          <c:showSerName val="0"/>
          <c:showPercent val="0"/>
          <c:showBubbleSize val="0"/>
        </c:dLbls>
        <c:gapWidth val="219"/>
        <c:overlap val="-27"/>
        <c:axId val="286273960"/>
        <c:axId val="286276704"/>
      </c:barChart>
      <c:scatterChart>
        <c:scatterStyle val="lineMarker"/>
        <c:varyColors val="0"/>
        <c:ser>
          <c:idx val="2"/>
          <c:order val="2"/>
          <c:tx>
            <c:v>CBD 0.1 individual</c:v>
          </c:tx>
          <c:spPr>
            <a:ln w="25400" cap="rnd">
              <a:noFill/>
              <a:round/>
            </a:ln>
            <a:effectLst/>
          </c:spPr>
          <c:marker>
            <c:symbol val="circle"/>
            <c:size val="7"/>
            <c:spPr>
              <a:solidFill>
                <a:schemeClr val="bg1"/>
              </a:solidFill>
              <a:ln w="9525">
                <a:solidFill>
                  <a:schemeClr val="tx1"/>
                </a:solidFill>
              </a:ln>
              <a:effectLst/>
            </c:spPr>
          </c:marker>
          <c:xVal>
            <c:numRef>
              <c:f>'Turbidimetric 1_01'!$T$19:$V$19</c:f>
              <c:numCache>
                <c:formatCode>General</c:formatCode>
                <c:ptCount val="3"/>
                <c:pt idx="0">
                  <c:v>0.88</c:v>
                </c:pt>
                <c:pt idx="1">
                  <c:v>0.88</c:v>
                </c:pt>
                <c:pt idx="2">
                  <c:v>0.88</c:v>
                </c:pt>
              </c:numCache>
            </c:numRef>
          </c:xVal>
          <c:yVal>
            <c:numRef>
              <c:f>'Turbidimetric 1_01'!$T$12:$V$12</c:f>
              <c:numCache>
                <c:formatCode>General</c:formatCode>
                <c:ptCount val="3"/>
                <c:pt idx="0">
                  <c:v>88.907081457224734</c:v>
                </c:pt>
                <c:pt idx="1">
                  <c:v>103.15186246418342</c:v>
                </c:pt>
                <c:pt idx="2">
                  <c:v>96.643471142038507</c:v>
                </c:pt>
              </c:numCache>
            </c:numRef>
          </c:yVal>
          <c:smooth val="0"/>
          <c:extLst xmlns:c16r2="http://schemas.microsoft.com/office/drawing/2015/06/chart">
            <c:ext xmlns:c16="http://schemas.microsoft.com/office/drawing/2014/chart" uri="{C3380CC4-5D6E-409C-BE32-E72D297353CC}">
              <c16:uniqueId val="{00000002-EBAF-4D04-84A7-A588196EA9AA}"/>
            </c:ext>
          </c:extLst>
        </c:ser>
        <c:ser>
          <c:idx val="3"/>
          <c:order val="3"/>
          <c:tx>
            <c:v>EtOH 0</c:v>
          </c:tx>
          <c:spPr>
            <a:ln w="25400" cap="rnd">
              <a:noFill/>
              <a:round/>
            </a:ln>
            <a:effectLst/>
          </c:spPr>
          <c:marker>
            <c:symbol val="circle"/>
            <c:size val="7"/>
            <c:spPr>
              <a:solidFill>
                <a:schemeClr val="bg1"/>
              </a:solidFill>
              <a:ln w="9525">
                <a:solidFill>
                  <a:schemeClr val="tx1"/>
                </a:solidFill>
              </a:ln>
              <a:effectLst/>
            </c:spPr>
          </c:marker>
          <c:xVal>
            <c:numRef>
              <c:f>'Turbidimetric 1_01'!$X$19:$Z$19</c:f>
              <c:numCache>
                <c:formatCode>General</c:formatCode>
                <c:ptCount val="3"/>
                <c:pt idx="0">
                  <c:v>1.1499999999999999</c:v>
                </c:pt>
                <c:pt idx="1">
                  <c:v>1.1499999999999999</c:v>
                </c:pt>
                <c:pt idx="2">
                  <c:v>1.1499999999999999</c:v>
                </c:pt>
              </c:numCache>
            </c:numRef>
          </c:xVal>
          <c:yVal>
            <c:numRef>
              <c:f>'Turbidimetric 1_01'!$X$12:$Z$12</c:f>
              <c:numCache>
                <c:formatCode>General</c:formatCode>
                <c:ptCount val="3"/>
                <c:pt idx="0">
                  <c:v>98.608268522308649</c:v>
                </c:pt>
                <c:pt idx="1">
                  <c:v>94.310274252967673</c:v>
                </c:pt>
                <c:pt idx="2">
                  <c:v>68.153909128121171</c:v>
                </c:pt>
              </c:numCache>
            </c:numRef>
          </c:yVal>
          <c:smooth val="0"/>
          <c:extLst xmlns:c16r2="http://schemas.microsoft.com/office/drawing/2015/06/chart">
            <c:ext xmlns:c16="http://schemas.microsoft.com/office/drawing/2014/chart" uri="{C3380CC4-5D6E-409C-BE32-E72D297353CC}">
              <c16:uniqueId val="{00000003-EBAF-4D04-84A7-A588196EA9AA}"/>
            </c:ext>
          </c:extLst>
        </c:ser>
        <c:ser>
          <c:idx val="4"/>
          <c:order val="4"/>
          <c:tx>
            <c:v>1.25 cbd point</c:v>
          </c:tx>
          <c:spPr>
            <a:ln w="25400" cap="rnd">
              <a:noFill/>
              <a:round/>
            </a:ln>
            <a:effectLst/>
          </c:spPr>
          <c:marker>
            <c:symbol val="circle"/>
            <c:size val="7"/>
            <c:spPr>
              <a:solidFill>
                <a:schemeClr val="bg1"/>
              </a:solidFill>
              <a:ln w="9525">
                <a:solidFill>
                  <a:schemeClr val="tx1"/>
                </a:solidFill>
              </a:ln>
              <a:effectLst/>
            </c:spPr>
          </c:marker>
          <c:xVal>
            <c:numRef>
              <c:f>'Turbidimetric 1_01'!$T$23:$V$23</c:f>
              <c:numCache>
                <c:formatCode>General</c:formatCode>
                <c:ptCount val="3"/>
                <c:pt idx="0">
                  <c:v>1.8</c:v>
                </c:pt>
                <c:pt idx="1">
                  <c:v>1.85</c:v>
                </c:pt>
                <c:pt idx="2">
                  <c:v>1.92</c:v>
                </c:pt>
              </c:numCache>
            </c:numRef>
          </c:xVal>
          <c:yVal>
            <c:numRef>
              <c:f>'Turbidimetric 1_01'!$T$16:$V$16</c:f>
              <c:numCache>
                <c:formatCode>General</c:formatCode>
                <c:ptCount val="3"/>
                <c:pt idx="0">
                  <c:v>10.437986082685226</c:v>
                </c:pt>
                <c:pt idx="1">
                  <c:v>11.788784281620957</c:v>
                </c:pt>
                <c:pt idx="2">
                  <c:v>11.788784281620957</c:v>
                </c:pt>
              </c:numCache>
            </c:numRef>
          </c:yVal>
          <c:smooth val="0"/>
          <c:extLst xmlns:c16r2="http://schemas.microsoft.com/office/drawing/2015/06/chart">
            <c:ext xmlns:c16="http://schemas.microsoft.com/office/drawing/2014/chart" uri="{C3380CC4-5D6E-409C-BE32-E72D297353CC}">
              <c16:uniqueId val="{00000004-EBAF-4D04-84A7-A588196EA9AA}"/>
            </c:ext>
          </c:extLst>
        </c:ser>
        <c:ser>
          <c:idx val="5"/>
          <c:order val="5"/>
          <c:tx>
            <c:v>etoh 1.25</c:v>
          </c:tx>
          <c:spPr>
            <a:ln w="25400" cap="rnd">
              <a:noFill/>
              <a:round/>
            </a:ln>
            <a:effectLst/>
          </c:spPr>
          <c:marker>
            <c:symbol val="circle"/>
            <c:size val="7"/>
            <c:spPr>
              <a:solidFill>
                <a:schemeClr val="bg1"/>
              </a:solidFill>
              <a:ln w="9525">
                <a:solidFill>
                  <a:schemeClr val="tx1"/>
                </a:solidFill>
              </a:ln>
              <a:effectLst/>
            </c:spPr>
          </c:marker>
          <c:xVal>
            <c:numRef>
              <c:f>'Turbidimetric 1_01'!$X$23:$Z$23</c:f>
              <c:numCache>
                <c:formatCode>General</c:formatCode>
                <c:ptCount val="3"/>
                <c:pt idx="0">
                  <c:v>2.2000000000000002</c:v>
                </c:pt>
                <c:pt idx="1">
                  <c:v>2.1</c:v>
                </c:pt>
                <c:pt idx="2">
                  <c:v>2.15</c:v>
                </c:pt>
              </c:numCache>
            </c:numRef>
          </c:xVal>
          <c:yVal>
            <c:numRef>
              <c:f>'Turbidimetric 1_01'!$X$16:$Z$16</c:f>
              <c:numCache>
                <c:formatCode>General</c:formatCode>
                <c:ptCount val="3"/>
                <c:pt idx="0">
                  <c:v>84.731887024150637</c:v>
                </c:pt>
                <c:pt idx="1">
                  <c:v>86.573884568153929</c:v>
                </c:pt>
                <c:pt idx="2">
                  <c:v>69.627507163323799</c:v>
                </c:pt>
              </c:numCache>
            </c:numRef>
          </c:yVal>
          <c:smooth val="0"/>
          <c:extLst xmlns:c16r2="http://schemas.microsoft.com/office/drawing/2015/06/chart">
            <c:ext xmlns:c16="http://schemas.microsoft.com/office/drawing/2014/chart" uri="{C3380CC4-5D6E-409C-BE32-E72D297353CC}">
              <c16:uniqueId val="{00000005-EBAF-4D04-84A7-A588196EA9AA}"/>
            </c:ext>
          </c:extLst>
        </c:ser>
        <c:ser>
          <c:idx val="6"/>
          <c:order val="6"/>
          <c:tx>
            <c:v>2.5 cbd oint</c:v>
          </c:tx>
          <c:spPr>
            <a:ln w="25400" cap="rnd">
              <a:noFill/>
              <a:round/>
            </a:ln>
            <a:effectLst/>
          </c:spPr>
          <c:marker>
            <c:symbol val="circle"/>
            <c:size val="7"/>
            <c:spPr>
              <a:solidFill>
                <a:schemeClr val="bg1"/>
              </a:solidFill>
              <a:ln w="9525">
                <a:solidFill>
                  <a:schemeClr val="tx1"/>
                </a:solidFill>
              </a:ln>
              <a:effectLst/>
            </c:spPr>
          </c:marker>
          <c:xVal>
            <c:numRef>
              <c:f>'Turbidimetric 1_01'!$T$22:$V$22</c:f>
              <c:numCache>
                <c:formatCode>General</c:formatCode>
                <c:ptCount val="3"/>
                <c:pt idx="0">
                  <c:v>2.78</c:v>
                </c:pt>
                <c:pt idx="1">
                  <c:v>2.88</c:v>
                </c:pt>
                <c:pt idx="2">
                  <c:v>2.98</c:v>
                </c:pt>
              </c:numCache>
            </c:numRef>
          </c:xVal>
          <c:yVal>
            <c:numRef>
              <c:f>'Turbidimetric 1_01'!$T$15:$V$15</c:f>
              <c:numCache>
                <c:formatCode>General</c:formatCode>
                <c:ptCount val="3"/>
                <c:pt idx="0">
                  <c:v>12.402783462955384</c:v>
                </c:pt>
                <c:pt idx="1">
                  <c:v>10.929185427752763</c:v>
                </c:pt>
                <c:pt idx="2">
                  <c:v>12.525583299222262</c:v>
                </c:pt>
              </c:numCache>
            </c:numRef>
          </c:yVal>
          <c:smooth val="0"/>
          <c:extLst xmlns:c16r2="http://schemas.microsoft.com/office/drawing/2015/06/chart">
            <c:ext xmlns:c16="http://schemas.microsoft.com/office/drawing/2014/chart" uri="{C3380CC4-5D6E-409C-BE32-E72D297353CC}">
              <c16:uniqueId val="{00000006-EBAF-4D04-84A7-A588196EA9AA}"/>
            </c:ext>
          </c:extLst>
        </c:ser>
        <c:ser>
          <c:idx val="7"/>
          <c:order val="7"/>
          <c:tx>
            <c:v>2.5 ethanol point</c:v>
          </c:tx>
          <c:spPr>
            <a:ln w="25400" cap="rnd">
              <a:noFill/>
              <a:round/>
            </a:ln>
            <a:effectLst/>
          </c:spPr>
          <c:marker>
            <c:symbol val="circle"/>
            <c:size val="7"/>
            <c:spPr>
              <a:solidFill>
                <a:schemeClr val="bg1"/>
              </a:solidFill>
              <a:ln w="9525">
                <a:solidFill>
                  <a:schemeClr val="tx1"/>
                </a:solidFill>
              </a:ln>
              <a:effectLst/>
            </c:spPr>
          </c:marker>
          <c:xVal>
            <c:numRef>
              <c:f>'Turbidimetric 1_01'!$X$22:$Z$22</c:f>
              <c:numCache>
                <c:formatCode>General</c:formatCode>
                <c:ptCount val="3"/>
                <c:pt idx="0">
                  <c:v>3.15</c:v>
                </c:pt>
                <c:pt idx="1">
                  <c:v>3.07</c:v>
                </c:pt>
                <c:pt idx="2">
                  <c:v>3.22</c:v>
                </c:pt>
              </c:numCache>
            </c:numRef>
          </c:xVal>
          <c:yVal>
            <c:numRef>
              <c:f>'Turbidimetric 1_01'!$X$15:$Z$15</c:f>
              <c:numCache>
                <c:formatCode>General</c:formatCode>
                <c:ptCount val="3"/>
                <c:pt idx="0">
                  <c:v>77.609496520671314</c:v>
                </c:pt>
                <c:pt idx="1">
                  <c:v>67.662709783053629</c:v>
                </c:pt>
                <c:pt idx="2">
                  <c:v>67.908309455587414</c:v>
                </c:pt>
              </c:numCache>
            </c:numRef>
          </c:yVal>
          <c:smooth val="0"/>
          <c:extLst xmlns:c16r2="http://schemas.microsoft.com/office/drawing/2015/06/chart">
            <c:ext xmlns:c16="http://schemas.microsoft.com/office/drawing/2014/chart" uri="{C3380CC4-5D6E-409C-BE32-E72D297353CC}">
              <c16:uniqueId val="{00000007-EBAF-4D04-84A7-A588196EA9AA}"/>
            </c:ext>
          </c:extLst>
        </c:ser>
        <c:ser>
          <c:idx val="8"/>
          <c:order val="8"/>
          <c:tx>
            <c:v>5 cbd point</c:v>
          </c:tx>
          <c:spPr>
            <a:ln w="25400" cap="rnd">
              <a:noFill/>
              <a:round/>
            </a:ln>
            <a:effectLst/>
          </c:spPr>
          <c:marker>
            <c:symbol val="circle"/>
            <c:size val="7"/>
            <c:spPr>
              <a:solidFill>
                <a:schemeClr val="bg1"/>
              </a:solidFill>
              <a:ln w="9525">
                <a:solidFill>
                  <a:schemeClr val="tx1"/>
                </a:solidFill>
              </a:ln>
              <a:effectLst/>
            </c:spPr>
          </c:marker>
          <c:xVal>
            <c:numRef>
              <c:f>'Turbidimetric 1_01'!$T$21:$V$21</c:f>
              <c:numCache>
                <c:formatCode>General</c:formatCode>
                <c:ptCount val="3"/>
                <c:pt idx="0">
                  <c:v>3.78</c:v>
                </c:pt>
                <c:pt idx="1">
                  <c:v>3.98</c:v>
                </c:pt>
                <c:pt idx="2">
                  <c:v>3.88</c:v>
                </c:pt>
              </c:numCache>
            </c:numRef>
          </c:xVal>
          <c:yVal>
            <c:numRef>
              <c:f>'Turbidimetric 1_01'!$T$14:$V$14</c:f>
              <c:numCache>
                <c:formatCode>General</c:formatCode>
                <c:ptCount val="3"/>
                <c:pt idx="0">
                  <c:v>12.893982808022919</c:v>
                </c:pt>
                <c:pt idx="1">
                  <c:v>13.99918133442489</c:v>
                </c:pt>
                <c:pt idx="2">
                  <c:v>14.244781006958659</c:v>
                </c:pt>
              </c:numCache>
            </c:numRef>
          </c:yVal>
          <c:smooth val="0"/>
          <c:extLst xmlns:c16r2="http://schemas.microsoft.com/office/drawing/2015/06/chart">
            <c:ext xmlns:c16="http://schemas.microsoft.com/office/drawing/2014/chart" uri="{C3380CC4-5D6E-409C-BE32-E72D297353CC}">
              <c16:uniqueId val="{00000008-EBAF-4D04-84A7-A588196EA9AA}"/>
            </c:ext>
          </c:extLst>
        </c:ser>
        <c:ser>
          <c:idx val="9"/>
          <c:order val="9"/>
          <c:tx>
            <c:v>5 EtOH point</c:v>
          </c:tx>
          <c:spPr>
            <a:ln w="25400" cap="rnd">
              <a:noFill/>
              <a:round/>
            </a:ln>
            <a:effectLst/>
          </c:spPr>
          <c:marker>
            <c:symbol val="circle"/>
            <c:size val="7"/>
            <c:spPr>
              <a:solidFill>
                <a:schemeClr val="bg1"/>
              </a:solidFill>
              <a:ln w="9525">
                <a:solidFill>
                  <a:schemeClr val="tx1"/>
                </a:solidFill>
              </a:ln>
              <a:effectLst/>
            </c:spPr>
          </c:marker>
          <c:xVal>
            <c:numRef>
              <c:f>'Turbidimetric 1_01'!$X$21:$Z$21</c:f>
              <c:numCache>
                <c:formatCode>General</c:formatCode>
                <c:ptCount val="3"/>
                <c:pt idx="0">
                  <c:v>4.1100000000000003</c:v>
                </c:pt>
                <c:pt idx="1">
                  <c:v>4.1500000000000004</c:v>
                </c:pt>
                <c:pt idx="2">
                  <c:v>4.17</c:v>
                </c:pt>
              </c:numCache>
            </c:numRef>
          </c:xVal>
          <c:yVal>
            <c:numRef>
              <c:f>'Turbidimetric 1_01'!$X$14:$Z$14</c:f>
              <c:numCache>
                <c:formatCode>General</c:formatCode>
                <c:ptCount val="3"/>
                <c:pt idx="0">
                  <c:v>74.907900122799859</c:v>
                </c:pt>
                <c:pt idx="1">
                  <c:v>70.487106017191977</c:v>
                </c:pt>
                <c:pt idx="2">
                  <c:v>77.363896848137543</c:v>
                </c:pt>
              </c:numCache>
            </c:numRef>
          </c:yVal>
          <c:smooth val="0"/>
          <c:extLst xmlns:c16r2="http://schemas.microsoft.com/office/drawing/2015/06/chart">
            <c:ext xmlns:c16="http://schemas.microsoft.com/office/drawing/2014/chart" uri="{C3380CC4-5D6E-409C-BE32-E72D297353CC}">
              <c16:uniqueId val="{00000009-EBAF-4D04-84A7-A588196EA9AA}"/>
            </c:ext>
          </c:extLst>
        </c:ser>
        <c:ser>
          <c:idx val="10"/>
          <c:order val="10"/>
          <c:tx>
            <c:v>10 CBD point</c:v>
          </c:tx>
          <c:spPr>
            <a:ln w="25400" cap="rnd">
              <a:noFill/>
              <a:round/>
            </a:ln>
            <a:effectLst/>
          </c:spPr>
          <c:marker>
            <c:symbol val="circle"/>
            <c:size val="7"/>
            <c:spPr>
              <a:solidFill>
                <a:schemeClr val="bg1"/>
              </a:solidFill>
              <a:ln w="9525">
                <a:solidFill>
                  <a:schemeClr val="tx1"/>
                </a:solidFill>
              </a:ln>
              <a:effectLst/>
            </c:spPr>
          </c:marker>
          <c:xVal>
            <c:numRef>
              <c:f>'Turbidimetric 1_01'!$T$20:$V$20</c:f>
              <c:numCache>
                <c:formatCode>General</c:formatCode>
                <c:ptCount val="3"/>
                <c:pt idx="0">
                  <c:v>4.78</c:v>
                </c:pt>
                <c:pt idx="1">
                  <c:v>4.88</c:v>
                </c:pt>
                <c:pt idx="2">
                  <c:v>4.9800000000000004</c:v>
                </c:pt>
              </c:numCache>
            </c:numRef>
          </c:xVal>
          <c:yVal>
            <c:numRef>
              <c:f>'Turbidimetric 1_01'!$T$13:$V$13</c:f>
              <c:numCache>
                <c:formatCode>General</c:formatCode>
                <c:ptCount val="3"/>
                <c:pt idx="0">
                  <c:v>16.332378223495699</c:v>
                </c:pt>
                <c:pt idx="1">
                  <c:v>17.560376586164548</c:v>
                </c:pt>
                <c:pt idx="2">
                  <c:v>18.051575931232083</c:v>
                </c:pt>
              </c:numCache>
            </c:numRef>
          </c:yVal>
          <c:smooth val="0"/>
          <c:extLst xmlns:c16r2="http://schemas.microsoft.com/office/drawing/2015/06/chart">
            <c:ext xmlns:c16="http://schemas.microsoft.com/office/drawing/2014/chart" uri="{C3380CC4-5D6E-409C-BE32-E72D297353CC}">
              <c16:uniqueId val="{0000000A-EBAF-4D04-84A7-A588196EA9AA}"/>
            </c:ext>
          </c:extLst>
        </c:ser>
        <c:ser>
          <c:idx val="11"/>
          <c:order val="11"/>
          <c:tx>
            <c:v>Ethanol 10 point</c:v>
          </c:tx>
          <c:spPr>
            <a:ln w="25400" cap="rnd">
              <a:noFill/>
              <a:round/>
            </a:ln>
            <a:effectLst/>
          </c:spPr>
          <c:marker>
            <c:symbol val="circle"/>
            <c:size val="7"/>
            <c:spPr>
              <a:solidFill>
                <a:schemeClr val="bg1"/>
              </a:solidFill>
              <a:ln w="9525">
                <a:solidFill>
                  <a:schemeClr val="tx1"/>
                </a:solidFill>
              </a:ln>
              <a:effectLst/>
            </c:spPr>
          </c:marker>
          <c:xVal>
            <c:numRef>
              <c:f>'Turbidimetric 1_01'!$X$20:$Z$20</c:f>
              <c:numCache>
                <c:formatCode>General</c:formatCode>
                <c:ptCount val="3"/>
                <c:pt idx="0">
                  <c:v>5.15</c:v>
                </c:pt>
                <c:pt idx="1">
                  <c:v>5.18</c:v>
                </c:pt>
                <c:pt idx="2">
                  <c:v>5.0999999999999996</c:v>
                </c:pt>
              </c:numCache>
            </c:numRef>
          </c:xVal>
          <c:yVal>
            <c:numRef>
              <c:f>'Turbidimetric 1_01'!$X$13:$Z$13</c:f>
              <c:numCache>
                <c:formatCode>General</c:formatCode>
                <c:ptCount val="3"/>
                <c:pt idx="0">
                  <c:v>77.48669668440445</c:v>
                </c:pt>
                <c:pt idx="1">
                  <c:v>73.925501432664774</c:v>
                </c:pt>
                <c:pt idx="2">
                  <c:v>71.960704052394604</c:v>
                </c:pt>
              </c:numCache>
            </c:numRef>
          </c:yVal>
          <c:smooth val="0"/>
          <c:extLst xmlns:c16r2="http://schemas.microsoft.com/office/drawing/2015/06/chart">
            <c:ext xmlns:c16="http://schemas.microsoft.com/office/drawing/2014/chart" uri="{C3380CC4-5D6E-409C-BE32-E72D297353CC}">
              <c16:uniqueId val="{0000000B-EBAF-4D04-84A7-A588196EA9AA}"/>
            </c:ext>
          </c:extLst>
        </c:ser>
        <c:dLbls>
          <c:showLegendKey val="0"/>
          <c:showVal val="0"/>
          <c:showCatName val="0"/>
          <c:showSerName val="0"/>
          <c:showPercent val="0"/>
          <c:showBubbleSize val="0"/>
        </c:dLbls>
        <c:axId val="286273960"/>
        <c:axId val="286276704"/>
      </c:scatterChart>
      <c:catAx>
        <c:axId val="286273960"/>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r>
                  <a:rPr lang="en-US" sz="1100">
                    <a:solidFill>
                      <a:sysClr val="windowText" lastClr="000000"/>
                    </a:solidFill>
                  </a:rPr>
                  <a:t>CBD (µg/mL)</a:t>
                </a:r>
              </a:p>
            </c:rich>
          </c:tx>
          <c:layout>
            <c:manualLayout>
              <c:xMode val="edge"/>
              <c:yMode val="edge"/>
              <c:x val="0.49995895249935862"/>
              <c:y val="0.91427637583037968"/>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286276704"/>
        <c:crosses val="autoZero"/>
        <c:auto val="1"/>
        <c:lblAlgn val="ctr"/>
        <c:lblOffset val="100"/>
        <c:noMultiLvlLbl val="0"/>
      </c:catAx>
      <c:valAx>
        <c:axId val="286276704"/>
        <c:scaling>
          <c:orientation val="minMax"/>
          <c:max val="11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 Turbidity (OD</a:t>
                </a:r>
                <a:r>
                  <a:rPr lang="en-US" sz="1200" baseline="-25000">
                    <a:solidFill>
                      <a:sysClr val="windowText" lastClr="000000"/>
                    </a:solidFill>
                  </a:rPr>
                  <a:t>600nm</a:t>
                </a:r>
                <a:r>
                  <a:rPr lang="en-US" sz="1200">
                    <a:solidFill>
                      <a:sysClr val="windowText" lastClr="000000"/>
                    </a:solidFill>
                  </a:rPr>
                  <a:t>)</a:t>
                </a:r>
              </a:p>
            </c:rich>
          </c:tx>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286273960"/>
        <c:crosses val="autoZero"/>
        <c:crossBetween val="between"/>
      </c:valAx>
      <c:spPr>
        <a:noFill/>
        <a:ln>
          <a:solidFill>
            <a:schemeClr val="tx1"/>
          </a:solidFill>
        </a:ln>
        <a:effectLst/>
      </c:spPr>
    </c:plotArea>
    <c:legend>
      <c:legendPos val="r"/>
      <c:layout>
        <c:manualLayout>
          <c:xMode val="edge"/>
          <c:yMode val="edge"/>
          <c:x val="0.48281751182352767"/>
          <c:y val="0.1318619955641171"/>
          <c:w val="0.42741100328604442"/>
          <c:h val="0.10571272930506327"/>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39912510936133"/>
          <c:y val="5.4048624544769275E-2"/>
          <c:w val="0.82486482939632544"/>
          <c:h val="0.79776948296687833"/>
        </c:manualLayout>
      </c:layout>
      <c:barChart>
        <c:barDir val="col"/>
        <c:grouping val="clustered"/>
        <c:varyColors val="0"/>
        <c:ser>
          <c:idx val="0"/>
          <c:order val="0"/>
          <c:tx>
            <c:v>2.5 µg/mL CBD</c:v>
          </c:tx>
          <c:spPr>
            <a:solidFill>
              <a:srgbClr val="0070C0"/>
            </a:solidFill>
            <a:ln>
              <a:solidFill>
                <a:schemeClr val="tx1"/>
              </a:solidFill>
            </a:ln>
            <a:effectLst/>
          </c:spPr>
          <c:invertIfNegative val="0"/>
          <c:errBars>
            <c:errBarType val="plus"/>
            <c:errValType val="cust"/>
            <c:noEndCap val="0"/>
            <c:plus>
              <c:numRef>
                <c:f>'Summary against rpoC'!$BP$125:$BP$132</c:f>
                <c:numCache>
                  <c:formatCode>General</c:formatCode>
                  <c:ptCount val="8"/>
                  <c:pt idx="0">
                    <c:v>0.25059851320710014</c:v>
                  </c:pt>
                  <c:pt idx="1">
                    <c:v>0.73778414743285048</c:v>
                  </c:pt>
                  <c:pt idx="2">
                    <c:v>0.78555123705841934</c:v>
                  </c:pt>
                  <c:pt idx="3">
                    <c:v>0.61784415890174704</c:v>
                  </c:pt>
                  <c:pt idx="4">
                    <c:v>0.73323933355744519</c:v>
                  </c:pt>
                  <c:pt idx="5">
                    <c:v>0.91223496661026138</c:v>
                  </c:pt>
                  <c:pt idx="6">
                    <c:v>0.7342496456223393</c:v>
                  </c:pt>
                  <c:pt idx="7">
                    <c:v>0.16913782898643331</c:v>
                  </c:pt>
                </c:numCache>
              </c:numRef>
            </c:plus>
            <c:minus>
              <c:numRef>
                <c:f>'Summary against rpoC'!$BP$125:$BP$132</c:f>
                <c:numCache>
                  <c:formatCode>General</c:formatCode>
                  <c:ptCount val="8"/>
                  <c:pt idx="0">
                    <c:v>0.25059851320710014</c:v>
                  </c:pt>
                  <c:pt idx="1">
                    <c:v>0.73778414743285048</c:v>
                  </c:pt>
                  <c:pt idx="2">
                    <c:v>0.78555123705841934</c:v>
                  </c:pt>
                  <c:pt idx="3">
                    <c:v>0.61784415890174704</c:v>
                  </c:pt>
                  <c:pt idx="4">
                    <c:v>0.73323933355744519</c:v>
                  </c:pt>
                  <c:pt idx="5">
                    <c:v>0.91223496661026138</c:v>
                  </c:pt>
                  <c:pt idx="6">
                    <c:v>0.7342496456223393</c:v>
                  </c:pt>
                  <c:pt idx="7">
                    <c:v>0.16913782898643331</c:v>
                  </c:pt>
                </c:numCache>
              </c:numRef>
            </c:minus>
            <c:spPr>
              <a:noFill/>
              <a:ln w="9525" cap="flat" cmpd="sng" algn="ctr">
                <a:solidFill>
                  <a:schemeClr val="tx1">
                    <a:lumMod val="65000"/>
                    <a:lumOff val="35000"/>
                  </a:schemeClr>
                </a:solidFill>
                <a:round/>
              </a:ln>
              <a:effectLst/>
            </c:spPr>
          </c:errBars>
          <c:cat>
            <c:strRef>
              <c:f>'Summary against rpoC'!$BM$125:$BM$132</c:f>
              <c:strCache>
                <c:ptCount val="8"/>
                <c:pt idx="0">
                  <c:v>abc1</c:v>
                </c:pt>
                <c:pt idx="1">
                  <c:v>msf1</c:v>
                </c:pt>
                <c:pt idx="2">
                  <c:v>stp</c:v>
                </c:pt>
                <c:pt idx="3">
                  <c:v>atm</c:v>
                </c:pt>
                <c:pt idx="4">
                  <c:v>gft</c:v>
                </c:pt>
                <c:pt idx="5">
                  <c:v>pat</c:v>
                </c:pt>
                <c:pt idx="6">
                  <c:v>vly</c:v>
                </c:pt>
                <c:pt idx="7">
                  <c:v>groEL</c:v>
                </c:pt>
              </c:strCache>
            </c:strRef>
          </c:cat>
          <c:val>
            <c:numRef>
              <c:f>'Summary against rpoC'!$AM$131:$AM$138</c:f>
              <c:numCache>
                <c:formatCode>General</c:formatCode>
                <c:ptCount val="8"/>
                <c:pt idx="0">
                  <c:v>0.96642639832987665</c:v>
                </c:pt>
                <c:pt idx="1">
                  <c:v>2.8572354571139744</c:v>
                </c:pt>
                <c:pt idx="2">
                  <c:v>3.046311861410949</c:v>
                </c:pt>
                <c:pt idx="3">
                  <c:v>2.8369012321785498</c:v>
                </c:pt>
                <c:pt idx="4">
                  <c:v>2.9876955037237236</c:v>
                </c:pt>
                <c:pt idx="5">
                  <c:v>3.6413074831083487</c:v>
                </c:pt>
                <c:pt idx="6">
                  <c:v>2.9187929347176791</c:v>
                </c:pt>
                <c:pt idx="7">
                  <c:v>0.45345621753325904</c:v>
                </c:pt>
              </c:numCache>
            </c:numRef>
          </c:val>
          <c:extLst xmlns:c16r2="http://schemas.microsoft.com/office/drawing/2015/06/chart">
            <c:ext xmlns:c16="http://schemas.microsoft.com/office/drawing/2014/chart" uri="{C3380CC4-5D6E-409C-BE32-E72D297353CC}">
              <c16:uniqueId val="{00000000-FAC8-406C-AA7B-5606511BB13D}"/>
            </c:ext>
          </c:extLst>
        </c:ser>
        <c:ser>
          <c:idx val="1"/>
          <c:order val="1"/>
          <c:tx>
            <c:v>5 µg/mL CBD</c:v>
          </c:tx>
          <c:spPr>
            <a:solidFill>
              <a:srgbClr val="C00000"/>
            </a:solidFill>
            <a:ln>
              <a:solidFill>
                <a:schemeClr val="tx1"/>
              </a:solidFill>
            </a:ln>
            <a:effectLst/>
          </c:spPr>
          <c:invertIfNegative val="0"/>
          <c:errBars>
            <c:errBarType val="plus"/>
            <c:errValType val="cust"/>
            <c:noEndCap val="0"/>
            <c:plus>
              <c:numRef>
                <c:f>'Summary against rpoC'!$BS$125:$BS$132</c:f>
                <c:numCache>
                  <c:formatCode>General</c:formatCode>
                  <c:ptCount val="8"/>
                  <c:pt idx="0">
                    <c:v>0.19620243618674774</c:v>
                  </c:pt>
                  <c:pt idx="1">
                    <c:v>0.50696260795451953</c:v>
                  </c:pt>
                  <c:pt idx="2">
                    <c:v>0.50088471950904523</c:v>
                  </c:pt>
                  <c:pt idx="3">
                    <c:v>0.49017795232491435</c:v>
                  </c:pt>
                  <c:pt idx="4">
                    <c:v>0.55496178443762889</c:v>
                  </c:pt>
                  <c:pt idx="5">
                    <c:v>0.74609367477249755</c:v>
                  </c:pt>
                  <c:pt idx="6">
                    <c:v>0.43151766864951246</c:v>
                  </c:pt>
                  <c:pt idx="7">
                    <c:v>5.3505307127547079E-2</c:v>
                  </c:pt>
                </c:numCache>
              </c:numRef>
            </c:plus>
            <c:minus>
              <c:numRef>
                <c:f>'Summary against rpoC'!$BS$125:$BS$132</c:f>
                <c:numCache>
                  <c:formatCode>General</c:formatCode>
                  <c:ptCount val="8"/>
                  <c:pt idx="0">
                    <c:v>0.19620243618674774</c:v>
                  </c:pt>
                  <c:pt idx="1">
                    <c:v>0.50696260795451953</c:v>
                  </c:pt>
                  <c:pt idx="2">
                    <c:v>0.50088471950904523</c:v>
                  </c:pt>
                  <c:pt idx="3">
                    <c:v>0.49017795232491435</c:v>
                  </c:pt>
                  <c:pt idx="4">
                    <c:v>0.55496178443762889</c:v>
                  </c:pt>
                  <c:pt idx="5">
                    <c:v>0.74609367477249755</c:v>
                  </c:pt>
                  <c:pt idx="6">
                    <c:v>0.43151766864951246</c:v>
                  </c:pt>
                  <c:pt idx="7">
                    <c:v>5.3505307127547079E-2</c:v>
                  </c:pt>
                </c:numCache>
              </c:numRef>
            </c:minus>
            <c:spPr>
              <a:noFill/>
              <a:ln w="9525" cap="flat" cmpd="sng" algn="ctr">
                <a:solidFill>
                  <a:schemeClr val="tx1">
                    <a:lumMod val="65000"/>
                    <a:lumOff val="35000"/>
                  </a:schemeClr>
                </a:solidFill>
                <a:round/>
              </a:ln>
              <a:effectLst/>
            </c:spPr>
          </c:errBars>
          <c:cat>
            <c:strRef>
              <c:f>'Summary against rpoC'!$BM$125:$BM$132</c:f>
              <c:strCache>
                <c:ptCount val="8"/>
                <c:pt idx="0">
                  <c:v>abc1</c:v>
                </c:pt>
                <c:pt idx="1">
                  <c:v>msf1</c:v>
                </c:pt>
                <c:pt idx="2">
                  <c:v>stp</c:v>
                </c:pt>
                <c:pt idx="3">
                  <c:v>atm</c:v>
                </c:pt>
                <c:pt idx="4">
                  <c:v>gft</c:v>
                </c:pt>
                <c:pt idx="5">
                  <c:v>pat</c:v>
                </c:pt>
                <c:pt idx="6">
                  <c:v>vly</c:v>
                </c:pt>
                <c:pt idx="7">
                  <c:v>groEL</c:v>
                </c:pt>
              </c:strCache>
            </c:strRef>
          </c:cat>
          <c:val>
            <c:numRef>
              <c:f>'Summary against rpoC'!$AM$144:$AM$151</c:f>
              <c:numCache>
                <c:formatCode>General</c:formatCode>
                <c:ptCount val="8"/>
                <c:pt idx="0">
                  <c:v>1.086388387283294</c:v>
                </c:pt>
                <c:pt idx="1">
                  <c:v>2.6926006600800521</c:v>
                </c:pt>
                <c:pt idx="2">
                  <c:v>2.6699558685778109</c:v>
                </c:pt>
                <c:pt idx="3">
                  <c:v>2.6493739151336437</c:v>
                </c:pt>
                <c:pt idx="4">
                  <c:v>2.8582329146582577</c:v>
                </c:pt>
                <c:pt idx="5">
                  <c:v>4.1874465755602213</c:v>
                </c:pt>
                <c:pt idx="6">
                  <c:v>2.314404078240373</c:v>
                </c:pt>
                <c:pt idx="7">
                  <c:v>0.39388991202425599</c:v>
                </c:pt>
              </c:numCache>
            </c:numRef>
          </c:val>
          <c:extLst xmlns:c16r2="http://schemas.microsoft.com/office/drawing/2015/06/chart">
            <c:ext xmlns:c16="http://schemas.microsoft.com/office/drawing/2014/chart" uri="{C3380CC4-5D6E-409C-BE32-E72D297353CC}">
              <c16:uniqueId val="{00000001-FAC8-406C-AA7B-5606511BB13D}"/>
            </c:ext>
          </c:extLst>
        </c:ser>
        <c:dLbls>
          <c:showLegendKey val="0"/>
          <c:showVal val="0"/>
          <c:showCatName val="0"/>
          <c:showSerName val="0"/>
          <c:showPercent val="0"/>
          <c:showBubbleSize val="0"/>
        </c:dLbls>
        <c:gapWidth val="219"/>
        <c:overlap val="-27"/>
        <c:axId val="388321600"/>
        <c:axId val="388318856"/>
      </c:barChart>
      <c:scatterChart>
        <c:scatterStyle val="lineMarker"/>
        <c:varyColors val="0"/>
        <c:ser>
          <c:idx val="2"/>
          <c:order val="2"/>
          <c:tx>
            <c:v>abc 2.5</c:v>
          </c:tx>
          <c:spPr>
            <a:ln w="25400" cap="rnd">
              <a:noFill/>
              <a:round/>
            </a:ln>
            <a:effectLst/>
          </c:spPr>
          <c:marker>
            <c:symbol val="circle"/>
            <c:size val="7"/>
            <c:spPr>
              <a:solidFill>
                <a:schemeClr val="bg1"/>
              </a:solidFill>
              <a:ln w="9525">
                <a:solidFill>
                  <a:schemeClr val="tx1"/>
                </a:solidFill>
              </a:ln>
              <a:effectLst/>
            </c:spPr>
          </c:marker>
          <c:xVal>
            <c:numRef>
              <c:f>'Summary against rpoC'!$AB$156:$AK$156</c:f>
              <c:numCache>
                <c:formatCode>General</c:formatCode>
                <c:ptCount val="10"/>
                <c:pt idx="0">
                  <c:v>0.92</c:v>
                </c:pt>
                <c:pt idx="1">
                  <c:v>0.9</c:v>
                </c:pt>
                <c:pt idx="2">
                  <c:v>0.88</c:v>
                </c:pt>
                <c:pt idx="3">
                  <c:v>0.83</c:v>
                </c:pt>
                <c:pt idx="4">
                  <c:v>0.88</c:v>
                </c:pt>
              </c:numCache>
            </c:numRef>
          </c:xVal>
          <c:yVal>
            <c:numRef>
              <c:f>'Summary against rpoC'!$AB$131:$AK$131</c:f>
              <c:numCache>
                <c:formatCode>General</c:formatCode>
                <c:ptCount val="10"/>
                <c:pt idx="0">
                  <c:v>0.90818143339447421</c:v>
                </c:pt>
                <c:pt idx="1">
                  <c:v>0.83608976993771855</c:v>
                </c:pt>
                <c:pt idx="2">
                  <c:v>0.88157928776420824</c:v>
                </c:pt>
                <c:pt idx="3">
                  <c:v>0.78693386496927542</c:v>
                </c:pt>
                <c:pt idx="4">
                  <c:v>1.4193476355837069</c:v>
                </c:pt>
              </c:numCache>
            </c:numRef>
          </c:yVal>
          <c:smooth val="0"/>
          <c:extLst xmlns:c16r2="http://schemas.microsoft.com/office/drawing/2015/06/chart">
            <c:ext xmlns:c16="http://schemas.microsoft.com/office/drawing/2014/chart" uri="{C3380CC4-5D6E-409C-BE32-E72D297353CC}">
              <c16:uniqueId val="{00000002-FAC8-406C-AA7B-5606511BB13D}"/>
            </c:ext>
          </c:extLst>
        </c:ser>
        <c:ser>
          <c:idx val="3"/>
          <c:order val="3"/>
          <c:tx>
            <c:v>abc 5</c:v>
          </c:tx>
          <c:spPr>
            <a:ln w="25400" cap="rnd">
              <a:noFill/>
              <a:round/>
            </a:ln>
            <a:effectLst/>
          </c:spPr>
          <c:marker>
            <c:symbol val="circle"/>
            <c:size val="7"/>
            <c:spPr>
              <a:solidFill>
                <a:schemeClr val="bg1"/>
              </a:solidFill>
              <a:ln w="9525">
                <a:solidFill>
                  <a:schemeClr val="tx1"/>
                </a:solidFill>
              </a:ln>
              <a:effectLst/>
            </c:spPr>
          </c:marker>
          <c:xVal>
            <c:numRef>
              <c:f>'Summary against rpoC'!$AB$167:$AH$167</c:f>
              <c:numCache>
                <c:formatCode>General</c:formatCode>
                <c:ptCount val="7"/>
                <c:pt idx="0">
                  <c:v>1.1499999999999999</c:v>
                </c:pt>
                <c:pt idx="1">
                  <c:v>1.1499999999999999</c:v>
                </c:pt>
                <c:pt idx="2">
                  <c:v>1.1499999999999999</c:v>
                </c:pt>
                <c:pt idx="3">
                  <c:v>1.1499999999999999</c:v>
                </c:pt>
                <c:pt idx="4">
                  <c:v>1.1499999999999999</c:v>
                </c:pt>
              </c:numCache>
            </c:numRef>
          </c:xVal>
          <c:yVal>
            <c:numRef>
              <c:f>'Summary against rpoC'!$AB$144:$AG$144</c:f>
              <c:numCache>
                <c:formatCode>General</c:formatCode>
                <c:ptCount val="6"/>
                <c:pt idx="0">
                  <c:v>1.2320688860780518</c:v>
                </c:pt>
                <c:pt idx="1">
                  <c:v>1.45960139008169</c:v>
                </c:pt>
                <c:pt idx="2">
                  <c:v>1.3535818808414011</c:v>
                </c:pt>
                <c:pt idx="3">
                  <c:v>0.73919944878756072</c:v>
                </c:pt>
                <c:pt idx="4">
                  <c:v>0.64749033062776595</c:v>
                </c:pt>
              </c:numCache>
            </c:numRef>
          </c:yVal>
          <c:smooth val="0"/>
          <c:extLst xmlns:c16r2="http://schemas.microsoft.com/office/drawing/2015/06/chart">
            <c:ext xmlns:c16="http://schemas.microsoft.com/office/drawing/2014/chart" uri="{C3380CC4-5D6E-409C-BE32-E72D297353CC}">
              <c16:uniqueId val="{00000003-FAC8-406C-AA7B-5606511BB13D}"/>
            </c:ext>
          </c:extLst>
        </c:ser>
        <c:ser>
          <c:idx val="4"/>
          <c:order val="4"/>
          <c:tx>
            <c:v>msf1 2.5</c:v>
          </c:tx>
          <c:spPr>
            <a:ln w="25400" cap="rnd">
              <a:noFill/>
              <a:round/>
            </a:ln>
            <a:effectLst/>
          </c:spPr>
          <c:marker>
            <c:symbol val="circle"/>
            <c:size val="7"/>
            <c:spPr>
              <a:solidFill>
                <a:schemeClr val="bg1"/>
              </a:solidFill>
              <a:ln w="9525">
                <a:solidFill>
                  <a:schemeClr val="tx1"/>
                </a:solidFill>
              </a:ln>
              <a:effectLst/>
            </c:spPr>
          </c:marker>
          <c:xVal>
            <c:numRef>
              <c:f>'Summary against rpoC'!$AB$157:$AG$157</c:f>
              <c:numCache>
                <c:formatCode>General</c:formatCode>
                <c:ptCount val="6"/>
                <c:pt idx="0">
                  <c:v>1.83</c:v>
                </c:pt>
                <c:pt idx="1">
                  <c:v>1.86</c:v>
                </c:pt>
                <c:pt idx="2">
                  <c:v>1.85</c:v>
                </c:pt>
                <c:pt idx="3">
                  <c:v>1.85</c:v>
                </c:pt>
                <c:pt idx="4">
                  <c:v>1.88</c:v>
                </c:pt>
                <c:pt idx="5">
                  <c:v>1.85</c:v>
                </c:pt>
              </c:numCache>
            </c:numRef>
          </c:xVal>
          <c:yVal>
            <c:numRef>
              <c:f>'Summary against rpoC'!$AB$132:$AG$132</c:f>
              <c:numCache>
                <c:formatCode>General</c:formatCode>
                <c:ptCount val="6"/>
                <c:pt idx="0">
                  <c:v>2.4027498596682144</c:v>
                </c:pt>
                <c:pt idx="1">
                  <c:v>3.1451519489295414</c:v>
                </c:pt>
                <c:pt idx="2">
                  <c:v>1.6998663493125075</c:v>
                </c:pt>
                <c:pt idx="3">
                  <c:v>3.2703628446194495</c:v>
                </c:pt>
                <c:pt idx="4">
                  <c:v>2.3633499721129367</c:v>
                </c:pt>
                <c:pt idx="5">
                  <c:v>4.2619317680411957</c:v>
                </c:pt>
              </c:numCache>
            </c:numRef>
          </c:yVal>
          <c:smooth val="0"/>
          <c:extLst xmlns:c16r2="http://schemas.microsoft.com/office/drawing/2015/06/chart">
            <c:ext xmlns:c16="http://schemas.microsoft.com/office/drawing/2014/chart" uri="{C3380CC4-5D6E-409C-BE32-E72D297353CC}">
              <c16:uniqueId val="{00000004-FAC8-406C-AA7B-5606511BB13D}"/>
            </c:ext>
          </c:extLst>
        </c:ser>
        <c:ser>
          <c:idx val="5"/>
          <c:order val="5"/>
          <c:tx>
            <c:v>5 msf1</c:v>
          </c:tx>
          <c:spPr>
            <a:ln w="25400" cap="rnd">
              <a:noFill/>
              <a:round/>
            </a:ln>
            <a:effectLst/>
          </c:spPr>
          <c:marker>
            <c:symbol val="circle"/>
            <c:size val="7"/>
            <c:spPr>
              <a:solidFill>
                <a:schemeClr val="bg1"/>
              </a:solidFill>
              <a:ln w="9525">
                <a:solidFill>
                  <a:schemeClr val="tx1"/>
                </a:solidFill>
              </a:ln>
              <a:effectLst/>
            </c:spPr>
          </c:marker>
          <c:xVal>
            <c:numRef>
              <c:f>'Summary against rpoC'!$AB$168:$AF$168</c:f>
              <c:numCache>
                <c:formatCode>General</c:formatCode>
                <c:ptCount val="5"/>
                <c:pt idx="0">
                  <c:v>2.12</c:v>
                </c:pt>
                <c:pt idx="1">
                  <c:v>2.15</c:v>
                </c:pt>
                <c:pt idx="2">
                  <c:v>2.2000000000000002</c:v>
                </c:pt>
                <c:pt idx="3">
                  <c:v>2.15</c:v>
                </c:pt>
                <c:pt idx="4">
                  <c:v>2.15</c:v>
                </c:pt>
              </c:numCache>
            </c:numRef>
          </c:xVal>
          <c:yVal>
            <c:numRef>
              <c:f>'Summary against rpoC'!$AB$145:$AF$145</c:f>
              <c:numCache>
                <c:formatCode>General</c:formatCode>
                <c:ptCount val="5"/>
                <c:pt idx="0">
                  <c:v>3.4675978021632128</c:v>
                </c:pt>
                <c:pt idx="1">
                  <c:v>2.7173497526743686</c:v>
                </c:pt>
                <c:pt idx="2">
                  <c:v>3.3984217477407319</c:v>
                </c:pt>
                <c:pt idx="3">
                  <c:v>2.0459137329088604</c:v>
                </c:pt>
                <c:pt idx="4">
                  <c:v>1.8337202649130859</c:v>
                </c:pt>
              </c:numCache>
            </c:numRef>
          </c:yVal>
          <c:smooth val="0"/>
          <c:extLst xmlns:c16r2="http://schemas.microsoft.com/office/drawing/2015/06/chart">
            <c:ext xmlns:c16="http://schemas.microsoft.com/office/drawing/2014/chart" uri="{C3380CC4-5D6E-409C-BE32-E72D297353CC}">
              <c16:uniqueId val="{00000005-FAC8-406C-AA7B-5606511BB13D}"/>
            </c:ext>
          </c:extLst>
        </c:ser>
        <c:ser>
          <c:idx val="6"/>
          <c:order val="6"/>
          <c:tx>
            <c:v>stp 2.5</c:v>
          </c:tx>
          <c:spPr>
            <a:ln w="25400" cap="rnd">
              <a:noFill/>
              <a:round/>
            </a:ln>
            <a:effectLst/>
          </c:spPr>
          <c:marker>
            <c:symbol val="circle"/>
            <c:size val="7"/>
            <c:spPr>
              <a:solidFill>
                <a:schemeClr val="bg1"/>
              </a:solidFill>
              <a:ln w="9525">
                <a:solidFill>
                  <a:schemeClr val="tx1"/>
                </a:solidFill>
              </a:ln>
              <a:effectLst/>
            </c:spPr>
          </c:marker>
          <c:xVal>
            <c:numRef>
              <c:f>'Summary against rpoC'!$AB$158:$AG$158</c:f>
              <c:numCache>
                <c:formatCode>General</c:formatCode>
                <c:ptCount val="6"/>
                <c:pt idx="0">
                  <c:v>2.86</c:v>
                </c:pt>
                <c:pt idx="1">
                  <c:v>2.86</c:v>
                </c:pt>
                <c:pt idx="2">
                  <c:v>2.86</c:v>
                </c:pt>
                <c:pt idx="3">
                  <c:v>2.86</c:v>
                </c:pt>
                <c:pt idx="4">
                  <c:v>2.86</c:v>
                </c:pt>
                <c:pt idx="5">
                  <c:v>2.86</c:v>
                </c:pt>
              </c:numCache>
            </c:numRef>
          </c:xVal>
          <c:yVal>
            <c:numRef>
              <c:f>'Summary against rpoC'!$AB$133:$AG$133</c:f>
              <c:numCache>
                <c:formatCode>General</c:formatCode>
                <c:ptCount val="6"/>
                <c:pt idx="0">
                  <c:v>2.7718621719705889</c:v>
                </c:pt>
                <c:pt idx="1">
                  <c:v>3.1684745681327606</c:v>
                </c:pt>
                <c:pt idx="2">
                  <c:v>1.682976145740503</c:v>
                </c:pt>
                <c:pt idx="3">
                  <c:v>3.6309322471927628</c:v>
                </c:pt>
                <c:pt idx="4">
                  <c:v>2.5453110975120685</c:v>
                </c:pt>
                <c:pt idx="5">
                  <c:v>4.4783149379170091</c:v>
                </c:pt>
              </c:numCache>
            </c:numRef>
          </c:yVal>
          <c:smooth val="0"/>
          <c:extLst xmlns:c16r2="http://schemas.microsoft.com/office/drawing/2015/06/chart">
            <c:ext xmlns:c16="http://schemas.microsoft.com/office/drawing/2014/chart" uri="{C3380CC4-5D6E-409C-BE32-E72D297353CC}">
              <c16:uniqueId val="{00000006-FAC8-406C-AA7B-5606511BB13D}"/>
            </c:ext>
          </c:extLst>
        </c:ser>
        <c:ser>
          <c:idx val="7"/>
          <c:order val="7"/>
          <c:tx>
            <c:v>stp 5</c:v>
          </c:tx>
          <c:spPr>
            <a:ln w="25400" cap="rnd">
              <a:noFill/>
              <a:round/>
            </a:ln>
            <a:effectLst/>
          </c:spPr>
          <c:marker>
            <c:symbol val="circle"/>
            <c:size val="7"/>
            <c:spPr>
              <a:solidFill>
                <a:schemeClr val="bg1"/>
              </a:solidFill>
              <a:ln w="9525">
                <a:solidFill>
                  <a:schemeClr val="tx1"/>
                </a:solidFill>
              </a:ln>
              <a:effectLst/>
            </c:spPr>
          </c:marker>
          <c:xVal>
            <c:numRef>
              <c:f>'Summary against rpoC'!$AB$169:$AE$169</c:f>
              <c:numCache>
                <c:formatCode>General</c:formatCode>
                <c:ptCount val="4"/>
                <c:pt idx="0">
                  <c:v>3.1</c:v>
                </c:pt>
                <c:pt idx="1">
                  <c:v>3.2</c:v>
                </c:pt>
                <c:pt idx="2">
                  <c:v>3.15</c:v>
                </c:pt>
                <c:pt idx="3">
                  <c:v>3.15</c:v>
                </c:pt>
              </c:numCache>
            </c:numRef>
          </c:xVal>
          <c:yVal>
            <c:numRef>
              <c:f>'Summary against rpoC'!$AB$146:$AE$146</c:f>
              <c:numCache>
                <c:formatCode>General</c:formatCode>
                <c:ptCount val="4"/>
                <c:pt idx="0">
                  <c:v>3.3817939909097956</c:v>
                </c:pt>
                <c:pt idx="1">
                  <c:v>3.427536191425165</c:v>
                </c:pt>
                <c:pt idx="2">
                  <c:v>2.0058455373742223</c:v>
                </c:pt>
                <c:pt idx="3">
                  <c:v>1.8646477546020608</c:v>
                </c:pt>
              </c:numCache>
            </c:numRef>
          </c:yVal>
          <c:smooth val="0"/>
          <c:extLst xmlns:c16r2="http://schemas.microsoft.com/office/drawing/2015/06/chart">
            <c:ext xmlns:c16="http://schemas.microsoft.com/office/drawing/2014/chart" uri="{C3380CC4-5D6E-409C-BE32-E72D297353CC}">
              <c16:uniqueId val="{00000007-FAC8-406C-AA7B-5606511BB13D}"/>
            </c:ext>
          </c:extLst>
        </c:ser>
        <c:ser>
          <c:idx val="8"/>
          <c:order val="8"/>
          <c:tx>
            <c:v>atm</c:v>
          </c:tx>
          <c:spPr>
            <a:ln w="25400" cap="rnd">
              <a:noFill/>
              <a:round/>
            </a:ln>
            <a:effectLst/>
          </c:spPr>
          <c:marker>
            <c:symbol val="circle"/>
            <c:size val="7"/>
            <c:spPr>
              <a:solidFill>
                <a:schemeClr val="bg1"/>
              </a:solidFill>
              <a:ln w="9525">
                <a:solidFill>
                  <a:schemeClr val="tx1"/>
                </a:solidFill>
              </a:ln>
              <a:effectLst/>
            </c:spPr>
          </c:marker>
          <c:xVal>
            <c:numRef>
              <c:f>'Summary against rpoC'!$AB$159:$AF$159</c:f>
              <c:numCache>
                <c:formatCode>General</c:formatCode>
                <c:ptCount val="5"/>
                <c:pt idx="0">
                  <c:v>3.8</c:v>
                </c:pt>
                <c:pt idx="1">
                  <c:v>3.9</c:v>
                </c:pt>
                <c:pt idx="2">
                  <c:v>3.86</c:v>
                </c:pt>
                <c:pt idx="3">
                  <c:v>3.86</c:v>
                </c:pt>
                <c:pt idx="4">
                  <c:v>3.86</c:v>
                </c:pt>
              </c:numCache>
            </c:numRef>
          </c:xVal>
          <c:yVal>
            <c:numRef>
              <c:f>'Summary against rpoC'!$AB$134:$AF$134</c:f>
              <c:numCache>
                <c:formatCode>General</c:formatCode>
                <c:ptCount val="5"/>
                <c:pt idx="0">
                  <c:v>2.0153775209922582</c:v>
                </c:pt>
                <c:pt idx="1">
                  <c:v>2.0918498325102353</c:v>
                </c:pt>
                <c:pt idx="2">
                  <c:v>4.6485464063361599</c:v>
                </c:pt>
                <c:pt idx="3">
                  <c:v>2.1721616211499279</c:v>
                </c:pt>
                <c:pt idx="4">
                  <c:v>3.2565707799041652</c:v>
                </c:pt>
              </c:numCache>
            </c:numRef>
          </c:yVal>
          <c:smooth val="0"/>
          <c:extLst xmlns:c16r2="http://schemas.microsoft.com/office/drawing/2015/06/chart">
            <c:ext xmlns:c16="http://schemas.microsoft.com/office/drawing/2014/chart" uri="{C3380CC4-5D6E-409C-BE32-E72D297353CC}">
              <c16:uniqueId val="{00000008-FAC8-406C-AA7B-5606511BB13D}"/>
            </c:ext>
          </c:extLst>
        </c:ser>
        <c:ser>
          <c:idx val="9"/>
          <c:order val="9"/>
          <c:tx>
            <c:v>atm 5</c:v>
          </c:tx>
          <c:spPr>
            <a:ln w="25400" cap="rnd">
              <a:noFill/>
              <a:round/>
            </a:ln>
            <a:effectLst/>
          </c:spPr>
          <c:marker>
            <c:symbol val="circle"/>
            <c:size val="7"/>
            <c:spPr>
              <a:solidFill>
                <a:schemeClr val="bg1"/>
              </a:solidFill>
              <a:ln w="9525">
                <a:solidFill>
                  <a:schemeClr val="tx1"/>
                </a:solidFill>
              </a:ln>
              <a:effectLst/>
            </c:spPr>
          </c:marker>
          <c:xVal>
            <c:numRef>
              <c:f>'Summary against rpoC'!$AB$170:$AG$170</c:f>
              <c:numCache>
                <c:formatCode>General</c:formatCode>
                <c:ptCount val="6"/>
                <c:pt idx="0">
                  <c:v>4.1500000000000004</c:v>
                </c:pt>
                <c:pt idx="1">
                  <c:v>4.1500000000000004</c:v>
                </c:pt>
                <c:pt idx="2">
                  <c:v>4.1500000000000004</c:v>
                </c:pt>
                <c:pt idx="3">
                  <c:v>4.1500000000000004</c:v>
                </c:pt>
                <c:pt idx="4">
                  <c:v>4.1500000000000004</c:v>
                </c:pt>
                <c:pt idx="5">
                  <c:v>4.1500000000000004</c:v>
                </c:pt>
              </c:numCache>
            </c:numRef>
          </c:xVal>
          <c:yVal>
            <c:numRef>
              <c:f>'Summary against rpoC'!$AB$147:$AG$147</c:f>
              <c:numCache>
                <c:formatCode>General</c:formatCode>
                <c:ptCount val="6"/>
                <c:pt idx="0">
                  <c:v>3.1984726302179154</c:v>
                </c:pt>
                <c:pt idx="1">
                  <c:v>4.1815643068483679</c:v>
                </c:pt>
                <c:pt idx="2">
                  <c:v>1.8342395382998624</c:v>
                </c:pt>
                <c:pt idx="3">
                  <c:v>3.0714254917887147</c:v>
                </c:pt>
                <c:pt idx="4">
                  <c:v>2.0050553556298425</c:v>
                </c:pt>
                <c:pt idx="5">
                  <c:v>1.6054861680171613</c:v>
                </c:pt>
              </c:numCache>
            </c:numRef>
          </c:yVal>
          <c:smooth val="0"/>
          <c:extLst xmlns:c16r2="http://schemas.microsoft.com/office/drawing/2015/06/chart">
            <c:ext xmlns:c16="http://schemas.microsoft.com/office/drawing/2014/chart" uri="{C3380CC4-5D6E-409C-BE32-E72D297353CC}">
              <c16:uniqueId val="{00000009-FAC8-406C-AA7B-5606511BB13D}"/>
            </c:ext>
          </c:extLst>
        </c:ser>
        <c:ser>
          <c:idx val="10"/>
          <c:order val="10"/>
          <c:tx>
            <c:v>gtf 2.5</c:v>
          </c:tx>
          <c:spPr>
            <a:ln w="25400" cap="rnd">
              <a:noFill/>
              <a:round/>
            </a:ln>
            <a:effectLst/>
          </c:spPr>
          <c:marker>
            <c:symbol val="circle"/>
            <c:size val="7"/>
            <c:spPr>
              <a:solidFill>
                <a:schemeClr val="bg1"/>
              </a:solidFill>
              <a:ln w="9525">
                <a:solidFill>
                  <a:schemeClr val="tx1"/>
                </a:solidFill>
              </a:ln>
              <a:effectLst/>
            </c:spPr>
          </c:marker>
          <c:xVal>
            <c:numRef>
              <c:f>'Summary against rpoC'!$AB$160:$AF$160</c:f>
              <c:numCache>
                <c:formatCode>General</c:formatCode>
                <c:ptCount val="5"/>
                <c:pt idx="0">
                  <c:v>4.8600000000000003</c:v>
                </c:pt>
                <c:pt idx="1">
                  <c:v>4.82</c:v>
                </c:pt>
                <c:pt idx="2">
                  <c:v>4.82</c:v>
                </c:pt>
                <c:pt idx="3">
                  <c:v>4.91</c:v>
                </c:pt>
                <c:pt idx="4">
                  <c:v>4.891</c:v>
                </c:pt>
              </c:numCache>
            </c:numRef>
          </c:xVal>
          <c:yVal>
            <c:numRef>
              <c:f>'Summary against rpoC'!$AB$135:$AF$135</c:f>
              <c:numCache>
                <c:formatCode>General</c:formatCode>
                <c:ptCount val="5"/>
                <c:pt idx="0">
                  <c:v>2.5601373778323442</c:v>
                </c:pt>
                <c:pt idx="1">
                  <c:v>2.371100814957964</c:v>
                </c:pt>
                <c:pt idx="2">
                  <c:v>3.8756768274991407</c:v>
                </c:pt>
                <c:pt idx="3">
                  <c:v>2.3226259386534398</c:v>
                </c:pt>
                <c:pt idx="4">
                  <c:v>3.8089365596757303</c:v>
                </c:pt>
              </c:numCache>
            </c:numRef>
          </c:yVal>
          <c:smooth val="0"/>
          <c:extLst xmlns:c16r2="http://schemas.microsoft.com/office/drawing/2015/06/chart">
            <c:ext xmlns:c16="http://schemas.microsoft.com/office/drawing/2014/chart" uri="{C3380CC4-5D6E-409C-BE32-E72D297353CC}">
              <c16:uniqueId val="{0000000A-FAC8-406C-AA7B-5606511BB13D}"/>
            </c:ext>
          </c:extLst>
        </c:ser>
        <c:ser>
          <c:idx val="11"/>
          <c:order val="11"/>
          <c:tx>
            <c:v>gtf 5</c:v>
          </c:tx>
          <c:spPr>
            <a:ln w="25400" cap="rnd">
              <a:noFill/>
              <a:round/>
            </a:ln>
            <a:effectLst/>
          </c:spPr>
          <c:marker>
            <c:symbol val="circle"/>
            <c:size val="7"/>
            <c:spPr>
              <a:solidFill>
                <a:schemeClr val="bg1"/>
              </a:solidFill>
              <a:ln w="9525">
                <a:solidFill>
                  <a:schemeClr val="tx1"/>
                </a:solidFill>
              </a:ln>
              <a:effectLst/>
            </c:spPr>
          </c:marker>
          <c:xVal>
            <c:numRef>
              <c:f>'Summary against rpoC'!$AB$171:$AF$171</c:f>
              <c:numCache>
                <c:formatCode>General</c:formatCode>
                <c:ptCount val="5"/>
                <c:pt idx="0">
                  <c:v>5.15</c:v>
                </c:pt>
                <c:pt idx="1">
                  <c:v>5.15</c:v>
                </c:pt>
                <c:pt idx="2">
                  <c:v>5.15</c:v>
                </c:pt>
                <c:pt idx="3">
                  <c:v>5.15</c:v>
                </c:pt>
                <c:pt idx="4">
                  <c:v>5.15</c:v>
                </c:pt>
              </c:numCache>
            </c:numRef>
          </c:xVal>
          <c:yVal>
            <c:numRef>
              <c:f>'Summary against rpoC'!$AB$148:$AF$148</c:f>
              <c:numCache>
                <c:formatCode>General</c:formatCode>
                <c:ptCount val="5"/>
                <c:pt idx="0">
                  <c:v>3.7694677032483428</c:v>
                </c:pt>
                <c:pt idx="1">
                  <c:v>2.6795134494126795</c:v>
                </c:pt>
                <c:pt idx="2">
                  <c:v>3.6424821261540292</c:v>
                </c:pt>
                <c:pt idx="3">
                  <c:v>2.2531125839473667</c:v>
                </c:pt>
                <c:pt idx="4">
                  <c:v>1.9465887105288699</c:v>
                </c:pt>
              </c:numCache>
            </c:numRef>
          </c:yVal>
          <c:smooth val="0"/>
          <c:extLst xmlns:c16r2="http://schemas.microsoft.com/office/drawing/2015/06/chart">
            <c:ext xmlns:c16="http://schemas.microsoft.com/office/drawing/2014/chart" uri="{C3380CC4-5D6E-409C-BE32-E72D297353CC}">
              <c16:uniqueId val="{0000000B-FAC8-406C-AA7B-5606511BB13D}"/>
            </c:ext>
          </c:extLst>
        </c:ser>
        <c:ser>
          <c:idx val="12"/>
          <c:order val="12"/>
          <c:tx>
            <c:v>pat 2.5</c:v>
          </c:tx>
          <c:spPr>
            <a:ln w="25400" cap="rnd">
              <a:noFill/>
              <a:round/>
            </a:ln>
            <a:effectLst/>
          </c:spPr>
          <c:marker>
            <c:symbol val="circle"/>
            <c:size val="7"/>
            <c:spPr>
              <a:solidFill>
                <a:schemeClr val="bg1"/>
              </a:solidFill>
              <a:ln w="9525">
                <a:solidFill>
                  <a:schemeClr val="tx1"/>
                </a:solidFill>
              </a:ln>
              <a:effectLst/>
            </c:spPr>
          </c:marker>
          <c:xVal>
            <c:numRef>
              <c:f>'Summary against rpoC'!$AB$161:$AG$161</c:f>
              <c:numCache>
                <c:formatCode>General</c:formatCode>
                <c:ptCount val="6"/>
                <c:pt idx="0">
                  <c:v>5.82</c:v>
                </c:pt>
                <c:pt idx="1">
                  <c:v>5.86</c:v>
                </c:pt>
                <c:pt idx="2">
                  <c:v>5.86</c:v>
                </c:pt>
                <c:pt idx="3">
                  <c:v>5.86</c:v>
                </c:pt>
                <c:pt idx="4">
                  <c:v>5.91</c:v>
                </c:pt>
                <c:pt idx="5">
                  <c:v>5.86</c:v>
                </c:pt>
              </c:numCache>
            </c:numRef>
          </c:xVal>
          <c:yVal>
            <c:numRef>
              <c:f>'Summary against rpoC'!$AB$136:$AG$136</c:f>
              <c:numCache>
                <c:formatCode>General</c:formatCode>
                <c:ptCount val="6"/>
                <c:pt idx="0">
                  <c:v>3.116630121892821</c:v>
                </c:pt>
                <c:pt idx="1">
                  <c:v>3.8946591482548971</c:v>
                </c:pt>
                <c:pt idx="2">
                  <c:v>1.7824046547574992</c:v>
                </c:pt>
                <c:pt idx="3">
                  <c:v>4.8851711339127641</c:v>
                </c:pt>
                <c:pt idx="4">
                  <c:v>3.0210403907540426</c:v>
                </c:pt>
                <c:pt idx="5">
                  <c:v>5.147939449078069</c:v>
                </c:pt>
              </c:numCache>
            </c:numRef>
          </c:yVal>
          <c:smooth val="0"/>
          <c:extLst xmlns:c16r2="http://schemas.microsoft.com/office/drawing/2015/06/chart">
            <c:ext xmlns:c16="http://schemas.microsoft.com/office/drawing/2014/chart" uri="{C3380CC4-5D6E-409C-BE32-E72D297353CC}">
              <c16:uniqueId val="{0000000C-FAC8-406C-AA7B-5606511BB13D}"/>
            </c:ext>
          </c:extLst>
        </c:ser>
        <c:ser>
          <c:idx val="13"/>
          <c:order val="13"/>
          <c:tx>
            <c:v>pat 5</c:v>
          </c:tx>
          <c:spPr>
            <a:ln w="25400" cap="rnd">
              <a:noFill/>
              <a:round/>
            </a:ln>
            <a:effectLst/>
          </c:spPr>
          <c:marker>
            <c:symbol val="circle"/>
            <c:size val="7"/>
            <c:spPr>
              <a:solidFill>
                <a:schemeClr val="bg1"/>
              </a:solidFill>
              <a:ln w="9525">
                <a:solidFill>
                  <a:schemeClr val="tx1"/>
                </a:solidFill>
              </a:ln>
              <a:effectLst/>
            </c:spPr>
          </c:marker>
          <c:xVal>
            <c:numRef>
              <c:f>'Summary against rpoC'!$AB$172:$AF$172</c:f>
              <c:numCache>
                <c:formatCode>General</c:formatCode>
                <c:ptCount val="5"/>
                <c:pt idx="0">
                  <c:v>6.13</c:v>
                </c:pt>
                <c:pt idx="1">
                  <c:v>6.15</c:v>
                </c:pt>
                <c:pt idx="2">
                  <c:v>6.15</c:v>
                </c:pt>
                <c:pt idx="3">
                  <c:v>6.1</c:v>
                </c:pt>
                <c:pt idx="4">
                  <c:v>6.2</c:v>
                </c:pt>
              </c:numCache>
            </c:numRef>
          </c:xVal>
          <c:yVal>
            <c:numRef>
              <c:f>'Summary against rpoC'!$AB$149:$AF$149</c:f>
              <c:numCache>
                <c:formatCode>General</c:formatCode>
                <c:ptCount val="5"/>
                <c:pt idx="0">
                  <c:v>5.0767423235710307</c:v>
                </c:pt>
                <c:pt idx="1">
                  <c:v>4.8353462057079328</c:v>
                </c:pt>
                <c:pt idx="2">
                  <c:v>5.2071695527236548</c:v>
                </c:pt>
                <c:pt idx="3">
                  <c:v>2.9557547512079676</c:v>
                </c:pt>
                <c:pt idx="4">
                  <c:v>2.8622200445905199</c:v>
                </c:pt>
              </c:numCache>
            </c:numRef>
          </c:yVal>
          <c:smooth val="0"/>
          <c:extLst xmlns:c16r2="http://schemas.microsoft.com/office/drawing/2015/06/chart">
            <c:ext xmlns:c16="http://schemas.microsoft.com/office/drawing/2014/chart" uri="{C3380CC4-5D6E-409C-BE32-E72D297353CC}">
              <c16:uniqueId val="{0000000D-FAC8-406C-AA7B-5606511BB13D}"/>
            </c:ext>
          </c:extLst>
        </c:ser>
        <c:ser>
          <c:idx val="14"/>
          <c:order val="14"/>
          <c:tx>
            <c:v>vly 2.5</c:v>
          </c:tx>
          <c:spPr>
            <a:ln w="25400" cap="rnd">
              <a:noFill/>
              <a:round/>
            </a:ln>
            <a:effectLst/>
          </c:spPr>
          <c:marker>
            <c:symbol val="circle"/>
            <c:size val="7"/>
            <c:spPr>
              <a:solidFill>
                <a:schemeClr val="bg1"/>
              </a:solidFill>
              <a:ln w="9525">
                <a:solidFill>
                  <a:schemeClr val="tx1"/>
                </a:solidFill>
              </a:ln>
              <a:effectLst/>
            </c:spPr>
          </c:marker>
          <c:xVal>
            <c:numRef>
              <c:f>'Summary against rpoC'!$AB$162:$AG$162</c:f>
              <c:numCache>
                <c:formatCode>General</c:formatCode>
                <c:ptCount val="6"/>
                <c:pt idx="0">
                  <c:v>6.86</c:v>
                </c:pt>
                <c:pt idx="1">
                  <c:v>6.86</c:v>
                </c:pt>
                <c:pt idx="2">
                  <c:v>6.86</c:v>
                </c:pt>
                <c:pt idx="3">
                  <c:v>6.86</c:v>
                </c:pt>
                <c:pt idx="4">
                  <c:v>6.86</c:v>
                </c:pt>
                <c:pt idx="5">
                  <c:v>6.86</c:v>
                </c:pt>
              </c:numCache>
            </c:numRef>
          </c:xVal>
          <c:yVal>
            <c:numRef>
              <c:f>'Summary against rpoC'!$AB$137:$AG$137</c:f>
              <c:numCache>
                <c:formatCode>General</c:formatCode>
                <c:ptCount val="6"/>
                <c:pt idx="0">
                  <c:v>2.7260962038021725</c:v>
                </c:pt>
                <c:pt idx="1">
                  <c:v>3.0735809854416205</c:v>
                </c:pt>
                <c:pt idx="2">
                  <c:v>1.3454100666063231</c:v>
                </c:pt>
                <c:pt idx="3">
                  <c:v>3.8116897977901423</c:v>
                </c:pt>
                <c:pt idx="4">
                  <c:v>2.4300162621912342</c:v>
                </c:pt>
                <c:pt idx="5">
                  <c:v>4.1259642924745803</c:v>
                </c:pt>
              </c:numCache>
            </c:numRef>
          </c:yVal>
          <c:smooth val="0"/>
          <c:extLst xmlns:c16r2="http://schemas.microsoft.com/office/drawing/2015/06/chart">
            <c:ext xmlns:c16="http://schemas.microsoft.com/office/drawing/2014/chart" uri="{C3380CC4-5D6E-409C-BE32-E72D297353CC}">
              <c16:uniqueId val="{0000000E-FAC8-406C-AA7B-5606511BB13D}"/>
            </c:ext>
          </c:extLst>
        </c:ser>
        <c:ser>
          <c:idx val="15"/>
          <c:order val="15"/>
          <c:tx>
            <c:v>vly 5</c:v>
          </c:tx>
          <c:spPr>
            <a:ln w="25400" cap="rnd">
              <a:noFill/>
              <a:round/>
            </a:ln>
            <a:effectLst/>
          </c:spPr>
          <c:marker>
            <c:symbol val="circle"/>
            <c:size val="7"/>
            <c:spPr>
              <a:solidFill>
                <a:schemeClr val="bg1"/>
              </a:solidFill>
              <a:ln w="9525">
                <a:solidFill>
                  <a:schemeClr val="tx1"/>
                </a:solidFill>
              </a:ln>
              <a:effectLst/>
            </c:spPr>
          </c:marker>
          <c:xVal>
            <c:numRef>
              <c:f>'Summary against rpoC'!$AB$173:$AI$173</c:f>
              <c:numCache>
                <c:formatCode>General</c:formatCode>
                <c:ptCount val="8"/>
                <c:pt idx="0">
                  <c:v>7.15</c:v>
                </c:pt>
                <c:pt idx="1">
                  <c:v>7.15</c:v>
                </c:pt>
                <c:pt idx="2">
                  <c:v>7.15</c:v>
                </c:pt>
                <c:pt idx="3">
                  <c:v>7.15</c:v>
                </c:pt>
                <c:pt idx="4">
                  <c:v>7.15</c:v>
                </c:pt>
                <c:pt idx="5">
                  <c:v>7.15</c:v>
                </c:pt>
                <c:pt idx="6">
                  <c:v>7.15</c:v>
                </c:pt>
                <c:pt idx="7">
                  <c:v>7.15</c:v>
                </c:pt>
              </c:numCache>
            </c:numRef>
          </c:xVal>
          <c:yVal>
            <c:numRef>
              <c:f>'Summary against rpoC'!$AB$150:$AI$150</c:f>
              <c:numCache>
                <c:formatCode>General</c:formatCode>
                <c:ptCount val="8"/>
                <c:pt idx="0">
                  <c:v>3.032989744219845</c:v>
                </c:pt>
                <c:pt idx="1">
                  <c:v>3.2697072272538663</c:v>
                </c:pt>
                <c:pt idx="2">
                  <c:v>2.4974360014445631</c:v>
                </c:pt>
                <c:pt idx="3">
                  <c:v>2.9333776576394244</c:v>
                </c:pt>
                <c:pt idx="4">
                  <c:v>1.7313252566560442</c:v>
                </c:pt>
                <c:pt idx="5">
                  <c:v>1.5965961330074279</c:v>
                </c:pt>
                <c:pt idx="6">
                  <c:v>1.1393965274614422</c:v>
                </c:pt>
                <c:pt idx="7">
                  <c:v>3.4182891753746349</c:v>
                </c:pt>
              </c:numCache>
            </c:numRef>
          </c:yVal>
          <c:smooth val="0"/>
          <c:extLst xmlns:c16r2="http://schemas.microsoft.com/office/drawing/2015/06/chart">
            <c:ext xmlns:c16="http://schemas.microsoft.com/office/drawing/2014/chart" uri="{C3380CC4-5D6E-409C-BE32-E72D297353CC}">
              <c16:uniqueId val="{0000000F-FAC8-406C-AA7B-5606511BB13D}"/>
            </c:ext>
          </c:extLst>
        </c:ser>
        <c:ser>
          <c:idx val="16"/>
          <c:order val="16"/>
          <c:tx>
            <c:v>groEL 2.5</c:v>
          </c:tx>
          <c:spPr>
            <a:ln w="25400" cap="rnd">
              <a:noFill/>
              <a:round/>
            </a:ln>
            <a:effectLst/>
          </c:spPr>
          <c:marker>
            <c:symbol val="circle"/>
            <c:size val="7"/>
            <c:spPr>
              <a:solidFill>
                <a:schemeClr val="bg1"/>
              </a:solidFill>
              <a:ln w="9525">
                <a:solidFill>
                  <a:schemeClr val="tx1"/>
                </a:solidFill>
              </a:ln>
              <a:effectLst/>
            </c:spPr>
          </c:marker>
          <c:xVal>
            <c:numRef>
              <c:f>'Summary against rpoC'!$AB$163:$AF$163</c:f>
              <c:numCache>
                <c:formatCode>General</c:formatCode>
                <c:ptCount val="5"/>
                <c:pt idx="0">
                  <c:v>7.8</c:v>
                </c:pt>
                <c:pt idx="1">
                  <c:v>7.83</c:v>
                </c:pt>
                <c:pt idx="2">
                  <c:v>7.85</c:v>
                </c:pt>
                <c:pt idx="3">
                  <c:v>7.86</c:v>
                </c:pt>
                <c:pt idx="4">
                  <c:v>7.93</c:v>
                </c:pt>
              </c:numCache>
            </c:numRef>
          </c:xVal>
          <c:yVal>
            <c:numRef>
              <c:f>'Summary against rpoC'!$AB$138:$AF$138</c:f>
              <c:numCache>
                <c:formatCode>General</c:formatCode>
                <c:ptCount val="5"/>
                <c:pt idx="0">
                  <c:v>0.42852156892752841</c:v>
                </c:pt>
                <c:pt idx="1">
                  <c:v>0.43058340075591728</c:v>
                </c:pt>
                <c:pt idx="2">
                  <c:v>0.47621429751214212</c:v>
                </c:pt>
                <c:pt idx="3">
                  <c:v>0.47850560293744832</c:v>
                </c:pt>
                <c:pt idx="4">
                  <c:v>0.45345621753325904</c:v>
                </c:pt>
              </c:numCache>
            </c:numRef>
          </c:yVal>
          <c:smooth val="0"/>
          <c:extLst xmlns:c16r2="http://schemas.microsoft.com/office/drawing/2015/06/chart">
            <c:ext xmlns:c16="http://schemas.microsoft.com/office/drawing/2014/chart" uri="{C3380CC4-5D6E-409C-BE32-E72D297353CC}">
              <c16:uniqueId val="{00000010-FAC8-406C-AA7B-5606511BB13D}"/>
            </c:ext>
          </c:extLst>
        </c:ser>
        <c:ser>
          <c:idx val="17"/>
          <c:order val="17"/>
          <c:tx>
            <c:v>groEL 5</c:v>
          </c:tx>
          <c:spPr>
            <a:ln w="25400" cap="rnd">
              <a:noFill/>
              <a:round/>
            </a:ln>
            <a:effectLst/>
          </c:spPr>
          <c:marker>
            <c:symbol val="circle"/>
            <c:size val="7"/>
            <c:spPr>
              <a:solidFill>
                <a:schemeClr val="bg1"/>
              </a:solidFill>
              <a:ln w="9525">
                <a:solidFill>
                  <a:schemeClr val="tx1"/>
                </a:solidFill>
              </a:ln>
              <a:effectLst/>
            </c:spPr>
          </c:marker>
          <c:xVal>
            <c:numRef>
              <c:f>'Summary against rpoC'!$AB$174:$AD$174</c:f>
              <c:numCache>
                <c:formatCode>General</c:formatCode>
                <c:ptCount val="3"/>
                <c:pt idx="0">
                  <c:v>8.1</c:v>
                </c:pt>
                <c:pt idx="1">
                  <c:v>8.15</c:v>
                </c:pt>
                <c:pt idx="2">
                  <c:v>8.1999999999999993</c:v>
                </c:pt>
              </c:numCache>
            </c:numRef>
          </c:xVal>
          <c:yVal>
            <c:numRef>
              <c:f>'Summary against rpoC'!$AB$151:$AD$151</c:f>
              <c:numCache>
                <c:formatCode>General</c:formatCode>
                <c:ptCount val="3"/>
                <c:pt idx="0">
                  <c:v>0.39388991202425599</c:v>
                </c:pt>
                <c:pt idx="1">
                  <c:v>0.34038460489670891</c:v>
                </c:pt>
                <c:pt idx="2">
                  <c:v>0.44739521915180308</c:v>
                </c:pt>
              </c:numCache>
            </c:numRef>
          </c:yVal>
          <c:smooth val="0"/>
          <c:extLst xmlns:c16r2="http://schemas.microsoft.com/office/drawing/2015/06/chart">
            <c:ext xmlns:c16="http://schemas.microsoft.com/office/drawing/2014/chart" uri="{C3380CC4-5D6E-409C-BE32-E72D297353CC}">
              <c16:uniqueId val="{00000011-FAC8-406C-AA7B-5606511BB13D}"/>
            </c:ext>
          </c:extLst>
        </c:ser>
        <c:dLbls>
          <c:showLegendKey val="0"/>
          <c:showVal val="0"/>
          <c:showCatName val="0"/>
          <c:showSerName val="0"/>
          <c:showPercent val="0"/>
          <c:showBubbleSize val="0"/>
        </c:dLbls>
        <c:axId val="388321600"/>
        <c:axId val="388318856"/>
      </c:scatterChart>
      <c:catAx>
        <c:axId val="388321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1" u="none" strike="noStrike" kern="1200" baseline="0">
                <a:solidFill>
                  <a:sysClr val="windowText" lastClr="000000"/>
                </a:solidFill>
                <a:latin typeface="+mn-lt"/>
                <a:ea typeface="+mn-ea"/>
                <a:cs typeface="+mn-cs"/>
              </a:defRPr>
            </a:pPr>
            <a:endParaRPr lang="en-US"/>
          </a:p>
        </c:txPr>
        <c:crossAx val="388318856"/>
        <c:crosses val="autoZero"/>
        <c:auto val="1"/>
        <c:lblAlgn val="ctr"/>
        <c:lblOffset val="100"/>
        <c:noMultiLvlLbl val="0"/>
      </c:catAx>
      <c:valAx>
        <c:axId val="388318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8321600"/>
        <c:crosses val="autoZero"/>
        <c:crossBetween val="between"/>
      </c:valAx>
      <c:spPr>
        <a:noFill/>
        <a:ln>
          <a:solidFill>
            <a:schemeClr val="tx1"/>
          </a:solidFill>
        </a:ln>
        <a:effectLst/>
      </c:spPr>
    </c:plotArea>
    <c:legend>
      <c:legendPos val="r"/>
      <c:layout>
        <c:manualLayout>
          <c:xMode val="edge"/>
          <c:yMode val="edge"/>
          <c:x val="0.14391801619477154"/>
          <c:y val="5.7669245877835708E-2"/>
          <c:w val="0.27081211723534565"/>
          <c:h val="0.13002388542262666"/>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334729435416318"/>
          <c:y val="7.0569572963963448E-2"/>
          <c:w val="0.80703650045304554"/>
          <c:h val="0.75744276490986073"/>
        </c:manualLayout>
      </c:layout>
      <c:barChart>
        <c:barDir val="col"/>
        <c:grouping val="clustered"/>
        <c:varyColors val="0"/>
        <c:ser>
          <c:idx val="0"/>
          <c:order val="0"/>
          <c:tx>
            <c:v>RAW cell phagocytosis of GV1</c:v>
          </c:tx>
          <c:spPr>
            <a:solidFill>
              <a:srgbClr val="0070C0"/>
            </a:solidFill>
            <a:ln>
              <a:solidFill>
                <a:schemeClr val="tx1"/>
              </a:solidFill>
            </a:ln>
            <a:effectLst/>
          </c:spPr>
          <c:invertIfNegative val="0"/>
          <c:errBars>
            <c:errBarType val="plus"/>
            <c:errValType val="cust"/>
            <c:noEndCap val="0"/>
            <c:plus>
              <c:numRef>
                <c:f>Sheet1!$N$4:$N$10</c:f>
                <c:numCache>
                  <c:formatCode>General</c:formatCode>
                  <c:ptCount val="7"/>
                  <c:pt idx="0">
                    <c:v>1.0000000000000007E-2</c:v>
                  </c:pt>
                  <c:pt idx="1">
                    <c:v>0.14847371634213546</c:v>
                  </c:pt>
                  <c:pt idx="2">
                    <c:v>0.30001851794699091</c:v>
                  </c:pt>
                  <c:pt idx="3">
                    <c:v>0.43978530115399339</c:v>
                  </c:pt>
                  <c:pt idx="4">
                    <c:v>0.47160482515673252</c:v>
                  </c:pt>
                  <c:pt idx="5">
                    <c:v>1.3363756956784256</c:v>
                  </c:pt>
                  <c:pt idx="6">
                    <c:v>0.75527037101513106</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strRef>
              <c:f>Sheet1!$B$4:$B$10</c:f>
              <c:strCache>
                <c:ptCount val="7"/>
                <c:pt idx="0">
                  <c:v>No  bacteria</c:v>
                </c:pt>
                <c:pt idx="1">
                  <c:v>Control</c:v>
                </c:pt>
                <c:pt idx="2">
                  <c:v>1.25 CBD</c:v>
                </c:pt>
                <c:pt idx="3">
                  <c:v>2.5 CBD</c:v>
                </c:pt>
                <c:pt idx="4">
                  <c:v>5 CBD</c:v>
                </c:pt>
                <c:pt idx="5">
                  <c:v>10 CBD</c:v>
                </c:pt>
                <c:pt idx="6">
                  <c:v>0.1% EtOH</c:v>
                </c:pt>
              </c:strCache>
            </c:strRef>
          </c:cat>
          <c:val>
            <c:numRef>
              <c:f>Sheet1!$M$4:$M$10</c:f>
              <c:numCache>
                <c:formatCode>General</c:formatCode>
                <c:ptCount val="7"/>
                <c:pt idx="0">
                  <c:v>0.03</c:v>
                </c:pt>
                <c:pt idx="1">
                  <c:v>73.343333333333334</c:v>
                </c:pt>
                <c:pt idx="2">
                  <c:v>74.356666666666669</c:v>
                </c:pt>
                <c:pt idx="3">
                  <c:v>70.873333333333335</c:v>
                </c:pt>
                <c:pt idx="4">
                  <c:v>74.563333333333333</c:v>
                </c:pt>
                <c:pt idx="5">
                  <c:v>75.160000000000011</c:v>
                </c:pt>
                <c:pt idx="6">
                  <c:v>71.040000000000006</c:v>
                </c:pt>
              </c:numCache>
            </c:numRef>
          </c:val>
          <c:extLst xmlns:c16r2="http://schemas.microsoft.com/office/drawing/2015/06/chart">
            <c:ext xmlns:c16="http://schemas.microsoft.com/office/drawing/2014/chart" uri="{C3380CC4-5D6E-409C-BE32-E72D297353CC}">
              <c16:uniqueId val="{00000000-D519-4DF7-8D98-4DD44A009BBF}"/>
            </c:ext>
          </c:extLst>
        </c:ser>
        <c:dLbls>
          <c:showLegendKey val="0"/>
          <c:showVal val="0"/>
          <c:showCatName val="0"/>
          <c:showSerName val="0"/>
          <c:showPercent val="0"/>
          <c:showBubbleSize val="0"/>
        </c:dLbls>
        <c:gapWidth val="219"/>
        <c:overlap val="-27"/>
        <c:axId val="388316896"/>
        <c:axId val="388321208"/>
      </c:barChart>
      <c:scatterChart>
        <c:scatterStyle val="lineMarker"/>
        <c:varyColors val="0"/>
        <c:ser>
          <c:idx val="1"/>
          <c:order val="1"/>
          <c:tx>
            <c:v>no bacteria points</c:v>
          </c:tx>
          <c:spPr>
            <a:ln w="25400" cap="rnd">
              <a:noFill/>
              <a:round/>
            </a:ln>
            <a:effectLst/>
          </c:spPr>
          <c:marker>
            <c:symbol val="circle"/>
            <c:size val="7"/>
            <c:spPr>
              <a:solidFill>
                <a:schemeClr val="bg1"/>
              </a:solidFill>
              <a:ln w="9525">
                <a:solidFill>
                  <a:schemeClr val="tx1"/>
                </a:solidFill>
              </a:ln>
              <a:effectLst/>
            </c:spPr>
          </c:marker>
          <c:xVal>
            <c:numRef>
              <c:f>Sheet1!$J$31:$L$31</c:f>
              <c:numCache>
                <c:formatCode>General</c:formatCode>
                <c:ptCount val="3"/>
                <c:pt idx="0">
                  <c:v>0.9</c:v>
                </c:pt>
                <c:pt idx="1">
                  <c:v>1</c:v>
                </c:pt>
                <c:pt idx="2">
                  <c:v>1.1100000000000001</c:v>
                </c:pt>
              </c:numCache>
            </c:numRef>
          </c:xVal>
          <c:yVal>
            <c:numRef>
              <c:f>Sheet1!$J$4:$L$4</c:f>
              <c:numCache>
                <c:formatCode>General</c:formatCode>
                <c:ptCount val="3"/>
                <c:pt idx="0">
                  <c:v>0.02</c:v>
                </c:pt>
                <c:pt idx="1">
                  <c:v>0.02</c:v>
                </c:pt>
                <c:pt idx="2">
                  <c:v>0.05</c:v>
                </c:pt>
              </c:numCache>
            </c:numRef>
          </c:yVal>
          <c:smooth val="0"/>
          <c:extLst xmlns:c16r2="http://schemas.microsoft.com/office/drawing/2015/06/chart">
            <c:ext xmlns:c16="http://schemas.microsoft.com/office/drawing/2014/chart" uri="{C3380CC4-5D6E-409C-BE32-E72D297353CC}">
              <c16:uniqueId val="{00000001-D519-4DF7-8D98-4DD44A009BBF}"/>
            </c:ext>
          </c:extLst>
        </c:ser>
        <c:ser>
          <c:idx val="2"/>
          <c:order val="2"/>
          <c:tx>
            <c:v>control points</c:v>
          </c:tx>
          <c:spPr>
            <a:ln w="25400" cap="rnd">
              <a:noFill/>
              <a:round/>
            </a:ln>
            <a:effectLst/>
          </c:spPr>
          <c:marker>
            <c:symbol val="circle"/>
            <c:size val="7"/>
            <c:spPr>
              <a:solidFill>
                <a:schemeClr val="bg1"/>
              </a:solidFill>
              <a:ln w="9525">
                <a:solidFill>
                  <a:schemeClr val="tx1"/>
                </a:solidFill>
              </a:ln>
              <a:effectLst/>
            </c:spPr>
          </c:marker>
          <c:xVal>
            <c:numRef>
              <c:f>Sheet1!$J$32:$L$32</c:f>
              <c:numCache>
                <c:formatCode>General</c:formatCode>
                <c:ptCount val="3"/>
                <c:pt idx="0">
                  <c:v>1.9</c:v>
                </c:pt>
                <c:pt idx="1">
                  <c:v>2.1</c:v>
                </c:pt>
                <c:pt idx="2">
                  <c:v>2</c:v>
                </c:pt>
              </c:numCache>
            </c:numRef>
          </c:xVal>
          <c:yVal>
            <c:numRef>
              <c:f>Sheet1!$J$5:$L$5</c:f>
              <c:numCache>
                <c:formatCode>General</c:formatCode>
                <c:ptCount val="3"/>
                <c:pt idx="0">
                  <c:v>73.45</c:v>
                </c:pt>
                <c:pt idx="1">
                  <c:v>73.05</c:v>
                </c:pt>
                <c:pt idx="2">
                  <c:v>73.53</c:v>
                </c:pt>
              </c:numCache>
            </c:numRef>
          </c:yVal>
          <c:smooth val="0"/>
          <c:extLst xmlns:c16r2="http://schemas.microsoft.com/office/drawing/2015/06/chart">
            <c:ext xmlns:c16="http://schemas.microsoft.com/office/drawing/2014/chart" uri="{C3380CC4-5D6E-409C-BE32-E72D297353CC}">
              <c16:uniqueId val="{00000002-D519-4DF7-8D98-4DD44A009BBF}"/>
            </c:ext>
          </c:extLst>
        </c:ser>
        <c:ser>
          <c:idx val="3"/>
          <c:order val="3"/>
          <c:tx>
            <c:v>1.25 cbd points</c:v>
          </c:tx>
          <c:spPr>
            <a:ln w="25400" cap="rnd">
              <a:noFill/>
              <a:round/>
            </a:ln>
            <a:effectLst/>
          </c:spPr>
          <c:marker>
            <c:symbol val="circle"/>
            <c:size val="7"/>
            <c:spPr>
              <a:solidFill>
                <a:schemeClr val="bg1"/>
              </a:solidFill>
              <a:ln w="9525">
                <a:solidFill>
                  <a:schemeClr val="tx1"/>
                </a:solidFill>
              </a:ln>
              <a:effectLst/>
            </c:spPr>
          </c:marker>
          <c:xVal>
            <c:numRef>
              <c:f>Sheet1!$J$33:$L$33</c:f>
              <c:numCache>
                <c:formatCode>General</c:formatCode>
                <c:ptCount val="3"/>
                <c:pt idx="0">
                  <c:v>2.9</c:v>
                </c:pt>
                <c:pt idx="1">
                  <c:v>3.1</c:v>
                </c:pt>
                <c:pt idx="2">
                  <c:v>3</c:v>
                </c:pt>
              </c:numCache>
            </c:numRef>
          </c:xVal>
          <c:yVal>
            <c:numRef>
              <c:f>Sheet1!$J$6:$L$6</c:f>
              <c:numCache>
                <c:formatCode>General</c:formatCode>
                <c:ptCount val="3"/>
                <c:pt idx="0">
                  <c:v>74.599999999999994</c:v>
                </c:pt>
                <c:pt idx="1">
                  <c:v>74.709999999999994</c:v>
                </c:pt>
                <c:pt idx="2">
                  <c:v>73.760000000000005</c:v>
                </c:pt>
              </c:numCache>
            </c:numRef>
          </c:yVal>
          <c:smooth val="0"/>
          <c:extLst xmlns:c16r2="http://schemas.microsoft.com/office/drawing/2015/06/chart">
            <c:ext xmlns:c16="http://schemas.microsoft.com/office/drawing/2014/chart" uri="{C3380CC4-5D6E-409C-BE32-E72D297353CC}">
              <c16:uniqueId val="{00000003-D519-4DF7-8D98-4DD44A009BBF}"/>
            </c:ext>
          </c:extLst>
        </c:ser>
        <c:ser>
          <c:idx val="4"/>
          <c:order val="4"/>
          <c:tx>
            <c:v>2.5 CBD points</c:v>
          </c:tx>
          <c:spPr>
            <a:ln w="25400" cap="rnd">
              <a:noFill/>
              <a:round/>
            </a:ln>
            <a:effectLst/>
          </c:spPr>
          <c:marker>
            <c:symbol val="circle"/>
            <c:size val="7"/>
            <c:spPr>
              <a:solidFill>
                <a:schemeClr val="bg1"/>
              </a:solidFill>
              <a:ln w="9525">
                <a:solidFill>
                  <a:schemeClr val="tx1"/>
                </a:solidFill>
              </a:ln>
              <a:effectLst/>
            </c:spPr>
          </c:marker>
          <c:xVal>
            <c:numRef>
              <c:f>Sheet1!$J$34:$L$34</c:f>
              <c:numCache>
                <c:formatCode>General</c:formatCode>
                <c:ptCount val="3"/>
                <c:pt idx="0">
                  <c:v>3.9</c:v>
                </c:pt>
                <c:pt idx="1">
                  <c:v>4</c:v>
                </c:pt>
                <c:pt idx="2">
                  <c:v>4.0999999999999996</c:v>
                </c:pt>
              </c:numCache>
            </c:numRef>
          </c:xVal>
          <c:yVal>
            <c:numRef>
              <c:f>Sheet1!$J$7:$L$7</c:f>
              <c:numCache>
                <c:formatCode>General</c:formatCode>
                <c:ptCount val="3"/>
                <c:pt idx="0">
                  <c:v>70.06</c:v>
                </c:pt>
                <c:pt idx="1">
                  <c:v>71.569999999999993</c:v>
                </c:pt>
                <c:pt idx="2">
                  <c:v>70.989999999999995</c:v>
                </c:pt>
              </c:numCache>
            </c:numRef>
          </c:yVal>
          <c:smooth val="0"/>
          <c:extLst xmlns:c16r2="http://schemas.microsoft.com/office/drawing/2015/06/chart">
            <c:ext xmlns:c16="http://schemas.microsoft.com/office/drawing/2014/chart" uri="{C3380CC4-5D6E-409C-BE32-E72D297353CC}">
              <c16:uniqueId val="{00000004-D519-4DF7-8D98-4DD44A009BBF}"/>
            </c:ext>
          </c:extLst>
        </c:ser>
        <c:ser>
          <c:idx val="5"/>
          <c:order val="5"/>
          <c:tx>
            <c:v>5 CBD points</c:v>
          </c:tx>
          <c:spPr>
            <a:ln w="25400" cap="rnd">
              <a:noFill/>
              <a:round/>
            </a:ln>
            <a:effectLst/>
          </c:spPr>
          <c:marker>
            <c:symbol val="circle"/>
            <c:size val="7"/>
            <c:spPr>
              <a:solidFill>
                <a:schemeClr val="bg1"/>
              </a:solidFill>
              <a:ln w="9525">
                <a:solidFill>
                  <a:schemeClr val="tx1"/>
                </a:solidFill>
              </a:ln>
              <a:effectLst/>
            </c:spPr>
          </c:marker>
          <c:xVal>
            <c:numRef>
              <c:f>Sheet1!$J$35:$L$35</c:f>
              <c:numCache>
                <c:formatCode>General</c:formatCode>
                <c:ptCount val="3"/>
                <c:pt idx="0">
                  <c:v>5</c:v>
                </c:pt>
                <c:pt idx="1">
                  <c:v>4.9000000000000004</c:v>
                </c:pt>
                <c:pt idx="2">
                  <c:v>5.0999999999999996</c:v>
                </c:pt>
              </c:numCache>
            </c:numRef>
          </c:xVal>
          <c:yVal>
            <c:numRef>
              <c:f>Sheet1!$J$8:$L$8</c:f>
              <c:numCache>
                <c:formatCode>General</c:formatCode>
                <c:ptCount val="3"/>
                <c:pt idx="0">
                  <c:v>75.25</c:v>
                </c:pt>
                <c:pt idx="1">
                  <c:v>74.78</c:v>
                </c:pt>
                <c:pt idx="2">
                  <c:v>73.66</c:v>
                </c:pt>
              </c:numCache>
            </c:numRef>
          </c:yVal>
          <c:smooth val="0"/>
          <c:extLst xmlns:c16r2="http://schemas.microsoft.com/office/drawing/2015/06/chart">
            <c:ext xmlns:c16="http://schemas.microsoft.com/office/drawing/2014/chart" uri="{C3380CC4-5D6E-409C-BE32-E72D297353CC}">
              <c16:uniqueId val="{00000005-D519-4DF7-8D98-4DD44A009BBF}"/>
            </c:ext>
          </c:extLst>
        </c:ser>
        <c:ser>
          <c:idx val="6"/>
          <c:order val="6"/>
          <c:tx>
            <c:v>10 CBD points</c:v>
          </c:tx>
          <c:spPr>
            <a:ln w="25400" cap="rnd">
              <a:noFill/>
              <a:round/>
            </a:ln>
            <a:effectLst/>
          </c:spPr>
          <c:marker>
            <c:symbol val="circle"/>
            <c:size val="7"/>
            <c:spPr>
              <a:solidFill>
                <a:schemeClr val="bg1"/>
              </a:solidFill>
              <a:ln w="9525">
                <a:solidFill>
                  <a:schemeClr val="tx1"/>
                </a:solidFill>
              </a:ln>
              <a:effectLst/>
            </c:spPr>
          </c:marker>
          <c:xVal>
            <c:numRef>
              <c:f>Sheet1!$J$36:$L$36</c:f>
              <c:numCache>
                <c:formatCode>General</c:formatCode>
                <c:ptCount val="3"/>
                <c:pt idx="0">
                  <c:v>5.9</c:v>
                </c:pt>
                <c:pt idx="1">
                  <c:v>6.1</c:v>
                </c:pt>
                <c:pt idx="2">
                  <c:v>6</c:v>
                </c:pt>
              </c:numCache>
            </c:numRef>
          </c:xVal>
          <c:yVal>
            <c:numRef>
              <c:f>Sheet1!$J$9:$L$9</c:f>
              <c:numCache>
                <c:formatCode>General</c:formatCode>
                <c:ptCount val="3"/>
                <c:pt idx="0">
                  <c:v>73.930000000000007</c:v>
                </c:pt>
                <c:pt idx="1">
                  <c:v>73.72</c:v>
                </c:pt>
                <c:pt idx="2">
                  <c:v>77.83</c:v>
                </c:pt>
              </c:numCache>
            </c:numRef>
          </c:yVal>
          <c:smooth val="0"/>
          <c:extLst xmlns:c16r2="http://schemas.microsoft.com/office/drawing/2015/06/chart">
            <c:ext xmlns:c16="http://schemas.microsoft.com/office/drawing/2014/chart" uri="{C3380CC4-5D6E-409C-BE32-E72D297353CC}">
              <c16:uniqueId val="{00000006-D519-4DF7-8D98-4DD44A009BBF}"/>
            </c:ext>
          </c:extLst>
        </c:ser>
        <c:ser>
          <c:idx val="7"/>
          <c:order val="7"/>
          <c:tx>
            <c:v>EtOH points</c:v>
          </c:tx>
          <c:spPr>
            <a:ln w="25400" cap="rnd">
              <a:noFill/>
              <a:round/>
            </a:ln>
            <a:effectLst/>
          </c:spPr>
          <c:marker>
            <c:symbol val="circle"/>
            <c:size val="7"/>
            <c:spPr>
              <a:solidFill>
                <a:schemeClr val="bg1"/>
              </a:solidFill>
              <a:ln w="9525">
                <a:solidFill>
                  <a:schemeClr val="tx1"/>
                </a:solidFill>
              </a:ln>
              <a:effectLst/>
            </c:spPr>
          </c:marker>
          <c:xVal>
            <c:numRef>
              <c:f>Sheet1!$J$37:$L$37</c:f>
              <c:numCache>
                <c:formatCode>General</c:formatCode>
                <c:ptCount val="3"/>
                <c:pt idx="0">
                  <c:v>6.9</c:v>
                </c:pt>
                <c:pt idx="1">
                  <c:v>7</c:v>
                </c:pt>
                <c:pt idx="2">
                  <c:v>7.1</c:v>
                </c:pt>
              </c:numCache>
            </c:numRef>
          </c:xVal>
          <c:yVal>
            <c:numRef>
              <c:f>Sheet1!$J$10:$L$10</c:f>
              <c:numCache>
                <c:formatCode>General</c:formatCode>
                <c:ptCount val="3"/>
                <c:pt idx="0">
                  <c:v>69.55</c:v>
                </c:pt>
                <c:pt idx="1">
                  <c:v>72</c:v>
                </c:pt>
                <c:pt idx="2">
                  <c:v>71.569999999999993</c:v>
                </c:pt>
              </c:numCache>
            </c:numRef>
          </c:yVal>
          <c:smooth val="0"/>
          <c:extLst xmlns:c16r2="http://schemas.microsoft.com/office/drawing/2015/06/chart">
            <c:ext xmlns:c16="http://schemas.microsoft.com/office/drawing/2014/chart" uri="{C3380CC4-5D6E-409C-BE32-E72D297353CC}">
              <c16:uniqueId val="{00000007-D519-4DF7-8D98-4DD44A009BBF}"/>
            </c:ext>
          </c:extLst>
        </c:ser>
        <c:dLbls>
          <c:showLegendKey val="0"/>
          <c:showVal val="0"/>
          <c:showCatName val="0"/>
          <c:showSerName val="0"/>
          <c:showPercent val="0"/>
          <c:showBubbleSize val="0"/>
        </c:dLbls>
        <c:axId val="388316896"/>
        <c:axId val="388321208"/>
      </c:scatterChart>
      <c:catAx>
        <c:axId val="388316896"/>
        <c:scaling>
          <c:orientation val="minMax"/>
        </c:scaling>
        <c:delete val="1"/>
        <c:axPos val="b"/>
        <c:numFmt formatCode="General" sourceLinked="1"/>
        <c:majorTickMark val="none"/>
        <c:minorTickMark val="none"/>
        <c:tickLblPos val="nextTo"/>
        <c:crossAx val="388321208"/>
        <c:crosses val="autoZero"/>
        <c:auto val="1"/>
        <c:lblAlgn val="ctr"/>
        <c:lblOffset val="100"/>
        <c:noMultiLvlLbl val="0"/>
      </c:catAx>
      <c:valAx>
        <c:axId val="38832120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88316896"/>
        <c:crosses val="autoZero"/>
        <c:crossBetween val="between"/>
      </c:valAx>
      <c:spPr>
        <a:noFill/>
        <a:ln>
          <a:solidFill>
            <a:schemeClr val="tx1"/>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482939421956975"/>
          <c:y val="0.14363358426350553"/>
          <c:w val="0.73241749454379212"/>
          <c:h val="0.76107140453597155"/>
        </c:manualLayout>
      </c:layout>
      <c:barChart>
        <c:barDir val="col"/>
        <c:grouping val="clustered"/>
        <c:varyColors val="0"/>
        <c:ser>
          <c:idx val="0"/>
          <c:order val="0"/>
          <c:tx>
            <c:v>RAW cell phagocytosis of GV1</c:v>
          </c:tx>
          <c:spPr>
            <a:solidFill>
              <a:srgbClr val="0070C0"/>
            </a:solidFill>
            <a:ln>
              <a:solidFill>
                <a:schemeClr val="tx1"/>
              </a:solidFill>
            </a:ln>
            <a:effectLst/>
          </c:spPr>
          <c:invertIfNegative val="0"/>
          <c:errBars>
            <c:errBarType val="plus"/>
            <c:errValType val="cust"/>
            <c:noEndCap val="0"/>
            <c:plus>
              <c:numRef>
                <c:f>Sheet1!$G$4:$G$10</c:f>
                <c:numCache>
                  <c:formatCode>General</c:formatCode>
                  <c:ptCount val="7"/>
                  <c:pt idx="0">
                    <c:v>1.0989085494252926</c:v>
                  </c:pt>
                  <c:pt idx="1">
                    <c:v>10.101175399152563</c:v>
                  </c:pt>
                  <c:pt idx="2">
                    <c:v>24.264369854674655</c:v>
                  </c:pt>
                  <c:pt idx="3">
                    <c:v>43.379485294830786</c:v>
                  </c:pt>
                  <c:pt idx="4">
                    <c:v>14.147651159585967</c:v>
                  </c:pt>
                  <c:pt idx="5">
                    <c:v>52.279027343668126</c:v>
                  </c:pt>
                  <c:pt idx="6">
                    <c:v>54.847642408564667</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strRef>
              <c:f>Sheet1!$B$4:$B$10</c:f>
              <c:strCache>
                <c:ptCount val="7"/>
                <c:pt idx="0">
                  <c:v>No  bacteria</c:v>
                </c:pt>
                <c:pt idx="1">
                  <c:v>Control</c:v>
                </c:pt>
                <c:pt idx="2">
                  <c:v>1.25 CBD</c:v>
                </c:pt>
                <c:pt idx="3">
                  <c:v>2.5 CBD</c:v>
                </c:pt>
                <c:pt idx="4">
                  <c:v>5 CBD</c:v>
                </c:pt>
                <c:pt idx="5">
                  <c:v>10 CBD</c:v>
                </c:pt>
                <c:pt idx="6">
                  <c:v>0.1% EtOH</c:v>
                </c:pt>
              </c:strCache>
            </c:strRef>
          </c:cat>
          <c:val>
            <c:numRef>
              <c:f>Sheet1!$F$4:$F$10</c:f>
              <c:numCache>
                <c:formatCode>General</c:formatCode>
                <c:ptCount val="7"/>
                <c:pt idx="0">
                  <c:v>93.7</c:v>
                </c:pt>
                <c:pt idx="1">
                  <c:v>1047.1833333333334</c:v>
                </c:pt>
                <c:pt idx="2">
                  <c:v>1081.4833333333333</c:v>
                </c:pt>
                <c:pt idx="3">
                  <c:v>1048.4366666666667</c:v>
                </c:pt>
                <c:pt idx="4">
                  <c:v>1133.0199999999998</c:v>
                </c:pt>
                <c:pt idx="5">
                  <c:v>1238.8999999999999</c:v>
                </c:pt>
                <c:pt idx="6">
                  <c:v>1069.1866666666667</c:v>
                </c:pt>
              </c:numCache>
            </c:numRef>
          </c:val>
          <c:extLst xmlns:c16r2="http://schemas.microsoft.com/office/drawing/2015/06/chart">
            <c:ext xmlns:c16="http://schemas.microsoft.com/office/drawing/2014/chart" uri="{C3380CC4-5D6E-409C-BE32-E72D297353CC}">
              <c16:uniqueId val="{00000000-94FE-4703-B7AA-D341EB7EDB28}"/>
            </c:ext>
          </c:extLst>
        </c:ser>
        <c:dLbls>
          <c:showLegendKey val="0"/>
          <c:showVal val="0"/>
          <c:showCatName val="0"/>
          <c:showSerName val="0"/>
          <c:showPercent val="0"/>
          <c:showBubbleSize val="0"/>
        </c:dLbls>
        <c:gapWidth val="219"/>
        <c:overlap val="-27"/>
        <c:axId val="388319248"/>
        <c:axId val="388323952"/>
      </c:barChart>
      <c:scatterChart>
        <c:scatterStyle val="lineMarker"/>
        <c:varyColors val="0"/>
        <c:ser>
          <c:idx val="1"/>
          <c:order val="1"/>
          <c:tx>
            <c:v>no bacteria points</c:v>
          </c:tx>
          <c:spPr>
            <a:ln w="25400" cap="rnd">
              <a:noFill/>
              <a:round/>
            </a:ln>
            <a:effectLst/>
          </c:spPr>
          <c:marker>
            <c:symbol val="circle"/>
            <c:size val="7"/>
            <c:spPr>
              <a:solidFill>
                <a:schemeClr val="bg1"/>
              </a:solidFill>
              <a:ln w="9525">
                <a:solidFill>
                  <a:schemeClr val="tx1"/>
                </a:solidFill>
              </a:ln>
              <a:effectLst/>
            </c:spPr>
          </c:marker>
          <c:xVal>
            <c:numRef>
              <c:f>Sheet1!$C$30:$E$30</c:f>
              <c:numCache>
                <c:formatCode>General</c:formatCode>
                <c:ptCount val="3"/>
                <c:pt idx="0">
                  <c:v>0.9</c:v>
                </c:pt>
                <c:pt idx="1">
                  <c:v>1</c:v>
                </c:pt>
                <c:pt idx="2">
                  <c:v>1.1000000000000001</c:v>
                </c:pt>
              </c:numCache>
            </c:numRef>
          </c:xVal>
          <c:yVal>
            <c:numRef>
              <c:f>Sheet1!$C$4:$E$4</c:f>
              <c:numCache>
                <c:formatCode>General</c:formatCode>
                <c:ptCount val="3"/>
                <c:pt idx="0">
                  <c:v>91.94</c:v>
                </c:pt>
                <c:pt idx="1">
                  <c:v>95.72</c:v>
                </c:pt>
                <c:pt idx="2">
                  <c:v>93.44</c:v>
                </c:pt>
              </c:numCache>
            </c:numRef>
          </c:yVal>
          <c:smooth val="0"/>
          <c:extLst xmlns:c16r2="http://schemas.microsoft.com/office/drawing/2015/06/chart">
            <c:ext xmlns:c16="http://schemas.microsoft.com/office/drawing/2014/chart" uri="{C3380CC4-5D6E-409C-BE32-E72D297353CC}">
              <c16:uniqueId val="{00000001-94FE-4703-B7AA-D341EB7EDB28}"/>
            </c:ext>
          </c:extLst>
        </c:ser>
        <c:ser>
          <c:idx val="2"/>
          <c:order val="2"/>
          <c:tx>
            <c:v>control points</c:v>
          </c:tx>
          <c:spPr>
            <a:ln w="25400" cap="rnd">
              <a:noFill/>
              <a:round/>
            </a:ln>
            <a:effectLst/>
          </c:spPr>
          <c:marker>
            <c:symbol val="circle"/>
            <c:size val="7"/>
            <c:spPr>
              <a:solidFill>
                <a:schemeClr val="bg1"/>
              </a:solidFill>
              <a:ln w="9525">
                <a:solidFill>
                  <a:schemeClr val="tx1"/>
                </a:solidFill>
              </a:ln>
              <a:effectLst/>
            </c:spPr>
          </c:marker>
          <c:xVal>
            <c:numRef>
              <c:f>Sheet1!$C$31:$E$31</c:f>
              <c:numCache>
                <c:formatCode>General</c:formatCode>
                <c:ptCount val="3"/>
                <c:pt idx="0">
                  <c:v>1.9</c:v>
                </c:pt>
                <c:pt idx="1">
                  <c:v>2</c:v>
                </c:pt>
                <c:pt idx="2">
                  <c:v>2.1</c:v>
                </c:pt>
              </c:numCache>
            </c:numRef>
          </c:xVal>
          <c:yVal>
            <c:numRef>
              <c:f>Sheet1!$C$5:$E$5</c:f>
              <c:numCache>
                <c:formatCode>General</c:formatCode>
                <c:ptCount val="3"/>
                <c:pt idx="0">
                  <c:v>1036.67</c:v>
                </c:pt>
                <c:pt idx="1">
                  <c:v>1037.5</c:v>
                </c:pt>
                <c:pt idx="2">
                  <c:v>1067.3800000000001</c:v>
                </c:pt>
              </c:numCache>
            </c:numRef>
          </c:yVal>
          <c:smooth val="0"/>
          <c:extLst xmlns:c16r2="http://schemas.microsoft.com/office/drawing/2015/06/chart">
            <c:ext xmlns:c16="http://schemas.microsoft.com/office/drawing/2014/chart" uri="{C3380CC4-5D6E-409C-BE32-E72D297353CC}">
              <c16:uniqueId val="{00000002-94FE-4703-B7AA-D341EB7EDB28}"/>
            </c:ext>
          </c:extLst>
        </c:ser>
        <c:ser>
          <c:idx val="3"/>
          <c:order val="3"/>
          <c:tx>
            <c:v>1.25 cbd points</c:v>
          </c:tx>
          <c:spPr>
            <a:ln w="25400" cap="rnd">
              <a:noFill/>
              <a:round/>
            </a:ln>
            <a:effectLst/>
          </c:spPr>
          <c:marker>
            <c:symbol val="circle"/>
            <c:size val="7"/>
            <c:spPr>
              <a:solidFill>
                <a:schemeClr val="bg1"/>
              </a:solidFill>
              <a:ln w="9525">
                <a:solidFill>
                  <a:schemeClr val="tx1"/>
                </a:solidFill>
              </a:ln>
              <a:effectLst/>
            </c:spPr>
          </c:marker>
          <c:xVal>
            <c:numRef>
              <c:f>Sheet1!$C$32:$E$32</c:f>
              <c:numCache>
                <c:formatCode>General</c:formatCode>
                <c:ptCount val="3"/>
                <c:pt idx="0">
                  <c:v>2.9</c:v>
                </c:pt>
                <c:pt idx="1">
                  <c:v>3</c:v>
                </c:pt>
                <c:pt idx="2">
                  <c:v>3.1</c:v>
                </c:pt>
              </c:numCache>
            </c:numRef>
          </c:xVal>
          <c:yVal>
            <c:numRef>
              <c:f>Sheet1!$C$6:$E$6</c:f>
              <c:numCache>
                <c:formatCode>General</c:formatCode>
                <c:ptCount val="3"/>
                <c:pt idx="0">
                  <c:v>1039.9100000000001</c:v>
                </c:pt>
                <c:pt idx="1">
                  <c:v>1123.95</c:v>
                </c:pt>
                <c:pt idx="2">
                  <c:v>1080.5899999999999</c:v>
                </c:pt>
              </c:numCache>
            </c:numRef>
          </c:yVal>
          <c:smooth val="0"/>
          <c:extLst xmlns:c16r2="http://schemas.microsoft.com/office/drawing/2015/06/chart">
            <c:ext xmlns:c16="http://schemas.microsoft.com/office/drawing/2014/chart" uri="{C3380CC4-5D6E-409C-BE32-E72D297353CC}">
              <c16:uniqueId val="{00000003-94FE-4703-B7AA-D341EB7EDB28}"/>
            </c:ext>
          </c:extLst>
        </c:ser>
        <c:ser>
          <c:idx val="4"/>
          <c:order val="4"/>
          <c:tx>
            <c:v>2.5 CBD points</c:v>
          </c:tx>
          <c:spPr>
            <a:ln w="25400" cap="rnd">
              <a:noFill/>
              <a:round/>
            </a:ln>
            <a:effectLst/>
          </c:spPr>
          <c:marker>
            <c:symbol val="circle"/>
            <c:size val="7"/>
            <c:spPr>
              <a:solidFill>
                <a:schemeClr val="bg1"/>
              </a:solidFill>
              <a:ln w="9525">
                <a:solidFill>
                  <a:schemeClr val="tx1"/>
                </a:solidFill>
              </a:ln>
              <a:effectLst/>
            </c:spPr>
          </c:marker>
          <c:xVal>
            <c:numRef>
              <c:f>Sheet1!$C$33:$E$33</c:f>
              <c:numCache>
                <c:formatCode>General</c:formatCode>
                <c:ptCount val="3"/>
                <c:pt idx="0">
                  <c:v>4</c:v>
                </c:pt>
                <c:pt idx="1">
                  <c:v>4</c:v>
                </c:pt>
                <c:pt idx="2">
                  <c:v>4</c:v>
                </c:pt>
              </c:numCache>
            </c:numRef>
          </c:xVal>
          <c:yVal>
            <c:numRef>
              <c:f>Sheet1!$C$7:$E$7</c:f>
              <c:numCache>
                <c:formatCode>General</c:formatCode>
                <c:ptCount val="3"/>
                <c:pt idx="0">
                  <c:v>977.44</c:v>
                </c:pt>
                <c:pt idx="1">
                  <c:v>1127.1199999999999</c:v>
                </c:pt>
                <c:pt idx="2">
                  <c:v>1040.75</c:v>
                </c:pt>
              </c:numCache>
            </c:numRef>
          </c:yVal>
          <c:smooth val="0"/>
          <c:extLst xmlns:c16r2="http://schemas.microsoft.com/office/drawing/2015/06/chart">
            <c:ext xmlns:c16="http://schemas.microsoft.com/office/drawing/2014/chart" uri="{C3380CC4-5D6E-409C-BE32-E72D297353CC}">
              <c16:uniqueId val="{00000004-94FE-4703-B7AA-D341EB7EDB28}"/>
            </c:ext>
          </c:extLst>
        </c:ser>
        <c:ser>
          <c:idx val="5"/>
          <c:order val="5"/>
          <c:tx>
            <c:v>5 CBD points</c:v>
          </c:tx>
          <c:spPr>
            <a:ln w="25400" cap="rnd">
              <a:noFill/>
              <a:round/>
            </a:ln>
            <a:effectLst/>
          </c:spPr>
          <c:marker>
            <c:symbol val="circle"/>
            <c:size val="7"/>
            <c:spPr>
              <a:solidFill>
                <a:schemeClr val="bg1"/>
              </a:solidFill>
              <a:ln w="9525">
                <a:solidFill>
                  <a:schemeClr val="tx1"/>
                </a:solidFill>
              </a:ln>
              <a:effectLst/>
            </c:spPr>
          </c:marker>
          <c:xVal>
            <c:numRef>
              <c:f>Sheet1!$C$34:$E$34</c:f>
              <c:numCache>
                <c:formatCode>General</c:formatCode>
                <c:ptCount val="3"/>
                <c:pt idx="0">
                  <c:v>4.9000000000000004</c:v>
                </c:pt>
                <c:pt idx="1">
                  <c:v>5.0999999999999996</c:v>
                </c:pt>
                <c:pt idx="2">
                  <c:v>5</c:v>
                </c:pt>
              </c:numCache>
            </c:numRef>
          </c:xVal>
          <c:yVal>
            <c:numRef>
              <c:f>Sheet1!$C$8:$E$8</c:f>
              <c:numCache>
                <c:formatCode>General</c:formatCode>
                <c:ptCount val="3"/>
                <c:pt idx="0">
                  <c:v>1155.02</c:v>
                </c:pt>
                <c:pt idx="1">
                  <c:v>1137.43</c:v>
                </c:pt>
                <c:pt idx="2">
                  <c:v>1106.6099999999999</c:v>
                </c:pt>
              </c:numCache>
            </c:numRef>
          </c:yVal>
          <c:smooth val="0"/>
          <c:extLst xmlns:c16r2="http://schemas.microsoft.com/office/drawing/2015/06/chart">
            <c:ext xmlns:c16="http://schemas.microsoft.com/office/drawing/2014/chart" uri="{C3380CC4-5D6E-409C-BE32-E72D297353CC}">
              <c16:uniqueId val="{00000005-94FE-4703-B7AA-D341EB7EDB28}"/>
            </c:ext>
          </c:extLst>
        </c:ser>
        <c:ser>
          <c:idx val="6"/>
          <c:order val="6"/>
          <c:tx>
            <c:v>10 CBD points</c:v>
          </c:tx>
          <c:spPr>
            <a:ln w="25400" cap="rnd">
              <a:noFill/>
              <a:round/>
            </a:ln>
            <a:effectLst/>
          </c:spPr>
          <c:marker>
            <c:symbol val="circle"/>
            <c:size val="7"/>
            <c:spPr>
              <a:solidFill>
                <a:schemeClr val="bg1"/>
              </a:solidFill>
              <a:ln w="9525">
                <a:solidFill>
                  <a:schemeClr val="tx1"/>
                </a:solidFill>
              </a:ln>
              <a:effectLst/>
            </c:spPr>
          </c:marker>
          <c:xVal>
            <c:numRef>
              <c:f>Sheet1!$C$35:$E$35</c:f>
              <c:numCache>
                <c:formatCode>General</c:formatCode>
                <c:ptCount val="3"/>
                <c:pt idx="0">
                  <c:v>5.9</c:v>
                </c:pt>
                <c:pt idx="1">
                  <c:v>6.1</c:v>
                </c:pt>
                <c:pt idx="2">
                  <c:v>6</c:v>
                </c:pt>
              </c:numCache>
            </c:numRef>
          </c:xVal>
          <c:yVal>
            <c:numRef>
              <c:f>Sheet1!$C$9:$E$9</c:f>
              <c:numCache>
                <c:formatCode>General</c:formatCode>
                <c:ptCount val="3"/>
                <c:pt idx="0">
                  <c:v>1183.9000000000001</c:v>
                </c:pt>
                <c:pt idx="1">
                  <c:v>1189.3900000000001</c:v>
                </c:pt>
                <c:pt idx="2">
                  <c:v>1343.41</c:v>
                </c:pt>
              </c:numCache>
            </c:numRef>
          </c:yVal>
          <c:smooth val="0"/>
          <c:extLst xmlns:c16r2="http://schemas.microsoft.com/office/drawing/2015/06/chart">
            <c:ext xmlns:c16="http://schemas.microsoft.com/office/drawing/2014/chart" uri="{C3380CC4-5D6E-409C-BE32-E72D297353CC}">
              <c16:uniqueId val="{00000006-94FE-4703-B7AA-D341EB7EDB28}"/>
            </c:ext>
          </c:extLst>
        </c:ser>
        <c:ser>
          <c:idx val="7"/>
          <c:order val="7"/>
          <c:tx>
            <c:v>Etoh points</c:v>
          </c:tx>
          <c:spPr>
            <a:ln w="25400" cap="rnd">
              <a:noFill/>
              <a:round/>
            </a:ln>
            <a:effectLst/>
          </c:spPr>
          <c:marker>
            <c:symbol val="circle"/>
            <c:size val="7"/>
            <c:spPr>
              <a:solidFill>
                <a:schemeClr val="bg1"/>
              </a:solidFill>
              <a:ln w="9525">
                <a:solidFill>
                  <a:schemeClr val="tx1"/>
                </a:solidFill>
              </a:ln>
              <a:effectLst/>
            </c:spPr>
          </c:marker>
          <c:xVal>
            <c:numRef>
              <c:f>Sheet1!$C$36:$E$36</c:f>
              <c:numCache>
                <c:formatCode>General</c:formatCode>
                <c:ptCount val="3"/>
                <c:pt idx="0">
                  <c:v>7</c:v>
                </c:pt>
                <c:pt idx="1">
                  <c:v>7</c:v>
                </c:pt>
                <c:pt idx="2">
                  <c:v>7</c:v>
                </c:pt>
              </c:numCache>
            </c:numRef>
          </c:xVal>
          <c:yVal>
            <c:numRef>
              <c:f>Sheet1!$C$10:$E$10</c:f>
              <c:numCache>
                <c:formatCode>General</c:formatCode>
                <c:ptCount val="3"/>
                <c:pt idx="0">
                  <c:v>963.66</c:v>
                </c:pt>
                <c:pt idx="1">
                  <c:v>1147.8900000000001</c:v>
                </c:pt>
                <c:pt idx="2">
                  <c:v>1096.01</c:v>
                </c:pt>
              </c:numCache>
            </c:numRef>
          </c:yVal>
          <c:smooth val="0"/>
          <c:extLst xmlns:c16r2="http://schemas.microsoft.com/office/drawing/2015/06/chart">
            <c:ext xmlns:c16="http://schemas.microsoft.com/office/drawing/2014/chart" uri="{C3380CC4-5D6E-409C-BE32-E72D297353CC}">
              <c16:uniqueId val="{00000007-94FE-4703-B7AA-D341EB7EDB28}"/>
            </c:ext>
          </c:extLst>
        </c:ser>
        <c:dLbls>
          <c:showLegendKey val="0"/>
          <c:showVal val="0"/>
          <c:showCatName val="0"/>
          <c:showSerName val="0"/>
          <c:showPercent val="0"/>
          <c:showBubbleSize val="0"/>
        </c:dLbls>
        <c:axId val="388319248"/>
        <c:axId val="388323952"/>
      </c:scatterChart>
      <c:catAx>
        <c:axId val="388319248"/>
        <c:scaling>
          <c:orientation val="minMax"/>
        </c:scaling>
        <c:delete val="1"/>
        <c:axPos val="b"/>
        <c:numFmt formatCode="General" sourceLinked="1"/>
        <c:majorTickMark val="none"/>
        <c:minorTickMark val="none"/>
        <c:tickLblPos val="nextTo"/>
        <c:crossAx val="388323952"/>
        <c:crosses val="autoZero"/>
        <c:auto val="1"/>
        <c:lblAlgn val="ctr"/>
        <c:lblOffset val="100"/>
        <c:noMultiLvlLbl val="0"/>
      </c:catAx>
      <c:valAx>
        <c:axId val="388323952"/>
        <c:scaling>
          <c:orientation val="minMax"/>
          <c:max val="14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88319248"/>
        <c:crosses val="autoZero"/>
        <c:crossBetween val="between"/>
      </c:valAx>
      <c:spPr>
        <a:noFill/>
        <a:ln>
          <a:solidFill>
            <a:schemeClr val="tx1"/>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2454680664916883"/>
          <c:y val="5.4048624544769275E-2"/>
          <c:w val="0.84430927384076992"/>
          <c:h val="0.79776948296687833"/>
        </c:manualLayout>
      </c:layout>
      <c:barChart>
        <c:barDir val="col"/>
        <c:grouping val="clustered"/>
        <c:varyColors val="0"/>
        <c:ser>
          <c:idx val="0"/>
          <c:order val="0"/>
          <c:tx>
            <c:v>2.5 µg/mL CBD</c:v>
          </c:tx>
          <c:spPr>
            <a:solidFill>
              <a:srgbClr val="0070C0"/>
            </a:solidFill>
            <a:ln>
              <a:solidFill>
                <a:schemeClr val="tx1"/>
              </a:solidFill>
            </a:ln>
            <a:effectLst/>
          </c:spPr>
          <c:invertIfNegative val="0"/>
          <c:errBars>
            <c:errBarType val="plus"/>
            <c:errValType val="cust"/>
            <c:noEndCap val="0"/>
            <c:plus>
              <c:numRef>
                <c:f>'Summary against rpoC'!$BP$144:$BP$148</c:f>
                <c:numCache>
                  <c:formatCode>General</c:formatCode>
                  <c:ptCount val="5"/>
                  <c:pt idx="0">
                    <c:v>0.65563448078846298</c:v>
                  </c:pt>
                  <c:pt idx="1">
                    <c:v>7.6275690783472336E-2</c:v>
                  </c:pt>
                  <c:pt idx="2">
                    <c:v>0.48882475829113536</c:v>
                  </c:pt>
                  <c:pt idx="3">
                    <c:v>0.22543942556891725</c:v>
                  </c:pt>
                  <c:pt idx="4">
                    <c:v>1.0015210183938936</c:v>
                  </c:pt>
                </c:numCache>
              </c:numRef>
            </c:plus>
            <c:minus>
              <c:numRef>
                <c:f>'Summary against rpoC'!$BP$144:$BP$148</c:f>
                <c:numCache>
                  <c:formatCode>General</c:formatCode>
                  <c:ptCount val="5"/>
                  <c:pt idx="0">
                    <c:v>0.65563448078846298</c:v>
                  </c:pt>
                  <c:pt idx="1">
                    <c:v>7.6275690783472336E-2</c:v>
                  </c:pt>
                  <c:pt idx="2">
                    <c:v>0.48882475829113536</c:v>
                  </c:pt>
                  <c:pt idx="3">
                    <c:v>0.22543942556891725</c:v>
                  </c:pt>
                  <c:pt idx="4">
                    <c:v>1.0015210183938936</c:v>
                  </c:pt>
                </c:numCache>
              </c:numRef>
            </c:minus>
            <c:spPr>
              <a:noFill/>
              <a:ln w="9525" cap="flat" cmpd="sng" algn="ctr">
                <a:solidFill>
                  <a:schemeClr val="tx1">
                    <a:lumMod val="65000"/>
                    <a:lumOff val="35000"/>
                  </a:schemeClr>
                </a:solidFill>
                <a:round/>
              </a:ln>
              <a:effectLst/>
            </c:spPr>
          </c:errBars>
          <c:cat>
            <c:strRef>
              <c:f>'Summary against rpoC'!$BM$144:$BM$148</c:f>
              <c:strCache>
                <c:ptCount val="5"/>
                <c:pt idx="0">
                  <c:v>rplL</c:v>
                </c:pt>
                <c:pt idx="1">
                  <c:v>rpsG</c:v>
                </c:pt>
                <c:pt idx="2">
                  <c:v>rpmI</c:v>
                </c:pt>
                <c:pt idx="3">
                  <c:v>rpmH</c:v>
                </c:pt>
                <c:pt idx="4">
                  <c:v>rbpA</c:v>
                </c:pt>
              </c:strCache>
            </c:strRef>
          </c:cat>
          <c:val>
            <c:numRef>
              <c:f>'Summary against rpoC'!$BO$156:$BO$160</c:f>
              <c:numCache>
                <c:formatCode>General</c:formatCode>
                <c:ptCount val="5"/>
                <c:pt idx="0">
                  <c:v>2.6543325608508441</c:v>
                </c:pt>
                <c:pt idx="1">
                  <c:v>0.29506396542763891</c:v>
                </c:pt>
                <c:pt idx="2">
                  <c:v>1.9904409440434656</c:v>
                </c:pt>
                <c:pt idx="3">
                  <c:v>0.82168704741452347</c:v>
                </c:pt>
                <c:pt idx="4">
                  <c:v>3.6385644005118949</c:v>
                </c:pt>
              </c:numCache>
            </c:numRef>
          </c:val>
          <c:extLst xmlns:c16r2="http://schemas.microsoft.com/office/drawing/2015/06/chart">
            <c:ext xmlns:c16="http://schemas.microsoft.com/office/drawing/2014/chart" uri="{C3380CC4-5D6E-409C-BE32-E72D297353CC}">
              <c16:uniqueId val="{00000000-1F80-4B52-A2DC-FE7DFF9A1D17}"/>
            </c:ext>
          </c:extLst>
        </c:ser>
        <c:ser>
          <c:idx val="1"/>
          <c:order val="1"/>
          <c:tx>
            <c:v>5 µg/mL CBD</c:v>
          </c:tx>
          <c:spPr>
            <a:solidFill>
              <a:srgbClr val="C00000"/>
            </a:solidFill>
            <a:ln>
              <a:solidFill>
                <a:schemeClr val="tx1"/>
              </a:solidFill>
            </a:ln>
            <a:effectLst/>
          </c:spPr>
          <c:invertIfNegative val="0"/>
          <c:errBars>
            <c:errBarType val="plus"/>
            <c:errValType val="cust"/>
            <c:noEndCap val="0"/>
            <c:plus>
              <c:numRef>
                <c:f>'Summary against rpoC'!$BS$144:$BS$148</c:f>
                <c:numCache>
                  <c:formatCode>General</c:formatCode>
                  <c:ptCount val="5"/>
                  <c:pt idx="0">
                    <c:v>0.3856134924694033</c:v>
                  </c:pt>
                  <c:pt idx="1">
                    <c:v>6.930280956373544E-2</c:v>
                  </c:pt>
                  <c:pt idx="2">
                    <c:v>0.32776338982118974</c:v>
                  </c:pt>
                  <c:pt idx="3">
                    <c:v>0.17843133162222197</c:v>
                  </c:pt>
                  <c:pt idx="4">
                    <c:v>0.65433705412108623</c:v>
                  </c:pt>
                </c:numCache>
              </c:numRef>
            </c:plus>
            <c:minus>
              <c:numRef>
                <c:f>'Summary against rpoC'!$BS$144:$BS$148</c:f>
                <c:numCache>
                  <c:formatCode>General</c:formatCode>
                  <c:ptCount val="5"/>
                  <c:pt idx="0">
                    <c:v>0.3856134924694033</c:v>
                  </c:pt>
                  <c:pt idx="1">
                    <c:v>6.930280956373544E-2</c:v>
                  </c:pt>
                  <c:pt idx="2">
                    <c:v>0.32776338982118974</c:v>
                  </c:pt>
                  <c:pt idx="3">
                    <c:v>0.17843133162222197</c:v>
                  </c:pt>
                  <c:pt idx="4">
                    <c:v>0.65433705412108623</c:v>
                  </c:pt>
                </c:numCache>
              </c:numRef>
            </c:minus>
            <c:spPr>
              <a:noFill/>
              <a:ln w="9525" cap="flat" cmpd="sng" algn="ctr">
                <a:solidFill>
                  <a:schemeClr val="tx1">
                    <a:lumMod val="65000"/>
                    <a:lumOff val="35000"/>
                  </a:schemeClr>
                </a:solidFill>
                <a:round/>
              </a:ln>
              <a:effectLst/>
            </c:spPr>
          </c:errBars>
          <c:cat>
            <c:strRef>
              <c:f>'Summary against rpoC'!$BM$144:$BM$148</c:f>
              <c:strCache>
                <c:ptCount val="5"/>
                <c:pt idx="0">
                  <c:v>rplL</c:v>
                </c:pt>
                <c:pt idx="1">
                  <c:v>rpsG</c:v>
                </c:pt>
                <c:pt idx="2">
                  <c:v>rpmI</c:v>
                </c:pt>
                <c:pt idx="3">
                  <c:v>rpmH</c:v>
                </c:pt>
                <c:pt idx="4">
                  <c:v>rbpA</c:v>
                </c:pt>
              </c:strCache>
            </c:strRef>
          </c:cat>
          <c:val>
            <c:numRef>
              <c:f>'Summary against rpoC'!$BO$165:$BO$169</c:f>
              <c:numCache>
                <c:formatCode>General</c:formatCode>
                <c:ptCount val="5"/>
                <c:pt idx="0">
                  <c:v>2.0586225098041675</c:v>
                </c:pt>
                <c:pt idx="1">
                  <c:v>0.35031059685242216</c:v>
                </c:pt>
                <c:pt idx="2">
                  <c:v>1.6979514068034898</c:v>
                </c:pt>
                <c:pt idx="3">
                  <c:v>0.92959177120245662</c:v>
                </c:pt>
                <c:pt idx="4">
                  <c:v>3.4194326786344948</c:v>
                </c:pt>
              </c:numCache>
            </c:numRef>
          </c:val>
          <c:extLst xmlns:c16r2="http://schemas.microsoft.com/office/drawing/2015/06/chart">
            <c:ext xmlns:c16="http://schemas.microsoft.com/office/drawing/2014/chart" uri="{C3380CC4-5D6E-409C-BE32-E72D297353CC}">
              <c16:uniqueId val="{00000001-1F80-4B52-A2DC-FE7DFF9A1D17}"/>
            </c:ext>
          </c:extLst>
        </c:ser>
        <c:dLbls>
          <c:showLegendKey val="0"/>
          <c:showVal val="0"/>
          <c:showCatName val="0"/>
          <c:showSerName val="0"/>
          <c:showPercent val="0"/>
          <c:showBubbleSize val="0"/>
        </c:dLbls>
        <c:gapWidth val="219"/>
        <c:overlap val="-27"/>
        <c:axId val="388322384"/>
        <c:axId val="388320424"/>
      </c:barChart>
      <c:scatterChart>
        <c:scatterStyle val="lineMarker"/>
        <c:varyColors val="0"/>
        <c:ser>
          <c:idx val="2"/>
          <c:order val="2"/>
          <c:tx>
            <c:v>rpiL 2.5 point</c:v>
          </c:tx>
          <c:spPr>
            <a:ln w="25400" cap="rnd">
              <a:noFill/>
              <a:round/>
            </a:ln>
            <a:effectLst/>
          </c:spPr>
          <c:marker>
            <c:symbol val="circle"/>
            <c:size val="7"/>
            <c:spPr>
              <a:solidFill>
                <a:schemeClr val="bg1"/>
              </a:solidFill>
              <a:ln w="9525">
                <a:solidFill>
                  <a:schemeClr val="tx1"/>
                </a:solidFill>
              </a:ln>
              <a:effectLst/>
            </c:spPr>
          </c:marker>
          <c:xVal>
            <c:numRef>
              <c:f>'Summary against rpoC'!$BD$174:$BK$174</c:f>
              <c:numCache>
                <c:formatCode>General</c:formatCode>
                <c:ptCount val="8"/>
                <c:pt idx="0">
                  <c:v>0.87</c:v>
                </c:pt>
                <c:pt idx="1">
                  <c:v>0.87</c:v>
                </c:pt>
                <c:pt idx="2">
                  <c:v>0.83</c:v>
                </c:pt>
                <c:pt idx="3">
                  <c:v>0.87</c:v>
                </c:pt>
                <c:pt idx="4">
                  <c:v>0.92</c:v>
                </c:pt>
                <c:pt idx="5">
                  <c:v>0.87</c:v>
                </c:pt>
                <c:pt idx="6">
                  <c:v>0.87</c:v>
                </c:pt>
                <c:pt idx="7">
                  <c:v>0.87</c:v>
                </c:pt>
              </c:numCache>
            </c:numRef>
          </c:xVal>
          <c:yVal>
            <c:numRef>
              <c:f>'Summary against rpoC'!$BD$156:$BK$156</c:f>
              <c:numCache>
                <c:formatCode>General</c:formatCode>
                <c:ptCount val="8"/>
                <c:pt idx="0">
                  <c:v>2.3815805912289925</c:v>
                </c:pt>
                <c:pt idx="1">
                  <c:v>1.4914070922810581</c:v>
                </c:pt>
                <c:pt idx="2">
                  <c:v>2.2300437992707858</c:v>
                </c:pt>
                <c:pt idx="3">
                  <c:v>3.2766442960233939</c:v>
                </c:pt>
                <c:pt idx="4">
                  <c:v>2.1552373259732382</c:v>
                </c:pt>
                <c:pt idx="5">
                  <c:v>3.6561295917347727</c:v>
                </c:pt>
                <c:pt idx="6">
                  <c:v>1.4675197947385927</c:v>
                </c:pt>
                <c:pt idx="7">
                  <c:v>4.5760979955559176</c:v>
                </c:pt>
              </c:numCache>
            </c:numRef>
          </c:yVal>
          <c:smooth val="0"/>
          <c:extLst xmlns:c16r2="http://schemas.microsoft.com/office/drawing/2015/06/chart">
            <c:ext xmlns:c16="http://schemas.microsoft.com/office/drawing/2014/chart" uri="{C3380CC4-5D6E-409C-BE32-E72D297353CC}">
              <c16:uniqueId val="{00000002-1F80-4B52-A2DC-FE7DFF9A1D17}"/>
            </c:ext>
          </c:extLst>
        </c:ser>
        <c:ser>
          <c:idx val="3"/>
          <c:order val="3"/>
          <c:tx>
            <c:v>rplL 5 point</c:v>
          </c:tx>
          <c:spPr>
            <a:ln w="25400" cap="rnd">
              <a:noFill/>
              <a:round/>
            </a:ln>
            <a:effectLst/>
          </c:spPr>
          <c:marker>
            <c:symbol val="circle"/>
            <c:size val="7"/>
            <c:spPr>
              <a:solidFill>
                <a:schemeClr val="bg1"/>
              </a:solidFill>
              <a:ln w="9525">
                <a:solidFill>
                  <a:schemeClr val="tx1"/>
                </a:solidFill>
              </a:ln>
              <a:effectLst/>
            </c:spPr>
          </c:marker>
          <c:xVal>
            <c:numRef>
              <c:f>'Summary against rpoC'!$BD$182:$BJ$182</c:f>
              <c:numCache>
                <c:formatCode>General</c:formatCode>
                <c:ptCount val="7"/>
                <c:pt idx="0">
                  <c:v>1.1000000000000001</c:v>
                </c:pt>
                <c:pt idx="1">
                  <c:v>1.1499999999999999</c:v>
                </c:pt>
                <c:pt idx="2">
                  <c:v>1.1499999999999999</c:v>
                </c:pt>
                <c:pt idx="3">
                  <c:v>1.1499999999999999</c:v>
                </c:pt>
                <c:pt idx="4">
                  <c:v>1.1499999999999999</c:v>
                </c:pt>
                <c:pt idx="5">
                  <c:v>1.2</c:v>
                </c:pt>
                <c:pt idx="6">
                  <c:v>1.1499999999999999</c:v>
                </c:pt>
              </c:numCache>
            </c:numRef>
          </c:xVal>
          <c:yVal>
            <c:numRef>
              <c:f>'Summary against rpoC'!$BD$165:$BJ$165</c:f>
              <c:numCache>
                <c:formatCode>General</c:formatCode>
                <c:ptCount val="7"/>
                <c:pt idx="0">
                  <c:v>1.2743319402365025</c:v>
                </c:pt>
                <c:pt idx="1">
                  <c:v>1.8034455364219226</c:v>
                </c:pt>
                <c:pt idx="2">
                  <c:v>2.8358557939008424</c:v>
                </c:pt>
                <c:pt idx="3">
                  <c:v>2.4963525808494054</c:v>
                </c:pt>
                <c:pt idx="4">
                  <c:v>1.568096066683041</c:v>
                </c:pt>
                <c:pt idx="5">
                  <c:v>1.3364641961738579</c:v>
                </c:pt>
                <c:pt idx="6">
                  <c:v>3.0958114543635999</c:v>
                </c:pt>
              </c:numCache>
            </c:numRef>
          </c:yVal>
          <c:smooth val="0"/>
          <c:extLst xmlns:c16r2="http://schemas.microsoft.com/office/drawing/2015/06/chart">
            <c:ext xmlns:c16="http://schemas.microsoft.com/office/drawing/2014/chart" uri="{C3380CC4-5D6E-409C-BE32-E72D297353CC}">
              <c16:uniqueId val="{00000003-1F80-4B52-A2DC-FE7DFF9A1D17}"/>
            </c:ext>
          </c:extLst>
        </c:ser>
        <c:ser>
          <c:idx val="4"/>
          <c:order val="4"/>
          <c:tx>
            <c:v>rpsG 2.5 point</c:v>
          </c:tx>
          <c:spPr>
            <a:ln w="25400" cap="rnd">
              <a:noFill/>
              <a:round/>
            </a:ln>
            <a:effectLst/>
          </c:spPr>
          <c:marker>
            <c:symbol val="circle"/>
            <c:size val="7"/>
            <c:spPr>
              <a:solidFill>
                <a:schemeClr val="bg1"/>
              </a:solidFill>
              <a:ln w="9525">
                <a:solidFill>
                  <a:schemeClr val="tx1"/>
                </a:solidFill>
              </a:ln>
              <a:effectLst/>
            </c:spPr>
          </c:marker>
          <c:xVal>
            <c:numRef>
              <c:f>'Summary against rpoC'!$BD$175:$BK$175</c:f>
              <c:numCache>
                <c:formatCode>General</c:formatCode>
                <c:ptCount val="8"/>
                <c:pt idx="0">
                  <c:v>1.8</c:v>
                </c:pt>
                <c:pt idx="1">
                  <c:v>1.9</c:v>
                </c:pt>
                <c:pt idx="2">
                  <c:v>1.8</c:v>
                </c:pt>
                <c:pt idx="3">
                  <c:v>1.85</c:v>
                </c:pt>
                <c:pt idx="4">
                  <c:v>1.9</c:v>
                </c:pt>
                <c:pt idx="5">
                  <c:v>1.8</c:v>
                </c:pt>
                <c:pt idx="6">
                  <c:v>1.9</c:v>
                </c:pt>
                <c:pt idx="7">
                  <c:v>1.88</c:v>
                </c:pt>
              </c:numCache>
            </c:numRef>
          </c:xVal>
          <c:yVal>
            <c:numRef>
              <c:f>'Summary against rpoC'!$BD$157:$BK$157</c:f>
              <c:numCache>
                <c:formatCode>General</c:formatCode>
                <c:ptCount val="8"/>
                <c:pt idx="0">
                  <c:v>0.26503953262362329</c:v>
                </c:pt>
                <c:pt idx="1">
                  <c:v>0.22781420728565677</c:v>
                </c:pt>
                <c:pt idx="2">
                  <c:v>0.35046114739208578</c:v>
                </c:pt>
                <c:pt idx="3">
                  <c:v>0.24718310699035678</c:v>
                </c:pt>
                <c:pt idx="4">
                  <c:v>0.42684942593920028</c:v>
                </c:pt>
                <c:pt idx="5">
                  <c:v>0.1731068846516427</c:v>
                </c:pt>
                <c:pt idx="6">
                  <c:v>0.13630467749760561</c:v>
                </c:pt>
                <c:pt idx="7">
                  <c:v>0.53375274104093973</c:v>
                </c:pt>
              </c:numCache>
            </c:numRef>
          </c:yVal>
          <c:smooth val="0"/>
          <c:extLst xmlns:c16r2="http://schemas.microsoft.com/office/drawing/2015/06/chart">
            <c:ext xmlns:c16="http://schemas.microsoft.com/office/drawing/2014/chart" uri="{C3380CC4-5D6E-409C-BE32-E72D297353CC}">
              <c16:uniqueId val="{00000004-1F80-4B52-A2DC-FE7DFF9A1D17}"/>
            </c:ext>
          </c:extLst>
        </c:ser>
        <c:ser>
          <c:idx val="5"/>
          <c:order val="5"/>
          <c:tx>
            <c:v>rpsG 5 point</c:v>
          </c:tx>
          <c:spPr>
            <a:ln w="25400" cap="rnd">
              <a:noFill/>
              <a:round/>
            </a:ln>
            <a:effectLst/>
          </c:spPr>
          <c:marker>
            <c:symbol val="circle"/>
            <c:size val="7"/>
            <c:spPr>
              <a:solidFill>
                <a:schemeClr val="bg1"/>
              </a:solidFill>
              <a:ln w="9525">
                <a:solidFill>
                  <a:schemeClr val="tx1"/>
                </a:solidFill>
              </a:ln>
              <a:effectLst/>
            </c:spPr>
          </c:marker>
          <c:xVal>
            <c:numRef>
              <c:f>'Summary against rpoC'!$BD$183:$BL$183</c:f>
              <c:numCache>
                <c:formatCode>General</c:formatCode>
                <c:ptCount val="9"/>
                <c:pt idx="0">
                  <c:v>2.1</c:v>
                </c:pt>
                <c:pt idx="1">
                  <c:v>2.21</c:v>
                </c:pt>
                <c:pt idx="2">
                  <c:v>2.2000000000000002</c:v>
                </c:pt>
                <c:pt idx="3">
                  <c:v>2.15</c:v>
                </c:pt>
                <c:pt idx="4">
                  <c:v>2.1</c:v>
                </c:pt>
                <c:pt idx="5">
                  <c:v>2.15</c:v>
                </c:pt>
                <c:pt idx="6">
                  <c:v>2.2000000000000002</c:v>
                </c:pt>
                <c:pt idx="7">
                  <c:v>2.15</c:v>
                </c:pt>
                <c:pt idx="8">
                  <c:v>2.15</c:v>
                </c:pt>
              </c:numCache>
            </c:numRef>
          </c:xVal>
          <c:yVal>
            <c:numRef>
              <c:f>'Summary against rpoC'!$BD$166:$BL$166</c:f>
              <c:numCache>
                <c:formatCode>General</c:formatCode>
                <c:ptCount val="9"/>
                <c:pt idx="0">
                  <c:v>0.1751292032103223</c:v>
                </c:pt>
                <c:pt idx="1">
                  <c:v>0.24784435660316873</c:v>
                </c:pt>
                <c:pt idx="2">
                  <c:v>0.45666161462319238</c:v>
                </c:pt>
                <c:pt idx="3">
                  <c:v>0.58627574549160499</c:v>
                </c:pt>
                <c:pt idx="4">
                  <c:v>0.43026057223932201</c:v>
                </c:pt>
                <c:pt idx="5">
                  <c:v>0.2836449440929501</c:v>
                </c:pt>
                <c:pt idx="6">
                  <c:v>0.22430352940625395</c:v>
                </c:pt>
                <c:pt idx="7">
                  <c:v>0.18856189785058328</c:v>
                </c:pt>
                <c:pt idx="8">
                  <c:v>0.56011350815440175</c:v>
                </c:pt>
              </c:numCache>
            </c:numRef>
          </c:yVal>
          <c:smooth val="0"/>
          <c:extLst xmlns:c16r2="http://schemas.microsoft.com/office/drawing/2015/06/chart">
            <c:ext xmlns:c16="http://schemas.microsoft.com/office/drawing/2014/chart" uri="{C3380CC4-5D6E-409C-BE32-E72D297353CC}">
              <c16:uniqueId val="{00000005-1F80-4B52-A2DC-FE7DFF9A1D17}"/>
            </c:ext>
          </c:extLst>
        </c:ser>
        <c:ser>
          <c:idx val="6"/>
          <c:order val="6"/>
          <c:tx>
            <c:v>rpmI 2.5 CBD</c:v>
          </c:tx>
          <c:spPr>
            <a:ln w="25400" cap="rnd">
              <a:noFill/>
              <a:round/>
            </a:ln>
            <a:effectLst/>
          </c:spPr>
          <c:marker>
            <c:symbol val="circle"/>
            <c:size val="7"/>
            <c:spPr>
              <a:solidFill>
                <a:schemeClr val="bg1"/>
              </a:solidFill>
              <a:ln w="9525">
                <a:solidFill>
                  <a:schemeClr val="tx1"/>
                </a:solidFill>
              </a:ln>
              <a:effectLst/>
            </c:spPr>
          </c:marker>
          <c:xVal>
            <c:numRef>
              <c:f>'Summary against rpoC'!$BD$176:$BH$176</c:f>
              <c:numCache>
                <c:formatCode>General</c:formatCode>
                <c:ptCount val="5"/>
                <c:pt idx="0">
                  <c:v>2.8</c:v>
                </c:pt>
                <c:pt idx="1">
                  <c:v>2.92</c:v>
                </c:pt>
                <c:pt idx="2">
                  <c:v>2.86</c:v>
                </c:pt>
                <c:pt idx="3">
                  <c:v>2.86</c:v>
                </c:pt>
                <c:pt idx="4">
                  <c:v>2.86</c:v>
                </c:pt>
              </c:numCache>
            </c:numRef>
          </c:xVal>
          <c:yVal>
            <c:numRef>
              <c:f>'Summary against rpoC'!$BD$158:$BH$158</c:f>
              <c:numCache>
                <c:formatCode>General</c:formatCode>
                <c:ptCount val="5"/>
                <c:pt idx="0">
                  <c:v>1.6215727838661007</c:v>
                </c:pt>
                <c:pt idx="1">
                  <c:v>1.6768689061744271</c:v>
                </c:pt>
                <c:pt idx="2">
                  <c:v>2.3028133500017556</c:v>
                </c:pt>
                <c:pt idx="3">
                  <c:v>1.5843281484034104</c:v>
                </c:pt>
                <c:pt idx="4">
                  <c:v>2.7666215317716345</c:v>
                </c:pt>
              </c:numCache>
            </c:numRef>
          </c:yVal>
          <c:smooth val="0"/>
          <c:extLst xmlns:c16r2="http://schemas.microsoft.com/office/drawing/2015/06/chart">
            <c:ext xmlns:c16="http://schemas.microsoft.com/office/drawing/2014/chart" uri="{C3380CC4-5D6E-409C-BE32-E72D297353CC}">
              <c16:uniqueId val="{00000006-1F80-4B52-A2DC-FE7DFF9A1D17}"/>
            </c:ext>
          </c:extLst>
        </c:ser>
        <c:ser>
          <c:idx val="7"/>
          <c:order val="7"/>
          <c:tx>
            <c:v>rpmI 5 point</c:v>
          </c:tx>
          <c:spPr>
            <a:ln w="25400" cap="rnd">
              <a:noFill/>
              <a:round/>
            </a:ln>
            <a:effectLst/>
          </c:spPr>
          <c:marker>
            <c:symbol val="circle"/>
            <c:size val="7"/>
            <c:spPr>
              <a:solidFill>
                <a:schemeClr val="bg1"/>
              </a:solidFill>
              <a:ln w="9525">
                <a:solidFill>
                  <a:schemeClr val="tx1"/>
                </a:solidFill>
              </a:ln>
              <a:effectLst/>
            </c:spPr>
          </c:marker>
          <c:xVal>
            <c:numRef>
              <c:f>'Summary against rpoC'!$BD$184:$BL$184</c:f>
              <c:numCache>
                <c:formatCode>General</c:formatCode>
                <c:ptCount val="9"/>
                <c:pt idx="0">
                  <c:v>3.12</c:v>
                </c:pt>
                <c:pt idx="1">
                  <c:v>3.2</c:v>
                </c:pt>
                <c:pt idx="2">
                  <c:v>3.12</c:v>
                </c:pt>
                <c:pt idx="3">
                  <c:v>3.2</c:v>
                </c:pt>
                <c:pt idx="4">
                  <c:v>3.15</c:v>
                </c:pt>
                <c:pt idx="5">
                  <c:v>3.12</c:v>
                </c:pt>
                <c:pt idx="6">
                  <c:v>3.2</c:v>
                </c:pt>
                <c:pt idx="7">
                  <c:v>3.18</c:v>
                </c:pt>
                <c:pt idx="8">
                  <c:v>3.15</c:v>
                </c:pt>
              </c:numCache>
            </c:numRef>
          </c:xVal>
          <c:yVal>
            <c:numRef>
              <c:f>'Summary against rpoC'!$BD$167:$BL$167</c:f>
              <c:numCache>
                <c:formatCode>General</c:formatCode>
                <c:ptCount val="9"/>
                <c:pt idx="0">
                  <c:v>0.99525256401112916</c:v>
                </c:pt>
                <c:pt idx="1">
                  <c:v>1.4084899997446767</c:v>
                </c:pt>
                <c:pt idx="2">
                  <c:v>2.4508154858124778</c:v>
                </c:pt>
                <c:pt idx="3">
                  <c:v>2.3868525563271019</c:v>
                </c:pt>
                <c:pt idx="4">
                  <c:v>2.0820526806280855</c:v>
                </c:pt>
                <c:pt idx="5">
                  <c:v>1.3366171090200782</c:v>
                </c:pt>
                <c:pt idx="6">
                  <c:v>1.1082500455497579</c:v>
                </c:pt>
                <c:pt idx="7">
                  <c:v>0.87449404710914425</c:v>
                </c:pt>
                <c:pt idx="8">
                  <c:v>2.6387381730289574</c:v>
                </c:pt>
              </c:numCache>
            </c:numRef>
          </c:yVal>
          <c:smooth val="0"/>
          <c:extLst xmlns:c16r2="http://schemas.microsoft.com/office/drawing/2015/06/chart">
            <c:ext xmlns:c16="http://schemas.microsoft.com/office/drawing/2014/chart" uri="{C3380CC4-5D6E-409C-BE32-E72D297353CC}">
              <c16:uniqueId val="{00000007-1F80-4B52-A2DC-FE7DFF9A1D17}"/>
            </c:ext>
          </c:extLst>
        </c:ser>
        <c:ser>
          <c:idx val="8"/>
          <c:order val="8"/>
          <c:tx>
            <c:v>rpmH 2.5 CBD</c:v>
          </c:tx>
          <c:spPr>
            <a:ln w="25400" cap="rnd">
              <a:noFill/>
              <a:round/>
            </a:ln>
            <a:effectLst/>
          </c:spPr>
          <c:marker>
            <c:symbol val="circle"/>
            <c:size val="7"/>
            <c:spPr>
              <a:solidFill>
                <a:schemeClr val="bg1"/>
              </a:solidFill>
              <a:ln w="9525">
                <a:solidFill>
                  <a:schemeClr val="tx1"/>
                </a:solidFill>
              </a:ln>
              <a:effectLst/>
            </c:spPr>
          </c:marker>
          <c:xVal>
            <c:numRef>
              <c:f>'Summary against rpoC'!$BD$177:$BJ$177</c:f>
              <c:numCache>
                <c:formatCode>General</c:formatCode>
                <c:ptCount val="7"/>
                <c:pt idx="0">
                  <c:v>3.8</c:v>
                </c:pt>
                <c:pt idx="1">
                  <c:v>3.92</c:v>
                </c:pt>
                <c:pt idx="2">
                  <c:v>3.8</c:v>
                </c:pt>
                <c:pt idx="3">
                  <c:v>3.92</c:v>
                </c:pt>
                <c:pt idx="4">
                  <c:v>3.86</c:v>
                </c:pt>
                <c:pt idx="5">
                  <c:v>3.82</c:v>
                </c:pt>
                <c:pt idx="6">
                  <c:v>3.9</c:v>
                </c:pt>
              </c:numCache>
            </c:numRef>
          </c:xVal>
          <c:yVal>
            <c:numRef>
              <c:f>'Summary against rpoC'!$BD$159:$BJ$159</c:f>
              <c:numCache>
                <c:formatCode>General</c:formatCode>
                <c:ptCount val="7"/>
                <c:pt idx="0">
                  <c:v>0.67987943074016122</c:v>
                </c:pt>
                <c:pt idx="1">
                  <c:v>0.7639457691847743</c:v>
                </c:pt>
                <c:pt idx="2">
                  <c:v>0.55145990721513294</c:v>
                </c:pt>
                <c:pt idx="3">
                  <c:v>1.2435791821516569</c:v>
                </c:pt>
                <c:pt idx="4">
                  <c:v>0.74592805759026837</c:v>
                </c:pt>
                <c:pt idx="5">
                  <c:v>1.2618888224903273</c:v>
                </c:pt>
                <c:pt idx="6">
                  <c:v>0.50512816252934312</c:v>
                </c:pt>
              </c:numCache>
            </c:numRef>
          </c:yVal>
          <c:smooth val="0"/>
          <c:extLst xmlns:c16r2="http://schemas.microsoft.com/office/drawing/2015/06/chart">
            <c:ext xmlns:c16="http://schemas.microsoft.com/office/drawing/2014/chart" uri="{C3380CC4-5D6E-409C-BE32-E72D297353CC}">
              <c16:uniqueId val="{00000008-1F80-4B52-A2DC-FE7DFF9A1D17}"/>
            </c:ext>
          </c:extLst>
        </c:ser>
        <c:ser>
          <c:idx val="9"/>
          <c:order val="9"/>
          <c:tx>
            <c:v>rpmH 5 point</c:v>
          </c:tx>
          <c:spPr>
            <a:ln w="25400" cap="rnd">
              <a:noFill/>
              <a:round/>
            </a:ln>
            <a:effectLst/>
          </c:spPr>
          <c:marker>
            <c:symbol val="circle"/>
            <c:size val="7"/>
            <c:spPr>
              <a:solidFill>
                <a:schemeClr val="bg1"/>
              </a:solidFill>
              <a:ln w="9525">
                <a:solidFill>
                  <a:schemeClr val="tx1"/>
                </a:solidFill>
              </a:ln>
              <a:effectLst/>
            </c:spPr>
          </c:marker>
          <c:xVal>
            <c:numRef>
              <c:f>'Summary against rpoC'!$BD$185:$BL$185</c:f>
              <c:numCache>
                <c:formatCode>General</c:formatCode>
                <c:ptCount val="9"/>
                <c:pt idx="0">
                  <c:v>4.0999999999999996</c:v>
                </c:pt>
                <c:pt idx="1">
                  <c:v>4.0999999999999996</c:v>
                </c:pt>
                <c:pt idx="2">
                  <c:v>4.0999999999999996</c:v>
                </c:pt>
                <c:pt idx="3">
                  <c:v>4.12</c:v>
                </c:pt>
                <c:pt idx="4">
                  <c:v>4.18</c:v>
                </c:pt>
                <c:pt idx="5">
                  <c:v>4.18</c:v>
                </c:pt>
                <c:pt idx="6">
                  <c:v>4.18</c:v>
                </c:pt>
                <c:pt idx="7">
                  <c:v>4.1500000000000004</c:v>
                </c:pt>
                <c:pt idx="8">
                  <c:v>4.18</c:v>
                </c:pt>
              </c:numCache>
            </c:numRef>
          </c:xVal>
          <c:yVal>
            <c:numRef>
              <c:f>'Summary against rpoC'!$BD$168:$BL$168</c:f>
              <c:numCache>
                <c:formatCode>General</c:formatCode>
                <c:ptCount val="9"/>
                <c:pt idx="0">
                  <c:v>0.53674446828640721</c:v>
                </c:pt>
                <c:pt idx="1">
                  <c:v>0.7596053939844204</c:v>
                </c:pt>
                <c:pt idx="2">
                  <c:v>1.1839424679359638</c:v>
                </c:pt>
                <c:pt idx="3">
                  <c:v>1.4890689647821296</c:v>
                </c:pt>
                <c:pt idx="4">
                  <c:v>1.1442056089008379</c:v>
                </c:pt>
                <c:pt idx="5">
                  <c:v>0.72782365183718734</c:v>
                </c:pt>
                <c:pt idx="6">
                  <c:v>0.60445875402172777</c:v>
                </c:pt>
                <c:pt idx="7">
                  <c:v>0.48327131077950236</c:v>
                </c:pt>
                <c:pt idx="8">
                  <c:v>1.4372053202939339</c:v>
                </c:pt>
              </c:numCache>
            </c:numRef>
          </c:yVal>
          <c:smooth val="0"/>
          <c:extLst xmlns:c16r2="http://schemas.microsoft.com/office/drawing/2015/06/chart">
            <c:ext xmlns:c16="http://schemas.microsoft.com/office/drawing/2014/chart" uri="{C3380CC4-5D6E-409C-BE32-E72D297353CC}">
              <c16:uniqueId val="{00000009-1F80-4B52-A2DC-FE7DFF9A1D17}"/>
            </c:ext>
          </c:extLst>
        </c:ser>
        <c:ser>
          <c:idx val="10"/>
          <c:order val="10"/>
          <c:tx>
            <c:v>rbpA 2.5 point</c:v>
          </c:tx>
          <c:spPr>
            <a:ln w="25400" cap="rnd">
              <a:noFill/>
              <a:round/>
            </a:ln>
            <a:effectLst/>
          </c:spPr>
          <c:marker>
            <c:symbol val="circle"/>
            <c:size val="7"/>
            <c:spPr>
              <a:solidFill>
                <a:schemeClr val="bg1"/>
              </a:solidFill>
              <a:ln w="9525">
                <a:solidFill>
                  <a:schemeClr val="tx1"/>
                </a:solidFill>
              </a:ln>
              <a:effectLst/>
            </c:spPr>
          </c:marker>
          <c:xVal>
            <c:numRef>
              <c:f>'Summary against rpoC'!$BD$178:$BJ$178</c:f>
              <c:numCache>
                <c:formatCode>General</c:formatCode>
                <c:ptCount val="7"/>
                <c:pt idx="0">
                  <c:v>4.8600000000000003</c:v>
                </c:pt>
                <c:pt idx="1">
                  <c:v>4.8600000000000003</c:v>
                </c:pt>
                <c:pt idx="2">
                  <c:v>4.83</c:v>
                </c:pt>
                <c:pt idx="3">
                  <c:v>4.8600000000000003</c:v>
                </c:pt>
                <c:pt idx="4">
                  <c:v>4.8600000000000003</c:v>
                </c:pt>
                <c:pt idx="5">
                  <c:v>4.8600000000000003</c:v>
                </c:pt>
                <c:pt idx="6">
                  <c:v>4.91</c:v>
                </c:pt>
              </c:numCache>
            </c:numRef>
          </c:xVal>
          <c:yVal>
            <c:numRef>
              <c:f>'Summary against rpoC'!$BD$160:$BJ$160</c:f>
              <c:numCache>
                <c:formatCode>General</c:formatCode>
                <c:ptCount val="7"/>
                <c:pt idx="0">
                  <c:v>3.2408034558087042</c:v>
                </c:pt>
                <c:pt idx="1">
                  <c:v>4.1295125164419826</c:v>
                </c:pt>
                <c:pt idx="2">
                  <c:v>2.3247782432645452</c:v>
                </c:pt>
                <c:pt idx="3">
                  <c:v>4.6137655783931137</c:v>
                </c:pt>
                <c:pt idx="4">
                  <c:v>3.2266648770020554</c:v>
                </c:pt>
                <c:pt idx="5">
                  <c:v>5.7570721575026482</c:v>
                </c:pt>
                <c:pt idx="6">
                  <c:v>2.1773539751702145</c:v>
                </c:pt>
              </c:numCache>
            </c:numRef>
          </c:yVal>
          <c:smooth val="0"/>
          <c:extLst xmlns:c16r2="http://schemas.microsoft.com/office/drawing/2015/06/chart">
            <c:ext xmlns:c16="http://schemas.microsoft.com/office/drawing/2014/chart" uri="{C3380CC4-5D6E-409C-BE32-E72D297353CC}">
              <c16:uniqueId val="{0000000A-1F80-4B52-A2DC-FE7DFF9A1D17}"/>
            </c:ext>
          </c:extLst>
        </c:ser>
        <c:ser>
          <c:idx val="11"/>
          <c:order val="11"/>
          <c:tx>
            <c:v>rbpA 5 point</c:v>
          </c:tx>
          <c:spPr>
            <a:ln w="25400" cap="rnd">
              <a:noFill/>
              <a:round/>
            </a:ln>
            <a:effectLst/>
          </c:spPr>
          <c:marker>
            <c:symbol val="circle"/>
            <c:size val="7"/>
            <c:spPr>
              <a:solidFill>
                <a:schemeClr val="bg1"/>
              </a:solidFill>
              <a:ln w="9525">
                <a:solidFill>
                  <a:schemeClr val="tx1"/>
                </a:solidFill>
              </a:ln>
              <a:effectLst/>
            </c:spPr>
          </c:marker>
          <c:xVal>
            <c:numRef>
              <c:f>'Summary against rpoC'!$BD$186:$BK$186</c:f>
              <c:numCache>
                <c:formatCode>General</c:formatCode>
                <c:ptCount val="8"/>
                <c:pt idx="0">
                  <c:v>5.0999999999999996</c:v>
                </c:pt>
                <c:pt idx="1">
                  <c:v>5.15</c:v>
                </c:pt>
                <c:pt idx="2">
                  <c:v>5.0999999999999996</c:v>
                </c:pt>
                <c:pt idx="3">
                  <c:v>5.15</c:v>
                </c:pt>
                <c:pt idx="4">
                  <c:v>5.2</c:v>
                </c:pt>
                <c:pt idx="5">
                  <c:v>5.2</c:v>
                </c:pt>
                <c:pt idx="6">
                  <c:v>5.15</c:v>
                </c:pt>
                <c:pt idx="7">
                  <c:v>5.15</c:v>
                </c:pt>
              </c:numCache>
            </c:numRef>
          </c:xVal>
          <c:yVal>
            <c:numRef>
              <c:f>'Summary against rpoC'!$BD$169:$BK$169</c:f>
              <c:numCache>
                <c:formatCode>General</c:formatCode>
                <c:ptCount val="8"/>
                <c:pt idx="0">
                  <c:v>2.6923457065952379</c:v>
                </c:pt>
                <c:pt idx="1">
                  <c:v>3.8102308305658412</c:v>
                </c:pt>
                <c:pt idx="2">
                  <c:v>4.4028790448025763</c:v>
                </c:pt>
                <c:pt idx="3">
                  <c:v>5.1944592605554245</c:v>
                </c:pt>
                <c:pt idx="4">
                  <c:v>4.4691897119746136</c:v>
                </c:pt>
                <c:pt idx="5">
                  <c:v>2.6227850080967525</c:v>
                </c:pt>
                <c:pt idx="6">
                  <c:v>2.4284749212780885</c:v>
                </c:pt>
                <c:pt idx="7">
                  <c:v>1.7350969452074232</c:v>
                </c:pt>
              </c:numCache>
            </c:numRef>
          </c:yVal>
          <c:smooth val="0"/>
          <c:extLst xmlns:c16r2="http://schemas.microsoft.com/office/drawing/2015/06/chart">
            <c:ext xmlns:c16="http://schemas.microsoft.com/office/drawing/2014/chart" uri="{C3380CC4-5D6E-409C-BE32-E72D297353CC}">
              <c16:uniqueId val="{0000000B-1F80-4B52-A2DC-FE7DFF9A1D17}"/>
            </c:ext>
          </c:extLst>
        </c:ser>
        <c:dLbls>
          <c:showLegendKey val="0"/>
          <c:showVal val="0"/>
          <c:showCatName val="0"/>
          <c:showSerName val="0"/>
          <c:showPercent val="0"/>
          <c:showBubbleSize val="0"/>
        </c:dLbls>
        <c:axId val="388322384"/>
        <c:axId val="388320424"/>
      </c:scatterChart>
      <c:catAx>
        <c:axId val="3883223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1" u="none" strike="noStrike" kern="1200" baseline="0">
                <a:solidFill>
                  <a:sysClr val="windowText" lastClr="000000"/>
                </a:solidFill>
                <a:latin typeface="+mn-lt"/>
                <a:ea typeface="+mn-ea"/>
                <a:cs typeface="+mn-cs"/>
              </a:defRPr>
            </a:pPr>
            <a:endParaRPr lang="en-US"/>
          </a:p>
        </c:txPr>
        <c:crossAx val="388320424"/>
        <c:crosses val="autoZero"/>
        <c:auto val="1"/>
        <c:lblAlgn val="ctr"/>
        <c:lblOffset val="100"/>
        <c:noMultiLvlLbl val="0"/>
      </c:catAx>
      <c:valAx>
        <c:axId val="388320424"/>
        <c:scaling>
          <c:orientation val="minMax"/>
          <c:max val="6.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r>
                  <a:rPr lang="en-US" sz="1100">
                    <a:solidFill>
                      <a:sysClr val="windowText" lastClr="000000"/>
                    </a:solidFill>
                  </a:rPr>
                  <a:t>Fold</a:t>
                </a:r>
                <a:r>
                  <a:rPr lang="en-US" sz="1100" baseline="0">
                    <a:solidFill>
                      <a:sysClr val="windowText" lastClr="000000"/>
                    </a:solidFill>
                  </a:rPr>
                  <a:t> </a:t>
                </a:r>
                <a:r>
                  <a:rPr lang="en-US" sz="1100">
                    <a:solidFill>
                      <a:sysClr val="windowText" lastClr="000000"/>
                    </a:solidFill>
                  </a:rPr>
                  <a:t>Change in Gene Expression</a:t>
                </a:r>
              </a:p>
            </c:rich>
          </c:tx>
          <c:layout>
            <c:manualLayout>
              <c:xMode val="edge"/>
              <c:yMode val="edge"/>
              <c:x val="2.7762472611123308E-2"/>
              <c:y val="7.1774474557472281E-2"/>
            </c:manualLayout>
          </c:layout>
          <c:overlay val="0"/>
          <c:spPr>
            <a:noFill/>
            <a:ln>
              <a:noFill/>
            </a:ln>
            <a:effectLst/>
          </c:spPr>
          <c:txPr>
            <a:bodyPr rot="-54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8322384"/>
        <c:crosses val="autoZero"/>
        <c:crossBetween val="between"/>
      </c:valAx>
      <c:spPr>
        <a:noFill/>
        <a:ln>
          <a:solidFill>
            <a:schemeClr val="tx1"/>
          </a:solidFill>
        </a:ln>
        <a:effectLst/>
      </c:spPr>
    </c:plotArea>
    <c:legend>
      <c:legendPos val="r"/>
      <c:layout>
        <c:manualLayout>
          <c:xMode val="edge"/>
          <c:yMode val="edge"/>
          <c:x val="0.11627631784735665"/>
          <c:y val="6.2245575623834065E-2"/>
          <c:w val="0.25551415607673605"/>
          <c:h val="0.13219707711727388"/>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r>
              <a:rPr lang="en-US" sz="1200" b="0" i="0" baseline="0">
                <a:solidFill>
                  <a:sysClr val="windowText" lastClr="000000"/>
                </a:solidFill>
                <a:effectLst/>
              </a:rPr>
              <a:t>5 d  </a:t>
            </a:r>
            <a:r>
              <a:rPr lang="en-US" sz="1200" b="0" i="1" baseline="0">
                <a:solidFill>
                  <a:sysClr val="windowText" lastClr="000000"/>
                </a:solidFill>
                <a:effectLst/>
              </a:rPr>
              <a:t>Gardnerella vaginalis </a:t>
            </a:r>
            <a:r>
              <a:rPr lang="en-US" sz="1200" b="0" i="0" baseline="0">
                <a:solidFill>
                  <a:sysClr val="windowText" lastClr="000000"/>
                </a:solidFill>
                <a:effectLst/>
              </a:rPr>
              <a:t>CI-1</a:t>
            </a:r>
            <a:r>
              <a:rPr lang="en-US" sz="1200" b="0" i="1" baseline="0">
                <a:solidFill>
                  <a:sysClr val="windowText" lastClr="000000"/>
                </a:solidFill>
                <a:effectLst/>
              </a:rPr>
              <a:t> </a:t>
            </a:r>
            <a:r>
              <a:rPr lang="en-US" sz="1200" b="0" i="0" baseline="0">
                <a:solidFill>
                  <a:sysClr val="windowText" lastClr="000000"/>
                </a:solidFill>
                <a:effectLst/>
              </a:rPr>
              <a:t>initial OD = 0.2</a:t>
            </a:r>
            <a:endParaRPr lang="en-US" sz="1200">
              <a:solidFill>
                <a:sysClr val="windowText" lastClr="000000"/>
              </a:solidFill>
              <a:effectLst/>
            </a:endParaRPr>
          </a:p>
        </c:rich>
      </c:tx>
      <c:layout>
        <c:manualLayout>
          <c:xMode val="edge"/>
          <c:yMode val="edge"/>
          <c:x val="0.26865448722359692"/>
          <c:y val="3.0478196924770416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9474986679296669"/>
          <c:y val="0.12601679790026246"/>
          <c:w val="0.79253606457087589"/>
          <c:h val="0.71390995006705937"/>
        </c:manualLayout>
      </c:layout>
      <c:barChart>
        <c:barDir val="col"/>
        <c:grouping val="clustered"/>
        <c:varyColors val="0"/>
        <c:ser>
          <c:idx val="0"/>
          <c:order val="0"/>
          <c:tx>
            <c:v>CBD</c:v>
          </c:tx>
          <c:spPr>
            <a:solidFill>
              <a:srgbClr val="0070C0"/>
            </a:solidFill>
            <a:ln>
              <a:solidFill>
                <a:schemeClr val="tx1"/>
              </a:solidFill>
            </a:ln>
            <a:effectLst/>
          </c:spPr>
          <c:invertIfNegative val="0"/>
          <c:errBars>
            <c:errBarType val="plus"/>
            <c:errValType val="cust"/>
            <c:noEndCap val="0"/>
            <c:plus>
              <c:numRef>
                <c:f>'Turbidimetric 1_01'!$K$40:$K$44</c:f>
                <c:numCache>
                  <c:formatCode>General</c:formatCode>
                  <c:ptCount val="5"/>
                  <c:pt idx="0">
                    <c:v>6.8013817586674463</c:v>
                  </c:pt>
                  <c:pt idx="1">
                    <c:v>5.3274626918234498</c:v>
                  </c:pt>
                  <c:pt idx="2">
                    <c:v>2.7000454496996316</c:v>
                  </c:pt>
                  <c:pt idx="3">
                    <c:v>0.43125885193830399</c:v>
                  </c:pt>
                  <c:pt idx="4">
                    <c:v>0.42735597662343888</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numRef>
              <c:f>'Turbidimetric 1_01'!$I$40:$I$44</c:f>
              <c:numCache>
                <c:formatCode>General</c:formatCode>
                <c:ptCount val="5"/>
                <c:pt idx="0">
                  <c:v>0</c:v>
                </c:pt>
                <c:pt idx="1">
                  <c:v>1.25</c:v>
                </c:pt>
                <c:pt idx="2">
                  <c:v>2.5</c:v>
                </c:pt>
                <c:pt idx="3">
                  <c:v>5</c:v>
                </c:pt>
                <c:pt idx="4">
                  <c:v>10</c:v>
                </c:pt>
              </c:numCache>
            </c:numRef>
          </c:cat>
          <c:val>
            <c:numRef>
              <c:f>'Turbidimetric 1_01'!$J$40:$J$44</c:f>
              <c:numCache>
                <c:formatCode>General</c:formatCode>
                <c:ptCount val="5"/>
                <c:pt idx="0" formatCode="0.0000">
                  <c:v>94.187474416700795</c:v>
                </c:pt>
                <c:pt idx="1">
                  <c:v>21.694637740483014</c:v>
                </c:pt>
                <c:pt idx="2">
                  <c:v>17.683176422431433</c:v>
                </c:pt>
                <c:pt idx="3">
                  <c:v>17.724109701187061</c:v>
                </c:pt>
                <c:pt idx="4">
                  <c:v>20.139173147769139</c:v>
                </c:pt>
              </c:numCache>
            </c:numRef>
          </c:val>
          <c:extLst xmlns:c16r2="http://schemas.microsoft.com/office/drawing/2015/06/chart">
            <c:ext xmlns:c16="http://schemas.microsoft.com/office/drawing/2014/chart" uri="{C3380CC4-5D6E-409C-BE32-E72D297353CC}">
              <c16:uniqueId val="{00000000-6EE3-4F11-8EB0-6C045DBAD10B}"/>
            </c:ext>
          </c:extLst>
        </c:ser>
        <c:ser>
          <c:idx val="1"/>
          <c:order val="1"/>
          <c:tx>
            <c:strRef>
              <c:f>'Turbidimetric 1_01'!$P$68</c:f>
              <c:strCache>
                <c:ptCount val="1"/>
                <c:pt idx="0">
                  <c:v>Equal ethanol concentration</c:v>
                </c:pt>
              </c:strCache>
            </c:strRef>
          </c:tx>
          <c:spPr>
            <a:solidFill>
              <a:schemeClr val="tx1">
                <a:lumMod val="50000"/>
                <a:lumOff val="50000"/>
              </a:schemeClr>
            </a:solidFill>
            <a:ln>
              <a:solidFill>
                <a:schemeClr val="tx1"/>
              </a:solidFill>
            </a:ln>
            <a:effectLst/>
          </c:spPr>
          <c:invertIfNegative val="0"/>
          <c:errBars>
            <c:errBarType val="plus"/>
            <c:errValType val="cust"/>
            <c:noEndCap val="0"/>
            <c:plus>
              <c:numRef>
                <c:f>'Turbidimetric 1_01'!$O$40:$O$44</c:f>
                <c:numCache>
                  <c:formatCode>General</c:formatCode>
                  <c:ptCount val="5"/>
                  <c:pt idx="0">
                    <c:v>4.8641757643074168</c:v>
                  </c:pt>
                  <c:pt idx="1">
                    <c:v>6.9063309164005844</c:v>
                  </c:pt>
                  <c:pt idx="2">
                    <c:v>2.5295971437544664</c:v>
                  </c:pt>
                  <c:pt idx="3">
                    <c:v>7.8850500646804598</c:v>
                  </c:pt>
                  <c:pt idx="4">
                    <c:v>6.2668034312342593</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numRef>
              <c:f>'Turbidimetric 1_01'!$I$40:$I$44</c:f>
              <c:numCache>
                <c:formatCode>General</c:formatCode>
                <c:ptCount val="5"/>
                <c:pt idx="0">
                  <c:v>0</c:v>
                </c:pt>
                <c:pt idx="1">
                  <c:v>1.25</c:v>
                </c:pt>
                <c:pt idx="2">
                  <c:v>2.5</c:v>
                </c:pt>
                <c:pt idx="3">
                  <c:v>5</c:v>
                </c:pt>
                <c:pt idx="4">
                  <c:v>10</c:v>
                </c:pt>
              </c:numCache>
            </c:numRef>
          </c:cat>
          <c:val>
            <c:numRef>
              <c:f>'Turbidimetric 1_01'!$N$40:$N$44</c:f>
              <c:numCache>
                <c:formatCode>General</c:formatCode>
                <c:ptCount val="5"/>
                <c:pt idx="0" formatCode="0.0000">
                  <c:v>100</c:v>
                </c:pt>
                <c:pt idx="1">
                  <c:v>105.08259212198222</c:v>
                </c:pt>
                <c:pt idx="2">
                  <c:v>92.799661160525176</c:v>
                </c:pt>
                <c:pt idx="3">
                  <c:v>101.6518424396442</c:v>
                </c:pt>
                <c:pt idx="4">
                  <c:v>96.569250317661997</c:v>
                </c:pt>
              </c:numCache>
            </c:numRef>
          </c:val>
          <c:extLst xmlns:c16r2="http://schemas.microsoft.com/office/drawing/2015/06/chart">
            <c:ext xmlns:c16="http://schemas.microsoft.com/office/drawing/2014/chart" uri="{C3380CC4-5D6E-409C-BE32-E72D297353CC}">
              <c16:uniqueId val="{00000001-6EE3-4F11-8EB0-6C045DBAD10B}"/>
            </c:ext>
          </c:extLst>
        </c:ser>
        <c:dLbls>
          <c:showLegendKey val="0"/>
          <c:showVal val="0"/>
          <c:showCatName val="0"/>
          <c:showSerName val="0"/>
          <c:showPercent val="0"/>
          <c:showBubbleSize val="0"/>
        </c:dLbls>
        <c:gapWidth val="219"/>
        <c:overlap val="-27"/>
        <c:axId val="286277096"/>
        <c:axId val="286277880"/>
      </c:barChart>
      <c:scatterChart>
        <c:scatterStyle val="lineMarker"/>
        <c:varyColors val="0"/>
        <c:ser>
          <c:idx val="2"/>
          <c:order val="2"/>
          <c:tx>
            <c:v>0 control point</c:v>
          </c:tx>
          <c:spPr>
            <a:ln w="25400" cap="rnd">
              <a:noFill/>
              <a:round/>
            </a:ln>
            <a:effectLst/>
          </c:spPr>
          <c:marker>
            <c:symbol val="circle"/>
            <c:size val="7"/>
            <c:spPr>
              <a:solidFill>
                <a:schemeClr val="bg1"/>
              </a:solidFill>
              <a:ln w="9525">
                <a:solidFill>
                  <a:schemeClr val="tx1"/>
                </a:solidFill>
              </a:ln>
              <a:effectLst/>
            </c:spPr>
          </c:marker>
          <c:xVal>
            <c:numRef>
              <c:f>'Turbidimetric 1_01'!$AB$19:$AD$19</c:f>
              <c:numCache>
                <c:formatCode>General</c:formatCode>
                <c:ptCount val="3"/>
                <c:pt idx="0">
                  <c:v>0.85</c:v>
                </c:pt>
                <c:pt idx="1">
                  <c:v>0.88</c:v>
                </c:pt>
                <c:pt idx="2">
                  <c:v>0.88</c:v>
                </c:pt>
              </c:numCache>
            </c:numRef>
          </c:xVal>
          <c:yVal>
            <c:numRef>
              <c:f>'Turbidimetric 1_01'!$AB$17:$AD$17</c:f>
              <c:numCache>
                <c:formatCode>General</c:formatCode>
                <c:ptCount val="3"/>
                <c:pt idx="0">
                  <c:v>106.51890482398957</c:v>
                </c:pt>
                <c:pt idx="1">
                  <c:v>97.783572359843546</c:v>
                </c:pt>
                <c:pt idx="2">
                  <c:v>86.962190352020855</c:v>
                </c:pt>
              </c:numCache>
            </c:numRef>
          </c:yVal>
          <c:smooth val="0"/>
          <c:extLst xmlns:c16r2="http://schemas.microsoft.com/office/drawing/2015/06/chart">
            <c:ext xmlns:c16="http://schemas.microsoft.com/office/drawing/2014/chart" uri="{C3380CC4-5D6E-409C-BE32-E72D297353CC}">
              <c16:uniqueId val="{00000002-6EE3-4F11-8EB0-6C045DBAD10B}"/>
            </c:ext>
          </c:extLst>
        </c:ser>
        <c:ser>
          <c:idx val="3"/>
          <c:order val="3"/>
          <c:tx>
            <c:v>0 ethanol point</c:v>
          </c:tx>
          <c:spPr>
            <a:ln w="25400" cap="rnd">
              <a:noFill/>
              <a:round/>
            </a:ln>
            <a:effectLst/>
          </c:spPr>
          <c:marker>
            <c:symbol val="circle"/>
            <c:size val="7"/>
            <c:spPr>
              <a:solidFill>
                <a:schemeClr val="bg1"/>
              </a:solidFill>
              <a:ln w="9525">
                <a:solidFill>
                  <a:schemeClr val="tx1"/>
                </a:solidFill>
              </a:ln>
              <a:effectLst/>
            </c:spPr>
          </c:marker>
          <c:xVal>
            <c:numRef>
              <c:f>'Turbidimetric 1_01'!$AF$19:$AH$19</c:f>
              <c:numCache>
                <c:formatCode>General</c:formatCode>
                <c:ptCount val="3"/>
                <c:pt idx="0">
                  <c:v>1.1499999999999999</c:v>
                </c:pt>
                <c:pt idx="1">
                  <c:v>1.1499999999999999</c:v>
                </c:pt>
                <c:pt idx="2">
                  <c:v>1.1499999999999999</c:v>
                </c:pt>
              </c:numCache>
            </c:numRef>
          </c:xVal>
          <c:yVal>
            <c:numRef>
              <c:f>'Turbidimetric 1_01'!$AF$12:$AH$12</c:f>
              <c:numCache>
                <c:formatCode>General</c:formatCode>
                <c:ptCount val="3"/>
                <c:pt idx="0">
                  <c:v>105.46378653113086</c:v>
                </c:pt>
                <c:pt idx="1">
                  <c:v>95.552731893265559</c:v>
                </c:pt>
                <c:pt idx="2">
                  <c:v>98.983481575603562</c:v>
                </c:pt>
              </c:numCache>
            </c:numRef>
          </c:yVal>
          <c:smooth val="0"/>
          <c:extLst xmlns:c16r2="http://schemas.microsoft.com/office/drawing/2015/06/chart">
            <c:ext xmlns:c16="http://schemas.microsoft.com/office/drawing/2014/chart" uri="{C3380CC4-5D6E-409C-BE32-E72D297353CC}">
              <c16:uniqueId val="{00000003-6EE3-4F11-8EB0-6C045DBAD10B}"/>
            </c:ext>
          </c:extLst>
        </c:ser>
        <c:ser>
          <c:idx val="4"/>
          <c:order val="4"/>
          <c:tx>
            <c:v>1.25 cbd point</c:v>
          </c:tx>
          <c:spPr>
            <a:ln w="25400" cap="rnd">
              <a:noFill/>
              <a:round/>
            </a:ln>
            <a:effectLst/>
          </c:spPr>
          <c:marker>
            <c:symbol val="circle"/>
            <c:size val="7"/>
            <c:spPr>
              <a:solidFill>
                <a:schemeClr val="bg1"/>
              </a:solidFill>
              <a:ln w="9525">
                <a:solidFill>
                  <a:schemeClr val="tx1"/>
                </a:solidFill>
              </a:ln>
              <a:effectLst/>
            </c:spPr>
          </c:marker>
          <c:xVal>
            <c:numRef>
              <c:f>'Turbidimetric 1_01'!$AB$23:$AD$23</c:f>
              <c:numCache>
                <c:formatCode>General</c:formatCode>
                <c:ptCount val="3"/>
                <c:pt idx="0">
                  <c:v>1.88</c:v>
                </c:pt>
                <c:pt idx="1">
                  <c:v>1.88</c:v>
                </c:pt>
                <c:pt idx="2">
                  <c:v>1.88</c:v>
                </c:pt>
              </c:numCache>
            </c:numRef>
          </c:xVal>
          <c:yVal>
            <c:numRef>
              <c:f>'Turbidimetric 1_01'!$AB$16:$AD$16</c:f>
              <c:numCache>
                <c:formatCode>General</c:formatCode>
                <c:ptCount val="3"/>
                <c:pt idx="0">
                  <c:v>28.422425032594521</c:v>
                </c:pt>
                <c:pt idx="1">
                  <c:v>18.644067796610159</c:v>
                </c:pt>
                <c:pt idx="2">
                  <c:v>22.033898305084744</c:v>
                </c:pt>
              </c:numCache>
            </c:numRef>
          </c:yVal>
          <c:smooth val="0"/>
          <c:extLst xmlns:c16r2="http://schemas.microsoft.com/office/drawing/2015/06/chart">
            <c:ext xmlns:c16="http://schemas.microsoft.com/office/drawing/2014/chart" uri="{C3380CC4-5D6E-409C-BE32-E72D297353CC}">
              <c16:uniqueId val="{00000004-6EE3-4F11-8EB0-6C045DBAD10B}"/>
            </c:ext>
          </c:extLst>
        </c:ser>
        <c:ser>
          <c:idx val="5"/>
          <c:order val="5"/>
          <c:tx>
            <c:v>1.25 etganol point</c:v>
          </c:tx>
          <c:spPr>
            <a:ln w="25400" cap="rnd">
              <a:noFill/>
              <a:round/>
            </a:ln>
            <a:effectLst/>
          </c:spPr>
          <c:marker>
            <c:symbol val="circle"/>
            <c:size val="7"/>
            <c:spPr>
              <a:solidFill>
                <a:schemeClr val="bg1"/>
              </a:solidFill>
              <a:ln w="9525">
                <a:solidFill>
                  <a:schemeClr val="tx1"/>
                </a:solidFill>
              </a:ln>
              <a:effectLst/>
            </c:spPr>
          </c:marker>
          <c:xVal>
            <c:numRef>
              <c:f>'Turbidimetric 1_01'!$AF$23:$AH$23</c:f>
              <c:numCache>
                <c:formatCode>General</c:formatCode>
                <c:ptCount val="3"/>
                <c:pt idx="0">
                  <c:v>2.15</c:v>
                </c:pt>
                <c:pt idx="1">
                  <c:v>2.15</c:v>
                </c:pt>
                <c:pt idx="2">
                  <c:v>2.15</c:v>
                </c:pt>
              </c:numCache>
            </c:numRef>
          </c:xVal>
          <c:yVal>
            <c:numRef>
              <c:f>'Turbidimetric 1_01'!$AF$16:$AH$16</c:f>
              <c:numCache>
                <c:formatCode>General</c:formatCode>
                <c:ptCount val="3"/>
                <c:pt idx="0">
                  <c:v>98.348157560355787</c:v>
                </c:pt>
                <c:pt idx="1">
                  <c:v>104.32020330368485</c:v>
                </c:pt>
                <c:pt idx="2">
                  <c:v>112.57941550190596</c:v>
                </c:pt>
              </c:numCache>
            </c:numRef>
          </c:yVal>
          <c:smooth val="0"/>
          <c:extLst xmlns:c16r2="http://schemas.microsoft.com/office/drawing/2015/06/chart">
            <c:ext xmlns:c16="http://schemas.microsoft.com/office/drawing/2014/chart" uri="{C3380CC4-5D6E-409C-BE32-E72D297353CC}">
              <c16:uniqueId val="{00000005-6EE3-4F11-8EB0-6C045DBAD10B}"/>
            </c:ext>
          </c:extLst>
        </c:ser>
        <c:ser>
          <c:idx val="6"/>
          <c:order val="6"/>
          <c:tx>
            <c:v>2.5 cbd point</c:v>
          </c:tx>
          <c:spPr>
            <a:ln w="25400" cap="rnd">
              <a:noFill/>
              <a:round/>
            </a:ln>
            <a:effectLst/>
          </c:spPr>
          <c:marker>
            <c:symbol val="circle"/>
            <c:size val="7"/>
            <c:spPr>
              <a:solidFill>
                <a:schemeClr val="bg1"/>
              </a:solidFill>
              <a:ln w="9525">
                <a:solidFill>
                  <a:schemeClr val="tx1"/>
                </a:solidFill>
              </a:ln>
              <a:effectLst/>
            </c:spPr>
          </c:marker>
          <c:xVal>
            <c:numRef>
              <c:f>'Turbidimetric 1_01'!$AB$22:$AD$22</c:f>
              <c:numCache>
                <c:formatCode>General</c:formatCode>
                <c:ptCount val="3"/>
                <c:pt idx="0">
                  <c:v>2.8</c:v>
                </c:pt>
                <c:pt idx="1">
                  <c:v>2.88</c:v>
                </c:pt>
                <c:pt idx="2">
                  <c:v>2.95</c:v>
                </c:pt>
              </c:numCache>
            </c:numRef>
          </c:xVal>
          <c:yVal>
            <c:numRef>
              <c:f>'Turbidimetric 1_01'!$AB$15:$AD$15</c:f>
              <c:numCache>
                <c:formatCode>General</c:formatCode>
                <c:ptCount val="3"/>
                <c:pt idx="0">
                  <c:v>19.687092568448502</c:v>
                </c:pt>
                <c:pt idx="1">
                  <c:v>18.252933507170795</c:v>
                </c:pt>
                <c:pt idx="2">
                  <c:v>18.383311603650586</c:v>
                </c:pt>
              </c:numCache>
            </c:numRef>
          </c:yVal>
          <c:smooth val="0"/>
          <c:extLst xmlns:c16r2="http://schemas.microsoft.com/office/drawing/2015/06/chart">
            <c:ext xmlns:c16="http://schemas.microsoft.com/office/drawing/2014/chart" uri="{C3380CC4-5D6E-409C-BE32-E72D297353CC}">
              <c16:uniqueId val="{00000006-6EE3-4F11-8EB0-6C045DBAD10B}"/>
            </c:ext>
          </c:extLst>
        </c:ser>
        <c:ser>
          <c:idx val="7"/>
          <c:order val="7"/>
          <c:tx>
            <c:v>2.5 etoh point</c:v>
          </c:tx>
          <c:spPr>
            <a:ln w="25400" cap="rnd">
              <a:noFill/>
              <a:round/>
            </a:ln>
            <a:effectLst/>
          </c:spPr>
          <c:marker>
            <c:symbol val="circle"/>
            <c:size val="7"/>
            <c:spPr>
              <a:solidFill>
                <a:schemeClr val="bg1"/>
              </a:solidFill>
              <a:ln w="9525">
                <a:solidFill>
                  <a:schemeClr val="tx1"/>
                </a:solidFill>
              </a:ln>
              <a:effectLst/>
            </c:spPr>
          </c:marker>
          <c:xVal>
            <c:numRef>
              <c:f>'Turbidimetric 1_01'!$AF$22:$AH$22</c:f>
              <c:numCache>
                <c:formatCode>General</c:formatCode>
                <c:ptCount val="3"/>
                <c:pt idx="0">
                  <c:v>3.15</c:v>
                </c:pt>
                <c:pt idx="1">
                  <c:v>3.15</c:v>
                </c:pt>
                <c:pt idx="2">
                  <c:v>3.15</c:v>
                </c:pt>
              </c:numCache>
            </c:numRef>
          </c:xVal>
          <c:yVal>
            <c:numRef>
              <c:f>'Turbidimetric 1_01'!$AF$15:$AH$15</c:f>
              <c:numCache>
                <c:formatCode>General</c:formatCode>
                <c:ptCount val="3"/>
                <c:pt idx="0">
                  <c:v>90.343074968233779</c:v>
                </c:pt>
                <c:pt idx="1">
                  <c:v>92.503176620076232</c:v>
                </c:pt>
                <c:pt idx="2">
                  <c:v>95.552731893265559</c:v>
                </c:pt>
              </c:numCache>
            </c:numRef>
          </c:yVal>
          <c:smooth val="0"/>
          <c:extLst xmlns:c16r2="http://schemas.microsoft.com/office/drawing/2015/06/chart">
            <c:ext xmlns:c16="http://schemas.microsoft.com/office/drawing/2014/chart" uri="{C3380CC4-5D6E-409C-BE32-E72D297353CC}">
              <c16:uniqueId val="{00000007-6EE3-4F11-8EB0-6C045DBAD10B}"/>
            </c:ext>
          </c:extLst>
        </c:ser>
        <c:ser>
          <c:idx val="8"/>
          <c:order val="8"/>
          <c:tx>
            <c:v>5 cbd point</c:v>
          </c:tx>
          <c:spPr>
            <a:ln w="25400" cap="rnd">
              <a:noFill/>
              <a:round/>
            </a:ln>
            <a:effectLst/>
          </c:spPr>
          <c:marker>
            <c:symbol val="circle"/>
            <c:size val="7"/>
            <c:spPr>
              <a:solidFill>
                <a:schemeClr val="bg1"/>
              </a:solidFill>
              <a:ln w="9525">
                <a:solidFill>
                  <a:schemeClr val="tx1"/>
                </a:solidFill>
              </a:ln>
              <a:effectLst/>
            </c:spPr>
          </c:marker>
          <c:xVal>
            <c:numRef>
              <c:f>'Turbidimetric 1_01'!$AB$21:$AD$21</c:f>
              <c:numCache>
                <c:formatCode>General</c:formatCode>
                <c:ptCount val="3"/>
                <c:pt idx="0">
                  <c:v>3.8</c:v>
                </c:pt>
                <c:pt idx="1">
                  <c:v>3.88</c:v>
                </c:pt>
                <c:pt idx="2">
                  <c:v>3.95</c:v>
                </c:pt>
              </c:numCache>
            </c:numRef>
          </c:xVal>
          <c:yVal>
            <c:numRef>
              <c:f>'Turbidimetric 1_01'!$AB$14:$AD$14</c:f>
              <c:numCache>
                <c:formatCode>General</c:formatCode>
                <c:ptCount val="3"/>
                <c:pt idx="0">
                  <c:v>19.556714471968707</c:v>
                </c:pt>
                <c:pt idx="1">
                  <c:v>18.904823989569749</c:v>
                </c:pt>
                <c:pt idx="2">
                  <c:v>17.992177314211201</c:v>
                </c:pt>
              </c:numCache>
            </c:numRef>
          </c:yVal>
          <c:smooth val="0"/>
          <c:extLst xmlns:c16r2="http://schemas.microsoft.com/office/drawing/2015/06/chart">
            <c:ext xmlns:c16="http://schemas.microsoft.com/office/drawing/2014/chart" uri="{C3380CC4-5D6E-409C-BE32-E72D297353CC}">
              <c16:uniqueId val="{00000008-6EE3-4F11-8EB0-6C045DBAD10B}"/>
            </c:ext>
          </c:extLst>
        </c:ser>
        <c:ser>
          <c:idx val="9"/>
          <c:order val="9"/>
          <c:tx>
            <c:v>5 etoh point</c:v>
          </c:tx>
          <c:spPr>
            <a:ln w="25400" cap="rnd">
              <a:noFill/>
              <a:round/>
            </a:ln>
            <a:effectLst/>
          </c:spPr>
          <c:marker>
            <c:symbol val="circle"/>
            <c:size val="7"/>
            <c:spPr>
              <a:solidFill>
                <a:schemeClr val="bg1"/>
              </a:solidFill>
              <a:ln w="9525">
                <a:solidFill>
                  <a:schemeClr val="tx1"/>
                </a:solidFill>
              </a:ln>
              <a:effectLst/>
            </c:spPr>
          </c:marker>
          <c:xVal>
            <c:numRef>
              <c:f>'Turbidimetric 1_01'!$AF$21:$AH$21</c:f>
              <c:numCache>
                <c:formatCode>General</c:formatCode>
                <c:ptCount val="3"/>
                <c:pt idx="0">
                  <c:v>4.1500000000000004</c:v>
                </c:pt>
                <c:pt idx="1">
                  <c:v>4.1500000000000004</c:v>
                </c:pt>
                <c:pt idx="2">
                  <c:v>4.1500000000000004</c:v>
                </c:pt>
              </c:numCache>
            </c:numRef>
          </c:xVal>
          <c:yVal>
            <c:numRef>
              <c:f>'Turbidimetric 1_01'!$AF$14:$AH$14</c:f>
              <c:numCache>
                <c:formatCode>General</c:formatCode>
                <c:ptCount val="3"/>
                <c:pt idx="0">
                  <c:v>88.055908513341791</c:v>
                </c:pt>
                <c:pt idx="1">
                  <c:v>100.63532401524778</c:v>
                </c:pt>
                <c:pt idx="2">
                  <c:v>116.26429479034303</c:v>
                </c:pt>
              </c:numCache>
            </c:numRef>
          </c:yVal>
          <c:smooth val="0"/>
          <c:extLst xmlns:c16r2="http://schemas.microsoft.com/office/drawing/2015/06/chart">
            <c:ext xmlns:c16="http://schemas.microsoft.com/office/drawing/2014/chart" uri="{C3380CC4-5D6E-409C-BE32-E72D297353CC}">
              <c16:uniqueId val="{00000009-6EE3-4F11-8EB0-6C045DBAD10B}"/>
            </c:ext>
          </c:extLst>
        </c:ser>
        <c:ser>
          <c:idx val="10"/>
          <c:order val="10"/>
          <c:tx>
            <c:v>10 cbd point</c:v>
          </c:tx>
          <c:spPr>
            <a:ln w="25400" cap="rnd">
              <a:noFill/>
              <a:round/>
            </a:ln>
            <a:effectLst/>
          </c:spPr>
          <c:marker>
            <c:symbol val="circle"/>
            <c:size val="7"/>
            <c:spPr>
              <a:solidFill>
                <a:schemeClr val="bg1"/>
              </a:solidFill>
              <a:ln w="9525">
                <a:solidFill>
                  <a:schemeClr val="tx1"/>
                </a:solidFill>
              </a:ln>
              <a:effectLst/>
            </c:spPr>
          </c:marker>
          <c:xVal>
            <c:numRef>
              <c:f>'Turbidimetric 1_01'!$AB$20:$AD$20</c:f>
              <c:numCache>
                <c:formatCode>General</c:formatCode>
                <c:ptCount val="3"/>
                <c:pt idx="0">
                  <c:v>4.8</c:v>
                </c:pt>
                <c:pt idx="1">
                  <c:v>4.88</c:v>
                </c:pt>
                <c:pt idx="2">
                  <c:v>4.95</c:v>
                </c:pt>
              </c:numCache>
            </c:numRef>
          </c:xVal>
          <c:yVal>
            <c:numRef>
              <c:f>'Turbidimetric 1_01'!$AB$13:$AD$13</c:f>
              <c:numCache>
                <c:formatCode>General</c:formatCode>
                <c:ptCount val="3"/>
                <c:pt idx="0">
                  <c:v>20.730117340286828</c:v>
                </c:pt>
                <c:pt idx="1">
                  <c:v>20.599739243807033</c:v>
                </c:pt>
                <c:pt idx="2">
                  <c:v>22.816166883963497</c:v>
                </c:pt>
              </c:numCache>
            </c:numRef>
          </c:yVal>
          <c:smooth val="0"/>
          <c:extLst xmlns:c16r2="http://schemas.microsoft.com/office/drawing/2015/06/chart">
            <c:ext xmlns:c16="http://schemas.microsoft.com/office/drawing/2014/chart" uri="{C3380CC4-5D6E-409C-BE32-E72D297353CC}">
              <c16:uniqueId val="{0000000A-6EE3-4F11-8EB0-6C045DBAD10B}"/>
            </c:ext>
          </c:extLst>
        </c:ser>
        <c:ser>
          <c:idx val="11"/>
          <c:order val="11"/>
          <c:tx>
            <c:v>10 etoh point</c:v>
          </c:tx>
          <c:spPr>
            <a:ln w="25400" cap="rnd">
              <a:noFill/>
              <a:round/>
            </a:ln>
            <a:effectLst/>
          </c:spPr>
          <c:marker>
            <c:symbol val="circle"/>
            <c:size val="7"/>
            <c:spPr>
              <a:solidFill>
                <a:schemeClr val="bg1"/>
              </a:solidFill>
              <a:ln w="9525">
                <a:solidFill>
                  <a:schemeClr val="tx1"/>
                </a:solidFill>
              </a:ln>
              <a:effectLst/>
            </c:spPr>
          </c:marker>
          <c:xVal>
            <c:numRef>
              <c:f>'Turbidimetric 1_01'!$AF$20:$AH$20</c:f>
              <c:numCache>
                <c:formatCode>General</c:formatCode>
                <c:ptCount val="3"/>
                <c:pt idx="0">
                  <c:v>5.15</c:v>
                </c:pt>
                <c:pt idx="1">
                  <c:v>5.15</c:v>
                </c:pt>
                <c:pt idx="2">
                  <c:v>5.15</c:v>
                </c:pt>
              </c:numCache>
            </c:numRef>
          </c:xVal>
          <c:yVal>
            <c:numRef>
              <c:f>'Turbidimetric 1_01'!$AF$13:$AH$13</c:f>
              <c:numCache>
                <c:formatCode>General</c:formatCode>
                <c:ptCount val="3"/>
                <c:pt idx="0">
                  <c:v>93.011435832274458</c:v>
                </c:pt>
                <c:pt idx="1">
                  <c:v>87.547649301143579</c:v>
                </c:pt>
                <c:pt idx="2">
                  <c:v>109.14866581956797</c:v>
                </c:pt>
              </c:numCache>
            </c:numRef>
          </c:yVal>
          <c:smooth val="0"/>
          <c:extLst xmlns:c16r2="http://schemas.microsoft.com/office/drawing/2015/06/chart">
            <c:ext xmlns:c16="http://schemas.microsoft.com/office/drawing/2014/chart" uri="{C3380CC4-5D6E-409C-BE32-E72D297353CC}">
              <c16:uniqueId val="{0000000B-6EE3-4F11-8EB0-6C045DBAD10B}"/>
            </c:ext>
          </c:extLst>
        </c:ser>
        <c:dLbls>
          <c:showLegendKey val="0"/>
          <c:showVal val="0"/>
          <c:showCatName val="0"/>
          <c:showSerName val="0"/>
          <c:showPercent val="0"/>
          <c:showBubbleSize val="0"/>
        </c:dLbls>
        <c:axId val="286277096"/>
        <c:axId val="286277880"/>
      </c:scatterChart>
      <c:catAx>
        <c:axId val="286277096"/>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r>
                  <a:rPr lang="en-US" sz="1100">
                    <a:solidFill>
                      <a:sysClr val="windowText" lastClr="000000"/>
                    </a:solidFill>
                  </a:rPr>
                  <a:t>CBD (µg/mL)</a:t>
                </a:r>
              </a:p>
            </c:rich>
          </c:tx>
          <c:layout>
            <c:manualLayout>
              <c:xMode val="edge"/>
              <c:yMode val="edge"/>
              <c:x val="0.49995895249935862"/>
              <c:y val="0.91427637583037968"/>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286277880"/>
        <c:crosses val="autoZero"/>
        <c:auto val="1"/>
        <c:lblAlgn val="ctr"/>
        <c:lblOffset val="100"/>
        <c:noMultiLvlLbl val="0"/>
      </c:catAx>
      <c:valAx>
        <c:axId val="286277880"/>
        <c:scaling>
          <c:orientation val="minMax"/>
          <c:max val="12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 Turbidity (OD</a:t>
                </a:r>
                <a:r>
                  <a:rPr lang="en-US" sz="1200" baseline="-25000">
                    <a:solidFill>
                      <a:sysClr val="windowText" lastClr="000000"/>
                    </a:solidFill>
                  </a:rPr>
                  <a:t>600nm</a:t>
                </a:r>
                <a:r>
                  <a:rPr lang="en-US" sz="1200">
                    <a:solidFill>
                      <a:sysClr val="windowText" lastClr="000000"/>
                    </a:solidFill>
                  </a:rPr>
                  <a:t>)</a:t>
                </a:r>
              </a:p>
            </c:rich>
          </c:tx>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0"/>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286277096"/>
        <c:crosses val="autoZero"/>
        <c:crossBetween val="between"/>
      </c:valAx>
      <c:spPr>
        <a:noFill/>
        <a:ln>
          <a:solidFill>
            <a:schemeClr val="tx1"/>
          </a:solidFill>
        </a:ln>
        <a:effectLst/>
      </c:spPr>
    </c:plotArea>
    <c:legend>
      <c:legendPos val="r"/>
      <c:layout>
        <c:manualLayout>
          <c:xMode val="edge"/>
          <c:yMode val="edge"/>
          <c:x val="0.43041262434236616"/>
          <c:y val="0.12923983109382603"/>
          <c:w val="0.4855417009562365"/>
          <c:h val="0.11558664278020872"/>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r>
              <a:rPr lang="en-US" sz="1200" b="0" i="0" baseline="0">
                <a:solidFill>
                  <a:sysClr val="windowText" lastClr="000000"/>
                </a:solidFill>
                <a:effectLst/>
              </a:rPr>
              <a:t>5 d  </a:t>
            </a:r>
            <a:r>
              <a:rPr lang="en-US" sz="1200" b="0" i="1" baseline="0">
                <a:solidFill>
                  <a:sysClr val="windowText" lastClr="000000"/>
                </a:solidFill>
                <a:effectLst/>
              </a:rPr>
              <a:t>Gardnerella vaginalis </a:t>
            </a:r>
            <a:r>
              <a:rPr lang="en-US" sz="1200" b="0" i="0" baseline="0">
                <a:solidFill>
                  <a:sysClr val="windowText" lastClr="000000"/>
                </a:solidFill>
                <a:effectLst/>
              </a:rPr>
              <a:t>CI-1</a:t>
            </a:r>
            <a:r>
              <a:rPr lang="en-US" sz="1200" b="0" i="1" baseline="0">
                <a:solidFill>
                  <a:sysClr val="windowText" lastClr="000000"/>
                </a:solidFill>
                <a:effectLst/>
              </a:rPr>
              <a:t> </a:t>
            </a:r>
            <a:r>
              <a:rPr lang="en-US" sz="1200" b="0" i="0" baseline="0">
                <a:solidFill>
                  <a:sysClr val="windowText" lastClr="000000"/>
                </a:solidFill>
                <a:effectLst/>
              </a:rPr>
              <a:t>initial OD = 0.3</a:t>
            </a:r>
            <a:endParaRPr lang="en-US" sz="1200">
              <a:solidFill>
                <a:sysClr val="windowText" lastClr="000000"/>
              </a:solidFill>
              <a:effectLst/>
            </a:endParaRPr>
          </a:p>
        </c:rich>
      </c:tx>
      <c:layout>
        <c:manualLayout>
          <c:xMode val="edge"/>
          <c:yMode val="edge"/>
          <c:x val="0.19586666655557908"/>
          <c:y val="2.1567399014373864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0.13850503062117236"/>
          <c:y val="0.10283398950131234"/>
          <c:w val="0.81427274715660547"/>
          <c:h val="0.69156856955380575"/>
        </c:manualLayout>
      </c:layout>
      <c:barChart>
        <c:barDir val="col"/>
        <c:grouping val="clustered"/>
        <c:varyColors val="0"/>
        <c:ser>
          <c:idx val="0"/>
          <c:order val="0"/>
          <c:tx>
            <c:v>CBD</c:v>
          </c:tx>
          <c:spPr>
            <a:solidFill>
              <a:srgbClr val="0070C0"/>
            </a:solidFill>
            <a:ln>
              <a:solidFill>
                <a:schemeClr val="tx1"/>
              </a:solidFill>
            </a:ln>
            <a:effectLst/>
          </c:spPr>
          <c:invertIfNegative val="0"/>
          <c:errBars>
            <c:errBarType val="plus"/>
            <c:errValType val="cust"/>
            <c:noEndCap val="0"/>
            <c:plus>
              <c:numLit>
                <c:formatCode>General</c:formatCode>
                <c:ptCount val="1"/>
                <c:pt idx="0">
                  <c:v>1</c:v>
                </c:pt>
              </c:numLit>
            </c:plus>
            <c:minus>
              <c:numLit>
                <c:formatCode>General</c:formatCode>
                <c:ptCount val="1"/>
                <c:pt idx="0">
                  <c:v>1</c:v>
                </c:pt>
              </c:numLit>
            </c:minus>
            <c:spPr>
              <a:noFill/>
              <a:ln w="9525" cap="flat" cmpd="sng" algn="ctr">
                <a:solidFill>
                  <a:schemeClr val="tx1">
                    <a:lumMod val="65000"/>
                    <a:lumOff val="35000"/>
                  </a:schemeClr>
                </a:solidFill>
                <a:round/>
              </a:ln>
              <a:effectLst/>
            </c:spPr>
          </c:errBars>
          <c:cat>
            <c:numRef>
              <c:f>'Turbidimetric 1_01'!$K$72:$K$76</c:f>
              <c:numCache>
                <c:formatCode>General</c:formatCode>
                <c:ptCount val="5"/>
                <c:pt idx="0">
                  <c:v>0</c:v>
                </c:pt>
                <c:pt idx="1">
                  <c:v>1.25</c:v>
                </c:pt>
                <c:pt idx="2">
                  <c:v>2.5</c:v>
                </c:pt>
                <c:pt idx="3">
                  <c:v>5</c:v>
                </c:pt>
                <c:pt idx="4">
                  <c:v>10</c:v>
                </c:pt>
              </c:numCache>
            </c:numRef>
          </c:cat>
          <c:val>
            <c:numRef>
              <c:f>'Turbidimetric 1_01'!$L$72:$L$76</c:f>
              <c:numCache>
                <c:formatCode>General</c:formatCode>
                <c:ptCount val="5"/>
                <c:pt idx="0">
                  <c:v>100</c:v>
                </c:pt>
                <c:pt idx="1">
                  <c:v>75.049824428205369</c:v>
                </c:pt>
                <c:pt idx="2">
                  <c:v>25.339280630160378</c:v>
                </c:pt>
                <c:pt idx="3">
                  <c:v>22.055613552244477</c:v>
                </c:pt>
                <c:pt idx="4">
                  <c:v>24.181455822340318</c:v>
                </c:pt>
              </c:numCache>
            </c:numRef>
          </c:val>
          <c:extLst xmlns:c16r2="http://schemas.microsoft.com/office/drawing/2015/06/chart">
            <c:ext xmlns:c16="http://schemas.microsoft.com/office/drawing/2014/chart" uri="{C3380CC4-5D6E-409C-BE32-E72D297353CC}">
              <c16:uniqueId val="{00000000-91DB-4377-A190-E2116B2F9B9A}"/>
            </c:ext>
          </c:extLst>
        </c:ser>
        <c:ser>
          <c:idx val="1"/>
          <c:order val="1"/>
          <c:tx>
            <c:strRef>
              <c:f>'Turbidimetric 1_01'!$P$68</c:f>
              <c:strCache>
                <c:ptCount val="1"/>
                <c:pt idx="0">
                  <c:v>Equal ethanol concentration</c:v>
                </c:pt>
              </c:strCache>
            </c:strRef>
          </c:tx>
          <c:spPr>
            <a:solidFill>
              <a:schemeClr val="tx1">
                <a:lumMod val="50000"/>
                <a:lumOff val="50000"/>
              </a:schemeClr>
            </a:solidFill>
            <a:ln>
              <a:solidFill>
                <a:schemeClr val="tx1"/>
              </a:solidFill>
            </a:ln>
            <a:effectLst/>
          </c:spPr>
          <c:invertIfNegative val="0"/>
          <c:errBars>
            <c:errBarType val="plus"/>
            <c:errValType val="cust"/>
            <c:noEndCap val="0"/>
            <c:plus>
              <c:numRef>
                <c:f>'Turbidimetric 1_01'!$Q$72:$Q$76</c:f>
                <c:numCache>
                  <c:formatCode>General</c:formatCode>
                  <c:ptCount val="5"/>
                  <c:pt idx="0">
                    <c:v>5.6378358793424752</c:v>
                  </c:pt>
                  <c:pt idx="1">
                    <c:v>3.7277505484993569</c:v>
                  </c:pt>
                  <c:pt idx="2">
                    <c:v>5.8261271186930301</c:v>
                  </c:pt>
                  <c:pt idx="3">
                    <c:v>5.4663592834367076</c:v>
                  </c:pt>
                  <c:pt idx="4">
                    <c:v>3.7906955258891588</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val>
            <c:numRef>
              <c:f>'Turbidimetric 1_01'!$P$72:$P$76</c:f>
              <c:numCache>
                <c:formatCode>General</c:formatCode>
                <c:ptCount val="5"/>
                <c:pt idx="0">
                  <c:v>100.75922938217707</c:v>
                </c:pt>
                <c:pt idx="1">
                  <c:v>98.415108664705343</c:v>
                </c:pt>
                <c:pt idx="2">
                  <c:v>91.620005694220367</c:v>
                </c:pt>
                <c:pt idx="3">
                  <c:v>89.759893707886491</c:v>
                </c:pt>
                <c:pt idx="4">
                  <c:v>98.528993072031895</c:v>
                </c:pt>
              </c:numCache>
            </c:numRef>
          </c:val>
          <c:extLst xmlns:c16r2="http://schemas.microsoft.com/office/drawing/2015/06/chart">
            <c:ext xmlns:c16="http://schemas.microsoft.com/office/drawing/2014/chart" uri="{C3380CC4-5D6E-409C-BE32-E72D297353CC}">
              <c16:uniqueId val="{00000001-91DB-4377-A190-E2116B2F9B9A}"/>
            </c:ext>
          </c:extLst>
        </c:ser>
        <c:dLbls>
          <c:showLegendKey val="0"/>
          <c:showVal val="0"/>
          <c:showCatName val="0"/>
          <c:showSerName val="0"/>
          <c:showPercent val="0"/>
          <c:showBubbleSize val="0"/>
        </c:dLbls>
        <c:gapWidth val="219"/>
        <c:overlap val="-27"/>
        <c:axId val="286278272"/>
        <c:axId val="383848736"/>
      </c:barChart>
      <c:scatterChart>
        <c:scatterStyle val="lineMarker"/>
        <c:varyColors val="0"/>
        <c:ser>
          <c:idx val="2"/>
          <c:order val="2"/>
          <c:tx>
            <c:v>0 control point</c:v>
          </c:tx>
          <c:spPr>
            <a:ln w="25400" cap="rnd">
              <a:noFill/>
              <a:round/>
            </a:ln>
            <a:effectLst/>
          </c:spPr>
          <c:marker>
            <c:symbol val="circle"/>
            <c:size val="7"/>
            <c:spPr>
              <a:solidFill>
                <a:schemeClr val="bg1"/>
              </a:solidFill>
              <a:ln w="9525">
                <a:solidFill>
                  <a:schemeClr val="tx1"/>
                </a:solidFill>
              </a:ln>
              <a:effectLst/>
            </c:spPr>
          </c:marker>
          <c:xVal>
            <c:numRef>
              <c:f>'Turbidimetric 1_01'!$AD$52:$AI$52</c:f>
              <c:numCache>
                <c:formatCode>General</c:formatCode>
                <c:ptCount val="6"/>
                <c:pt idx="0">
                  <c:v>0.88</c:v>
                </c:pt>
                <c:pt idx="1">
                  <c:v>0.8</c:v>
                </c:pt>
                <c:pt idx="2">
                  <c:v>0.88</c:v>
                </c:pt>
                <c:pt idx="3">
                  <c:v>0.93</c:v>
                </c:pt>
                <c:pt idx="4">
                  <c:v>0.88</c:v>
                </c:pt>
                <c:pt idx="5">
                  <c:v>0.85</c:v>
                </c:pt>
              </c:numCache>
            </c:numRef>
          </c:xVal>
          <c:yVal>
            <c:numRef>
              <c:f>('Turbidimetric 1_01'!$T$51:$V$51,'Turbidimetric 1_01'!$T$58:$V$58)</c:f>
              <c:numCache>
                <c:formatCode>General</c:formatCode>
                <c:ptCount val="6"/>
                <c:pt idx="0">
                  <c:v>111.94837240201194</c:v>
                </c:pt>
                <c:pt idx="1">
                  <c:v>94.751826895700873</c:v>
                </c:pt>
                <c:pt idx="2">
                  <c:v>90.993641453924241</c:v>
                </c:pt>
                <c:pt idx="3">
                  <c:v>96.915630634905554</c:v>
                </c:pt>
                <c:pt idx="4">
                  <c:v>103.17927303786657</c:v>
                </c:pt>
                <c:pt idx="5">
                  <c:v>99.534972003416527</c:v>
                </c:pt>
              </c:numCache>
            </c:numRef>
          </c:yVal>
          <c:smooth val="0"/>
          <c:extLst xmlns:c16r2="http://schemas.microsoft.com/office/drawing/2015/06/chart">
            <c:ext xmlns:c16="http://schemas.microsoft.com/office/drawing/2014/chart" uri="{C3380CC4-5D6E-409C-BE32-E72D297353CC}">
              <c16:uniqueId val="{00000002-91DB-4377-A190-E2116B2F9B9A}"/>
            </c:ext>
          </c:extLst>
        </c:ser>
        <c:ser>
          <c:idx val="3"/>
          <c:order val="3"/>
          <c:tx>
            <c:v>0 Ethanol point</c:v>
          </c:tx>
          <c:spPr>
            <a:ln w="25400" cap="rnd">
              <a:noFill/>
              <a:round/>
            </a:ln>
            <a:effectLst/>
          </c:spPr>
          <c:marker>
            <c:symbol val="circle"/>
            <c:size val="7"/>
            <c:spPr>
              <a:solidFill>
                <a:schemeClr val="bg1"/>
              </a:solidFill>
              <a:ln w="9525">
                <a:solidFill>
                  <a:schemeClr val="tx1"/>
                </a:solidFill>
              </a:ln>
              <a:effectLst/>
            </c:spPr>
          </c:marker>
          <c:xVal>
            <c:numRef>
              <c:f>'Turbidimetric 1_01'!$AD$62:$AI$62</c:f>
              <c:numCache>
                <c:formatCode>General</c:formatCode>
                <c:ptCount val="6"/>
                <c:pt idx="0">
                  <c:v>1.1499999999999999</c:v>
                </c:pt>
                <c:pt idx="1">
                  <c:v>1.07</c:v>
                </c:pt>
                <c:pt idx="2">
                  <c:v>1.2</c:v>
                </c:pt>
                <c:pt idx="3">
                  <c:v>1.1499999999999999</c:v>
                </c:pt>
                <c:pt idx="4">
                  <c:v>1.25</c:v>
                </c:pt>
                <c:pt idx="5">
                  <c:v>1.1499999999999999</c:v>
                </c:pt>
              </c:numCache>
            </c:numRef>
          </c:xVal>
          <c:yVal>
            <c:numRef>
              <c:f>('Turbidimetric 1_01'!$X$51:$Z$51,'Turbidimetric 1_01'!$X$58:$Z$58)</c:f>
              <c:numCache>
                <c:formatCode>General</c:formatCode>
                <c:ptCount val="6"/>
                <c:pt idx="0">
                  <c:v>96.915630634905554</c:v>
                </c:pt>
                <c:pt idx="1">
                  <c:v>103.17927303786657</c:v>
                </c:pt>
                <c:pt idx="2">
                  <c:v>99.534972003416527</c:v>
                </c:pt>
                <c:pt idx="3">
                  <c:v>102.83761981588688</c:v>
                </c:pt>
                <c:pt idx="4">
                  <c:v>102.04042896460092</c:v>
                </c:pt>
                <c:pt idx="5">
                  <c:v>109.21514662617442</c:v>
                </c:pt>
              </c:numCache>
            </c:numRef>
          </c:yVal>
          <c:smooth val="0"/>
          <c:extLst xmlns:c16r2="http://schemas.microsoft.com/office/drawing/2015/06/chart">
            <c:ext xmlns:c16="http://schemas.microsoft.com/office/drawing/2014/chart" uri="{C3380CC4-5D6E-409C-BE32-E72D297353CC}">
              <c16:uniqueId val="{00000003-91DB-4377-A190-E2116B2F9B9A}"/>
            </c:ext>
          </c:extLst>
        </c:ser>
        <c:ser>
          <c:idx val="4"/>
          <c:order val="4"/>
          <c:tx>
            <c:v>1.25 cbd pint</c:v>
          </c:tx>
          <c:spPr>
            <a:ln w="25400" cap="rnd">
              <a:noFill/>
              <a:round/>
            </a:ln>
            <a:effectLst/>
          </c:spPr>
          <c:marker>
            <c:symbol val="circle"/>
            <c:size val="7"/>
            <c:spPr>
              <a:solidFill>
                <a:schemeClr val="bg1"/>
              </a:solidFill>
              <a:ln w="9525">
                <a:solidFill>
                  <a:schemeClr val="tx1"/>
                </a:solidFill>
              </a:ln>
              <a:effectLst/>
            </c:spPr>
          </c:marker>
          <c:xVal>
            <c:numRef>
              <c:f>'Turbidimetric 1_01'!$AD$56:$AI$56</c:f>
              <c:numCache>
                <c:formatCode>General</c:formatCode>
                <c:ptCount val="6"/>
                <c:pt idx="0">
                  <c:v>1.88</c:v>
                </c:pt>
                <c:pt idx="1">
                  <c:v>1.8</c:v>
                </c:pt>
                <c:pt idx="2">
                  <c:v>1.8</c:v>
                </c:pt>
                <c:pt idx="3">
                  <c:v>1.9</c:v>
                </c:pt>
                <c:pt idx="4">
                  <c:v>1.9</c:v>
                </c:pt>
                <c:pt idx="5">
                  <c:v>1.88</c:v>
                </c:pt>
              </c:numCache>
            </c:numRef>
          </c:xVal>
          <c:yVal>
            <c:numRef>
              <c:f>('Turbidimetric 1_01'!$T$55:$V$55,'Turbidimetric 1_01'!$T$64,'Turbidimetric 1_01'!$V$64)</c:f>
              <c:numCache>
                <c:formatCode>General</c:formatCode>
                <c:ptCount val="5"/>
                <c:pt idx="0">
                  <c:v>94.979595710353976</c:v>
                </c:pt>
                <c:pt idx="1">
                  <c:v>77.213628167410079</c:v>
                </c:pt>
                <c:pt idx="2">
                  <c:v>65.027996583467768</c:v>
                </c:pt>
                <c:pt idx="3">
                  <c:v>63.433614880895881</c:v>
                </c:pt>
                <c:pt idx="4">
                  <c:v>74.59428679889912</c:v>
                </c:pt>
              </c:numCache>
            </c:numRef>
          </c:yVal>
          <c:smooth val="0"/>
          <c:extLst xmlns:c16r2="http://schemas.microsoft.com/office/drawing/2015/06/chart">
            <c:ext xmlns:c16="http://schemas.microsoft.com/office/drawing/2014/chart" uri="{C3380CC4-5D6E-409C-BE32-E72D297353CC}">
              <c16:uniqueId val="{00000004-91DB-4377-A190-E2116B2F9B9A}"/>
            </c:ext>
          </c:extLst>
        </c:ser>
        <c:ser>
          <c:idx val="5"/>
          <c:order val="5"/>
          <c:tx>
            <c:v>1.25 ethanol point</c:v>
          </c:tx>
          <c:spPr>
            <a:ln w="25400" cap="rnd">
              <a:noFill/>
              <a:round/>
            </a:ln>
            <a:effectLst/>
          </c:spPr>
          <c:marker>
            <c:symbol val="circle"/>
            <c:size val="7"/>
            <c:spPr>
              <a:solidFill>
                <a:schemeClr val="bg1"/>
              </a:solidFill>
              <a:ln w="9525">
                <a:solidFill>
                  <a:schemeClr val="tx1"/>
                </a:solidFill>
              </a:ln>
              <a:effectLst/>
            </c:spPr>
          </c:marker>
          <c:xVal>
            <c:numRef>
              <c:f>'Turbidimetric 1_01'!$AD$66:$AI$66</c:f>
              <c:numCache>
                <c:formatCode>General</c:formatCode>
                <c:ptCount val="6"/>
                <c:pt idx="0">
                  <c:v>2.15</c:v>
                </c:pt>
                <c:pt idx="1">
                  <c:v>2.15</c:v>
                </c:pt>
                <c:pt idx="2">
                  <c:v>2.15</c:v>
                </c:pt>
                <c:pt idx="3">
                  <c:v>2.1</c:v>
                </c:pt>
                <c:pt idx="4">
                  <c:v>2.2000000000000002</c:v>
                </c:pt>
                <c:pt idx="5">
                  <c:v>2.2000000000000002</c:v>
                </c:pt>
              </c:numCache>
            </c:numRef>
          </c:xVal>
          <c:yVal>
            <c:numRef>
              <c:f>('Turbidimetric 1_01'!$X$55:$Z$55,'Turbidimetric 1_01'!$X$64:$Z$64)</c:f>
              <c:numCache>
                <c:formatCode>General</c:formatCode>
                <c:ptCount val="6"/>
                <c:pt idx="0">
                  <c:v>87.007687197494548</c:v>
                </c:pt>
                <c:pt idx="1">
                  <c:v>98.510012337477477</c:v>
                </c:pt>
                <c:pt idx="2">
                  <c:v>94.637942488374293</c:v>
                </c:pt>
                <c:pt idx="3">
                  <c:v>103.4070418525197</c:v>
                </c:pt>
                <c:pt idx="4">
                  <c:v>105.68472999905096</c:v>
                </c:pt>
                <c:pt idx="5">
                  <c:v>101.24323811331497</c:v>
                </c:pt>
              </c:numCache>
            </c:numRef>
          </c:yVal>
          <c:smooth val="0"/>
          <c:extLst xmlns:c16r2="http://schemas.microsoft.com/office/drawing/2015/06/chart">
            <c:ext xmlns:c16="http://schemas.microsoft.com/office/drawing/2014/chart" uri="{C3380CC4-5D6E-409C-BE32-E72D297353CC}">
              <c16:uniqueId val="{00000005-91DB-4377-A190-E2116B2F9B9A}"/>
            </c:ext>
          </c:extLst>
        </c:ser>
        <c:ser>
          <c:idx val="6"/>
          <c:order val="6"/>
          <c:tx>
            <c:v>2.5 CBD point</c:v>
          </c:tx>
          <c:spPr>
            <a:ln w="25400" cap="rnd">
              <a:noFill/>
              <a:round/>
            </a:ln>
            <a:effectLst/>
          </c:spPr>
          <c:marker>
            <c:symbol val="circle"/>
            <c:size val="7"/>
            <c:spPr>
              <a:solidFill>
                <a:schemeClr val="bg1"/>
              </a:solidFill>
              <a:ln w="9525">
                <a:solidFill>
                  <a:schemeClr val="tx1"/>
                </a:solidFill>
              </a:ln>
              <a:effectLst/>
            </c:spPr>
          </c:marker>
          <c:xVal>
            <c:numRef>
              <c:f>'Turbidimetric 1_01'!$AD$55:$AI$55</c:f>
              <c:numCache>
                <c:formatCode>General</c:formatCode>
                <c:ptCount val="6"/>
                <c:pt idx="0">
                  <c:v>2.78</c:v>
                </c:pt>
                <c:pt idx="1">
                  <c:v>2.95</c:v>
                </c:pt>
                <c:pt idx="2">
                  <c:v>2.88</c:v>
                </c:pt>
                <c:pt idx="3">
                  <c:v>2.83</c:v>
                </c:pt>
                <c:pt idx="4">
                  <c:v>2.93</c:v>
                </c:pt>
                <c:pt idx="5">
                  <c:v>2.88</c:v>
                </c:pt>
              </c:numCache>
            </c:numRef>
          </c:xVal>
          <c:yVal>
            <c:numRef>
              <c:f>('Turbidimetric 1_01'!$T$54:$V$54,'Turbidimetric 1_01'!$T$63:$V$63)</c:f>
              <c:numCache>
                <c:formatCode>General</c:formatCode>
                <c:ptCount val="6"/>
                <c:pt idx="0">
                  <c:v>24.940685204517418</c:v>
                </c:pt>
                <c:pt idx="1">
                  <c:v>24.485147575211151</c:v>
                </c:pt>
                <c:pt idx="2">
                  <c:v>28.357217424314314</c:v>
                </c:pt>
                <c:pt idx="3">
                  <c:v>26.193413685109608</c:v>
                </c:pt>
                <c:pt idx="4">
                  <c:v>24.029609945904898</c:v>
                </c:pt>
                <c:pt idx="5">
                  <c:v>24.029609945904898</c:v>
                </c:pt>
              </c:numCache>
            </c:numRef>
          </c:yVal>
          <c:smooth val="0"/>
          <c:extLst xmlns:c16r2="http://schemas.microsoft.com/office/drawing/2015/06/chart">
            <c:ext xmlns:c16="http://schemas.microsoft.com/office/drawing/2014/chart" uri="{C3380CC4-5D6E-409C-BE32-E72D297353CC}">
              <c16:uniqueId val="{00000006-91DB-4377-A190-E2116B2F9B9A}"/>
            </c:ext>
          </c:extLst>
        </c:ser>
        <c:ser>
          <c:idx val="7"/>
          <c:order val="7"/>
          <c:tx>
            <c:v>2.5 Ethanol point</c:v>
          </c:tx>
          <c:spPr>
            <a:ln w="25400" cap="rnd">
              <a:noFill/>
              <a:round/>
            </a:ln>
            <a:effectLst/>
          </c:spPr>
          <c:marker>
            <c:symbol val="circle"/>
            <c:size val="7"/>
            <c:spPr>
              <a:solidFill>
                <a:schemeClr val="bg1"/>
              </a:solidFill>
              <a:ln w="9525">
                <a:solidFill>
                  <a:schemeClr val="tx1"/>
                </a:solidFill>
              </a:ln>
              <a:effectLst/>
            </c:spPr>
          </c:marker>
          <c:xVal>
            <c:numRef>
              <c:f>'Turbidimetric 1_01'!$AD$65:$AI$65</c:f>
              <c:numCache>
                <c:formatCode>General</c:formatCode>
                <c:ptCount val="6"/>
                <c:pt idx="0">
                  <c:v>3.1</c:v>
                </c:pt>
                <c:pt idx="1">
                  <c:v>3.15</c:v>
                </c:pt>
                <c:pt idx="2">
                  <c:v>3.15</c:v>
                </c:pt>
                <c:pt idx="3">
                  <c:v>3.23</c:v>
                </c:pt>
                <c:pt idx="4">
                  <c:v>3.15</c:v>
                </c:pt>
                <c:pt idx="5">
                  <c:v>3.15</c:v>
                </c:pt>
              </c:numCache>
            </c:numRef>
          </c:xVal>
          <c:yVal>
            <c:numRef>
              <c:f>('Turbidimetric 1_01'!$X$54:$Z$54,'Turbidimetric 1_01'!$X$63:$Z$63)</c:f>
              <c:numCache>
                <c:formatCode>General</c:formatCode>
                <c:ptCount val="6"/>
                <c:pt idx="0">
                  <c:v>89.627028566005507</c:v>
                </c:pt>
                <c:pt idx="1">
                  <c:v>86.552149568188284</c:v>
                </c:pt>
                <c:pt idx="2">
                  <c:v>79.263547499288208</c:v>
                </c:pt>
                <c:pt idx="3">
                  <c:v>92.474138749169597</c:v>
                </c:pt>
                <c:pt idx="4">
                  <c:v>92.132485527189885</c:v>
                </c:pt>
                <c:pt idx="5">
                  <c:v>109.67068425548069</c:v>
                </c:pt>
              </c:numCache>
            </c:numRef>
          </c:yVal>
          <c:smooth val="0"/>
          <c:extLst xmlns:c16r2="http://schemas.microsoft.com/office/drawing/2015/06/chart">
            <c:ext xmlns:c16="http://schemas.microsoft.com/office/drawing/2014/chart" uri="{C3380CC4-5D6E-409C-BE32-E72D297353CC}">
              <c16:uniqueId val="{00000007-91DB-4377-A190-E2116B2F9B9A}"/>
            </c:ext>
          </c:extLst>
        </c:ser>
        <c:ser>
          <c:idx val="8"/>
          <c:order val="8"/>
          <c:tx>
            <c:v>5 CBD point</c:v>
          </c:tx>
          <c:spPr>
            <a:ln w="25400" cap="rnd">
              <a:noFill/>
              <a:round/>
            </a:ln>
            <a:effectLst/>
          </c:spPr>
          <c:marker>
            <c:symbol val="circle"/>
            <c:size val="7"/>
            <c:spPr>
              <a:solidFill>
                <a:schemeClr val="bg1"/>
              </a:solidFill>
              <a:ln w="9525">
                <a:solidFill>
                  <a:schemeClr val="tx1"/>
                </a:solidFill>
              </a:ln>
              <a:effectLst/>
            </c:spPr>
          </c:marker>
          <c:xVal>
            <c:numRef>
              <c:f>'Turbidimetric 1_01'!$AD$54:$AI$54</c:f>
              <c:numCache>
                <c:formatCode>General</c:formatCode>
                <c:ptCount val="6"/>
                <c:pt idx="0">
                  <c:v>3.8</c:v>
                </c:pt>
                <c:pt idx="1">
                  <c:v>3.88</c:v>
                </c:pt>
                <c:pt idx="2">
                  <c:v>3.94</c:v>
                </c:pt>
                <c:pt idx="3">
                  <c:v>3.85</c:v>
                </c:pt>
                <c:pt idx="4">
                  <c:v>3.91</c:v>
                </c:pt>
                <c:pt idx="5">
                  <c:v>3.88</c:v>
                </c:pt>
              </c:numCache>
            </c:numRef>
          </c:xVal>
          <c:yVal>
            <c:numRef>
              <c:f>('Turbidimetric 1_01'!$T$53:$V$53,'Turbidimetric 1_01'!$T$62:$V$62)</c:f>
              <c:numCache>
                <c:formatCode>General</c:formatCode>
                <c:ptCount val="6"/>
                <c:pt idx="0">
                  <c:v>21.979690614026758</c:v>
                </c:pt>
                <c:pt idx="1">
                  <c:v>20.157540096801739</c:v>
                </c:pt>
                <c:pt idx="2">
                  <c:v>23.118534687292396</c:v>
                </c:pt>
                <c:pt idx="3">
                  <c:v>23.118534687292396</c:v>
                </c:pt>
                <c:pt idx="4">
                  <c:v>22.662997057986146</c:v>
                </c:pt>
                <c:pt idx="5">
                  <c:v>21.296384170067377</c:v>
                </c:pt>
              </c:numCache>
            </c:numRef>
          </c:yVal>
          <c:smooth val="0"/>
          <c:extLst xmlns:c16r2="http://schemas.microsoft.com/office/drawing/2015/06/chart">
            <c:ext xmlns:c16="http://schemas.microsoft.com/office/drawing/2014/chart" uri="{C3380CC4-5D6E-409C-BE32-E72D297353CC}">
              <c16:uniqueId val="{00000008-91DB-4377-A190-E2116B2F9B9A}"/>
            </c:ext>
          </c:extLst>
        </c:ser>
        <c:ser>
          <c:idx val="9"/>
          <c:order val="9"/>
          <c:tx>
            <c:v>5 EtOH point</c:v>
          </c:tx>
          <c:spPr>
            <a:ln w="25400" cap="rnd">
              <a:noFill/>
              <a:round/>
            </a:ln>
            <a:effectLst/>
          </c:spPr>
          <c:marker>
            <c:symbol val="circle"/>
            <c:size val="7"/>
            <c:spPr>
              <a:solidFill>
                <a:schemeClr val="bg1"/>
              </a:solidFill>
              <a:ln w="9525">
                <a:solidFill>
                  <a:schemeClr val="tx1"/>
                </a:solidFill>
              </a:ln>
              <a:effectLst/>
            </c:spPr>
          </c:marker>
          <c:xVal>
            <c:numRef>
              <c:f>'Turbidimetric 1_01'!$AD$64:$AI$64</c:f>
              <c:numCache>
                <c:formatCode>General</c:formatCode>
                <c:ptCount val="6"/>
                <c:pt idx="0">
                  <c:v>4.0999999999999996</c:v>
                </c:pt>
                <c:pt idx="1">
                  <c:v>4.1500000000000004</c:v>
                </c:pt>
                <c:pt idx="2">
                  <c:v>4.21</c:v>
                </c:pt>
                <c:pt idx="3">
                  <c:v>4.18</c:v>
                </c:pt>
                <c:pt idx="4">
                  <c:v>4.1500000000000004</c:v>
                </c:pt>
                <c:pt idx="5">
                  <c:v>4.1500000000000004</c:v>
                </c:pt>
              </c:numCache>
            </c:numRef>
          </c:xVal>
          <c:yVal>
            <c:numRef>
              <c:f>('Turbidimetric 1_01'!$X$53:$Z$53,'Turbidimetric 1_01'!$X$62:$Z$62)</c:f>
              <c:numCache>
                <c:formatCode>General</c:formatCode>
                <c:ptCount val="6"/>
                <c:pt idx="0">
                  <c:v>89.627028566005507</c:v>
                </c:pt>
                <c:pt idx="1">
                  <c:v>88.146531270760192</c:v>
                </c:pt>
                <c:pt idx="2">
                  <c:v>89.627028566005507</c:v>
                </c:pt>
                <c:pt idx="3">
                  <c:v>89.057606529372691</c:v>
                </c:pt>
                <c:pt idx="4">
                  <c:v>76.188668501471</c:v>
                </c:pt>
                <c:pt idx="5">
                  <c:v>105.91249881370408</c:v>
                </c:pt>
              </c:numCache>
            </c:numRef>
          </c:yVal>
          <c:smooth val="0"/>
          <c:extLst xmlns:c16r2="http://schemas.microsoft.com/office/drawing/2015/06/chart">
            <c:ext xmlns:c16="http://schemas.microsoft.com/office/drawing/2014/chart" uri="{C3380CC4-5D6E-409C-BE32-E72D297353CC}">
              <c16:uniqueId val="{00000009-91DB-4377-A190-E2116B2F9B9A}"/>
            </c:ext>
          </c:extLst>
        </c:ser>
        <c:ser>
          <c:idx val="10"/>
          <c:order val="10"/>
          <c:tx>
            <c:v>10 CBD</c:v>
          </c:tx>
          <c:spPr>
            <a:ln w="25400" cap="rnd">
              <a:noFill/>
              <a:round/>
            </a:ln>
            <a:effectLst/>
          </c:spPr>
          <c:marker>
            <c:symbol val="circle"/>
            <c:size val="7"/>
            <c:spPr>
              <a:solidFill>
                <a:schemeClr val="bg1"/>
              </a:solidFill>
              <a:ln w="9525">
                <a:solidFill>
                  <a:schemeClr val="tx1"/>
                </a:solidFill>
              </a:ln>
              <a:effectLst/>
            </c:spPr>
          </c:marker>
          <c:xVal>
            <c:numRef>
              <c:f>'Turbidimetric 1_01'!$AD$53:$AI$53</c:f>
              <c:numCache>
                <c:formatCode>General</c:formatCode>
                <c:ptCount val="6"/>
                <c:pt idx="0">
                  <c:v>4.88</c:v>
                </c:pt>
                <c:pt idx="1">
                  <c:v>4.8</c:v>
                </c:pt>
                <c:pt idx="2">
                  <c:v>4.8499999999999996</c:v>
                </c:pt>
                <c:pt idx="3">
                  <c:v>4.95</c:v>
                </c:pt>
                <c:pt idx="4">
                  <c:v>4.88</c:v>
                </c:pt>
                <c:pt idx="5">
                  <c:v>4.92</c:v>
                </c:pt>
              </c:numCache>
            </c:numRef>
          </c:xVal>
          <c:yVal>
            <c:numRef>
              <c:f>('Turbidimetric 1_01'!$T$52:$V$52,'Turbidimetric 1_01'!$T$59:$V$59)</c:f>
              <c:numCache>
                <c:formatCode>General</c:formatCode>
                <c:ptCount val="6"/>
                <c:pt idx="0">
                  <c:v>28.584986238967446</c:v>
                </c:pt>
                <c:pt idx="1">
                  <c:v>23.574072316598649</c:v>
                </c:pt>
                <c:pt idx="2">
                  <c:v>24.485147575211151</c:v>
                </c:pt>
                <c:pt idx="3">
                  <c:v>21.068615355414259</c:v>
                </c:pt>
                <c:pt idx="4">
                  <c:v>22.890765872639264</c:v>
                </c:pt>
                <c:pt idx="5">
                  <c:v>24.485147575211151</c:v>
                </c:pt>
              </c:numCache>
            </c:numRef>
          </c:yVal>
          <c:smooth val="0"/>
          <c:extLst xmlns:c16r2="http://schemas.microsoft.com/office/drawing/2015/06/chart">
            <c:ext xmlns:c16="http://schemas.microsoft.com/office/drawing/2014/chart" uri="{C3380CC4-5D6E-409C-BE32-E72D297353CC}">
              <c16:uniqueId val="{0000000A-91DB-4377-A190-E2116B2F9B9A}"/>
            </c:ext>
          </c:extLst>
        </c:ser>
        <c:ser>
          <c:idx val="11"/>
          <c:order val="11"/>
          <c:tx>
            <c:v>10 Ethanol point</c:v>
          </c:tx>
          <c:spPr>
            <a:ln w="25400" cap="rnd">
              <a:noFill/>
              <a:round/>
            </a:ln>
            <a:effectLst/>
          </c:spPr>
          <c:marker>
            <c:symbol val="circle"/>
            <c:size val="7"/>
            <c:spPr>
              <a:solidFill>
                <a:schemeClr val="bg1"/>
              </a:solidFill>
              <a:ln w="9525">
                <a:solidFill>
                  <a:schemeClr val="tx1"/>
                </a:solidFill>
              </a:ln>
              <a:effectLst/>
            </c:spPr>
          </c:marker>
          <c:xVal>
            <c:numRef>
              <c:f>'Turbidimetric 1_01'!$AD$63:$AI$63</c:f>
              <c:numCache>
                <c:formatCode>General</c:formatCode>
                <c:ptCount val="6"/>
                <c:pt idx="0">
                  <c:v>5.0999999999999996</c:v>
                </c:pt>
                <c:pt idx="1">
                  <c:v>5.15</c:v>
                </c:pt>
                <c:pt idx="2">
                  <c:v>5.15</c:v>
                </c:pt>
                <c:pt idx="3">
                  <c:v>5.22</c:v>
                </c:pt>
                <c:pt idx="4">
                  <c:v>5.15</c:v>
                </c:pt>
                <c:pt idx="5">
                  <c:v>5.15</c:v>
                </c:pt>
              </c:numCache>
            </c:numRef>
          </c:xVal>
          <c:yVal>
            <c:numRef>
              <c:f>('Turbidimetric 1_01'!$X$52:$Z$52,'Turbidimetric 1_01'!$X$59:$Z$59)</c:f>
              <c:numCache>
                <c:formatCode>General</c:formatCode>
                <c:ptCount val="6"/>
                <c:pt idx="0">
                  <c:v>99.990509632722791</c:v>
                </c:pt>
                <c:pt idx="1">
                  <c:v>93.499098415108648</c:v>
                </c:pt>
                <c:pt idx="2">
                  <c:v>89.513144158678926</c:v>
                </c:pt>
                <c:pt idx="3">
                  <c:v>98.510012337477477</c:v>
                </c:pt>
                <c:pt idx="4">
                  <c:v>101.12935370598844</c:v>
                </c:pt>
                <c:pt idx="5">
                  <c:v>108.53184018221506</c:v>
                </c:pt>
              </c:numCache>
            </c:numRef>
          </c:yVal>
          <c:smooth val="0"/>
          <c:extLst xmlns:c16r2="http://schemas.microsoft.com/office/drawing/2015/06/chart">
            <c:ext xmlns:c16="http://schemas.microsoft.com/office/drawing/2014/chart" uri="{C3380CC4-5D6E-409C-BE32-E72D297353CC}">
              <c16:uniqueId val="{0000000B-91DB-4377-A190-E2116B2F9B9A}"/>
            </c:ext>
          </c:extLst>
        </c:ser>
        <c:dLbls>
          <c:showLegendKey val="0"/>
          <c:showVal val="0"/>
          <c:showCatName val="0"/>
          <c:showSerName val="0"/>
          <c:showPercent val="0"/>
          <c:showBubbleSize val="0"/>
        </c:dLbls>
        <c:axId val="286278272"/>
        <c:axId val="383848736"/>
      </c:scatterChart>
      <c:catAx>
        <c:axId val="286278272"/>
        <c:scaling>
          <c:orientation val="minMax"/>
        </c:scaling>
        <c:delete val="0"/>
        <c:axPos val="b"/>
        <c:title>
          <c:tx>
            <c:rich>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r>
                  <a:rPr lang="en-US" sz="1100">
                    <a:solidFill>
                      <a:sysClr val="windowText" lastClr="000000"/>
                    </a:solidFill>
                  </a:rPr>
                  <a:t>CBD (µg/mL)</a:t>
                </a:r>
              </a:p>
            </c:rich>
          </c:tx>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3848736"/>
        <c:crosses val="autoZero"/>
        <c:auto val="1"/>
        <c:lblAlgn val="ctr"/>
        <c:lblOffset val="100"/>
        <c:noMultiLvlLbl val="0"/>
      </c:catAx>
      <c:valAx>
        <c:axId val="383848736"/>
        <c:scaling>
          <c:orientation val="minMax"/>
          <c:max val="1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r>
                  <a:rPr lang="en-US" sz="1100">
                    <a:solidFill>
                      <a:sysClr val="windowText" lastClr="000000"/>
                    </a:solidFill>
                  </a:rPr>
                  <a:t>% Turbidity (OD</a:t>
                </a:r>
                <a:r>
                  <a:rPr lang="en-US" sz="1100" baseline="-25000">
                    <a:solidFill>
                      <a:sysClr val="windowText" lastClr="000000"/>
                    </a:solidFill>
                  </a:rPr>
                  <a:t>600nm</a:t>
                </a:r>
                <a:r>
                  <a:rPr lang="en-US" sz="1100">
                    <a:solidFill>
                      <a:sysClr val="windowText" lastClr="000000"/>
                    </a:solidFill>
                  </a:rPr>
                  <a:t>)</a:t>
                </a:r>
              </a:p>
            </c:rich>
          </c:tx>
          <c:layout/>
          <c:overlay val="0"/>
          <c:spPr>
            <a:noFill/>
            <a:ln>
              <a:noFill/>
            </a:ln>
            <a:effectLst/>
          </c:spPr>
          <c:txPr>
            <a:bodyPr rot="-54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286278272"/>
        <c:crosses val="autoZero"/>
        <c:crossBetween val="between"/>
        <c:majorUnit val="20"/>
      </c:valAx>
      <c:spPr>
        <a:noFill/>
        <a:ln>
          <a:solidFill>
            <a:schemeClr val="tx1"/>
          </a:solidFill>
        </a:ln>
        <a:effectLst/>
      </c:spPr>
    </c:plotArea>
    <c:legend>
      <c:legendPos val="t"/>
      <c:layout>
        <c:manualLayout>
          <c:xMode val="edge"/>
          <c:yMode val="edge"/>
          <c:x val="0.43380651095518108"/>
          <c:y val="0.1057390143381651"/>
          <c:w val="0.40563785946601172"/>
          <c:h val="0.13357965062212965"/>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474550197841583"/>
          <c:y val="6.3912219305920087E-2"/>
          <c:w val="0.77358802959297757"/>
          <c:h val="0.79285351049868769"/>
        </c:manualLayout>
      </c:layout>
      <c:barChart>
        <c:barDir val="col"/>
        <c:grouping val="clustered"/>
        <c:varyColors val="0"/>
        <c:ser>
          <c:idx val="0"/>
          <c:order val="0"/>
          <c:tx>
            <c:v>8 h</c:v>
          </c:tx>
          <c:spPr>
            <a:solidFill>
              <a:srgbClr val="0070C0"/>
            </a:solidFill>
            <a:ln>
              <a:solidFill>
                <a:schemeClr val="tx1"/>
              </a:solidFill>
            </a:ln>
            <a:effectLst/>
          </c:spPr>
          <c:invertIfNegative val="0"/>
          <c:errBars>
            <c:errBarType val="plus"/>
            <c:errValType val="cust"/>
            <c:noEndCap val="0"/>
            <c:plus>
              <c:numRef>
                <c:f>Sheet1!$M$5:$M$10</c:f>
                <c:numCache>
                  <c:formatCode>General</c:formatCode>
                  <c:ptCount val="6"/>
                  <c:pt idx="0">
                    <c:v>2.7612819425120083</c:v>
                  </c:pt>
                  <c:pt idx="1">
                    <c:v>0.86613058357836348</c:v>
                  </c:pt>
                  <c:pt idx="2">
                    <c:v>3.2113401329453346</c:v>
                  </c:pt>
                  <c:pt idx="3">
                    <c:v>1.359619630771203</c:v>
                  </c:pt>
                  <c:pt idx="4">
                    <c:v>2.2449945350200862</c:v>
                  </c:pt>
                  <c:pt idx="5">
                    <c:v>1.906144598409816</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strRef>
              <c:f>Sheet1!$D$5:$D$10</c:f>
              <c:strCache>
                <c:ptCount val="6"/>
                <c:pt idx="0">
                  <c:v>Control</c:v>
                </c:pt>
                <c:pt idx="1">
                  <c:v>1.25 µg/mL CBD</c:v>
                </c:pt>
                <c:pt idx="2">
                  <c:v>2.5 µg/mL CBD</c:v>
                </c:pt>
                <c:pt idx="3">
                  <c:v>5 µg/mL CBD</c:v>
                </c:pt>
                <c:pt idx="4">
                  <c:v>10 µg/mL CBD</c:v>
                </c:pt>
                <c:pt idx="5">
                  <c:v>0.1% Ethanol</c:v>
                </c:pt>
              </c:strCache>
            </c:strRef>
          </c:cat>
          <c:val>
            <c:numRef>
              <c:f>Sheet1!$L$5:$L$10</c:f>
              <c:numCache>
                <c:formatCode>General</c:formatCode>
                <c:ptCount val="6"/>
                <c:pt idx="0">
                  <c:v>100</c:v>
                </c:pt>
                <c:pt idx="1">
                  <c:v>104.06633711422381</c:v>
                </c:pt>
                <c:pt idx="2">
                  <c:v>103.27377460223582</c:v>
                </c:pt>
                <c:pt idx="3">
                  <c:v>97.721680449013405</c:v>
                </c:pt>
                <c:pt idx="4">
                  <c:v>96.027055802375912</c:v>
                </c:pt>
                <c:pt idx="5">
                  <c:v>100.35672890118926</c:v>
                </c:pt>
              </c:numCache>
            </c:numRef>
          </c:val>
          <c:extLst xmlns:c16r2="http://schemas.microsoft.com/office/drawing/2015/06/chart">
            <c:ext xmlns:c16="http://schemas.microsoft.com/office/drawing/2014/chart" uri="{C3380CC4-5D6E-409C-BE32-E72D297353CC}">
              <c16:uniqueId val="{00000000-1D83-4337-A6F2-846A1E17EFB3}"/>
            </c:ext>
          </c:extLst>
        </c:ser>
        <c:ser>
          <c:idx val="1"/>
          <c:order val="1"/>
          <c:tx>
            <c:v>24 h</c:v>
          </c:tx>
          <c:spPr>
            <a:solidFill>
              <a:srgbClr val="00B050"/>
            </a:solidFill>
            <a:ln>
              <a:solidFill>
                <a:schemeClr val="tx1"/>
              </a:solidFill>
            </a:ln>
            <a:effectLst/>
          </c:spPr>
          <c:invertIfNegative val="0"/>
          <c:errBars>
            <c:errBarType val="plus"/>
            <c:errValType val="cust"/>
            <c:noEndCap val="0"/>
            <c:plus>
              <c:numRef>
                <c:f>Sheet1!$AE$5:$AE$10</c:f>
                <c:numCache>
                  <c:formatCode>General</c:formatCode>
                  <c:ptCount val="6"/>
                  <c:pt idx="0">
                    <c:v>1.159960337102879</c:v>
                  </c:pt>
                  <c:pt idx="1">
                    <c:v>2.6201207789152194</c:v>
                  </c:pt>
                  <c:pt idx="2">
                    <c:v>5.3102757785872274</c:v>
                  </c:pt>
                  <c:pt idx="3">
                    <c:v>2.8612962452167792</c:v>
                  </c:pt>
                  <c:pt idx="4">
                    <c:v>5.7725572578671276</c:v>
                  </c:pt>
                  <c:pt idx="5">
                    <c:v>4.3735727058953184</c:v>
                  </c:pt>
                </c:numCache>
              </c:numRef>
            </c:plus>
            <c:minus>
              <c:numRef>
                <c:f>Sheet1!$AE$5:$AE$10</c:f>
                <c:numCache>
                  <c:formatCode>General</c:formatCode>
                  <c:ptCount val="6"/>
                  <c:pt idx="0">
                    <c:v>1.159960337102879</c:v>
                  </c:pt>
                  <c:pt idx="1">
                    <c:v>2.6201207789152194</c:v>
                  </c:pt>
                  <c:pt idx="2">
                    <c:v>5.3102757785872274</c:v>
                  </c:pt>
                  <c:pt idx="3">
                    <c:v>2.8612962452167792</c:v>
                  </c:pt>
                  <c:pt idx="4">
                    <c:v>5.7725572578671276</c:v>
                  </c:pt>
                  <c:pt idx="5">
                    <c:v>4.3735727058953184</c:v>
                  </c:pt>
                </c:numCache>
              </c:numRef>
            </c:minus>
            <c:spPr>
              <a:noFill/>
              <a:ln w="9525" cap="flat" cmpd="sng" algn="ctr">
                <a:solidFill>
                  <a:schemeClr val="tx1">
                    <a:lumMod val="65000"/>
                    <a:lumOff val="35000"/>
                  </a:schemeClr>
                </a:solidFill>
                <a:round/>
              </a:ln>
              <a:effectLst/>
            </c:spPr>
          </c:errBars>
          <c:val>
            <c:numRef>
              <c:f>Sheet1!$AD$5:$AD$10</c:f>
              <c:numCache>
                <c:formatCode>General</c:formatCode>
                <c:ptCount val="6"/>
                <c:pt idx="0">
                  <c:v>100</c:v>
                </c:pt>
                <c:pt idx="1">
                  <c:v>96.239433671515229</c:v>
                </c:pt>
                <c:pt idx="2">
                  <c:v>112.37184568929428</c:v>
                </c:pt>
                <c:pt idx="3">
                  <c:v>80.130997235756425</c:v>
                </c:pt>
                <c:pt idx="4">
                  <c:v>68.442121608902568</c:v>
                </c:pt>
                <c:pt idx="5">
                  <c:v>125.8616363965665</c:v>
                </c:pt>
              </c:numCache>
            </c:numRef>
          </c:val>
          <c:extLst xmlns:c16r2="http://schemas.microsoft.com/office/drawing/2015/06/chart">
            <c:ext xmlns:c16="http://schemas.microsoft.com/office/drawing/2014/chart" uri="{C3380CC4-5D6E-409C-BE32-E72D297353CC}">
              <c16:uniqueId val="{00000001-1D83-4337-A6F2-846A1E17EFB3}"/>
            </c:ext>
          </c:extLst>
        </c:ser>
        <c:dLbls>
          <c:showLegendKey val="0"/>
          <c:showVal val="0"/>
          <c:showCatName val="0"/>
          <c:showSerName val="0"/>
          <c:showPercent val="0"/>
          <c:showBubbleSize val="0"/>
        </c:dLbls>
        <c:gapWidth val="219"/>
        <c:overlap val="-27"/>
        <c:axId val="386965312"/>
        <c:axId val="386961392"/>
      </c:barChart>
      <c:scatterChart>
        <c:scatterStyle val="lineMarker"/>
        <c:varyColors val="0"/>
        <c:ser>
          <c:idx val="2"/>
          <c:order val="2"/>
          <c:tx>
            <c:v>control 8 h point</c:v>
          </c:tx>
          <c:spPr>
            <a:ln w="25400" cap="rnd">
              <a:noFill/>
              <a:round/>
            </a:ln>
            <a:effectLst/>
          </c:spPr>
          <c:marker>
            <c:symbol val="circle"/>
            <c:size val="7"/>
            <c:spPr>
              <a:solidFill>
                <a:schemeClr val="bg1"/>
              </a:solidFill>
              <a:ln w="9525">
                <a:solidFill>
                  <a:schemeClr val="tx1"/>
                </a:solidFill>
              </a:ln>
              <a:effectLst/>
            </c:spPr>
          </c:marker>
          <c:xVal>
            <c:numRef>
              <c:f>Sheet1!$K$28:$M$28</c:f>
              <c:numCache>
                <c:formatCode>General</c:formatCode>
                <c:ptCount val="3"/>
                <c:pt idx="0">
                  <c:v>0.85</c:v>
                </c:pt>
                <c:pt idx="1">
                  <c:v>0.88</c:v>
                </c:pt>
                <c:pt idx="2">
                  <c:v>0.94</c:v>
                </c:pt>
              </c:numCache>
            </c:numRef>
          </c:xVal>
          <c:yVal>
            <c:numRef>
              <c:f>Sheet1!$E$28:$G$28</c:f>
              <c:numCache>
                <c:formatCode>General</c:formatCode>
                <c:ptCount val="3"/>
                <c:pt idx="0">
                  <c:v>96.869367253248086</c:v>
                </c:pt>
                <c:pt idx="1">
                  <c:v>105.50528945093018</c:v>
                </c:pt>
                <c:pt idx="2">
                  <c:v>97.625343295821736</c:v>
                </c:pt>
              </c:numCache>
            </c:numRef>
          </c:yVal>
          <c:smooth val="0"/>
          <c:extLst xmlns:c16r2="http://schemas.microsoft.com/office/drawing/2015/06/chart">
            <c:ext xmlns:c16="http://schemas.microsoft.com/office/drawing/2014/chart" uri="{C3380CC4-5D6E-409C-BE32-E72D297353CC}">
              <c16:uniqueId val="{00000002-1D83-4337-A6F2-846A1E17EFB3}"/>
            </c:ext>
          </c:extLst>
        </c:ser>
        <c:ser>
          <c:idx val="3"/>
          <c:order val="3"/>
          <c:tx>
            <c:v>1.25 8 h point</c:v>
          </c:tx>
          <c:spPr>
            <a:ln w="25400" cap="rnd">
              <a:noFill/>
              <a:round/>
            </a:ln>
            <a:effectLst/>
          </c:spPr>
          <c:marker>
            <c:symbol val="circle"/>
            <c:size val="7"/>
            <c:spPr>
              <a:solidFill>
                <a:schemeClr val="bg1"/>
              </a:solidFill>
              <a:ln w="9525">
                <a:solidFill>
                  <a:schemeClr val="tx1"/>
                </a:solidFill>
              </a:ln>
              <a:effectLst/>
            </c:spPr>
          </c:marker>
          <c:xVal>
            <c:numRef>
              <c:f>Sheet1!$K$32:$M$32</c:f>
              <c:numCache>
                <c:formatCode>General</c:formatCode>
                <c:ptCount val="3"/>
                <c:pt idx="0">
                  <c:v>1.8</c:v>
                </c:pt>
                <c:pt idx="1">
                  <c:v>1.87</c:v>
                </c:pt>
                <c:pt idx="2">
                  <c:v>1.95</c:v>
                </c:pt>
              </c:numCache>
            </c:numRef>
          </c:xVal>
          <c:yVal>
            <c:numRef>
              <c:f>Sheet1!$E$29:$G$29</c:f>
              <c:numCache>
                <c:formatCode>General</c:formatCode>
                <c:ptCount val="3"/>
                <c:pt idx="0">
                  <c:v>105.66245972782265</c:v>
                </c:pt>
                <c:pt idx="1">
                  <c:v>103.85123465262554</c:v>
                </c:pt>
                <c:pt idx="2">
                  <c:v>102.68531696222327</c:v>
                </c:pt>
              </c:numCache>
            </c:numRef>
          </c:yVal>
          <c:smooth val="0"/>
          <c:extLst xmlns:c16r2="http://schemas.microsoft.com/office/drawing/2015/06/chart">
            <c:ext xmlns:c16="http://schemas.microsoft.com/office/drawing/2014/chart" uri="{C3380CC4-5D6E-409C-BE32-E72D297353CC}">
              <c16:uniqueId val="{00000003-1D83-4337-A6F2-846A1E17EFB3}"/>
            </c:ext>
          </c:extLst>
        </c:ser>
        <c:ser>
          <c:idx val="4"/>
          <c:order val="4"/>
          <c:tx>
            <c:v>2.5 8 h</c:v>
          </c:tx>
          <c:spPr>
            <a:ln w="25400" cap="rnd">
              <a:noFill/>
              <a:round/>
            </a:ln>
            <a:effectLst/>
          </c:spPr>
          <c:marker>
            <c:symbol val="circle"/>
            <c:size val="7"/>
            <c:spPr>
              <a:solidFill>
                <a:schemeClr val="bg1"/>
              </a:solidFill>
              <a:ln w="9525">
                <a:solidFill>
                  <a:schemeClr val="tx1"/>
                </a:solidFill>
              </a:ln>
              <a:effectLst/>
            </c:spPr>
          </c:marker>
          <c:xVal>
            <c:numRef>
              <c:f>Sheet1!$K$31:$M$31</c:f>
              <c:numCache>
                <c:formatCode>General</c:formatCode>
                <c:ptCount val="3"/>
                <c:pt idx="0">
                  <c:v>2.78</c:v>
                </c:pt>
                <c:pt idx="1">
                  <c:v>2.88</c:v>
                </c:pt>
                <c:pt idx="2">
                  <c:v>2.94</c:v>
                </c:pt>
              </c:numCache>
            </c:numRef>
          </c:xVal>
          <c:yVal>
            <c:numRef>
              <c:f>Sheet1!$E$30:$G$30</c:f>
              <c:numCache>
                <c:formatCode>General</c:formatCode>
                <c:ptCount val="3"/>
                <c:pt idx="0">
                  <c:v>106.16800246969493</c:v>
                </c:pt>
                <c:pt idx="1">
                  <c:v>99.819102639984365</c:v>
                </c:pt>
                <c:pt idx="2">
                  <c:v>103.83421869702809</c:v>
                </c:pt>
              </c:numCache>
            </c:numRef>
          </c:yVal>
          <c:smooth val="0"/>
          <c:extLst xmlns:c16r2="http://schemas.microsoft.com/office/drawing/2015/06/chart">
            <c:ext xmlns:c16="http://schemas.microsoft.com/office/drawing/2014/chart" uri="{C3380CC4-5D6E-409C-BE32-E72D297353CC}">
              <c16:uniqueId val="{00000004-1D83-4337-A6F2-846A1E17EFB3}"/>
            </c:ext>
          </c:extLst>
        </c:ser>
        <c:ser>
          <c:idx val="5"/>
          <c:order val="5"/>
          <c:tx>
            <c:v>5 cbd 8 h</c:v>
          </c:tx>
          <c:spPr>
            <a:ln w="25400" cap="rnd">
              <a:noFill/>
              <a:round/>
            </a:ln>
            <a:effectLst/>
          </c:spPr>
          <c:marker>
            <c:symbol val="circle"/>
            <c:size val="7"/>
            <c:spPr>
              <a:solidFill>
                <a:schemeClr val="bg1"/>
              </a:solidFill>
              <a:ln w="9525">
                <a:solidFill>
                  <a:schemeClr val="tx1"/>
                </a:solidFill>
              </a:ln>
              <a:effectLst/>
            </c:spPr>
          </c:marker>
          <c:xVal>
            <c:numRef>
              <c:f>Sheet1!$K$30:$M$30</c:f>
              <c:numCache>
                <c:formatCode>General</c:formatCode>
                <c:ptCount val="3"/>
                <c:pt idx="0">
                  <c:v>3.78</c:v>
                </c:pt>
                <c:pt idx="1">
                  <c:v>3.87</c:v>
                </c:pt>
                <c:pt idx="2">
                  <c:v>3.95</c:v>
                </c:pt>
              </c:numCache>
            </c:numRef>
          </c:xVal>
          <c:yVal>
            <c:numRef>
              <c:f>Sheet1!$E$31:$G$31</c:f>
              <c:numCache>
                <c:formatCode>General</c:formatCode>
                <c:ptCount val="3"/>
                <c:pt idx="0">
                  <c:v>96.987309907312834</c:v>
                </c:pt>
                <c:pt idx="1">
                  <c:v>96.887162565590444</c:v>
                </c:pt>
                <c:pt idx="2">
                  <c:v>99.290568874136923</c:v>
                </c:pt>
              </c:numCache>
            </c:numRef>
          </c:yVal>
          <c:smooth val="0"/>
          <c:extLst xmlns:c16r2="http://schemas.microsoft.com/office/drawing/2015/06/chart">
            <c:ext xmlns:c16="http://schemas.microsoft.com/office/drawing/2014/chart" uri="{C3380CC4-5D6E-409C-BE32-E72D297353CC}">
              <c16:uniqueId val="{00000005-1D83-4337-A6F2-846A1E17EFB3}"/>
            </c:ext>
          </c:extLst>
        </c:ser>
        <c:ser>
          <c:idx val="6"/>
          <c:order val="6"/>
          <c:tx>
            <c:v>10 CBD 8 h</c:v>
          </c:tx>
          <c:spPr>
            <a:ln w="25400" cap="rnd">
              <a:noFill/>
              <a:round/>
            </a:ln>
            <a:effectLst/>
          </c:spPr>
          <c:marker>
            <c:symbol val="circle"/>
            <c:size val="7"/>
            <c:spPr>
              <a:solidFill>
                <a:schemeClr val="bg1"/>
              </a:solidFill>
              <a:ln w="9525">
                <a:solidFill>
                  <a:schemeClr val="tx1"/>
                </a:solidFill>
              </a:ln>
              <a:effectLst/>
            </c:spPr>
          </c:marker>
          <c:xVal>
            <c:numRef>
              <c:f>Sheet1!$K$29:$M$29</c:f>
              <c:numCache>
                <c:formatCode>General</c:formatCode>
                <c:ptCount val="3"/>
                <c:pt idx="0">
                  <c:v>4.78</c:v>
                </c:pt>
                <c:pt idx="1">
                  <c:v>4.88</c:v>
                </c:pt>
                <c:pt idx="2">
                  <c:v>4.9800000000000004</c:v>
                </c:pt>
              </c:numCache>
            </c:numRef>
          </c:xVal>
          <c:yVal>
            <c:numRef>
              <c:f>Sheet1!$E$32:$G$32</c:f>
              <c:numCache>
                <c:formatCode>General</c:formatCode>
                <c:ptCount val="3"/>
                <c:pt idx="0">
                  <c:v>93.679719881866831</c:v>
                </c:pt>
                <c:pt idx="1">
                  <c:v>98.153357490505911</c:v>
                </c:pt>
                <c:pt idx="2">
                  <c:v>96.248090034754981</c:v>
                </c:pt>
              </c:numCache>
            </c:numRef>
          </c:yVal>
          <c:smooth val="0"/>
          <c:extLst xmlns:c16r2="http://schemas.microsoft.com/office/drawing/2015/06/chart">
            <c:ext xmlns:c16="http://schemas.microsoft.com/office/drawing/2014/chart" uri="{C3380CC4-5D6E-409C-BE32-E72D297353CC}">
              <c16:uniqueId val="{00000006-1D83-4337-A6F2-846A1E17EFB3}"/>
            </c:ext>
          </c:extLst>
        </c:ser>
        <c:ser>
          <c:idx val="7"/>
          <c:order val="7"/>
          <c:tx>
            <c:v>Etoh 5 h point</c:v>
          </c:tx>
          <c:spPr>
            <a:ln w="25400" cap="rnd">
              <a:noFill/>
              <a:round/>
            </a:ln>
            <a:effectLst/>
          </c:spPr>
          <c:marker>
            <c:symbol val="circle"/>
            <c:size val="7"/>
            <c:spPr>
              <a:solidFill>
                <a:schemeClr val="bg1"/>
              </a:solidFill>
              <a:ln w="9525">
                <a:solidFill>
                  <a:schemeClr val="tx1"/>
                </a:solidFill>
              </a:ln>
              <a:effectLst/>
            </c:spPr>
          </c:marker>
          <c:xVal>
            <c:numRef>
              <c:f>Sheet1!$K$33:$M$33</c:f>
              <c:numCache>
                <c:formatCode>General</c:formatCode>
                <c:ptCount val="3"/>
                <c:pt idx="0">
                  <c:v>5.78</c:v>
                </c:pt>
                <c:pt idx="1">
                  <c:v>5.88</c:v>
                </c:pt>
                <c:pt idx="2">
                  <c:v>5.98</c:v>
                </c:pt>
              </c:numCache>
            </c:numRef>
          </c:xVal>
          <c:yVal>
            <c:numRef>
              <c:f>Sheet1!$E$33:$G$33</c:f>
              <c:numCache>
                <c:formatCode>General</c:formatCode>
                <c:ptCount val="3"/>
                <c:pt idx="0">
                  <c:v>100.67353741799975</c:v>
                </c:pt>
                <c:pt idx="1">
                  <c:v>103.48844408786468</c:v>
                </c:pt>
                <c:pt idx="2">
                  <c:v>96.908205197703325</c:v>
                </c:pt>
              </c:numCache>
            </c:numRef>
          </c:yVal>
          <c:smooth val="0"/>
          <c:extLst xmlns:c16r2="http://schemas.microsoft.com/office/drawing/2015/06/chart">
            <c:ext xmlns:c16="http://schemas.microsoft.com/office/drawing/2014/chart" uri="{C3380CC4-5D6E-409C-BE32-E72D297353CC}">
              <c16:uniqueId val="{00000007-1D83-4337-A6F2-846A1E17EFB3}"/>
            </c:ext>
          </c:extLst>
        </c:ser>
        <c:ser>
          <c:idx val="8"/>
          <c:order val="8"/>
          <c:tx>
            <c:v>control 24 h point</c:v>
          </c:tx>
          <c:spPr>
            <a:ln w="25400" cap="rnd">
              <a:noFill/>
              <a:round/>
            </a:ln>
            <a:effectLst/>
          </c:spPr>
          <c:marker>
            <c:symbol val="circle"/>
            <c:size val="7"/>
            <c:spPr>
              <a:solidFill>
                <a:schemeClr val="bg1"/>
              </a:solidFill>
              <a:ln w="9525">
                <a:solidFill>
                  <a:schemeClr val="tx1"/>
                </a:solidFill>
              </a:ln>
              <a:effectLst/>
            </c:spPr>
          </c:marker>
          <c:xVal>
            <c:numRef>
              <c:f>Sheet1!$O$28:$Q$28</c:f>
              <c:numCache>
                <c:formatCode>General</c:formatCode>
                <c:ptCount val="3"/>
                <c:pt idx="0">
                  <c:v>1.1000000000000001</c:v>
                </c:pt>
                <c:pt idx="1">
                  <c:v>1.1499999999999999</c:v>
                </c:pt>
                <c:pt idx="2">
                  <c:v>1.2</c:v>
                </c:pt>
              </c:numCache>
            </c:numRef>
          </c:xVal>
          <c:yVal>
            <c:numRef>
              <c:f>Sheet1!$E$37:$G$37</c:f>
              <c:numCache>
                <c:formatCode>General</c:formatCode>
                <c:ptCount val="3"/>
                <c:pt idx="0">
                  <c:v>101.49487382757177</c:v>
                </c:pt>
                <c:pt idx="1">
                  <c:v>97.716158800003555</c:v>
                </c:pt>
                <c:pt idx="2">
                  <c:v>100.78896737242464</c:v>
                </c:pt>
              </c:numCache>
            </c:numRef>
          </c:yVal>
          <c:smooth val="0"/>
          <c:extLst xmlns:c16r2="http://schemas.microsoft.com/office/drawing/2015/06/chart">
            <c:ext xmlns:c16="http://schemas.microsoft.com/office/drawing/2014/chart" uri="{C3380CC4-5D6E-409C-BE32-E72D297353CC}">
              <c16:uniqueId val="{00000008-1D83-4337-A6F2-846A1E17EFB3}"/>
            </c:ext>
          </c:extLst>
        </c:ser>
        <c:ser>
          <c:idx val="9"/>
          <c:order val="9"/>
          <c:tx>
            <c:v>1.5 24 h point</c:v>
          </c:tx>
          <c:spPr>
            <a:ln w="25400" cap="rnd">
              <a:noFill/>
              <a:round/>
            </a:ln>
            <a:effectLst/>
          </c:spPr>
          <c:marker>
            <c:symbol val="circle"/>
            <c:size val="7"/>
            <c:spPr>
              <a:solidFill>
                <a:schemeClr val="bg1"/>
              </a:solidFill>
              <a:ln w="9525">
                <a:solidFill>
                  <a:schemeClr val="tx1"/>
                </a:solidFill>
              </a:ln>
              <a:effectLst/>
            </c:spPr>
          </c:marker>
          <c:xVal>
            <c:numRef>
              <c:f>Sheet1!$O$32:$Q$32</c:f>
              <c:numCache>
                <c:formatCode>General</c:formatCode>
                <c:ptCount val="3"/>
                <c:pt idx="0">
                  <c:v>2.2000000000000002</c:v>
                </c:pt>
                <c:pt idx="1">
                  <c:v>2.1</c:v>
                </c:pt>
                <c:pt idx="2">
                  <c:v>2.15</c:v>
                </c:pt>
              </c:numCache>
            </c:numRef>
          </c:xVal>
          <c:yVal>
            <c:numRef>
              <c:f>Sheet1!$E$38:$G$38</c:f>
              <c:numCache>
                <c:formatCode>General</c:formatCode>
                <c:ptCount val="3"/>
                <c:pt idx="0">
                  <c:v>93.030454185112262</c:v>
                </c:pt>
                <c:pt idx="1">
                  <c:v>99.448413157918168</c:v>
                </c:pt>
                <c:pt idx="2">
                  <c:v>96.239433671515229</c:v>
                </c:pt>
              </c:numCache>
            </c:numRef>
          </c:yVal>
          <c:smooth val="0"/>
          <c:extLst xmlns:c16r2="http://schemas.microsoft.com/office/drawing/2015/06/chart">
            <c:ext xmlns:c16="http://schemas.microsoft.com/office/drawing/2014/chart" uri="{C3380CC4-5D6E-409C-BE32-E72D297353CC}">
              <c16:uniqueId val="{00000009-1D83-4337-A6F2-846A1E17EFB3}"/>
            </c:ext>
          </c:extLst>
        </c:ser>
        <c:ser>
          <c:idx val="10"/>
          <c:order val="10"/>
          <c:tx>
            <c:v>2.5 24 h point</c:v>
          </c:tx>
          <c:spPr>
            <a:ln w="25400" cap="rnd">
              <a:noFill/>
              <a:round/>
            </a:ln>
            <a:effectLst/>
          </c:spPr>
          <c:marker>
            <c:symbol val="circle"/>
            <c:size val="7"/>
            <c:spPr>
              <a:solidFill>
                <a:schemeClr val="bg1"/>
              </a:solidFill>
              <a:ln w="9525">
                <a:solidFill>
                  <a:schemeClr val="tx1"/>
                </a:solidFill>
              </a:ln>
              <a:effectLst/>
            </c:spPr>
          </c:marker>
          <c:xVal>
            <c:numRef>
              <c:f>Sheet1!$O$31:$Q$31</c:f>
              <c:numCache>
                <c:formatCode>General</c:formatCode>
                <c:ptCount val="3"/>
                <c:pt idx="0">
                  <c:v>3.15</c:v>
                </c:pt>
                <c:pt idx="1">
                  <c:v>3.1</c:v>
                </c:pt>
                <c:pt idx="2">
                  <c:v>3.2</c:v>
                </c:pt>
              </c:numCache>
            </c:numRef>
          </c:xVal>
          <c:yVal>
            <c:numRef>
              <c:f>Sheet1!$E$39:$G$39</c:f>
              <c:numCache>
                <c:formatCode>General</c:formatCode>
                <c:ptCount val="3"/>
                <c:pt idx="0">
                  <c:v>106.91988741126066</c:v>
                </c:pt>
                <c:pt idx="1">
                  <c:v>117.52808037980884</c:v>
                </c:pt>
                <c:pt idx="2">
                  <c:v>112.6675692768133</c:v>
                </c:pt>
              </c:numCache>
            </c:numRef>
          </c:yVal>
          <c:smooth val="0"/>
          <c:extLst xmlns:c16r2="http://schemas.microsoft.com/office/drawing/2015/06/chart">
            <c:ext xmlns:c16="http://schemas.microsoft.com/office/drawing/2014/chart" uri="{C3380CC4-5D6E-409C-BE32-E72D297353CC}">
              <c16:uniqueId val="{0000000A-1D83-4337-A6F2-846A1E17EFB3}"/>
            </c:ext>
          </c:extLst>
        </c:ser>
        <c:ser>
          <c:idx val="11"/>
          <c:order val="11"/>
          <c:tx>
            <c:v>5 24 h point</c:v>
          </c:tx>
          <c:spPr>
            <a:ln w="25400" cap="rnd">
              <a:noFill/>
              <a:round/>
            </a:ln>
            <a:effectLst/>
          </c:spPr>
          <c:marker>
            <c:symbol val="circle"/>
            <c:size val="7"/>
            <c:spPr>
              <a:solidFill>
                <a:schemeClr val="bg1"/>
              </a:solidFill>
              <a:ln w="9525">
                <a:solidFill>
                  <a:schemeClr val="tx1"/>
                </a:solidFill>
              </a:ln>
              <a:effectLst/>
            </c:spPr>
          </c:marker>
          <c:xVal>
            <c:numRef>
              <c:f>Sheet1!$O$30:$Q$30</c:f>
              <c:numCache>
                <c:formatCode>General</c:formatCode>
                <c:ptCount val="3"/>
                <c:pt idx="0">
                  <c:v>4.1100000000000003</c:v>
                </c:pt>
                <c:pt idx="1">
                  <c:v>4.18</c:v>
                </c:pt>
                <c:pt idx="2">
                  <c:v>4.2</c:v>
                </c:pt>
              </c:numCache>
            </c:numRef>
          </c:xVal>
          <c:yVal>
            <c:numRef>
              <c:f>Sheet1!$E$40:$G$40</c:f>
              <c:numCache>
                <c:formatCode>General</c:formatCode>
                <c:ptCount val="3"/>
                <c:pt idx="0">
                  <c:v>77.852129298903506</c:v>
                </c:pt>
                <c:pt idx="1">
                  <c:v>83.342166442498694</c:v>
                </c:pt>
                <c:pt idx="2">
                  <c:v>79.198695965867088</c:v>
                </c:pt>
              </c:numCache>
            </c:numRef>
          </c:yVal>
          <c:smooth val="0"/>
          <c:extLst xmlns:c16r2="http://schemas.microsoft.com/office/drawing/2015/06/chart">
            <c:ext xmlns:c16="http://schemas.microsoft.com/office/drawing/2014/chart" uri="{C3380CC4-5D6E-409C-BE32-E72D297353CC}">
              <c16:uniqueId val="{0000000B-1D83-4337-A6F2-846A1E17EFB3}"/>
            </c:ext>
          </c:extLst>
        </c:ser>
        <c:ser>
          <c:idx val="12"/>
          <c:order val="12"/>
          <c:tx>
            <c:v>10 24 h point</c:v>
          </c:tx>
          <c:spPr>
            <a:ln w="25400" cap="rnd">
              <a:noFill/>
              <a:round/>
            </a:ln>
            <a:effectLst/>
          </c:spPr>
          <c:marker>
            <c:symbol val="circle"/>
            <c:size val="7"/>
            <c:spPr>
              <a:solidFill>
                <a:schemeClr val="bg1"/>
              </a:solidFill>
              <a:ln w="9525">
                <a:solidFill>
                  <a:schemeClr val="tx1"/>
                </a:solidFill>
              </a:ln>
              <a:effectLst/>
            </c:spPr>
          </c:marker>
          <c:xVal>
            <c:numRef>
              <c:f>Sheet1!$O$29:$Q$29</c:f>
              <c:numCache>
                <c:formatCode>General</c:formatCode>
                <c:ptCount val="3"/>
                <c:pt idx="0">
                  <c:v>5.2</c:v>
                </c:pt>
                <c:pt idx="1">
                  <c:v>5.18</c:v>
                </c:pt>
                <c:pt idx="2">
                  <c:v>5.0999999999999996</c:v>
                </c:pt>
              </c:numCache>
            </c:numRef>
          </c:xVal>
          <c:yVal>
            <c:numRef>
              <c:f>Sheet1!$E$41:$G$41</c:f>
              <c:numCache>
                <c:formatCode>General</c:formatCode>
                <c:ptCount val="3"/>
                <c:pt idx="0">
                  <c:v>69.854008747004897</c:v>
                </c:pt>
                <c:pt idx="1">
                  <c:v>62.094604825995162</c:v>
                </c:pt>
                <c:pt idx="2">
                  <c:v>73.377751253707672</c:v>
                </c:pt>
              </c:numCache>
            </c:numRef>
          </c:yVal>
          <c:smooth val="0"/>
          <c:extLst xmlns:c16r2="http://schemas.microsoft.com/office/drawing/2015/06/chart">
            <c:ext xmlns:c16="http://schemas.microsoft.com/office/drawing/2014/chart" uri="{C3380CC4-5D6E-409C-BE32-E72D297353CC}">
              <c16:uniqueId val="{0000000C-1D83-4337-A6F2-846A1E17EFB3}"/>
            </c:ext>
          </c:extLst>
        </c:ser>
        <c:ser>
          <c:idx val="13"/>
          <c:order val="13"/>
          <c:tx>
            <c:v>etoh 24 h point</c:v>
          </c:tx>
          <c:spPr>
            <a:ln w="25400" cap="rnd">
              <a:noFill/>
              <a:round/>
            </a:ln>
            <a:effectLst/>
          </c:spPr>
          <c:marker>
            <c:symbol val="circle"/>
            <c:size val="7"/>
            <c:spPr>
              <a:solidFill>
                <a:schemeClr val="bg1"/>
              </a:solidFill>
              <a:ln w="9525">
                <a:solidFill>
                  <a:schemeClr val="tx1"/>
                </a:solidFill>
              </a:ln>
              <a:effectLst/>
            </c:spPr>
          </c:marker>
          <c:xVal>
            <c:numRef>
              <c:f>Sheet1!$O$33:$Q$33</c:f>
              <c:numCache>
                <c:formatCode>General</c:formatCode>
                <c:ptCount val="3"/>
                <c:pt idx="0">
                  <c:v>6.15</c:v>
                </c:pt>
                <c:pt idx="1">
                  <c:v>6.18</c:v>
                </c:pt>
                <c:pt idx="2">
                  <c:v>6.1</c:v>
                </c:pt>
              </c:numCache>
            </c:numRef>
          </c:xVal>
          <c:yVal>
            <c:numRef>
              <c:f>Sheet1!$E$42:$G$42</c:f>
              <c:numCache>
                <c:formatCode>General</c:formatCode>
                <c:ptCount val="3"/>
                <c:pt idx="0">
                  <c:v>134.42730276929103</c:v>
                </c:pt>
                <c:pt idx="1">
                  <c:v>123.11387139586876</c:v>
                </c:pt>
                <c:pt idx="2">
                  <c:v>120.04373502453971</c:v>
                </c:pt>
              </c:numCache>
            </c:numRef>
          </c:yVal>
          <c:smooth val="0"/>
          <c:extLst xmlns:c16r2="http://schemas.microsoft.com/office/drawing/2015/06/chart">
            <c:ext xmlns:c16="http://schemas.microsoft.com/office/drawing/2014/chart" uri="{C3380CC4-5D6E-409C-BE32-E72D297353CC}">
              <c16:uniqueId val="{0000000D-1D83-4337-A6F2-846A1E17EFB3}"/>
            </c:ext>
          </c:extLst>
        </c:ser>
        <c:dLbls>
          <c:showLegendKey val="0"/>
          <c:showVal val="0"/>
          <c:showCatName val="0"/>
          <c:showSerName val="0"/>
          <c:showPercent val="0"/>
          <c:showBubbleSize val="0"/>
        </c:dLbls>
        <c:axId val="386965312"/>
        <c:axId val="386961392"/>
      </c:scatterChart>
      <c:catAx>
        <c:axId val="386965312"/>
        <c:scaling>
          <c:orientation val="minMax"/>
        </c:scaling>
        <c:delete val="1"/>
        <c:axPos val="b"/>
        <c:numFmt formatCode="General" sourceLinked="1"/>
        <c:majorTickMark val="none"/>
        <c:minorTickMark val="none"/>
        <c:tickLblPos val="nextTo"/>
        <c:crossAx val="386961392"/>
        <c:crosses val="autoZero"/>
        <c:auto val="1"/>
        <c:lblAlgn val="ctr"/>
        <c:lblOffset val="100"/>
        <c:noMultiLvlLbl val="0"/>
      </c:catAx>
      <c:valAx>
        <c:axId val="386961392"/>
        <c:scaling>
          <c:orientation val="minMax"/>
          <c:max val="14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US" sz="1200">
                    <a:solidFill>
                      <a:schemeClr val="tx1"/>
                    </a:solidFill>
                  </a:rPr>
                  <a:t>% DNA content</a:t>
                </a:r>
              </a:p>
            </c:rich>
          </c:tx>
          <c:layout>
            <c:manualLayout>
              <c:xMode val="edge"/>
              <c:yMode val="edge"/>
              <c:x val="2.2018070190464888E-2"/>
              <c:y val="0.21947752624671915"/>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86965312"/>
        <c:crosses val="autoZero"/>
        <c:crossBetween val="between"/>
      </c:valAx>
      <c:spPr>
        <a:noFill/>
        <a:ln>
          <a:solidFill>
            <a:schemeClr val="tx1"/>
          </a:solidFill>
        </a:ln>
        <a:effectLst/>
      </c:spPr>
    </c:plotArea>
    <c:legend>
      <c:legendPos val="r"/>
      <c:layout>
        <c:manualLayout>
          <c:xMode val="edge"/>
          <c:yMode val="edge"/>
          <c:x val="0.10666694006999126"/>
          <c:y val="5.9478756561679787E-2"/>
          <c:w val="0.54958305993000878"/>
          <c:h val="0.17453453083989498"/>
        </c:manualLayout>
      </c:layout>
      <c:overlay val="0"/>
      <c:spPr>
        <a:noFill/>
        <a:ln>
          <a:noFill/>
        </a:ln>
        <a:effectLst/>
      </c:spPr>
      <c:txPr>
        <a:bodyPr rot="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7461211541981"/>
          <c:y val="7.923062918874528E-2"/>
          <c:w val="0.81810534735072626"/>
          <c:h val="0.84153874162250941"/>
        </c:manualLayout>
      </c:layout>
      <c:barChart>
        <c:barDir val="col"/>
        <c:grouping val="clustered"/>
        <c:varyColors val="0"/>
        <c:ser>
          <c:idx val="0"/>
          <c:order val="0"/>
          <c:tx>
            <c:v>Nile Red</c:v>
          </c:tx>
          <c:spPr>
            <a:solidFill>
              <a:srgbClr val="0070C0"/>
            </a:solidFill>
            <a:ln>
              <a:solidFill>
                <a:schemeClr val="tx1"/>
              </a:solidFill>
            </a:ln>
            <a:effectLst/>
          </c:spPr>
          <c:invertIfNegative val="0"/>
          <c:errBars>
            <c:errBarType val="plus"/>
            <c:errValType val="cust"/>
            <c:noEndCap val="0"/>
            <c:plus>
              <c:numRef>
                <c:f>(Sheet1!$L$8,Sheet1!$L$11,Sheet1!$L$14,Sheet1!$L$17,Sheet1!$L$20,Sheet1!$L$23,Sheet1!$L$26)</c:f>
                <c:numCache>
                  <c:formatCode>General</c:formatCode>
                  <c:ptCount val="7"/>
                  <c:pt idx="0">
                    <c:v>4.0853682004604366</c:v>
                  </c:pt>
                  <c:pt idx="1">
                    <c:v>54.016966161876674</c:v>
                  </c:pt>
                  <c:pt idx="2">
                    <c:v>119.32525144885854</c:v>
                  </c:pt>
                  <c:pt idx="3">
                    <c:v>91.445505812660471</c:v>
                  </c:pt>
                  <c:pt idx="4">
                    <c:v>53.304362235499418</c:v>
                  </c:pt>
                  <c:pt idx="5">
                    <c:v>28.474027346572065</c:v>
                  </c:pt>
                  <c:pt idx="6">
                    <c:v>149.91534644591727</c:v>
                  </c:pt>
                </c:numCache>
              </c:numRef>
            </c:plus>
            <c:minus>
              <c:numRef>
                <c:f>(Sheet1!$L$8,Sheet1!$L$11,Sheet1!$L$14,Sheet1!$L$17,Sheet1!$L$20,Sheet1!$L$23,Sheet1!$L$26)</c:f>
                <c:numCache>
                  <c:formatCode>General</c:formatCode>
                  <c:ptCount val="7"/>
                  <c:pt idx="0">
                    <c:v>4.0853682004604366</c:v>
                  </c:pt>
                  <c:pt idx="1">
                    <c:v>54.016966161876674</c:v>
                  </c:pt>
                  <c:pt idx="2">
                    <c:v>119.32525144885854</c:v>
                  </c:pt>
                  <c:pt idx="3">
                    <c:v>91.445505812660471</c:v>
                  </c:pt>
                  <c:pt idx="4">
                    <c:v>53.304362235499418</c:v>
                  </c:pt>
                  <c:pt idx="5">
                    <c:v>28.474027346572065</c:v>
                  </c:pt>
                  <c:pt idx="6">
                    <c:v>149.91534644591727</c:v>
                  </c:pt>
                </c:numCache>
              </c:numRef>
            </c:minus>
            <c:spPr>
              <a:noFill/>
              <a:ln w="9525" cap="flat" cmpd="sng" algn="ctr">
                <a:solidFill>
                  <a:schemeClr val="tx1">
                    <a:lumMod val="65000"/>
                    <a:lumOff val="35000"/>
                  </a:schemeClr>
                </a:solidFill>
                <a:round/>
              </a:ln>
              <a:effectLst/>
            </c:spPr>
          </c:errBars>
          <c:cat>
            <c:strRef>
              <c:f>Sheet1!$C$8:$C$14</c:f>
              <c:strCache>
                <c:ptCount val="7"/>
                <c:pt idx="0">
                  <c:v>Unstained</c:v>
                </c:pt>
                <c:pt idx="1">
                  <c:v>Control</c:v>
                </c:pt>
                <c:pt idx="2">
                  <c:v>1.25 µg/mL CBD</c:v>
                </c:pt>
                <c:pt idx="3">
                  <c:v>2.5 µg/mL CBD</c:v>
                </c:pt>
                <c:pt idx="4">
                  <c:v>5 µg/mL CBD</c:v>
                </c:pt>
                <c:pt idx="5">
                  <c:v>10 µg/mL CBD</c:v>
                </c:pt>
                <c:pt idx="6">
                  <c:v>0.1% EtOH</c:v>
                </c:pt>
              </c:strCache>
            </c:strRef>
          </c:cat>
          <c:val>
            <c:numRef>
              <c:f>(Sheet1!$K$8,Sheet1!$K$11,Sheet1!$K$14,Sheet1!$K$17,Sheet1!$K$20,Sheet1!$K$23,Sheet1!$K$26)</c:f>
              <c:numCache>
                <c:formatCode>General</c:formatCode>
                <c:ptCount val="7"/>
                <c:pt idx="0">
                  <c:v>53.966666666666669</c:v>
                </c:pt>
                <c:pt idx="1">
                  <c:v>993.76333333333332</c:v>
                </c:pt>
                <c:pt idx="2">
                  <c:v>1133.4633333333334</c:v>
                </c:pt>
                <c:pt idx="3">
                  <c:v>1263.0766666666666</c:v>
                </c:pt>
                <c:pt idx="4">
                  <c:v>1529.3466666666666</c:v>
                </c:pt>
                <c:pt idx="5">
                  <c:v>1785.1133333333335</c:v>
                </c:pt>
                <c:pt idx="6">
                  <c:v>1090.6300000000001</c:v>
                </c:pt>
              </c:numCache>
            </c:numRef>
          </c:val>
          <c:extLst xmlns:c16r2="http://schemas.microsoft.com/office/drawing/2015/06/chart">
            <c:ext xmlns:c16="http://schemas.microsoft.com/office/drawing/2014/chart" uri="{C3380CC4-5D6E-409C-BE32-E72D297353CC}">
              <c16:uniqueId val="{00000000-7F81-4B30-995E-DE1C0F9EE9CE}"/>
            </c:ext>
          </c:extLst>
        </c:ser>
        <c:dLbls>
          <c:showLegendKey val="0"/>
          <c:showVal val="0"/>
          <c:showCatName val="0"/>
          <c:showSerName val="0"/>
          <c:showPercent val="0"/>
          <c:showBubbleSize val="0"/>
        </c:dLbls>
        <c:gapWidth val="219"/>
        <c:overlap val="-27"/>
        <c:axId val="386962176"/>
        <c:axId val="386967664"/>
      </c:barChart>
      <c:scatterChart>
        <c:scatterStyle val="lineMarker"/>
        <c:varyColors val="0"/>
        <c:ser>
          <c:idx val="1"/>
          <c:order val="1"/>
          <c:tx>
            <c:v>control points</c:v>
          </c:tx>
          <c:spPr>
            <a:ln w="25400" cap="rnd">
              <a:noFill/>
              <a:round/>
            </a:ln>
            <a:effectLst/>
          </c:spPr>
          <c:marker>
            <c:symbol val="circle"/>
            <c:size val="7"/>
            <c:spPr>
              <a:solidFill>
                <a:schemeClr val="bg1"/>
              </a:solidFill>
              <a:ln w="9525">
                <a:solidFill>
                  <a:schemeClr val="tx1"/>
                </a:solidFill>
              </a:ln>
              <a:effectLst/>
            </c:spPr>
          </c:marker>
          <c:xVal>
            <c:numRef>
              <c:f>Sheet1!$I$11:$I$13</c:f>
              <c:numCache>
                <c:formatCode>General</c:formatCode>
                <c:ptCount val="3"/>
                <c:pt idx="0">
                  <c:v>2</c:v>
                </c:pt>
                <c:pt idx="1">
                  <c:v>1.93</c:v>
                </c:pt>
                <c:pt idx="2">
                  <c:v>2.1</c:v>
                </c:pt>
              </c:numCache>
            </c:numRef>
          </c:xVal>
          <c:yVal>
            <c:numRef>
              <c:f>Sheet1!$F$11:$F$13</c:f>
              <c:numCache>
                <c:formatCode>General</c:formatCode>
                <c:ptCount val="3"/>
                <c:pt idx="0">
                  <c:v>931.39</c:v>
                </c:pt>
                <c:pt idx="1">
                  <c:v>1024.8599999999999</c:v>
                </c:pt>
                <c:pt idx="2">
                  <c:v>1025.04</c:v>
                </c:pt>
              </c:numCache>
            </c:numRef>
          </c:yVal>
          <c:smooth val="0"/>
          <c:extLst xmlns:c16r2="http://schemas.microsoft.com/office/drawing/2015/06/chart">
            <c:ext xmlns:c16="http://schemas.microsoft.com/office/drawing/2014/chart" uri="{C3380CC4-5D6E-409C-BE32-E72D297353CC}">
              <c16:uniqueId val="{00000001-7F81-4B30-995E-DE1C0F9EE9CE}"/>
            </c:ext>
          </c:extLst>
        </c:ser>
        <c:ser>
          <c:idx val="2"/>
          <c:order val="2"/>
          <c:tx>
            <c:v>unstained points</c:v>
          </c:tx>
          <c:spPr>
            <a:ln w="25400" cap="rnd">
              <a:noFill/>
              <a:round/>
            </a:ln>
            <a:effectLst/>
          </c:spPr>
          <c:marker>
            <c:symbol val="circle"/>
            <c:size val="7"/>
            <c:spPr>
              <a:solidFill>
                <a:schemeClr val="bg1"/>
              </a:solidFill>
              <a:ln w="9525">
                <a:solidFill>
                  <a:schemeClr val="tx1"/>
                </a:solidFill>
              </a:ln>
              <a:effectLst/>
            </c:spPr>
          </c:marker>
          <c:xVal>
            <c:numRef>
              <c:f>Sheet1!$I$8:$I$10</c:f>
              <c:numCache>
                <c:formatCode>General</c:formatCode>
                <c:ptCount val="3"/>
                <c:pt idx="0">
                  <c:v>0.93</c:v>
                </c:pt>
                <c:pt idx="1">
                  <c:v>1</c:v>
                </c:pt>
                <c:pt idx="2">
                  <c:v>1.1000000000000001</c:v>
                </c:pt>
              </c:numCache>
            </c:numRef>
          </c:xVal>
          <c:yVal>
            <c:numRef>
              <c:f>Sheet1!$F$8:$F$10</c:f>
              <c:numCache>
                <c:formatCode>General</c:formatCode>
                <c:ptCount val="3"/>
                <c:pt idx="0">
                  <c:v>51.3</c:v>
                </c:pt>
                <c:pt idx="1">
                  <c:v>58.67</c:v>
                </c:pt>
                <c:pt idx="2">
                  <c:v>51.93</c:v>
                </c:pt>
              </c:numCache>
            </c:numRef>
          </c:yVal>
          <c:smooth val="0"/>
          <c:extLst xmlns:c16r2="http://schemas.microsoft.com/office/drawing/2015/06/chart">
            <c:ext xmlns:c16="http://schemas.microsoft.com/office/drawing/2014/chart" uri="{C3380CC4-5D6E-409C-BE32-E72D297353CC}">
              <c16:uniqueId val="{00000002-7F81-4B30-995E-DE1C0F9EE9CE}"/>
            </c:ext>
          </c:extLst>
        </c:ser>
        <c:ser>
          <c:idx val="3"/>
          <c:order val="3"/>
          <c:tx>
            <c:v>1.25 cbd points</c:v>
          </c:tx>
          <c:spPr>
            <a:ln w="25400" cap="rnd">
              <a:noFill/>
              <a:round/>
            </a:ln>
            <a:effectLst/>
          </c:spPr>
          <c:marker>
            <c:symbol val="circle"/>
            <c:size val="7"/>
            <c:spPr>
              <a:solidFill>
                <a:schemeClr val="bg1"/>
              </a:solidFill>
              <a:ln w="9525">
                <a:solidFill>
                  <a:schemeClr val="tx1"/>
                </a:solidFill>
              </a:ln>
              <a:effectLst/>
            </c:spPr>
          </c:marker>
          <c:xVal>
            <c:numRef>
              <c:f>Sheet1!$I$14:$I$16</c:f>
              <c:numCache>
                <c:formatCode>General</c:formatCode>
                <c:ptCount val="3"/>
                <c:pt idx="0">
                  <c:v>3</c:v>
                </c:pt>
                <c:pt idx="1">
                  <c:v>3</c:v>
                </c:pt>
                <c:pt idx="2">
                  <c:v>3</c:v>
                </c:pt>
              </c:numCache>
            </c:numRef>
          </c:xVal>
          <c:yVal>
            <c:numRef>
              <c:f>Sheet1!$F$14:$F$16</c:f>
              <c:numCache>
                <c:formatCode>General</c:formatCode>
                <c:ptCount val="3"/>
                <c:pt idx="0">
                  <c:v>1007.72</c:v>
                </c:pt>
                <c:pt idx="1">
                  <c:v>1147.55</c:v>
                </c:pt>
                <c:pt idx="2">
                  <c:v>1245.1199999999999</c:v>
                </c:pt>
              </c:numCache>
            </c:numRef>
          </c:yVal>
          <c:smooth val="0"/>
          <c:extLst xmlns:c16r2="http://schemas.microsoft.com/office/drawing/2015/06/chart">
            <c:ext xmlns:c16="http://schemas.microsoft.com/office/drawing/2014/chart" uri="{C3380CC4-5D6E-409C-BE32-E72D297353CC}">
              <c16:uniqueId val="{00000003-7F81-4B30-995E-DE1C0F9EE9CE}"/>
            </c:ext>
          </c:extLst>
        </c:ser>
        <c:ser>
          <c:idx val="4"/>
          <c:order val="4"/>
          <c:tx>
            <c:v>2.5 cbd points</c:v>
          </c:tx>
          <c:spPr>
            <a:ln w="25400" cap="rnd">
              <a:noFill/>
              <a:round/>
            </a:ln>
            <a:effectLst/>
          </c:spPr>
          <c:marker>
            <c:symbol val="circle"/>
            <c:size val="7"/>
            <c:spPr>
              <a:solidFill>
                <a:schemeClr val="bg1"/>
              </a:solidFill>
              <a:ln w="9525">
                <a:solidFill>
                  <a:schemeClr val="tx1"/>
                </a:solidFill>
              </a:ln>
              <a:effectLst/>
            </c:spPr>
          </c:marker>
          <c:xVal>
            <c:numRef>
              <c:f>Sheet1!$I$17:$I$19</c:f>
              <c:numCache>
                <c:formatCode>General</c:formatCode>
                <c:ptCount val="3"/>
                <c:pt idx="0">
                  <c:v>3.93</c:v>
                </c:pt>
                <c:pt idx="1">
                  <c:v>4.0999999999999996</c:v>
                </c:pt>
                <c:pt idx="2">
                  <c:v>4</c:v>
                </c:pt>
              </c:numCache>
            </c:numRef>
          </c:xVal>
          <c:yVal>
            <c:numRef>
              <c:f>Sheet1!$F$17:$F$19</c:f>
              <c:numCache>
                <c:formatCode>General</c:formatCode>
                <c:ptCount val="3"/>
                <c:pt idx="0">
                  <c:v>1203.1300000000001</c:v>
                </c:pt>
                <c:pt idx="1">
                  <c:v>1217.77</c:v>
                </c:pt>
                <c:pt idx="2">
                  <c:v>1368.33</c:v>
                </c:pt>
              </c:numCache>
            </c:numRef>
          </c:yVal>
          <c:smooth val="0"/>
          <c:extLst xmlns:c16r2="http://schemas.microsoft.com/office/drawing/2015/06/chart">
            <c:ext xmlns:c16="http://schemas.microsoft.com/office/drawing/2014/chart" uri="{C3380CC4-5D6E-409C-BE32-E72D297353CC}">
              <c16:uniqueId val="{00000004-7F81-4B30-995E-DE1C0F9EE9CE}"/>
            </c:ext>
          </c:extLst>
        </c:ser>
        <c:ser>
          <c:idx val="5"/>
          <c:order val="5"/>
          <c:tx>
            <c:v>5 CBD points</c:v>
          </c:tx>
          <c:spPr>
            <a:ln w="25400" cap="rnd">
              <a:noFill/>
              <a:round/>
            </a:ln>
            <a:effectLst/>
          </c:spPr>
          <c:marker>
            <c:symbol val="circle"/>
            <c:size val="7"/>
            <c:spPr>
              <a:solidFill>
                <a:schemeClr val="bg1"/>
              </a:solidFill>
              <a:ln w="9525">
                <a:solidFill>
                  <a:schemeClr val="tx1"/>
                </a:solidFill>
              </a:ln>
              <a:effectLst/>
            </c:spPr>
          </c:marker>
          <c:xVal>
            <c:numRef>
              <c:f>Sheet1!$I$20:$I$22</c:f>
              <c:numCache>
                <c:formatCode>General</c:formatCode>
                <c:ptCount val="3"/>
                <c:pt idx="0">
                  <c:v>5.05</c:v>
                </c:pt>
                <c:pt idx="1">
                  <c:v>4.93</c:v>
                </c:pt>
                <c:pt idx="2">
                  <c:v>5.0999999999999996</c:v>
                </c:pt>
              </c:numCache>
            </c:numRef>
          </c:xVal>
          <c:yVal>
            <c:numRef>
              <c:f>Sheet1!$F$20:$F$22</c:f>
              <c:numCache>
                <c:formatCode>General</c:formatCode>
                <c:ptCount val="3"/>
                <c:pt idx="0">
                  <c:v>1587.96</c:v>
                </c:pt>
                <c:pt idx="1">
                  <c:v>1516.31</c:v>
                </c:pt>
                <c:pt idx="2">
                  <c:v>1483.77</c:v>
                </c:pt>
              </c:numCache>
            </c:numRef>
          </c:yVal>
          <c:smooth val="0"/>
          <c:extLst xmlns:c16r2="http://schemas.microsoft.com/office/drawing/2015/06/chart">
            <c:ext xmlns:c16="http://schemas.microsoft.com/office/drawing/2014/chart" uri="{C3380CC4-5D6E-409C-BE32-E72D297353CC}">
              <c16:uniqueId val="{00000005-7F81-4B30-995E-DE1C0F9EE9CE}"/>
            </c:ext>
          </c:extLst>
        </c:ser>
        <c:ser>
          <c:idx val="6"/>
          <c:order val="6"/>
          <c:tx>
            <c:v>10 CBD points</c:v>
          </c:tx>
          <c:spPr>
            <a:ln w="25400" cap="rnd">
              <a:noFill/>
              <a:round/>
            </a:ln>
            <a:effectLst/>
          </c:spPr>
          <c:marker>
            <c:symbol val="circle"/>
            <c:size val="7"/>
            <c:spPr>
              <a:solidFill>
                <a:schemeClr val="bg1"/>
              </a:solidFill>
              <a:ln w="9525">
                <a:solidFill>
                  <a:schemeClr val="tx1"/>
                </a:solidFill>
              </a:ln>
              <a:effectLst/>
            </c:spPr>
          </c:marker>
          <c:xVal>
            <c:numRef>
              <c:f>Sheet1!$I$23:$I$25</c:f>
              <c:numCache>
                <c:formatCode>General</c:formatCode>
                <c:ptCount val="3"/>
                <c:pt idx="0">
                  <c:v>6</c:v>
                </c:pt>
                <c:pt idx="1">
                  <c:v>5.93</c:v>
                </c:pt>
                <c:pt idx="2">
                  <c:v>6.12</c:v>
                </c:pt>
              </c:numCache>
            </c:numRef>
          </c:xVal>
          <c:yVal>
            <c:numRef>
              <c:f>Sheet1!$F$23:$F$25</c:f>
              <c:numCache>
                <c:formatCode>General</c:formatCode>
                <c:ptCount val="3"/>
                <c:pt idx="0">
                  <c:v>1807.95</c:v>
                </c:pt>
                <c:pt idx="1">
                  <c:v>1753.21</c:v>
                </c:pt>
                <c:pt idx="2">
                  <c:v>1794.18</c:v>
                </c:pt>
              </c:numCache>
            </c:numRef>
          </c:yVal>
          <c:smooth val="0"/>
          <c:extLst xmlns:c16r2="http://schemas.microsoft.com/office/drawing/2015/06/chart">
            <c:ext xmlns:c16="http://schemas.microsoft.com/office/drawing/2014/chart" uri="{C3380CC4-5D6E-409C-BE32-E72D297353CC}">
              <c16:uniqueId val="{00000006-7F81-4B30-995E-DE1C0F9EE9CE}"/>
            </c:ext>
          </c:extLst>
        </c:ser>
        <c:ser>
          <c:idx val="7"/>
          <c:order val="7"/>
          <c:tx>
            <c:v>EtOH points</c:v>
          </c:tx>
          <c:spPr>
            <a:ln w="25400" cap="rnd">
              <a:noFill/>
              <a:round/>
            </a:ln>
            <a:effectLst/>
          </c:spPr>
          <c:marker>
            <c:symbol val="circle"/>
            <c:size val="7"/>
            <c:spPr>
              <a:solidFill>
                <a:schemeClr val="bg1"/>
              </a:solidFill>
              <a:ln w="9525">
                <a:solidFill>
                  <a:schemeClr val="tx1"/>
                </a:solidFill>
              </a:ln>
              <a:effectLst/>
            </c:spPr>
          </c:marker>
          <c:xVal>
            <c:numRef>
              <c:f>Sheet1!$I$26:$I$28</c:f>
              <c:numCache>
                <c:formatCode>General</c:formatCode>
                <c:ptCount val="3"/>
                <c:pt idx="0">
                  <c:v>7</c:v>
                </c:pt>
                <c:pt idx="1">
                  <c:v>6.93</c:v>
                </c:pt>
                <c:pt idx="2">
                  <c:v>7.1</c:v>
                </c:pt>
              </c:numCache>
            </c:numRef>
          </c:xVal>
          <c:yVal>
            <c:numRef>
              <c:f>Sheet1!$F$26:$F$28</c:f>
              <c:numCache>
                <c:formatCode>General</c:formatCode>
                <c:ptCount val="3"/>
                <c:pt idx="0">
                  <c:v>1260.3399999999999</c:v>
                </c:pt>
                <c:pt idx="1">
                  <c:v>1035.33</c:v>
                </c:pt>
                <c:pt idx="2">
                  <c:v>976.22</c:v>
                </c:pt>
              </c:numCache>
            </c:numRef>
          </c:yVal>
          <c:smooth val="0"/>
          <c:extLst xmlns:c16r2="http://schemas.microsoft.com/office/drawing/2015/06/chart">
            <c:ext xmlns:c16="http://schemas.microsoft.com/office/drawing/2014/chart" uri="{C3380CC4-5D6E-409C-BE32-E72D297353CC}">
              <c16:uniqueId val="{00000007-7F81-4B30-995E-DE1C0F9EE9CE}"/>
            </c:ext>
          </c:extLst>
        </c:ser>
        <c:dLbls>
          <c:showLegendKey val="0"/>
          <c:showVal val="0"/>
          <c:showCatName val="0"/>
          <c:showSerName val="0"/>
          <c:showPercent val="0"/>
          <c:showBubbleSize val="0"/>
        </c:dLbls>
        <c:axId val="386962176"/>
        <c:axId val="386967664"/>
      </c:scatterChart>
      <c:catAx>
        <c:axId val="386962176"/>
        <c:scaling>
          <c:orientation val="minMax"/>
        </c:scaling>
        <c:delete val="1"/>
        <c:axPos val="b"/>
        <c:numFmt formatCode="General" sourceLinked="1"/>
        <c:majorTickMark val="none"/>
        <c:minorTickMark val="none"/>
        <c:tickLblPos val="nextTo"/>
        <c:crossAx val="386967664"/>
        <c:crosses val="autoZero"/>
        <c:auto val="1"/>
        <c:lblAlgn val="ctr"/>
        <c:lblOffset val="100"/>
        <c:noMultiLvlLbl val="0"/>
      </c:catAx>
      <c:valAx>
        <c:axId val="386967664"/>
        <c:scaling>
          <c:orientation val="minMax"/>
          <c:max val="2200"/>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386962176"/>
        <c:crosses val="autoZero"/>
        <c:crossBetween val="between"/>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2289831225250856"/>
          <c:y val="7.2818595690515228E-2"/>
          <c:w val="0.7419473299757795"/>
          <c:h val="0.83251722991181498"/>
        </c:manualLayout>
      </c:layout>
      <c:barChart>
        <c:barDir val="col"/>
        <c:grouping val="clustered"/>
        <c:varyColors val="0"/>
        <c:ser>
          <c:idx val="0"/>
          <c:order val="0"/>
          <c:tx>
            <c:v>Nile Red</c:v>
          </c:tx>
          <c:spPr>
            <a:solidFill>
              <a:srgbClr val="0070C0"/>
            </a:solidFill>
            <a:ln>
              <a:solidFill>
                <a:schemeClr val="tx1"/>
              </a:solidFill>
            </a:ln>
            <a:effectLst/>
          </c:spPr>
          <c:invertIfNegative val="0"/>
          <c:errBars>
            <c:errBarType val="plus"/>
            <c:errValType val="cust"/>
            <c:noEndCap val="0"/>
            <c:plus>
              <c:numRef>
                <c:f>(Sheet1!$J$8,Sheet1!$J$11,Sheet1!$J$14,Sheet1!$J$17,Sheet1!$J$20,Sheet1!$J$23,Sheet1!$J$26)</c:f>
                <c:numCache>
                  <c:formatCode>General</c:formatCode>
                  <c:ptCount val="7"/>
                  <c:pt idx="0">
                    <c:v>2.6043489269553191</c:v>
                  </c:pt>
                  <c:pt idx="1">
                    <c:v>53.644331480595362</c:v>
                  </c:pt>
                  <c:pt idx="2">
                    <c:v>44.956362545621204</c:v>
                  </c:pt>
                  <c:pt idx="3">
                    <c:v>38.148177326490099</c:v>
                  </c:pt>
                  <c:pt idx="4">
                    <c:v>41.284788158997912</c:v>
                  </c:pt>
                  <c:pt idx="5">
                    <c:v>12.940054095713787</c:v>
                  </c:pt>
                  <c:pt idx="6">
                    <c:v>161.72447567802871</c:v>
                  </c:pt>
                </c:numCache>
              </c:numRef>
            </c:plus>
            <c:minus>
              <c:numRef>
                <c:f>(Sheet1!$J$8,Sheet1!$J$11,Sheet1!$J$14,Sheet1!$J$17,Sheet1!$J$20,Sheet1!$J$23,Sheet1!$J$26)</c:f>
                <c:numCache>
                  <c:formatCode>General</c:formatCode>
                  <c:ptCount val="7"/>
                  <c:pt idx="0">
                    <c:v>2.6043489269553191</c:v>
                  </c:pt>
                  <c:pt idx="1">
                    <c:v>53.644331480595362</c:v>
                  </c:pt>
                  <c:pt idx="2">
                    <c:v>44.956362545621204</c:v>
                  </c:pt>
                  <c:pt idx="3">
                    <c:v>38.148177326490099</c:v>
                  </c:pt>
                  <c:pt idx="4">
                    <c:v>41.284788158997912</c:v>
                  </c:pt>
                  <c:pt idx="5">
                    <c:v>12.940054095713787</c:v>
                  </c:pt>
                  <c:pt idx="6">
                    <c:v>161.72447567802871</c:v>
                  </c:pt>
                </c:numCache>
              </c:numRef>
            </c:minus>
            <c:spPr>
              <a:noFill/>
              <a:ln w="9525" cap="flat" cmpd="sng" algn="ctr">
                <a:solidFill>
                  <a:schemeClr val="tx1">
                    <a:lumMod val="65000"/>
                    <a:lumOff val="35000"/>
                  </a:schemeClr>
                </a:solidFill>
                <a:round/>
              </a:ln>
              <a:effectLst/>
            </c:spPr>
          </c:errBars>
          <c:cat>
            <c:strRef>
              <c:f>Sheet1!$C$8:$C$14</c:f>
              <c:strCache>
                <c:ptCount val="7"/>
                <c:pt idx="0">
                  <c:v>Unstained</c:v>
                </c:pt>
                <c:pt idx="1">
                  <c:v>Control</c:v>
                </c:pt>
                <c:pt idx="2">
                  <c:v>1.25 µg/mL CBD</c:v>
                </c:pt>
                <c:pt idx="3">
                  <c:v>2.5 µg/mL CBD</c:v>
                </c:pt>
                <c:pt idx="4">
                  <c:v>5 µg/mL CBD</c:v>
                </c:pt>
                <c:pt idx="5">
                  <c:v>10 µg/mL CBD</c:v>
                </c:pt>
                <c:pt idx="6">
                  <c:v>0.1% EtOH</c:v>
                </c:pt>
              </c:strCache>
            </c:strRef>
          </c:cat>
          <c:val>
            <c:numRef>
              <c:f>(Sheet1!$I$8,Sheet1!$I$11,Sheet1!$I$14,Sheet1!$I$17,Sheet1!$I$20,Sheet1!$I$23,Sheet1!$I$26)</c:f>
              <c:numCache>
                <c:formatCode>General</c:formatCode>
                <c:ptCount val="7"/>
                <c:pt idx="0">
                  <c:v>56.216666666666669</c:v>
                </c:pt>
                <c:pt idx="1">
                  <c:v>724.12</c:v>
                </c:pt>
                <c:pt idx="2">
                  <c:v>658.04666666666662</c:v>
                </c:pt>
                <c:pt idx="3">
                  <c:v>713.81333333333339</c:v>
                </c:pt>
                <c:pt idx="4">
                  <c:v>909.36333333333334</c:v>
                </c:pt>
                <c:pt idx="5">
                  <c:v>1057.2800000000002</c:v>
                </c:pt>
                <c:pt idx="6">
                  <c:v>560.81333333333339</c:v>
                </c:pt>
              </c:numCache>
            </c:numRef>
          </c:val>
          <c:extLst xmlns:c16r2="http://schemas.microsoft.com/office/drawing/2015/06/chart">
            <c:ext xmlns:c16="http://schemas.microsoft.com/office/drawing/2014/chart" uri="{C3380CC4-5D6E-409C-BE32-E72D297353CC}">
              <c16:uniqueId val="{00000000-3FFF-4022-A90C-E9ABF92075A7}"/>
            </c:ext>
          </c:extLst>
        </c:ser>
        <c:dLbls>
          <c:showLegendKey val="0"/>
          <c:showVal val="0"/>
          <c:showCatName val="0"/>
          <c:showSerName val="0"/>
          <c:showPercent val="0"/>
          <c:showBubbleSize val="0"/>
        </c:dLbls>
        <c:gapWidth val="219"/>
        <c:overlap val="-27"/>
        <c:axId val="386966880"/>
        <c:axId val="386963352"/>
      </c:barChart>
      <c:scatterChart>
        <c:scatterStyle val="lineMarker"/>
        <c:varyColors val="0"/>
        <c:ser>
          <c:idx val="1"/>
          <c:order val="1"/>
          <c:tx>
            <c:v>unstained point</c:v>
          </c:tx>
          <c:spPr>
            <a:ln w="25400" cap="rnd">
              <a:noFill/>
              <a:round/>
            </a:ln>
            <a:effectLst/>
          </c:spPr>
          <c:marker>
            <c:symbol val="circle"/>
            <c:size val="7"/>
            <c:spPr>
              <a:solidFill>
                <a:schemeClr val="bg1"/>
              </a:solidFill>
              <a:ln w="9525">
                <a:solidFill>
                  <a:schemeClr val="tx1"/>
                </a:solidFill>
              </a:ln>
              <a:effectLst/>
            </c:spPr>
          </c:marker>
          <c:xVal>
            <c:numRef>
              <c:f>Sheet1!$H$8:$H$10</c:f>
              <c:numCache>
                <c:formatCode>General</c:formatCode>
                <c:ptCount val="3"/>
                <c:pt idx="0">
                  <c:v>0.95</c:v>
                </c:pt>
                <c:pt idx="1">
                  <c:v>1</c:v>
                </c:pt>
                <c:pt idx="2">
                  <c:v>1.1000000000000001</c:v>
                </c:pt>
              </c:numCache>
            </c:numRef>
          </c:xVal>
          <c:yVal>
            <c:numRef>
              <c:f>Sheet1!$F$8:$F$10</c:f>
              <c:numCache>
                <c:formatCode>General</c:formatCode>
                <c:ptCount val="3"/>
                <c:pt idx="0">
                  <c:v>59.19</c:v>
                </c:pt>
                <c:pt idx="1">
                  <c:v>54.34</c:v>
                </c:pt>
                <c:pt idx="2">
                  <c:v>55.12</c:v>
                </c:pt>
              </c:numCache>
            </c:numRef>
          </c:yVal>
          <c:smooth val="0"/>
          <c:extLst xmlns:c16r2="http://schemas.microsoft.com/office/drawing/2015/06/chart">
            <c:ext xmlns:c16="http://schemas.microsoft.com/office/drawing/2014/chart" uri="{C3380CC4-5D6E-409C-BE32-E72D297353CC}">
              <c16:uniqueId val="{00000001-3FFF-4022-A90C-E9ABF92075A7}"/>
            </c:ext>
          </c:extLst>
        </c:ser>
        <c:ser>
          <c:idx val="2"/>
          <c:order val="2"/>
          <c:tx>
            <c:v>control point</c:v>
          </c:tx>
          <c:spPr>
            <a:ln w="25400" cap="rnd">
              <a:noFill/>
              <a:round/>
            </a:ln>
            <a:effectLst/>
          </c:spPr>
          <c:marker>
            <c:symbol val="circle"/>
            <c:size val="7"/>
            <c:spPr>
              <a:solidFill>
                <a:schemeClr val="bg1"/>
              </a:solidFill>
              <a:ln w="9525">
                <a:solidFill>
                  <a:schemeClr val="tx1"/>
                </a:solidFill>
              </a:ln>
              <a:effectLst/>
            </c:spPr>
          </c:marker>
          <c:xVal>
            <c:numRef>
              <c:f>Sheet1!$H$11:$H$13</c:f>
              <c:numCache>
                <c:formatCode>General</c:formatCode>
                <c:ptCount val="3"/>
                <c:pt idx="0">
                  <c:v>1.95</c:v>
                </c:pt>
                <c:pt idx="1">
                  <c:v>2</c:v>
                </c:pt>
                <c:pt idx="2">
                  <c:v>2.1</c:v>
                </c:pt>
              </c:numCache>
            </c:numRef>
          </c:xVal>
          <c:yVal>
            <c:numRef>
              <c:f>Sheet1!$F$11:$F$13</c:f>
              <c:numCache>
                <c:formatCode>General</c:formatCode>
                <c:ptCount val="3"/>
                <c:pt idx="0">
                  <c:v>692.61</c:v>
                </c:pt>
                <c:pt idx="1">
                  <c:v>786.06</c:v>
                </c:pt>
                <c:pt idx="2">
                  <c:v>693.69</c:v>
                </c:pt>
              </c:numCache>
            </c:numRef>
          </c:yVal>
          <c:smooth val="0"/>
          <c:extLst xmlns:c16r2="http://schemas.microsoft.com/office/drawing/2015/06/chart">
            <c:ext xmlns:c16="http://schemas.microsoft.com/office/drawing/2014/chart" uri="{C3380CC4-5D6E-409C-BE32-E72D297353CC}">
              <c16:uniqueId val="{00000002-3FFF-4022-A90C-E9ABF92075A7}"/>
            </c:ext>
          </c:extLst>
        </c:ser>
        <c:ser>
          <c:idx val="3"/>
          <c:order val="3"/>
          <c:tx>
            <c:v>1.25 CBD point</c:v>
          </c:tx>
          <c:spPr>
            <a:ln w="25400" cap="rnd">
              <a:noFill/>
              <a:round/>
            </a:ln>
            <a:effectLst/>
          </c:spPr>
          <c:marker>
            <c:symbol val="circle"/>
            <c:size val="7"/>
            <c:spPr>
              <a:solidFill>
                <a:schemeClr val="bg1"/>
              </a:solidFill>
              <a:ln w="9525">
                <a:solidFill>
                  <a:schemeClr val="tx1"/>
                </a:solidFill>
              </a:ln>
              <a:effectLst/>
            </c:spPr>
          </c:marker>
          <c:xVal>
            <c:numRef>
              <c:f>Sheet1!$H$14:$H$16</c:f>
              <c:numCache>
                <c:formatCode>General</c:formatCode>
                <c:ptCount val="3"/>
                <c:pt idx="0">
                  <c:v>2.95</c:v>
                </c:pt>
                <c:pt idx="1">
                  <c:v>3</c:v>
                </c:pt>
                <c:pt idx="2">
                  <c:v>3.1</c:v>
                </c:pt>
              </c:numCache>
            </c:numRef>
          </c:xVal>
          <c:yVal>
            <c:numRef>
              <c:f>Sheet1!$F$14:$F$16</c:f>
              <c:numCache>
                <c:formatCode>General</c:formatCode>
                <c:ptCount val="3"/>
                <c:pt idx="0">
                  <c:v>679.16</c:v>
                </c:pt>
                <c:pt idx="1">
                  <c:v>606.41999999999996</c:v>
                </c:pt>
                <c:pt idx="2">
                  <c:v>688.56</c:v>
                </c:pt>
              </c:numCache>
            </c:numRef>
          </c:yVal>
          <c:smooth val="0"/>
          <c:extLst xmlns:c16r2="http://schemas.microsoft.com/office/drawing/2015/06/chart">
            <c:ext xmlns:c16="http://schemas.microsoft.com/office/drawing/2014/chart" uri="{C3380CC4-5D6E-409C-BE32-E72D297353CC}">
              <c16:uniqueId val="{00000003-3FFF-4022-A90C-E9ABF92075A7}"/>
            </c:ext>
          </c:extLst>
        </c:ser>
        <c:ser>
          <c:idx val="4"/>
          <c:order val="4"/>
          <c:tx>
            <c:v>2.5 CBD point</c:v>
          </c:tx>
          <c:spPr>
            <a:ln w="25400" cap="rnd">
              <a:noFill/>
              <a:round/>
            </a:ln>
            <a:effectLst/>
          </c:spPr>
          <c:marker>
            <c:symbol val="circle"/>
            <c:size val="7"/>
            <c:spPr>
              <a:solidFill>
                <a:schemeClr val="bg1"/>
              </a:solidFill>
              <a:ln w="9525">
                <a:solidFill>
                  <a:schemeClr val="tx1"/>
                </a:solidFill>
              </a:ln>
              <a:effectLst/>
            </c:spPr>
          </c:marker>
          <c:xVal>
            <c:numRef>
              <c:f>Sheet1!$H$17:$H$19</c:f>
              <c:numCache>
                <c:formatCode>General</c:formatCode>
                <c:ptCount val="3"/>
                <c:pt idx="0">
                  <c:v>4</c:v>
                </c:pt>
                <c:pt idx="1">
                  <c:v>3.95</c:v>
                </c:pt>
                <c:pt idx="2">
                  <c:v>4.0999999999999996</c:v>
                </c:pt>
              </c:numCache>
            </c:numRef>
          </c:xVal>
          <c:yVal>
            <c:numRef>
              <c:f>Sheet1!$F$17:$F$19</c:f>
              <c:numCache>
                <c:formatCode>General</c:formatCode>
                <c:ptCount val="3"/>
                <c:pt idx="0">
                  <c:v>756.59</c:v>
                </c:pt>
                <c:pt idx="1">
                  <c:v>701.53</c:v>
                </c:pt>
                <c:pt idx="2">
                  <c:v>683.32</c:v>
                </c:pt>
              </c:numCache>
            </c:numRef>
          </c:yVal>
          <c:smooth val="0"/>
          <c:extLst xmlns:c16r2="http://schemas.microsoft.com/office/drawing/2015/06/chart">
            <c:ext xmlns:c16="http://schemas.microsoft.com/office/drawing/2014/chart" uri="{C3380CC4-5D6E-409C-BE32-E72D297353CC}">
              <c16:uniqueId val="{00000004-3FFF-4022-A90C-E9ABF92075A7}"/>
            </c:ext>
          </c:extLst>
        </c:ser>
        <c:ser>
          <c:idx val="5"/>
          <c:order val="5"/>
          <c:tx>
            <c:v>5 CBD point</c:v>
          </c:tx>
          <c:spPr>
            <a:ln w="25400" cap="rnd">
              <a:noFill/>
              <a:round/>
            </a:ln>
            <a:effectLst/>
          </c:spPr>
          <c:marker>
            <c:symbol val="circle"/>
            <c:size val="7"/>
            <c:spPr>
              <a:solidFill>
                <a:schemeClr val="bg1"/>
              </a:solidFill>
              <a:ln w="9525">
                <a:solidFill>
                  <a:schemeClr val="tx1"/>
                </a:solidFill>
              </a:ln>
              <a:effectLst/>
            </c:spPr>
          </c:marker>
          <c:xVal>
            <c:numRef>
              <c:f>Sheet1!$H$20:$H$22</c:f>
              <c:numCache>
                <c:formatCode>General</c:formatCode>
                <c:ptCount val="3"/>
                <c:pt idx="0">
                  <c:v>5</c:v>
                </c:pt>
                <c:pt idx="1">
                  <c:v>4.95</c:v>
                </c:pt>
                <c:pt idx="2">
                  <c:v>5.0999999999999996</c:v>
                </c:pt>
              </c:numCache>
            </c:numRef>
          </c:xVal>
          <c:yVal>
            <c:numRef>
              <c:f>Sheet1!$F$20:$F$22</c:f>
              <c:numCache>
                <c:formatCode>General</c:formatCode>
                <c:ptCount val="3"/>
                <c:pt idx="0">
                  <c:v>861.75</c:v>
                </c:pt>
                <c:pt idx="1">
                  <c:v>931.13</c:v>
                </c:pt>
                <c:pt idx="2">
                  <c:v>935.21</c:v>
                </c:pt>
              </c:numCache>
            </c:numRef>
          </c:yVal>
          <c:smooth val="0"/>
          <c:extLst xmlns:c16r2="http://schemas.microsoft.com/office/drawing/2015/06/chart">
            <c:ext xmlns:c16="http://schemas.microsoft.com/office/drawing/2014/chart" uri="{C3380CC4-5D6E-409C-BE32-E72D297353CC}">
              <c16:uniqueId val="{00000005-3FFF-4022-A90C-E9ABF92075A7}"/>
            </c:ext>
          </c:extLst>
        </c:ser>
        <c:ser>
          <c:idx val="6"/>
          <c:order val="6"/>
          <c:tx>
            <c:v>10 CBD point</c:v>
          </c:tx>
          <c:spPr>
            <a:ln w="25400" cap="rnd">
              <a:noFill/>
              <a:round/>
            </a:ln>
            <a:effectLst/>
          </c:spPr>
          <c:marker>
            <c:symbol val="circle"/>
            <c:size val="7"/>
            <c:spPr>
              <a:solidFill>
                <a:schemeClr val="bg1"/>
              </a:solidFill>
              <a:ln w="9525">
                <a:solidFill>
                  <a:schemeClr val="tx1"/>
                </a:solidFill>
              </a:ln>
              <a:effectLst/>
            </c:spPr>
          </c:marker>
          <c:xVal>
            <c:numRef>
              <c:f>Sheet1!$H$23:$H$25</c:f>
              <c:numCache>
                <c:formatCode>General</c:formatCode>
                <c:ptCount val="3"/>
                <c:pt idx="0">
                  <c:v>5.9</c:v>
                </c:pt>
                <c:pt idx="1">
                  <c:v>6</c:v>
                </c:pt>
                <c:pt idx="2">
                  <c:v>6.1</c:v>
                </c:pt>
              </c:numCache>
            </c:numRef>
          </c:xVal>
          <c:yVal>
            <c:numRef>
              <c:f>(Sheet1!$F$24:$F$25,Sheet1!$I$23)</c:f>
              <c:numCache>
                <c:formatCode>General</c:formatCode>
                <c:ptCount val="3"/>
                <c:pt idx="0">
                  <c:v>1048.1300000000001</c:v>
                </c:pt>
                <c:pt idx="1">
                  <c:v>1066.43</c:v>
                </c:pt>
                <c:pt idx="2">
                  <c:v>1057.2800000000002</c:v>
                </c:pt>
              </c:numCache>
            </c:numRef>
          </c:yVal>
          <c:smooth val="0"/>
          <c:extLst xmlns:c16r2="http://schemas.microsoft.com/office/drawing/2015/06/chart">
            <c:ext xmlns:c16="http://schemas.microsoft.com/office/drawing/2014/chart" uri="{C3380CC4-5D6E-409C-BE32-E72D297353CC}">
              <c16:uniqueId val="{00000006-3FFF-4022-A90C-E9ABF92075A7}"/>
            </c:ext>
          </c:extLst>
        </c:ser>
        <c:ser>
          <c:idx val="7"/>
          <c:order val="7"/>
          <c:tx>
            <c:v>EtOH point</c:v>
          </c:tx>
          <c:spPr>
            <a:ln w="25400" cap="rnd">
              <a:noFill/>
              <a:round/>
            </a:ln>
            <a:effectLst/>
          </c:spPr>
          <c:marker>
            <c:symbol val="circle"/>
            <c:size val="7"/>
            <c:spPr>
              <a:solidFill>
                <a:schemeClr val="bg1"/>
              </a:solidFill>
              <a:ln w="9525">
                <a:solidFill>
                  <a:schemeClr val="tx1"/>
                </a:solidFill>
              </a:ln>
              <a:effectLst/>
            </c:spPr>
          </c:marker>
          <c:xVal>
            <c:numRef>
              <c:f>Sheet1!$H$26:$H$28</c:f>
              <c:numCache>
                <c:formatCode>General</c:formatCode>
                <c:ptCount val="3"/>
                <c:pt idx="0">
                  <c:v>6.95</c:v>
                </c:pt>
                <c:pt idx="1">
                  <c:v>7.05</c:v>
                </c:pt>
                <c:pt idx="2">
                  <c:v>7</c:v>
                </c:pt>
              </c:numCache>
            </c:numRef>
          </c:xVal>
          <c:yVal>
            <c:numRef>
              <c:f>Sheet1!$F$26:$F$28</c:f>
              <c:numCache>
                <c:formatCode>General</c:formatCode>
                <c:ptCount val="3"/>
                <c:pt idx="0">
                  <c:v>450.79</c:v>
                </c:pt>
                <c:pt idx="1">
                  <c:v>485.15</c:v>
                </c:pt>
                <c:pt idx="2">
                  <c:v>746.5</c:v>
                </c:pt>
              </c:numCache>
            </c:numRef>
          </c:yVal>
          <c:smooth val="0"/>
          <c:extLst xmlns:c16r2="http://schemas.microsoft.com/office/drawing/2015/06/chart">
            <c:ext xmlns:c16="http://schemas.microsoft.com/office/drawing/2014/chart" uri="{C3380CC4-5D6E-409C-BE32-E72D297353CC}">
              <c16:uniqueId val="{00000007-3FFF-4022-A90C-E9ABF92075A7}"/>
            </c:ext>
          </c:extLst>
        </c:ser>
        <c:dLbls>
          <c:showLegendKey val="0"/>
          <c:showVal val="0"/>
          <c:showCatName val="0"/>
          <c:showSerName val="0"/>
          <c:showPercent val="0"/>
          <c:showBubbleSize val="0"/>
        </c:dLbls>
        <c:axId val="386966880"/>
        <c:axId val="386963352"/>
      </c:scatterChart>
      <c:catAx>
        <c:axId val="386966880"/>
        <c:scaling>
          <c:orientation val="minMax"/>
        </c:scaling>
        <c:delete val="1"/>
        <c:axPos val="b"/>
        <c:numFmt formatCode="General" sourceLinked="1"/>
        <c:majorTickMark val="none"/>
        <c:minorTickMark val="none"/>
        <c:tickLblPos val="nextTo"/>
        <c:crossAx val="386963352"/>
        <c:crosses val="autoZero"/>
        <c:auto val="1"/>
        <c:lblAlgn val="ctr"/>
        <c:lblOffset val="100"/>
        <c:noMultiLvlLbl val="0"/>
      </c:catAx>
      <c:valAx>
        <c:axId val="3869633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RFI of</a:t>
                </a:r>
                <a:r>
                  <a:rPr lang="en-US" sz="1200" baseline="0">
                    <a:solidFill>
                      <a:sysClr val="windowText" lastClr="000000"/>
                    </a:solidFill>
                  </a:rPr>
                  <a:t> Nile Red</a:t>
                </a:r>
                <a:endParaRPr lang="en-US" sz="1200">
                  <a:solidFill>
                    <a:sysClr val="windowText" lastClr="000000"/>
                  </a:solidFill>
                </a:endParaRPr>
              </a:p>
            </c:rich>
          </c:tx>
          <c:layout>
            <c:manualLayout>
              <c:xMode val="edge"/>
              <c:yMode val="edge"/>
              <c:x val="5.4684556533774173E-2"/>
              <c:y val="0.1794886643808126"/>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386966880"/>
        <c:crosses val="autoZero"/>
        <c:crossBetween val="between"/>
      </c:valAx>
      <c:spPr>
        <a:noFill/>
        <a:ln>
          <a:solidFill>
            <a:schemeClr val="tx1"/>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916112675830786"/>
          <c:y val="0.11521121903557675"/>
          <c:w val="0.77803834197098631"/>
          <c:h val="0.77738950514397365"/>
        </c:manualLayout>
      </c:layout>
      <c:barChart>
        <c:barDir val="col"/>
        <c:grouping val="clustered"/>
        <c:varyColors val="0"/>
        <c:ser>
          <c:idx val="0"/>
          <c:order val="0"/>
          <c:spPr>
            <a:solidFill>
              <a:srgbClr val="0070C0"/>
            </a:solidFill>
            <a:ln>
              <a:solidFill>
                <a:schemeClr val="tx1"/>
              </a:solidFill>
            </a:ln>
            <a:effectLst/>
          </c:spPr>
          <c:invertIfNegative val="0"/>
          <c:errBars>
            <c:errBarType val="plus"/>
            <c:errValType val="cust"/>
            <c:noEndCap val="0"/>
            <c:plus>
              <c:numRef>
                <c:f>Sheet1!$J$5:$J$10</c:f>
                <c:numCache>
                  <c:formatCode>General</c:formatCode>
                  <c:ptCount val="6"/>
                  <c:pt idx="0">
                    <c:v>5.6381675510163207</c:v>
                  </c:pt>
                  <c:pt idx="1">
                    <c:v>1.9194356809576441</c:v>
                  </c:pt>
                  <c:pt idx="2">
                    <c:v>5.1891328755390314</c:v>
                  </c:pt>
                  <c:pt idx="3">
                    <c:v>3.616923185987412</c:v>
                  </c:pt>
                  <c:pt idx="4">
                    <c:v>7.638920080744402</c:v>
                  </c:pt>
                  <c:pt idx="5">
                    <c:v>12.409724009823917</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strRef>
              <c:f>Sheet1!$D$5:$D$10</c:f>
              <c:strCache>
                <c:ptCount val="6"/>
                <c:pt idx="0">
                  <c:v>Unstained</c:v>
                </c:pt>
                <c:pt idx="1">
                  <c:v>Control</c:v>
                </c:pt>
                <c:pt idx="2">
                  <c:v>5 µg/mL CBD</c:v>
                </c:pt>
                <c:pt idx="3">
                  <c:v>10 µg/mL CBD</c:v>
                </c:pt>
                <c:pt idx="4">
                  <c:v>25 µg/mL AA</c:v>
                </c:pt>
                <c:pt idx="5">
                  <c:v>50 µg/mL AA</c:v>
                </c:pt>
              </c:strCache>
            </c:strRef>
          </c:cat>
          <c:val>
            <c:numRef>
              <c:f>Sheet1!$I$5:$I$10</c:f>
              <c:numCache>
                <c:formatCode>General</c:formatCode>
                <c:ptCount val="6"/>
                <c:pt idx="0">
                  <c:v>60.766666666666673</c:v>
                </c:pt>
                <c:pt idx="1">
                  <c:v>82.836666666666659</c:v>
                </c:pt>
                <c:pt idx="2">
                  <c:v>82.64</c:v>
                </c:pt>
                <c:pt idx="3">
                  <c:v>83.953333333333333</c:v>
                </c:pt>
                <c:pt idx="4">
                  <c:v>112.8</c:v>
                </c:pt>
                <c:pt idx="5">
                  <c:v>158.465</c:v>
                </c:pt>
              </c:numCache>
            </c:numRef>
          </c:val>
          <c:extLst xmlns:c16r2="http://schemas.microsoft.com/office/drawing/2015/06/chart">
            <c:ext xmlns:c16="http://schemas.microsoft.com/office/drawing/2014/chart" uri="{C3380CC4-5D6E-409C-BE32-E72D297353CC}">
              <c16:uniqueId val="{00000000-C7E1-4FAC-93C0-3766DE0F4772}"/>
            </c:ext>
          </c:extLst>
        </c:ser>
        <c:dLbls>
          <c:showLegendKey val="0"/>
          <c:showVal val="0"/>
          <c:showCatName val="0"/>
          <c:showSerName val="0"/>
          <c:showPercent val="0"/>
          <c:showBubbleSize val="0"/>
        </c:dLbls>
        <c:gapWidth val="219"/>
        <c:overlap val="-27"/>
        <c:axId val="386965704"/>
        <c:axId val="386963744"/>
      </c:barChart>
      <c:scatterChart>
        <c:scatterStyle val="lineMarker"/>
        <c:varyColors val="0"/>
        <c:ser>
          <c:idx val="1"/>
          <c:order val="1"/>
          <c:tx>
            <c:v>unstained point</c:v>
          </c:tx>
          <c:spPr>
            <a:ln w="25400" cap="rnd">
              <a:noFill/>
              <a:round/>
            </a:ln>
            <a:effectLst/>
          </c:spPr>
          <c:marker>
            <c:symbol val="circle"/>
            <c:size val="7"/>
            <c:spPr>
              <a:solidFill>
                <a:schemeClr val="bg1"/>
              </a:solidFill>
              <a:ln w="9525">
                <a:solidFill>
                  <a:schemeClr val="tx1"/>
                </a:solidFill>
              </a:ln>
              <a:effectLst/>
            </c:spPr>
          </c:marker>
          <c:xVal>
            <c:numRef>
              <c:f>Sheet1!$L$5:$N$5</c:f>
              <c:numCache>
                <c:formatCode>General</c:formatCode>
                <c:ptCount val="3"/>
                <c:pt idx="0">
                  <c:v>0.95</c:v>
                </c:pt>
                <c:pt idx="1">
                  <c:v>1.1000000000000001</c:v>
                </c:pt>
                <c:pt idx="2">
                  <c:v>1</c:v>
                </c:pt>
              </c:numCache>
            </c:numRef>
          </c:xVal>
          <c:yVal>
            <c:numRef>
              <c:f>Sheet1!$E$5:$G$5</c:f>
              <c:numCache>
                <c:formatCode>General</c:formatCode>
                <c:ptCount val="3"/>
                <c:pt idx="0">
                  <c:v>62.6</c:v>
                </c:pt>
                <c:pt idx="1">
                  <c:v>65.260000000000005</c:v>
                </c:pt>
                <c:pt idx="2">
                  <c:v>54.44</c:v>
                </c:pt>
              </c:numCache>
            </c:numRef>
          </c:yVal>
          <c:smooth val="0"/>
          <c:extLst xmlns:c16r2="http://schemas.microsoft.com/office/drawing/2015/06/chart">
            <c:ext xmlns:c16="http://schemas.microsoft.com/office/drawing/2014/chart" uri="{C3380CC4-5D6E-409C-BE32-E72D297353CC}">
              <c16:uniqueId val="{00000001-C7E1-4FAC-93C0-3766DE0F4772}"/>
            </c:ext>
          </c:extLst>
        </c:ser>
        <c:ser>
          <c:idx val="2"/>
          <c:order val="2"/>
          <c:tx>
            <c:v>Control point</c:v>
          </c:tx>
          <c:spPr>
            <a:ln w="25400" cap="rnd">
              <a:noFill/>
              <a:round/>
            </a:ln>
            <a:effectLst/>
          </c:spPr>
          <c:marker>
            <c:symbol val="circle"/>
            <c:size val="7"/>
            <c:spPr>
              <a:solidFill>
                <a:schemeClr val="bg1"/>
              </a:solidFill>
              <a:ln w="9525">
                <a:solidFill>
                  <a:schemeClr val="tx1"/>
                </a:solidFill>
              </a:ln>
              <a:effectLst/>
            </c:spPr>
          </c:marker>
          <c:xVal>
            <c:numRef>
              <c:f>Sheet1!$L$6:$N$6</c:f>
              <c:numCache>
                <c:formatCode>General</c:formatCode>
                <c:ptCount val="3"/>
                <c:pt idx="0">
                  <c:v>1.95</c:v>
                </c:pt>
                <c:pt idx="1">
                  <c:v>2.0499999999999998</c:v>
                </c:pt>
                <c:pt idx="2">
                  <c:v>2</c:v>
                </c:pt>
              </c:numCache>
            </c:numRef>
          </c:xVal>
          <c:yVal>
            <c:numRef>
              <c:f>Sheet1!$E$6:$G$6</c:f>
              <c:numCache>
                <c:formatCode>General</c:formatCode>
                <c:ptCount val="3"/>
                <c:pt idx="0">
                  <c:v>81.14</c:v>
                </c:pt>
                <c:pt idx="1">
                  <c:v>82.45</c:v>
                </c:pt>
                <c:pt idx="2">
                  <c:v>84.92</c:v>
                </c:pt>
              </c:numCache>
            </c:numRef>
          </c:yVal>
          <c:smooth val="0"/>
          <c:extLst xmlns:c16r2="http://schemas.microsoft.com/office/drawing/2015/06/chart">
            <c:ext xmlns:c16="http://schemas.microsoft.com/office/drawing/2014/chart" uri="{C3380CC4-5D6E-409C-BE32-E72D297353CC}">
              <c16:uniqueId val="{00000002-C7E1-4FAC-93C0-3766DE0F4772}"/>
            </c:ext>
          </c:extLst>
        </c:ser>
        <c:ser>
          <c:idx val="3"/>
          <c:order val="3"/>
          <c:tx>
            <c:v>5 cbd point</c:v>
          </c:tx>
          <c:spPr>
            <a:ln w="25400" cap="rnd">
              <a:noFill/>
              <a:round/>
            </a:ln>
            <a:effectLst/>
          </c:spPr>
          <c:marker>
            <c:symbol val="circle"/>
            <c:size val="7"/>
            <c:spPr>
              <a:solidFill>
                <a:schemeClr val="bg1"/>
              </a:solidFill>
              <a:ln w="9525">
                <a:solidFill>
                  <a:schemeClr val="tx1"/>
                </a:solidFill>
              </a:ln>
              <a:effectLst/>
            </c:spPr>
          </c:marker>
          <c:xVal>
            <c:numRef>
              <c:f>Sheet1!$L$7:$N$7</c:f>
              <c:numCache>
                <c:formatCode>General</c:formatCode>
                <c:ptCount val="3"/>
                <c:pt idx="0">
                  <c:v>2.95</c:v>
                </c:pt>
                <c:pt idx="1">
                  <c:v>3.05</c:v>
                </c:pt>
                <c:pt idx="2">
                  <c:v>3</c:v>
                </c:pt>
              </c:numCache>
            </c:numRef>
          </c:xVal>
          <c:yVal>
            <c:numRef>
              <c:f>Sheet1!$E$8:$G$8</c:f>
              <c:numCache>
                <c:formatCode>General</c:formatCode>
                <c:ptCount val="3"/>
                <c:pt idx="0">
                  <c:v>80.98</c:v>
                </c:pt>
                <c:pt idx="1">
                  <c:v>82.9</c:v>
                </c:pt>
                <c:pt idx="2">
                  <c:v>87.98</c:v>
                </c:pt>
              </c:numCache>
            </c:numRef>
          </c:yVal>
          <c:smooth val="0"/>
          <c:extLst xmlns:c16r2="http://schemas.microsoft.com/office/drawing/2015/06/chart">
            <c:ext xmlns:c16="http://schemas.microsoft.com/office/drawing/2014/chart" uri="{C3380CC4-5D6E-409C-BE32-E72D297353CC}">
              <c16:uniqueId val="{00000003-C7E1-4FAC-93C0-3766DE0F4772}"/>
            </c:ext>
          </c:extLst>
        </c:ser>
        <c:ser>
          <c:idx val="4"/>
          <c:order val="4"/>
          <c:tx>
            <c:v>10 cbd point</c:v>
          </c:tx>
          <c:spPr>
            <a:ln w="25400" cap="rnd">
              <a:noFill/>
              <a:round/>
            </a:ln>
            <a:effectLst/>
          </c:spPr>
          <c:marker>
            <c:symbol val="circle"/>
            <c:size val="7"/>
            <c:spPr>
              <a:solidFill>
                <a:schemeClr val="bg1"/>
              </a:solidFill>
              <a:ln w="9525">
                <a:solidFill>
                  <a:schemeClr val="tx1"/>
                </a:solidFill>
              </a:ln>
              <a:effectLst/>
            </c:spPr>
          </c:marker>
          <c:xVal>
            <c:numRef>
              <c:f>Sheet1!$L$8:$N$8</c:f>
              <c:numCache>
                <c:formatCode>General</c:formatCode>
                <c:ptCount val="3"/>
                <c:pt idx="0">
                  <c:v>3.95</c:v>
                </c:pt>
                <c:pt idx="1">
                  <c:v>4.05</c:v>
                </c:pt>
                <c:pt idx="2">
                  <c:v>4</c:v>
                </c:pt>
              </c:numCache>
            </c:numRef>
          </c:xVal>
          <c:yVal>
            <c:numRef>
              <c:f>Sheet1!$E$8:$G$8</c:f>
              <c:numCache>
                <c:formatCode>General</c:formatCode>
                <c:ptCount val="3"/>
                <c:pt idx="0">
                  <c:v>80.98</c:v>
                </c:pt>
                <c:pt idx="1">
                  <c:v>82.9</c:v>
                </c:pt>
                <c:pt idx="2">
                  <c:v>87.98</c:v>
                </c:pt>
              </c:numCache>
            </c:numRef>
          </c:yVal>
          <c:smooth val="0"/>
          <c:extLst xmlns:c16r2="http://schemas.microsoft.com/office/drawing/2015/06/chart">
            <c:ext xmlns:c16="http://schemas.microsoft.com/office/drawing/2014/chart" uri="{C3380CC4-5D6E-409C-BE32-E72D297353CC}">
              <c16:uniqueId val="{00000004-C7E1-4FAC-93C0-3766DE0F4772}"/>
            </c:ext>
          </c:extLst>
        </c:ser>
        <c:ser>
          <c:idx val="5"/>
          <c:order val="5"/>
          <c:tx>
            <c:v>25 aa point</c:v>
          </c:tx>
          <c:spPr>
            <a:ln w="25400" cap="rnd">
              <a:noFill/>
              <a:round/>
            </a:ln>
            <a:effectLst/>
          </c:spPr>
          <c:marker>
            <c:symbol val="circle"/>
            <c:size val="7"/>
            <c:spPr>
              <a:solidFill>
                <a:schemeClr val="bg1"/>
              </a:solidFill>
              <a:ln w="9525">
                <a:solidFill>
                  <a:schemeClr val="tx1"/>
                </a:solidFill>
              </a:ln>
              <a:effectLst/>
            </c:spPr>
          </c:marker>
          <c:xVal>
            <c:numRef>
              <c:f>Sheet1!$L$9:$N$9</c:f>
              <c:numCache>
                <c:formatCode>General</c:formatCode>
                <c:ptCount val="3"/>
                <c:pt idx="0">
                  <c:v>5</c:v>
                </c:pt>
                <c:pt idx="1">
                  <c:v>5</c:v>
                </c:pt>
                <c:pt idx="2">
                  <c:v>5</c:v>
                </c:pt>
              </c:numCache>
            </c:numRef>
          </c:xVal>
          <c:yVal>
            <c:numRef>
              <c:f>Sheet1!$E$9:$G$9</c:f>
              <c:numCache>
                <c:formatCode>General</c:formatCode>
                <c:ptCount val="3"/>
                <c:pt idx="0">
                  <c:v>105.99</c:v>
                </c:pt>
                <c:pt idx="1">
                  <c:v>121.06</c:v>
                </c:pt>
                <c:pt idx="2">
                  <c:v>111.35</c:v>
                </c:pt>
              </c:numCache>
            </c:numRef>
          </c:yVal>
          <c:smooth val="0"/>
          <c:extLst xmlns:c16r2="http://schemas.microsoft.com/office/drawing/2015/06/chart">
            <c:ext xmlns:c16="http://schemas.microsoft.com/office/drawing/2014/chart" uri="{C3380CC4-5D6E-409C-BE32-E72D297353CC}">
              <c16:uniqueId val="{00000005-C7E1-4FAC-93C0-3766DE0F4772}"/>
            </c:ext>
          </c:extLst>
        </c:ser>
        <c:ser>
          <c:idx val="6"/>
          <c:order val="6"/>
          <c:tx>
            <c:v>50 AA point</c:v>
          </c:tx>
          <c:spPr>
            <a:ln w="25400" cap="rnd">
              <a:noFill/>
              <a:round/>
            </a:ln>
            <a:effectLst/>
          </c:spPr>
          <c:marker>
            <c:symbol val="circle"/>
            <c:size val="7"/>
            <c:spPr>
              <a:solidFill>
                <a:schemeClr val="bg1"/>
              </a:solidFill>
              <a:ln w="9525">
                <a:solidFill>
                  <a:schemeClr val="tx1"/>
                </a:solidFill>
              </a:ln>
              <a:effectLst/>
            </c:spPr>
          </c:marker>
          <c:xVal>
            <c:numRef>
              <c:f>Sheet1!$L$10:$N$10</c:f>
              <c:numCache>
                <c:formatCode>General</c:formatCode>
                <c:ptCount val="3"/>
                <c:pt idx="0">
                  <c:v>6</c:v>
                </c:pt>
                <c:pt idx="1">
                  <c:v>6</c:v>
                </c:pt>
                <c:pt idx="2">
                  <c:v>6</c:v>
                </c:pt>
              </c:numCache>
            </c:numRef>
          </c:xVal>
          <c:yVal>
            <c:numRef>
              <c:f>(Sheet1!$E$10:$F$10,Sheet1!$F$12)</c:f>
              <c:numCache>
                <c:formatCode>General</c:formatCode>
                <c:ptCount val="3"/>
                <c:pt idx="0">
                  <c:v>167.24</c:v>
                </c:pt>
                <c:pt idx="1">
                  <c:v>149.69</c:v>
                </c:pt>
                <c:pt idx="2">
                  <c:v>154.59</c:v>
                </c:pt>
              </c:numCache>
            </c:numRef>
          </c:yVal>
          <c:smooth val="0"/>
          <c:extLst xmlns:c16r2="http://schemas.microsoft.com/office/drawing/2015/06/chart">
            <c:ext xmlns:c16="http://schemas.microsoft.com/office/drawing/2014/chart" uri="{C3380CC4-5D6E-409C-BE32-E72D297353CC}">
              <c16:uniqueId val="{00000006-C7E1-4FAC-93C0-3766DE0F4772}"/>
            </c:ext>
          </c:extLst>
        </c:ser>
        <c:dLbls>
          <c:showLegendKey val="0"/>
          <c:showVal val="0"/>
          <c:showCatName val="0"/>
          <c:showSerName val="0"/>
          <c:showPercent val="0"/>
          <c:showBubbleSize val="0"/>
        </c:dLbls>
        <c:axId val="386965704"/>
        <c:axId val="386963744"/>
      </c:scatterChart>
      <c:catAx>
        <c:axId val="386965704"/>
        <c:scaling>
          <c:orientation val="minMax"/>
        </c:scaling>
        <c:delete val="1"/>
        <c:axPos val="b"/>
        <c:numFmt formatCode="General" sourceLinked="1"/>
        <c:majorTickMark val="out"/>
        <c:minorTickMark val="none"/>
        <c:tickLblPos val="nextTo"/>
        <c:crossAx val="386963744"/>
        <c:crosses val="autoZero"/>
        <c:auto val="1"/>
        <c:lblAlgn val="ctr"/>
        <c:lblOffset val="100"/>
        <c:noMultiLvlLbl val="0"/>
      </c:catAx>
      <c:valAx>
        <c:axId val="3869637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C11-Bodipy (RFI)</a:t>
                </a:r>
              </a:p>
            </c:rich>
          </c:tx>
          <c:layout>
            <c:manualLayout>
              <c:xMode val="edge"/>
              <c:yMode val="edge"/>
              <c:x val="1.2264915648794785E-2"/>
              <c:y val="0.29253098837097918"/>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6965704"/>
        <c:crosses val="autoZero"/>
        <c:crossBetween val="between"/>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n-US">
                <a:solidFill>
                  <a:sysClr val="windowText" lastClr="000000"/>
                </a:solidFill>
              </a:rPr>
              <a:t>4h</a:t>
            </a:r>
          </a:p>
        </c:rich>
      </c:tx>
      <c:layout>
        <c:manualLayout>
          <c:xMode val="edge"/>
          <c:yMode val="edge"/>
          <c:x val="0.17003112272746357"/>
          <c:y val="0.18415825728737975"/>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v>C11-Bodipy</c:v>
          </c:tx>
          <c:spPr>
            <a:solidFill>
              <a:srgbClr val="0070C0"/>
            </a:solidFill>
            <a:ln>
              <a:solidFill>
                <a:schemeClr val="tx1"/>
              </a:solidFill>
            </a:ln>
            <a:effectLst/>
          </c:spPr>
          <c:invertIfNegative val="0"/>
          <c:errBars>
            <c:errBarType val="plus"/>
            <c:errValType val="cust"/>
            <c:noEndCap val="0"/>
            <c:plus>
              <c:numRef>
                <c:f>Sheet1!$G$12:$G$18</c:f>
                <c:numCache>
                  <c:formatCode>General</c:formatCode>
                  <c:ptCount val="7"/>
                  <c:pt idx="0">
                    <c:v>0.37040518354904189</c:v>
                  </c:pt>
                  <c:pt idx="1">
                    <c:v>0.98167091113966398</c:v>
                  </c:pt>
                  <c:pt idx="2">
                    <c:v>1.6582353404883294</c:v>
                  </c:pt>
                  <c:pt idx="3">
                    <c:v>0.66408667439658131</c:v>
                  </c:pt>
                  <c:pt idx="4">
                    <c:v>0.858377021541882</c:v>
                  </c:pt>
                  <c:pt idx="5">
                    <c:v>0.66775744099186318</c:v>
                  </c:pt>
                  <c:pt idx="6">
                    <c:v>0.57454329688892791</c:v>
                  </c:pt>
                </c:numCache>
              </c:numRef>
            </c:plus>
            <c:minus>
              <c:numLit>
                <c:formatCode>General</c:formatCode>
                <c:ptCount val="1"/>
                <c:pt idx="0">
                  <c:v>1</c:v>
                </c:pt>
              </c:numLit>
            </c:minus>
            <c:spPr>
              <a:noFill/>
              <a:ln w="9525" cap="flat" cmpd="sng" algn="ctr">
                <a:solidFill>
                  <a:schemeClr val="tx1">
                    <a:lumMod val="65000"/>
                    <a:lumOff val="35000"/>
                  </a:schemeClr>
                </a:solidFill>
                <a:round/>
              </a:ln>
              <a:effectLst/>
            </c:spPr>
          </c:errBars>
          <c:cat>
            <c:strRef>
              <c:f>Sheet1!$B$12:$B$18</c:f>
              <c:strCache>
                <c:ptCount val="7"/>
                <c:pt idx="0">
                  <c:v>Unstained</c:v>
                </c:pt>
                <c:pt idx="1">
                  <c:v>Control</c:v>
                </c:pt>
                <c:pt idx="2">
                  <c:v>1.25 CBD</c:v>
                </c:pt>
                <c:pt idx="3">
                  <c:v>2.5 CBD</c:v>
                </c:pt>
                <c:pt idx="4">
                  <c:v>5 CBD</c:v>
                </c:pt>
                <c:pt idx="5">
                  <c:v>10 CBD</c:v>
                </c:pt>
                <c:pt idx="6">
                  <c:v>0.1% EtOH</c:v>
                </c:pt>
              </c:strCache>
            </c:strRef>
          </c:cat>
          <c:val>
            <c:numRef>
              <c:f>Sheet1!$F$12:$F$18</c:f>
              <c:numCache>
                <c:formatCode>General</c:formatCode>
                <c:ptCount val="7"/>
                <c:pt idx="0">
                  <c:v>25.59</c:v>
                </c:pt>
                <c:pt idx="1">
                  <c:v>33.49666666666667</c:v>
                </c:pt>
                <c:pt idx="2">
                  <c:v>33.036666666666669</c:v>
                </c:pt>
                <c:pt idx="3">
                  <c:v>35.553333333333335</c:v>
                </c:pt>
                <c:pt idx="4">
                  <c:v>34.726666666666667</c:v>
                </c:pt>
                <c:pt idx="5">
                  <c:v>31.959999999999997</c:v>
                </c:pt>
                <c:pt idx="6">
                  <c:v>36.54</c:v>
                </c:pt>
              </c:numCache>
            </c:numRef>
          </c:val>
          <c:extLst xmlns:c16r2="http://schemas.microsoft.com/office/drawing/2015/06/chart">
            <c:ext xmlns:c16="http://schemas.microsoft.com/office/drawing/2014/chart" uri="{C3380CC4-5D6E-409C-BE32-E72D297353CC}">
              <c16:uniqueId val="{00000000-CEB9-4C42-8D21-6DBD04778B50}"/>
            </c:ext>
          </c:extLst>
        </c:ser>
        <c:dLbls>
          <c:showLegendKey val="0"/>
          <c:showVal val="0"/>
          <c:showCatName val="0"/>
          <c:showSerName val="0"/>
          <c:showPercent val="0"/>
          <c:showBubbleSize val="0"/>
        </c:dLbls>
        <c:gapWidth val="219"/>
        <c:overlap val="-27"/>
        <c:axId val="386964920"/>
        <c:axId val="386968056"/>
      </c:barChart>
      <c:scatterChart>
        <c:scatterStyle val="lineMarker"/>
        <c:varyColors val="0"/>
        <c:ser>
          <c:idx val="1"/>
          <c:order val="1"/>
          <c:tx>
            <c:v>unstained point</c:v>
          </c:tx>
          <c:spPr>
            <a:ln w="25400" cap="rnd">
              <a:noFill/>
              <a:round/>
            </a:ln>
            <a:effectLst/>
          </c:spPr>
          <c:marker>
            <c:symbol val="circle"/>
            <c:size val="7"/>
            <c:spPr>
              <a:solidFill>
                <a:schemeClr val="bg1"/>
              </a:solidFill>
              <a:ln w="9525">
                <a:solidFill>
                  <a:schemeClr val="tx1"/>
                </a:solidFill>
              </a:ln>
              <a:effectLst/>
            </c:spPr>
          </c:marker>
          <c:xVal>
            <c:numRef>
              <c:f>Sheet1!$I$4:$K$4</c:f>
              <c:numCache>
                <c:formatCode>General</c:formatCode>
                <c:ptCount val="3"/>
                <c:pt idx="0">
                  <c:v>0.95</c:v>
                </c:pt>
                <c:pt idx="1">
                  <c:v>1.05</c:v>
                </c:pt>
                <c:pt idx="2">
                  <c:v>1</c:v>
                </c:pt>
              </c:numCache>
            </c:numRef>
          </c:xVal>
          <c:yVal>
            <c:numRef>
              <c:f>Sheet1!$C$4:$E$4</c:f>
              <c:numCache>
                <c:formatCode>General</c:formatCode>
                <c:ptCount val="3"/>
                <c:pt idx="0">
                  <c:v>25.25</c:v>
                </c:pt>
                <c:pt idx="1">
                  <c:v>25.19</c:v>
                </c:pt>
                <c:pt idx="2">
                  <c:v>26.33</c:v>
                </c:pt>
              </c:numCache>
            </c:numRef>
          </c:yVal>
          <c:smooth val="0"/>
          <c:extLst xmlns:c16r2="http://schemas.microsoft.com/office/drawing/2015/06/chart">
            <c:ext xmlns:c16="http://schemas.microsoft.com/office/drawing/2014/chart" uri="{C3380CC4-5D6E-409C-BE32-E72D297353CC}">
              <c16:uniqueId val="{00000001-CEB9-4C42-8D21-6DBD04778B50}"/>
            </c:ext>
          </c:extLst>
        </c:ser>
        <c:ser>
          <c:idx val="2"/>
          <c:order val="2"/>
          <c:tx>
            <c:v>control point</c:v>
          </c:tx>
          <c:spPr>
            <a:ln w="25400" cap="rnd">
              <a:noFill/>
              <a:round/>
            </a:ln>
            <a:effectLst/>
          </c:spPr>
          <c:marker>
            <c:symbol val="circle"/>
            <c:size val="7"/>
            <c:spPr>
              <a:solidFill>
                <a:schemeClr val="bg1"/>
              </a:solidFill>
              <a:ln w="9525">
                <a:solidFill>
                  <a:schemeClr val="tx1"/>
                </a:solidFill>
              </a:ln>
              <a:effectLst/>
            </c:spPr>
          </c:marker>
          <c:xVal>
            <c:numRef>
              <c:f>Sheet1!$I$5:$K$5</c:f>
              <c:numCache>
                <c:formatCode>General</c:formatCode>
                <c:ptCount val="3"/>
                <c:pt idx="0">
                  <c:v>1.95</c:v>
                </c:pt>
                <c:pt idx="1">
                  <c:v>2</c:v>
                </c:pt>
                <c:pt idx="2">
                  <c:v>2.0499999999999998</c:v>
                </c:pt>
              </c:numCache>
            </c:numRef>
          </c:xVal>
          <c:yVal>
            <c:numRef>
              <c:f>Sheet1!$C$13:$E$13</c:f>
              <c:numCache>
                <c:formatCode>General</c:formatCode>
                <c:ptCount val="3"/>
                <c:pt idx="0">
                  <c:v>32.520000000000003</c:v>
                </c:pt>
                <c:pt idx="1">
                  <c:v>35.46</c:v>
                </c:pt>
                <c:pt idx="2">
                  <c:v>32.51</c:v>
                </c:pt>
              </c:numCache>
            </c:numRef>
          </c:yVal>
          <c:smooth val="0"/>
          <c:extLst xmlns:c16r2="http://schemas.microsoft.com/office/drawing/2015/06/chart">
            <c:ext xmlns:c16="http://schemas.microsoft.com/office/drawing/2014/chart" uri="{C3380CC4-5D6E-409C-BE32-E72D297353CC}">
              <c16:uniqueId val="{00000002-CEB9-4C42-8D21-6DBD04778B50}"/>
            </c:ext>
          </c:extLst>
        </c:ser>
        <c:ser>
          <c:idx val="3"/>
          <c:order val="3"/>
          <c:tx>
            <c:v>1.25 point</c:v>
          </c:tx>
          <c:spPr>
            <a:ln w="25400" cap="rnd">
              <a:noFill/>
              <a:round/>
            </a:ln>
            <a:effectLst/>
          </c:spPr>
          <c:marker>
            <c:symbol val="circle"/>
            <c:size val="7"/>
            <c:spPr>
              <a:solidFill>
                <a:schemeClr val="bg1"/>
              </a:solidFill>
              <a:ln w="9525">
                <a:solidFill>
                  <a:schemeClr val="tx1"/>
                </a:solidFill>
              </a:ln>
              <a:effectLst/>
            </c:spPr>
          </c:marker>
          <c:xVal>
            <c:numRef>
              <c:f>Sheet1!$I$6:$K$6</c:f>
              <c:numCache>
                <c:formatCode>General</c:formatCode>
                <c:ptCount val="3"/>
                <c:pt idx="0">
                  <c:v>2.95</c:v>
                </c:pt>
                <c:pt idx="1">
                  <c:v>3.05</c:v>
                </c:pt>
                <c:pt idx="2">
                  <c:v>3</c:v>
                </c:pt>
              </c:numCache>
            </c:numRef>
          </c:xVal>
          <c:yVal>
            <c:numRef>
              <c:f>Sheet1!$C$14:$E$14</c:f>
              <c:numCache>
                <c:formatCode>General</c:formatCode>
                <c:ptCount val="3"/>
                <c:pt idx="0">
                  <c:v>31.8</c:v>
                </c:pt>
                <c:pt idx="1">
                  <c:v>30.99</c:v>
                </c:pt>
                <c:pt idx="2">
                  <c:v>36.32</c:v>
                </c:pt>
              </c:numCache>
            </c:numRef>
          </c:yVal>
          <c:smooth val="0"/>
          <c:extLst xmlns:c16r2="http://schemas.microsoft.com/office/drawing/2015/06/chart">
            <c:ext xmlns:c16="http://schemas.microsoft.com/office/drawing/2014/chart" uri="{C3380CC4-5D6E-409C-BE32-E72D297353CC}">
              <c16:uniqueId val="{00000003-CEB9-4C42-8D21-6DBD04778B50}"/>
            </c:ext>
          </c:extLst>
        </c:ser>
        <c:ser>
          <c:idx val="4"/>
          <c:order val="4"/>
          <c:tx>
            <c:v>2.5 cd point</c:v>
          </c:tx>
          <c:spPr>
            <a:ln w="25400" cap="rnd">
              <a:noFill/>
              <a:round/>
            </a:ln>
            <a:effectLst/>
          </c:spPr>
          <c:marker>
            <c:symbol val="circle"/>
            <c:size val="7"/>
            <c:spPr>
              <a:solidFill>
                <a:schemeClr val="bg1"/>
              </a:solidFill>
              <a:ln w="9525">
                <a:solidFill>
                  <a:schemeClr val="tx1"/>
                </a:solidFill>
              </a:ln>
              <a:effectLst/>
            </c:spPr>
          </c:marker>
          <c:xVal>
            <c:numRef>
              <c:f>Sheet1!$I$7:$K$7</c:f>
              <c:numCache>
                <c:formatCode>General</c:formatCode>
                <c:ptCount val="3"/>
                <c:pt idx="0">
                  <c:v>4</c:v>
                </c:pt>
                <c:pt idx="1">
                  <c:v>3.95</c:v>
                </c:pt>
                <c:pt idx="2">
                  <c:v>4.05</c:v>
                </c:pt>
              </c:numCache>
            </c:numRef>
          </c:xVal>
          <c:yVal>
            <c:numRef>
              <c:f>Sheet1!$C$15:$E$15</c:f>
              <c:numCache>
                <c:formatCode>General</c:formatCode>
                <c:ptCount val="3"/>
                <c:pt idx="0">
                  <c:v>34.29</c:v>
                </c:pt>
                <c:pt idx="1">
                  <c:v>36.54</c:v>
                </c:pt>
                <c:pt idx="2">
                  <c:v>35.83</c:v>
                </c:pt>
              </c:numCache>
            </c:numRef>
          </c:yVal>
          <c:smooth val="0"/>
          <c:extLst xmlns:c16r2="http://schemas.microsoft.com/office/drawing/2015/06/chart">
            <c:ext xmlns:c16="http://schemas.microsoft.com/office/drawing/2014/chart" uri="{C3380CC4-5D6E-409C-BE32-E72D297353CC}">
              <c16:uniqueId val="{00000004-CEB9-4C42-8D21-6DBD04778B50}"/>
            </c:ext>
          </c:extLst>
        </c:ser>
        <c:ser>
          <c:idx val="6"/>
          <c:order val="5"/>
          <c:tx>
            <c:v>5 CBD point</c:v>
          </c:tx>
          <c:spPr>
            <a:ln w="25400" cap="rnd">
              <a:noFill/>
              <a:round/>
            </a:ln>
            <a:effectLst/>
          </c:spPr>
          <c:marker>
            <c:symbol val="circle"/>
            <c:size val="7"/>
            <c:spPr>
              <a:solidFill>
                <a:schemeClr val="bg1"/>
              </a:solidFill>
              <a:ln w="9525">
                <a:solidFill>
                  <a:schemeClr val="tx1"/>
                </a:solidFill>
              </a:ln>
              <a:effectLst/>
            </c:spPr>
          </c:marker>
          <c:xVal>
            <c:numRef>
              <c:f>Sheet1!$I$8:$K$8</c:f>
              <c:numCache>
                <c:formatCode>General</c:formatCode>
                <c:ptCount val="3"/>
                <c:pt idx="0">
                  <c:v>4.95</c:v>
                </c:pt>
                <c:pt idx="1">
                  <c:v>5.05</c:v>
                </c:pt>
                <c:pt idx="2">
                  <c:v>5</c:v>
                </c:pt>
              </c:numCache>
            </c:numRef>
          </c:xVal>
          <c:yVal>
            <c:numRef>
              <c:f>Sheet1!$C$16:$E$16</c:f>
              <c:numCache>
                <c:formatCode>General</c:formatCode>
                <c:ptCount val="3"/>
                <c:pt idx="0">
                  <c:v>35.6</c:v>
                </c:pt>
                <c:pt idx="1">
                  <c:v>35.57</c:v>
                </c:pt>
                <c:pt idx="2">
                  <c:v>33.01</c:v>
                </c:pt>
              </c:numCache>
            </c:numRef>
          </c:yVal>
          <c:smooth val="0"/>
          <c:extLst xmlns:c16r2="http://schemas.microsoft.com/office/drawing/2015/06/chart">
            <c:ext xmlns:c16="http://schemas.microsoft.com/office/drawing/2014/chart" uri="{C3380CC4-5D6E-409C-BE32-E72D297353CC}">
              <c16:uniqueId val="{00000006-CEB9-4C42-8D21-6DBD04778B50}"/>
            </c:ext>
          </c:extLst>
        </c:ser>
        <c:ser>
          <c:idx val="7"/>
          <c:order val="6"/>
          <c:tx>
            <c:v>10 CBD point</c:v>
          </c:tx>
          <c:spPr>
            <a:ln w="25400" cap="rnd">
              <a:noFill/>
              <a:round/>
            </a:ln>
            <a:effectLst/>
          </c:spPr>
          <c:marker>
            <c:symbol val="circle"/>
            <c:size val="7"/>
            <c:spPr>
              <a:solidFill>
                <a:schemeClr val="bg1"/>
              </a:solidFill>
              <a:ln w="9525">
                <a:solidFill>
                  <a:schemeClr val="tx1"/>
                </a:solidFill>
              </a:ln>
              <a:effectLst/>
            </c:spPr>
          </c:marker>
          <c:xVal>
            <c:numRef>
              <c:f>Sheet1!$I$9:$K$9</c:f>
              <c:numCache>
                <c:formatCode>General</c:formatCode>
                <c:ptCount val="3"/>
                <c:pt idx="0">
                  <c:v>6</c:v>
                </c:pt>
                <c:pt idx="1">
                  <c:v>5.95</c:v>
                </c:pt>
                <c:pt idx="2">
                  <c:v>6.05</c:v>
                </c:pt>
              </c:numCache>
            </c:numRef>
          </c:xVal>
          <c:yVal>
            <c:numRef>
              <c:f>Sheet1!$C$17:$E$17</c:f>
              <c:numCache>
                <c:formatCode>General</c:formatCode>
                <c:ptCount val="3"/>
                <c:pt idx="0">
                  <c:v>33.270000000000003</c:v>
                </c:pt>
                <c:pt idx="1">
                  <c:v>31.08</c:v>
                </c:pt>
                <c:pt idx="2">
                  <c:v>31.53</c:v>
                </c:pt>
              </c:numCache>
            </c:numRef>
          </c:yVal>
          <c:smooth val="0"/>
          <c:extLst xmlns:c16r2="http://schemas.microsoft.com/office/drawing/2015/06/chart">
            <c:ext xmlns:c16="http://schemas.microsoft.com/office/drawing/2014/chart" uri="{C3380CC4-5D6E-409C-BE32-E72D297353CC}">
              <c16:uniqueId val="{00000007-CEB9-4C42-8D21-6DBD04778B50}"/>
            </c:ext>
          </c:extLst>
        </c:ser>
        <c:ser>
          <c:idx val="8"/>
          <c:order val="7"/>
          <c:tx>
            <c:v>EtOH point</c:v>
          </c:tx>
          <c:spPr>
            <a:ln w="25400" cap="rnd">
              <a:noFill/>
              <a:round/>
            </a:ln>
            <a:effectLst/>
          </c:spPr>
          <c:marker>
            <c:symbol val="circle"/>
            <c:size val="7"/>
            <c:spPr>
              <a:solidFill>
                <a:schemeClr val="bg1"/>
              </a:solidFill>
              <a:ln w="9525">
                <a:solidFill>
                  <a:schemeClr val="tx1"/>
                </a:solidFill>
              </a:ln>
              <a:effectLst/>
            </c:spPr>
          </c:marker>
          <c:xVal>
            <c:numRef>
              <c:f>Sheet1!$I$10:$K$10</c:f>
              <c:numCache>
                <c:formatCode>General</c:formatCode>
                <c:ptCount val="3"/>
                <c:pt idx="0">
                  <c:v>6.95</c:v>
                </c:pt>
                <c:pt idx="1">
                  <c:v>7.05</c:v>
                </c:pt>
                <c:pt idx="2">
                  <c:v>7</c:v>
                </c:pt>
              </c:numCache>
            </c:numRef>
          </c:xVal>
          <c:yVal>
            <c:numRef>
              <c:f>Sheet1!$C$18:$E$18</c:f>
              <c:numCache>
                <c:formatCode>General</c:formatCode>
                <c:ptCount val="3"/>
                <c:pt idx="0">
                  <c:v>37.4</c:v>
                </c:pt>
                <c:pt idx="1">
                  <c:v>36.770000000000003</c:v>
                </c:pt>
                <c:pt idx="2">
                  <c:v>35.450000000000003</c:v>
                </c:pt>
              </c:numCache>
            </c:numRef>
          </c:yVal>
          <c:smooth val="0"/>
          <c:extLst xmlns:c16r2="http://schemas.microsoft.com/office/drawing/2015/06/chart">
            <c:ext xmlns:c16="http://schemas.microsoft.com/office/drawing/2014/chart" uri="{C3380CC4-5D6E-409C-BE32-E72D297353CC}">
              <c16:uniqueId val="{00000008-CEB9-4C42-8D21-6DBD04778B50}"/>
            </c:ext>
          </c:extLst>
        </c:ser>
        <c:dLbls>
          <c:showLegendKey val="0"/>
          <c:showVal val="0"/>
          <c:showCatName val="0"/>
          <c:showSerName val="0"/>
          <c:showPercent val="0"/>
          <c:showBubbleSize val="0"/>
        </c:dLbls>
        <c:axId val="386964920"/>
        <c:axId val="386968056"/>
      </c:scatterChart>
      <c:catAx>
        <c:axId val="386964920"/>
        <c:scaling>
          <c:orientation val="minMax"/>
        </c:scaling>
        <c:delete val="1"/>
        <c:axPos val="b"/>
        <c:numFmt formatCode="General" sourceLinked="1"/>
        <c:majorTickMark val="out"/>
        <c:minorTickMark val="none"/>
        <c:tickLblPos val="nextTo"/>
        <c:crossAx val="386968056"/>
        <c:crosses val="autoZero"/>
        <c:auto val="1"/>
        <c:lblAlgn val="ctr"/>
        <c:lblOffset val="100"/>
        <c:noMultiLvlLbl val="0"/>
      </c:catAx>
      <c:valAx>
        <c:axId val="3869680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C11-Bodipy (MFI)</a:t>
                </a:r>
              </a:p>
            </c:rich>
          </c:tx>
          <c:layout>
            <c:manualLayout>
              <c:xMode val="edge"/>
              <c:yMode val="edge"/>
              <c:x val="1.6696481812760882E-2"/>
              <c:y val="0.32770737627120033"/>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6964920"/>
        <c:crosses val="autoZero"/>
        <c:crossBetween val="between"/>
      </c:valAx>
      <c:spPr>
        <a:noFill/>
        <a:ln>
          <a:solidFill>
            <a:schemeClr val="tx1"/>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093675722395747"/>
          <c:y val="5.4652960046660842E-2"/>
          <c:w val="0.70017446029033337"/>
          <c:h val="0.8399453193350831"/>
        </c:manualLayout>
      </c:layout>
      <c:barChart>
        <c:barDir val="col"/>
        <c:grouping val="clustered"/>
        <c:varyColors val="0"/>
        <c:ser>
          <c:idx val="0"/>
          <c:order val="0"/>
          <c:tx>
            <c:v>Fold amount of DNA</c:v>
          </c:tx>
          <c:spPr>
            <a:solidFill>
              <a:srgbClr val="0070C0"/>
            </a:solidFill>
            <a:ln>
              <a:solidFill>
                <a:schemeClr val="tx1"/>
              </a:solidFill>
            </a:ln>
            <a:effectLst/>
          </c:spPr>
          <c:invertIfNegative val="0"/>
          <c:errBars>
            <c:errBarType val="plus"/>
            <c:errValType val="cust"/>
            <c:noEndCap val="0"/>
            <c:plus>
              <c:numRef>
                <c:f>'0'!$AE$81:$AE$86</c:f>
                <c:numCache>
                  <c:formatCode>General</c:formatCode>
                  <c:ptCount val="6"/>
                  <c:pt idx="0">
                    <c:v>8.565009982612512E-2</c:v>
                  </c:pt>
                  <c:pt idx="1">
                    <c:v>0.16326237744598493</c:v>
                  </c:pt>
                  <c:pt idx="2">
                    <c:v>0.16018088640856995</c:v>
                  </c:pt>
                  <c:pt idx="3">
                    <c:v>0.13373633606597651</c:v>
                  </c:pt>
                  <c:pt idx="4">
                    <c:v>0.14078006501160154</c:v>
                  </c:pt>
                  <c:pt idx="5">
                    <c:v>5.2114494820334818E-2</c:v>
                  </c:pt>
                </c:numCache>
              </c:numRef>
            </c:plus>
            <c:minus>
              <c:numRef>
                <c:f>'0'!$AE$81:$AE$86</c:f>
                <c:numCache>
                  <c:formatCode>General</c:formatCode>
                  <c:ptCount val="6"/>
                  <c:pt idx="0">
                    <c:v>8.565009982612512E-2</c:v>
                  </c:pt>
                  <c:pt idx="1">
                    <c:v>0.16326237744598493</c:v>
                  </c:pt>
                  <c:pt idx="2">
                    <c:v>0.16018088640856995</c:v>
                  </c:pt>
                  <c:pt idx="3">
                    <c:v>0.13373633606597651</c:v>
                  </c:pt>
                  <c:pt idx="4">
                    <c:v>0.14078006501160154</c:v>
                  </c:pt>
                  <c:pt idx="5">
                    <c:v>5.2114494820334818E-2</c:v>
                  </c:pt>
                </c:numCache>
              </c:numRef>
            </c:minus>
            <c:spPr>
              <a:noFill/>
              <a:ln w="9525" cap="flat" cmpd="sng" algn="ctr">
                <a:solidFill>
                  <a:schemeClr val="tx1">
                    <a:lumMod val="65000"/>
                    <a:lumOff val="35000"/>
                  </a:schemeClr>
                </a:solidFill>
                <a:round/>
              </a:ln>
              <a:effectLst/>
            </c:spPr>
          </c:errBars>
          <c:cat>
            <c:strRef>
              <c:f>'0'!$AG$36:$AG$41</c:f>
              <c:strCache>
                <c:ptCount val="6"/>
                <c:pt idx="0">
                  <c:v>0</c:v>
                </c:pt>
                <c:pt idx="1">
                  <c:v>1.25</c:v>
                </c:pt>
                <c:pt idx="2">
                  <c:v>2.5</c:v>
                </c:pt>
                <c:pt idx="3">
                  <c:v>5</c:v>
                </c:pt>
                <c:pt idx="4">
                  <c:v>10</c:v>
                </c:pt>
                <c:pt idx="5">
                  <c:v>0.1% EtOH</c:v>
                </c:pt>
              </c:strCache>
            </c:strRef>
          </c:cat>
          <c:val>
            <c:numRef>
              <c:f>'0'!$AD$81:$AD$86</c:f>
              <c:numCache>
                <c:formatCode>General</c:formatCode>
                <c:ptCount val="6"/>
                <c:pt idx="0">
                  <c:v>1.0000000000000002</c:v>
                </c:pt>
                <c:pt idx="1">
                  <c:v>1.8050390355698642</c:v>
                </c:pt>
                <c:pt idx="2">
                  <c:v>1.9601535384357216</c:v>
                </c:pt>
                <c:pt idx="3">
                  <c:v>1.752034196341838</c:v>
                </c:pt>
                <c:pt idx="4">
                  <c:v>1.8001790043020574</c:v>
                </c:pt>
                <c:pt idx="5">
                  <c:v>1.2943329296137156</c:v>
                </c:pt>
              </c:numCache>
            </c:numRef>
          </c:val>
          <c:extLst xmlns:c16r2="http://schemas.microsoft.com/office/drawing/2015/06/chart">
            <c:ext xmlns:c16="http://schemas.microsoft.com/office/drawing/2014/chart" uri="{C3380CC4-5D6E-409C-BE32-E72D297353CC}">
              <c16:uniqueId val="{00000000-D672-4EF8-A4A6-696759304DB0}"/>
            </c:ext>
          </c:extLst>
        </c:ser>
        <c:dLbls>
          <c:showLegendKey val="0"/>
          <c:showVal val="0"/>
          <c:showCatName val="0"/>
          <c:showSerName val="0"/>
          <c:showPercent val="0"/>
          <c:showBubbleSize val="0"/>
        </c:dLbls>
        <c:gapWidth val="219"/>
        <c:overlap val="-27"/>
        <c:axId val="386967272"/>
        <c:axId val="386960608"/>
      </c:barChart>
      <c:scatterChart>
        <c:scatterStyle val="lineMarker"/>
        <c:varyColors val="0"/>
        <c:ser>
          <c:idx val="1"/>
          <c:order val="1"/>
          <c:tx>
            <c:v>control points</c:v>
          </c:tx>
          <c:spPr>
            <a:ln w="25400" cap="rnd">
              <a:noFill/>
              <a:round/>
            </a:ln>
            <a:effectLst/>
          </c:spPr>
          <c:marker>
            <c:symbol val="circle"/>
            <c:size val="7"/>
            <c:spPr>
              <a:solidFill>
                <a:schemeClr val="bg1"/>
              </a:solidFill>
              <a:ln w="9525">
                <a:solidFill>
                  <a:schemeClr val="tx1"/>
                </a:solidFill>
              </a:ln>
              <a:effectLst/>
            </c:spPr>
          </c:marker>
          <c:xVal>
            <c:numRef>
              <c:f>('0'!$AO$80:$AO$82,'0'!$AP$80)</c:f>
              <c:numCache>
                <c:formatCode>General</c:formatCode>
                <c:ptCount val="4"/>
                <c:pt idx="0">
                  <c:v>1</c:v>
                </c:pt>
                <c:pt idx="1">
                  <c:v>0.95</c:v>
                </c:pt>
                <c:pt idx="2">
                  <c:v>1</c:v>
                </c:pt>
                <c:pt idx="3">
                  <c:v>1.05</c:v>
                </c:pt>
              </c:numCache>
            </c:numRef>
          </c:xVal>
          <c:yVal>
            <c:numRef>
              <c:f>('0'!$Y$81:$Y$83,'0'!$Z$83)</c:f>
              <c:numCache>
                <c:formatCode>General</c:formatCode>
                <c:ptCount val="4"/>
                <c:pt idx="0">
                  <c:v>0.77687532033219775</c:v>
                </c:pt>
                <c:pt idx="1">
                  <c:v>1.0298483839040433</c:v>
                </c:pt>
                <c:pt idx="2">
                  <c:v>1.1932762957637595</c:v>
                </c:pt>
                <c:pt idx="3">
                  <c:v>1</c:v>
                </c:pt>
              </c:numCache>
            </c:numRef>
          </c:yVal>
          <c:smooth val="0"/>
          <c:extLst xmlns:c16r2="http://schemas.microsoft.com/office/drawing/2015/06/chart">
            <c:ext xmlns:c16="http://schemas.microsoft.com/office/drawing/2014/chart" uri="{C3380CC4-5D6E-409C-BE32-E72D297353CC}">
              <c16:uniqueId val="{00000001-D672-4EF8-A4A6-696759304DB0}"/>
            </c:ext>
          </c:extLst>
        </c:ser>
        <c:ser>
          <c:idx val="2"/>
          <c:order val="2"/>
          <c:tx>
            <c:v>1.25 cbd points</c:v>
          </c:tx>
          <c:spPr>
            <a:ln w="25400" cap="rnd">
              <a:noFill/>
              <a:round/>
            </a:ln>
            <a:effectLst/>
          </c:spPr>
          <c:marker>
            <c:symbol val="circle"/>
            <c:size val="7"/>
            <c:spPr>
              <a:solidFill>
                <a:schemeClr val="bg1"/>
              </a:solidFill>
              <a:ln w="9525">
                <a:solidFill>
                  <a:schemeClr val="tx1"/>
                </a:solidFill>
              </a:ln>
              <a:effectLst/>
            </c:spPr>
          </c:marker>
          <c:xVal>
            <c:numRef>
              <c:f>('0'!$AO$83:$AO$85,'0'!$AP$83:$AP$85)</c:f>
              <c:numCache>
                <c:formatCode>General</c:formatCode>
                <c:ptCount val="6"/>
                <c:pt idx="0">
                  <c:v>2</c:v>
                </c:pt>
                <c:pt idx="1">
                  <c:v>1.95</c:v>
                </c:pt>
                <c:pt idx="2">
                  <c:v>2</c:v>
                </c:pt>
                <c:pt idx="3">
                  <c:v>2</c:v>
                </c:pt>
                <c:pt idx="4">
                  <c:v>2</c:v>
                </c:pt>
                <c:pt idx="5">
                  <c:v>2.0499999999999998</c:v>
                </c:pt>
              </c:numCache>
            </c:numRef>
          </c:xVal>
          <c:yVal>
            <c:numRef>
              <c:f>('0'!$Y$84:$Y$86,'0'!$Z$84:$Z$86)</c:f>
              <c:numCache>
                <c:formatCode>General</c:formatCode>
                <c:ptCount val="6"/>
                <c:pt idx="0">
                  <c:v>2.4052095471899029</c:v>
                </c:pt>
                <c:pt idx="1">
                  <c:v>1.8356935591194659</c:v>
                </c:pt>
                <c:pt idx="2">
                  <c:v>1.9653431047448411</c:v>
                </c:pt>
                <c:pt idx="3">
                  <c:v>1.5888104926900564</c:v>
                </c:pt>
                <c:pt idx="4">
                  <c:v>1.2007399985586258</c:v>
                </c:pt>
                <c:pt idx="5">
                  <c:v>1.8344375111162938</c:v>
                </c:pt>
              </c:numCache>
            </c:numRef>
          </c:yVal>
          <c:smooth val="0"/>
          <c:extLst xmlns:c16r2="http://schemas.microsoft.com/office/drawing/2015/06/chart">
            <c:ext xmlns:c16="http://schemas.microsoft.com/office/drawing/2014/chart" uri="{C3380CC4-5D6E-409C-BE32-E72D297353CC}">
              <c16:uniqueId val="{00000002-D672-4EF8-A4A6-696759304DB0}"/>
            </c:ext>
          </c:extLst>
        </c:ser>
        <c:ser>
          <c:idx val="3"/>
          <c:order val="3"/>
          <c:tx>
            <c:v>2.5 CBD points</c:v>
          </c:tx>
          <c:spPr>
            <a:ln w="25400" cap="rnd">
              <a:noFill/>
              <a:round/>
            </a:ln>
            <a:effectLst/>
          </c:spPr>
          <c:marker>
            <c:symbol val="circle"/>
            <c:size val="7"/>
            <c:spPr>
              <a:solidFill>
                <a:schemeClr val="bg1"/>
              </a:solidFill>
              <a:ln w="9525">
                <a:solidFill>
                  <a:schemeClr val="tx1"/>
                </a:solidFill>
              </a:ln>
              <a:effectLst/>
            </c:spPr>
          </c:marker>
          <c:xVal>
            <c:numRef>
              <c:f>('0'!$AO$86:$AO$88,'0'!$AP$86:$AP$88)</c:f>
              <c:numCache>
                <c:formatCode>General</c:formatCode>
                <c:ptCount val="6"/>
                <c:pt idx="0">
                  <c:v>3</c:v>
                </c:pt>
                <c:pt idx="1">
                  <c:v>3</c:v>
                </c:pt>
                <c:pt idx="2">
                  <c:v>3</c:v>
                </c:pt>
                <c:pt idx="3">
                  <c:v>3</c:v>
                </c:pt>
                <c:pt idx="4">
                  <c:v>3</c:v>
                </c:pt>
                <c:pt idx="5">
                  <c:v>3</c:v>
                </c:pt>
              </c:numCache>
            </c:numRef>
          </c:xVal>
          <c:yVal>
            <c:numRef>
              <c:f>('0'!$Y$87:$Y$89,'0'!$Z$87:$Z$89)</c:f>
              <c:numCache>
                <c:formatCode>General</c:formatCode>
                <c:ptCount val="6"/>
                <c:pt idx="0">
                  <c:v>1.8504534113853777</c:v>
                </c:pt>
                <c:pt idx="1">
                  <c:v>2.5956078829231699</c:v>
                </c:pt>
                <c:pt idx="2">
                  <c:v>2.1893590645673369</c:v>
                </c:pt>
                <c:pt idx="3">
                  <c:v>1.539004054540934</c:v>
                </c:pt>
                <c:pt idx="4">
                  <c:v>1.608472268918437</c:v>
                </c:pt>
                <c:pt idx="5">
                  <c:v>1.9780245482790724</c:v>
                </c:pt>
              </c:numCache>
            </c:numRef>
          </c:yVal>
          <c:smooth val="0"/>
          <c:extLst xmlns:c16r2="http://schemas.microsoft.com/office/drawing/2015/06/chart">
            <c:ext xmlns:c16="http://schemas.microsoft.com/office/drawing/2014/chart" uri="{C3380CC4-5D6E-409C-BE32-E72D297353CC}">
              <c16:uniqueId val="{00000003-D672-4EF8-A4A6-696759304DB0}"/>
            </c:ext>
          </c:extLst>
        </c:ser>
        <c:ser>
          <c:idx val="4"/>
          <c:order val="4"/>
          <c:tx>
            <c:v>5 CBD points</c:v>
          </c:tx>
          <c:spPr>
            <a:ln w="25400" cap="rnd">
              <a:noFill/>
              <a:round/>
            </a:ln>
            <a:effectLst/>
          </c:spPr>
          <c:marker>
            <c:symbol val="circle"/>
            <c:size val="7"/>
            <c:spPr>
              <a:solidFill>
                <a:schemeClr val="bg1"/>
              </a:solidFill>
              <a:ln w="9525">
                <a:solidFill>
                  <a:schemeClr val="tx1"/>
                </a:solidFill>
              </a:ln>
              <a:effectLst/>
            </c:spPr>
          </c:marker>
          <c:xVal>
            <c:numRef>
              <c:f>('0'!$AO$89:$AO$92,'0'!$AP$89:$AP$92)</c:f>
              <c:numCache>
                <c:formatCode>General</c:formatCode>
                <c:ptCount val="8"/>
                <c:pt idx="0">
                  <c:v>4</c:v>
                </c:pt>
                <c:pt idx="1">
                  <c:v>4</c:v>
                </c:pt>
                <c:pt idx="2">
                  <c:v>4</c:v>
                </c:pt>
                <c:pt idx="3">
                  <c:v>4</c:v>
                </c:pt>
                <c:pt idx="4">
                  <c:v>3.9</c:v>
                </c:pt>
                <c:pt idx="5">
                  <c:v>4.05</c:v>
                </c:pt>
                <c:pt idx="6">
                  <c:v>4</c:v>
                </c:pt>
                <c:pt idx="7">
                  <c:v>4</c:v>
                </c:pt>
              </c:numCache>
            </c:numRef>
          </c:xVal>
          <c:yVal>
            <c:numRef>
              <c:f>('0'!$Y$90:$Y$93,'0'!$Z$90:$Z$93)</c:f>
              <c:numCache>
                <c:formatCode>General</c:formatCode>
                <c:ptCount val="8"/>
                <c:pt idx="0">
                  <c:v>1.6972656839098892</c:v>
                </c:pt>
                <c:pt idx="1">
                  <c:v>1.5622034359611008</c:v>
                </c:pt>
                <c:pt idx="2">
                  <c:v>1.3356876964141309</c:v>
                </c:pt>
                <c:pt idx="3">
                  <c:v>1.1547551680378829</c:v>
                </c:pt>
                <c:pt idx="4">
                  <c:v>2.0328914007283525</c:v>
                </c:pt>
                <c:pt idx="5">
                  <c:v>2.0534300013687647</c:v>
                </c:pt>
                <c:pt idx="6">
                  <c:v>1.959116044387156</c:v>
                </c:pt>
                <c:pt idx="7">
                  <c:v>2.2209241399274262</c:v>
                </c:pt>
              </c:numCache>
            </c:numRef>
          </c:yVal>
          <c:smooth val="0"/>
          <c:extLst xmlns:c16r2="http://schemas.microsoft.com/office/drawing/2015/06/chart">
            <c:ext xmlns:c16="http://schemas.microsoft.com/office/drawing/2014/chart" uri="{C3380CC4-5D6E-409C-BE32-E72D297353CC}">
              <c16:uniqueId val="{00000004-D672-4EF8-A4A6-696759304DB0}"/>
            </c:ext>
          </c:extLst>
        </c:ser>
        <c:ser>
          <c:idx val="5"/>
          <c:order val="5"/>
          <c:tx>
            <c:v>10 CBD points</c:v>
          </c:tx>
          <c:spPr>
            <a:ln w="25400" cap="rnd">
              <a:noFill/>
              <a:round/>
            </a:ln>
            <a:effectLst/>
          </c:spPr>
          <c:marker>
            <c:symbol val="circle"/>
            <c:size val="7"/>
            <c:spPr>
              <a:solidFill>
                <a:schemeClr val="bg1"/>
              </a:solidFill>
              <a:ln w="9525">
                <a:solidFill>
                  <a:schemeClr val="tx1"/>
                </a:solidFill>
              </a:ln>
              <a:effectLst/>
            </c:spPr>
          </c:marker>
          <c:xVal>
            <c:numRef>
              <c:f>('0'!$AO$93:$AO$96,'0'!$AP$93:$AP$96)</c:f>
              <c:numCache>
                <c:formatCode>General</c:formatCode>
                <c:ptCount val="8"/>
                <c:pt idx="0">
                  <c:v>5</c:v>
                </c:pt>
                <c:pt idx="1">
                  <c:v>5</c:v>
                </c:pt>
                <c:pt idx="2">
                  <c:v>4.95</c:v>
                </c:pt>
                <c:pt idx="3">
                  <c:v>5.05</c:v>
                </c:pt>
                <c:pt idx="4">
                  <c:v>5</c:v>
                </c:pt>
                <c:pt idx="5">
                  <c:v>5</c:v>
                </c:pt>
                <c:pt idx="6">
                  <c:v>4.95</c:v>
                </c:pt>
                <c:pt idx="7">
                  <c:v>5.05</c:v>
                </c:pt>
              </c:numCache>
            </c:numRef>
          </c:xVal>
          <c:yVal>
            <c:numRef>
              <c:f>('0'!$Y$94:$Y$97,'0'!$Z$94:$Z$97)</c:f>
              <c:numCache>
                <c:formatCode>General</c:formatCode>
                <c:ptCount val="8"/>
                <c:pt idx="0">
                  <c:v>1.3460826420458214</c:v>
                </c:pt>
                <c:pt idx="1">
                  <c:v>1.7236821968724563</c:v>
                </c:pt>
                <c:pt idx="2">
                  <c:v>1.4803846943403061</c:v>
                </c:pt>
                <c:pt idx="3">
                  <c:v>1.4554317477275005</c:v>
                </c:pt>
                <c:pt idx="4">
                  <c:v>1.8197041701285186</c:v>
                </c:pt>
                <c:pt idx="5">
                  <c:v>2.5703272911304991</c:v>
                </c:pt>
                <c:pt idx="6">
                  <c:v>2.0250694527111834</c:v>
                </c:pt>
                <c:pt idx="7">
                  <c:v>1.9807498394601748</c:v>
                </c:pt>
              </c:numCache>
            </c:numRef>
          </c:yVal>
          <c:smooth val="0"/>
          <c:extLst xmlns:c16r2="http://schemas.microsoft.com/office/drawing/2015/06/chart">
            <c:ext xmlns:c16="http://schemas.microsoft.com/office/drawing/2014/chart" uri="{C3380CC4-5D6E-409C-BE32-E72D297353CC}">
              <c16:uniqueId val="{00000005-D672-4EF8-A4A6-696759304DB0}"/>
            </c:ext>
          </c:extLst>
        </c:ser>
        <c:ser>
          <c:idx val="6"/>
          <c:order val="6"/>
          <c:tx>
            <c:v>EtOH points</c:v>
          </c:tx>
          <c:spPr>
            <a:ln w="25400" cap="rnd">
              <a:noFill/>
              <a:round/>
            </a:ln>
            <a:effectLst/>
          </c:spPr>
          <c:marker>
            <c:symbol val="circle"/>
            <c:size val="7"/>
            <c:spPr>
              <a:solidFill>
                <a:schemeClr val="bg1"/>
              </a:solidFill>
              <a:ln w="9525">
                <a:solidFill>
                  <a:schemeClr val="tx1"/>
                </a:solidFill>
              </a:ln>
              <a:effectLst/>
            </c:spPr>
          </c:marker>
          <c:xVal>
            <c:numRef>
              <c:f>('0'!$AO$97:$AO$100,'0'!$AP$97:$AP$100)</c:f>
              <c:numCache>
                <c:formatCode>General</c:formatCode>
                <c:ptCount val="8"/>
                <c:pt idx="0">
                  <c:v>6</c:v>
                </c:pt>
                <c:pt idx="1">
                  <c:v>6</c:v>
                </c:pt>
                <c:pt idx="2">
                  <c:v>5.95</c:v>
                </c:pt>
                <c:pt idx="3">
                  <c:v>6.05</c:v>
                </c:pt>
                <c:pt idx="4">
                  <c:v>5.95</c:v>
                </c:pt>
                <c:pt idx="5">
                  <c:v>6.05</c:v>
                </c:pt>
                <c:pt idx="6">
                  <c:v>6</c:v>
                </c:pt>
                <c:pt idx="7">
                  <c:v>6</c:v>
                </c:pt>
              </c:numCache>
            </c:numRef>
          </c:xVal>
          <c:yVal>
            <c:numRef>
              <c:f>('0'!$Y$98:$Y$101,'0'!$Z$98:$Z$101)</c:f>
              <c:numCache>
                <c:formatCode>General</c:formatCode>
                <c:ptCount val="8"/>
                <c:pt idx="0">
                  <c:v>0.96402350441295914</c:v>
                </c:pt>
                <c:pt idx="1">
                  <c:v>1.2976014463536081</c:v>
                </c:pt>
                <c:pt idx="2">
                  <c:v>1.406106657496845</c:v>
                </c:pt>
                <c:pt idx="3">
                  <c:v>1.4079583184942508</c:v>
                </c:pt>
                <c:pt idx="4">
                  <c:v>1.1694870367997894</c:v>
                </c:pt>
                <c:pt idx="5">
                  <c:v>1.1906238062395555</c:v>
                </c:pt>
                <c:pt idx="6">
                  <c:v>1.2154885449170123</c:v>
                </c:pt>
                <c:pt idx="7">
                  <c:v>1.7033741221957053</c:v>
                </c:pt>
              </c:numCache>
            </c:numRef>
          </c:yVal>
          <c:smooth val="0"/>
          <c:extLst xmlns:c16r2="http://schemas.microsoft.com/office/drawing/2015/06/chart">
            <c:ext xmlns:c16="http://schemas.microsoft.com/office/drawing/2014/chart" uri="{C3380CC4-5D6E-409C-BE32-E72D297353CC}">
              <c16:uniqueId val="{00000006-D672-4EF8-A4A6-696759304DB0}"/>
            </c:ext>
          </c:extLst>
        </c:ser>
        <c:dLbls>
          <c:showLegendKey val="0"/>
          <c:showVal val="0"/>
          <c:showCatName val="0"/>
          <c:showSerName val="0"/>
          <c:showPercent val="0"/>
          <c:showBubbleSize val="0"/>
        </c:dLbls>
        <c:axId val="386967272"/>
        <c:axId val="386960608"/>
      </c:scatterChart>
      <c:catAx>
        <c:axId val="386967272"/>
        <c:scaling>
          <c:orientation val="minMax"/>
        </c:scaling>
        <c:delete val="1"/>
        <c:axPos val="b"/>
        <c:numFmt formatCode="General" sourceLinked="1"/>
        <c:majorTickMark val="out"/>
        <c:minorTickMark val="none"/>
        <c:tickLblPos val="nextTo"/>
        <c:crossAx val="386960608"/>
        <c:crosses val="autoZero"/>
        <c:auto val="1"/>
        <c:lblAlgn val="ctr"/>
        <c:lblOffset val="100"/>
        <c:noMultiLvlLbl val="0"/>
      </c:catAx>
      <c:valAx>
        <c:axId val="3869606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n-US" sz="1200">
                    <a:solidFill>
                      <a:sysClr val="windowText" lastClr="000000"/>
                    </a:solidFill>
                  </a:rPr>
                  <a:t>Relative</a:t>
                </a:r>
                <a:r>
                  <a:rPr lang="en-US" sz="1200" baseline="0">
                    <a:solidFill>
                      <a:sysClr val="windowText" lastClr="000000"/>
                    </a:solidFill>
                  </a:rPr>
                  <a:t> binding to HeLa cells</a:t>
                </a:r>
                <a:endParaRPr lang="en-US" sz="1200">
                  <a:solidFill>
                    <a:sysClr val="windowText" lastClr="000000"/>
                  </a:solidFill>
                </a:endParaRPr>
              </a:p>
            </c:rich>
          </c:tx>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n-US"/>
          </a:p>
        </c:txPr>
        <c:crossAx val="386967272"/>
        <c:crosses val="autoZero"/>
        <c:crossBetween val="between"/>
      </c:valAx>
      <c:spPr>
        <a:noFill/>
        <a:ln>
          <a:solidFill>
            <a:schemeClr val="tx1"/>
          </a:solid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736" cy="512747"/>
          </a:xfrm>
          <a:prstGeom prst="rect">
            <a:avLst/>
          </a:prstGeom>
        </p:spPr>
        <p:txBody>
          <a:bodyPr vert="horz" lIns="91440" tIns="45720" rIns="91440" bIns="45720" rtlCol="0"/>
          <a:lstStyle>
            <a:lvl1pPr algn="r">
              <a:defRPr sz="1200"/>
            </a:lvl1pPr>
          </a:lstStyle>
          <a:p>
            <a:endParaRPr lang="he-IL"/>
          </a:p>
        </p:txBody>
      </p:sp>
      <p:sp>
        <p:nvSpPr>
          <p:cNvPr id="3" name="Date Placeholder 2"/>
          <p:cNvSpPr>
            <a:spLocks noGrp="1"/>
          </p:cNvSpPr>
          <p:nvPr>
            <p:ph type="dt" idx="1"/>
          </p:nvPr>
        </p:nvSpPr>
        <p:spPr>
          <a:xfrm>
            <a:off x="4023786" y="0"/>
            <a:ext cx="3078736" cy="512747"/>
          </a:xfrm>
          <a:prstGeom prst="rect">
            <a:avLst/>
          </a:prstGeom>
        </p:spPr>
        <p:txBody>
          <a:bodyPr vert="horz" lIns="91440" tIns="45720" rIns="91440" bIns="45720" rtlCol="0"/>
          <a:lstStyle>
            <a:lvl1pPr algn="l">
              <a:defRPr sz="1200"/>
            </a:lvl1pPr>
          </a:lstStyle>
          <a:p>
            <a:fld id="{D2FEA077-CE04-4AA6-98B8-4EBF6314FD15}" type="datetimeFigureOut">
              <a:rPr lang="he-IL" smtClean="0"/>
              <a:t>א'/שבט/תשפ"ה</a:t>
            </a:fld>
            <a:endParaRPr lang="he-IL"/>
          </a:p>
        </p:txBody>
      </p:sp>
      <p:sp>
        <p:nvSpPr>
          <p:cNvPr id="4" name="Slide Image Placeholder 3"/>
          <p:cNvSpPr>
            <a:spLocks noGrp="1" noRot="1" noChangeAspect="1"/>
          </p:cNvSpPr>
          <p:nvPr>
            <p:ph type="sldImg" idx="2"/>
          </p:nvPr>
        </p:nvSpPr>
        <p:spPr>
          <a:xfrm>
            <a:off x="2357438" y="1279525"/>
            <a:ext cx="2389187" cy="3454400"/>
          </a:xfrm>
          <a:prstGeom prst="rect">
            <a:avLst/>
          </a:prstGeom>
          <a:noFill/>
          <a:ln w="12700">
            <a:solidFill>
              <a:prstClr val="black"/>
            </a:solidFill>
          </a:ln>
        </p:spPr>
        <p:txBody>
          <a:bodyPr vert="horz" lIns="91440" tIns="45720" rIns="91440" bIns="45720" rtlCol="0" anchor="ctr"/>
          <a:lstStyle/>
          <a:p>
            <a:endParaRPr lang="he-IL"/>
          </a:p>
        </p:txBody>
      </p:sp>
      <p:sp>
        <p:nvSpPr>
          <p:cNvPr id="5" name="Notes Placeholder 4"/>
          <p:cNvSpPr>
            <a:spLocks noGrp="1"/>
          </p:cNvSpPr>
          <p:nvPr>
            <p:ph type="body" sz="quarter" idx="3"/>
          </p:nvPr>
        </p:nvSpPr>
        <p:spPr>
          <a:xfrm>
            <a:off x="710715" y="4926086"/>
            <a:ext cx="5682634" cy="40292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e-IL"/>
          </a:p>
        </p:txBody>
      </p:sp>
      <p:sp>
        <p:nvSpPr>
          <p:cNvPr id="6" name="Footer Placeholder 5"/>
          <p:cNvSpPr>
            <a:spLocks noGrp="1"/>
          </p:cNvSpPr>
          <p:nvPr>
            <p:ph type="ftr" sz="quarter" idx="4"/>
          </p:nvPr>
        </p:nvSpPr>
        <p:spPr>
          <a:xfrm>
            <a:off x="0" y="9721868"/>
            <a:ext cx="3078736" cy="512745"/>
          </a:xfrm>
          <a:prstGeom prst="rect">
            <a:avLst/>
          </a:prstGeom>
        </p:spPr>
        <p:txBody>
          <a:bodyPr vert="horz" lIns="91440" tIns="45720" rIns="91440" bIns="45720" rtlCol="0" anchor="b"/>
          <a:lstStyle>
            <a:lvl1pPr algn="r">
              <a:defRPr sz="1200"/>
            </a:lvl1pPr>
          </a:lstStyle>
          <a:p>
            <a:endParaRPr lang="he-IL"/>
          </a:p>
        </p:txBody>
      </p:sp>
      <p:sp>
        <p:nvSpPr>
          <p:cNvPr id="7" name="Slide Number Placeholder 6"/>
          <p:cNvSpPr>
            <a:spLocks noGrp="1"/>
          </p:cNvSpPr>
          <p:nvPr>
            <p:ph type="sldNum" sz="quarter" idx="5"/>
          </p:nvPr>
        </p:nvSpPr>
        <p:spPr>
          <a:xfrm>
            <a:off x="4023786" y="9721868"/>
            <a:ext cx="3078736" cy="512745"/>
          </a:xfrm>
          <a:prstGeom prst="rect">
            <a:avLst/>
          </a:prstGeom>
        </p:spPr>
        <p:txBody>
          <a:bodyPr vert="horz" lIns="91440" tIns="45720" rIns="91440" bIns="45720" rtlCol="0" anchor="b"/>
          <a:lstStyle>
            <a:lvl1pPr algn="l">
              <a:defRPr sz="1200"/>
            </a:lvl1pPr>
          </a:lstStyle>
          <a:p>
            <a:fld id="{57F01D53-3FA6-4F92-8684-6655FE2DB4E9}" type="slidenum">
              <a:rPr lang="he-IL" smtClean="0"/>
              <a:t>‹#›</a:t>
            </a:fld>
            <a:endParaRPr lang="he-IL"/>
          </a:p>
        </p:txBody>
      </p:sp>
    </p:spTree>
    <p:extLst>
      <p:ext uri="{BB962C8B-B14F-4D97-AF65-F5344CB8AC3E}">
        <p14:creationId xmlns:p14="http://schemas.microsoft.com/office/powerpoint/2010/main" val="3937348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a:p>
        </p:txBody>
      </p:sp>
      <p:sp>
        <p:nvSpPr>
          <p:cNvPr id="4" name="Slide Number Placeholder 3"/>
          <p:cNvSpPr>
            <a:spLocks noGrp="1"/>
          </p:cNvSpPr>
          <p:nvPr>
            <p:ph type="sldNum" sz="quarter" idx="5"/>
          </p:nvPr>
        </p:nvSpPr>
        <p:spPr/>
        <p:txBody>
          <a:bodyPr/>
          <a:lstStyle/>
          <a:p>
            <a:fld id="{57F01D53-3FA6-4F92-8684-6655FE2DB4E9}" type="slidenum">
              <a:rPr lang="he-IL" smtClean="0"/>
              <a:t>2</a:t>
            </a:fld>
            <a:endParaRPr lang="he-IL"/>
          </a:p>
        </p:txBody>
      </p:sp>
    </p:spTree>
    <p:extLst>
      <p:ext uri="{BB962C8B-B14F-4D97-AF65-F5344CB8AC3E}">
        <p14:creationId xmlns:p14="http://schemas.microsoft.com/office/powerpoint/2010/main" val="783701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4089360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2779642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2603032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1127400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5" name="Footer Placeholder 4"/>
          <p:cNvSpPr>
            <a:spLocks noGrp="1"/>
          </p:cNvSpPr>
          <p:nvPr>
            <p:ph type="ftr" sz="quarter" idx="11"/>
          </p:nvPr>
        </p:nvSpPr>
        <p:spPr/>
        <p:txBody>
          <a:bodyPr/>
          <a:lstStyle/>
          <a:p>
            <a:endParaRPr lang="he-IL"/>
          </a:p>
        </p:txBody>
      </p:sp>
      <p:sp>
        <p:nvSpPr>
          <p:cNvPr id="6" name="Slide Number Placeholder 5"/>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1881981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3768687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8" name="Footer Placeholder 7"/>
          <p:cNvSpPr>
            <a:spLocks noGrp="1"/>
          </p:cNvSpPr>
          <p:nvPr>
            <p:ph type="ftr" sz="quarter" idx="11"/>
          </p:nvPr>
        </p:nvSpPr>
        <p:spPr/>
        <p:txBody>
          <a:bodyPr/>
          <a:lstStyle/>
          <a:p>
            <a:endParaRPr lang="he-IL"/>
          </a:p>
        </p:txBody>
      </p:sp>
      <p:sp>
        <p:nvSpPr>
          <p:cNvPr id="9" name="Slide Number Placeholder 8"/>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2900132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4" name="Footer Placeholder 3"/>
          <p:cNvSpPr>
            <a:spLocks noGrp="1"/>
          </p:cNvSpPr>
          <p:nvPr>
            <p:ph type="ftr" sz="quarter" idx="11"/>
          </p:nvPr>
        </p:nvSpPr>
        <p:spPr/>
        <p:txBody>
          <a:bodyPr/>
          <a:lstStyle/>
          <a:p>
            <a:endParaRPr lang="he-IL"/>
          </a:p>
        </p:txBody>
      </p:sp>
      <p:sp>
        <p:nvSpPr>
          <p:cNvPr id="5" name="Slide Number Placeholder 4"/>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3095787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3" name="Footer Placeholder 2"/>
          <p:cNvSpPr>
            <a:spLocks noGrp="1"/>
          </p:cNvSpPr>
          <p:nvPr>
            <p:ph type="ftr" sz="quarter" idx="11"/>
          </p:nvPr>
        </p:nvSpPr>
        <p:spPr/>
        <p:txBody>
          <a:bodyPr/>
          <a:lstStyle/>
          <a:p>
            <a:endParaRPr lang="he-IL"/>
          </a:p>
        </p:txBody>
      </p:sp>
      <p:sp>
        <p:nvSpPr>
          <p:cNvPr id="4" name="Slide Number Placeholder 3"/>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4081134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959994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C4CDD6E-094F-49E1-A624-5EB5E6AF5D89}" type="datetimeFigureOut">
              <a:rPr lang="he-IL" smtClean="0"/>
              <a:t>א'/שבט/תשפ"ה</a:t>
            </a:fld>
            <a:endParaRPr lang="he-IL"/>
          </a:p>
        </p:txBody>
      </p:sp>
      <p:sp>
        <p:nvSpPr>
          <p:cNvPr id="6" name="Footer Placeholder 5"/>
          <p:cNvSpPr>
            <a:spLocks noGrp="1"/>
          </p:cNvSpPr>
          <p:nvPr>
            <p:ph type="ftr" sz="quarter" idx="11"/>
          </p:nvPr>
        </p:nvSpPr>
        <p:spPr/>
        <p:txBody>
          <a:bodyPr/>
          <a:lstStyle/>
          <a:p>
            <a:endParaRPr lang="he-IL"/>
          </a:p>
        </p:txBody>
      </p:sp>
      <p:sp>
        <p:nvSpPr>
          <p:cNvPr id="7" name="Slide Number Placeholder 6"/>
          <p:cNvSpPr>
            <a:spLocks noGrp="1"/>
          </p:cNvSpPr>
          <p:nvPr>
            <p:ph type="sldNum" sz="quarter" idx="12"/>
          </p:nvPr>
        </p:nvSpPr>
        <p:spPr/>
        <p:txBody>
          <a:bodyPr/>
          <a:lstStyle/>
          <a:p>
            <a:fld id="{BA663A94-3127-438D-94E5-E37582DFD1B9}" type="slidenum">
              <a:rPr lang="he-IL" smtClean="0"/>
              <a:t>‹#›</a:t>
            </a:fld>
            <a:endParaRPr lang="he-IL"/>
          </a:p>
        </p:txBody>
      </p:sp>
    </p:spTree>
    <p:extLst>
      <p:ext uri="{BB962C8B-B14F-4D97-AF65-F5344CB8AC3E}">
        <p14:creationId xmlns:p14="http://schemas.microsoft.com/office/powerpoint/2010/main" val="2805506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DC4CDD6E-094F-49E1-A624-5EB5E6AF5D89}" type="datetimeFigureOut">
              <a:rPr lang="he-IL" smtClean="0"/>
              <a:t>א'/שבט/תשפ"ה</a:t>
            </a:fld>
            <a:endParaRPr lang="he-IL"/>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he-IL"/>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BA663A94-3127-438D-94E5-E37582DFD1B9}" type="slidenum">
              <a:rPr lang="he-IL" smtClean="0"/>
              <a:t>‹#›</a:t>
            </a:fld>
            <a:endParaRPr lang="he-IL"/>
          </a:p>
        </p:txBody>
      </p:sp>
    </p:spTree>
    <p:extLst>
      <p:ext uri="{BB962C8B-B14F-4D97-AF65-F5344CB8AC3E}">
        <p14:creationId xmlns:p14="http://schemas.microsoft.com/office/powerpoint/2010/main" val="13618118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chart" Target="../charts/chart7.xml"/><Relationship Id="rId1" Type="http://schemas.openxmlformats.org/officeDocument/2006/relationships/slideLayout" Target="../slideLayouts/slideLayout7.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7.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chart" Target="../charts/char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8" Type="http://schemas.openxmlformats.org/officeDocument/2006/relationships/image" Target="../media/image11.emf"/><Relationship Id="rId13" Type="http://schemas.openxmlformats.org/officeDocument/2006/relationships/image" Target="../media/image16.emf"/><Relationship Id="rId3" Type="http://schemas.openxmlformats.org/officeDocument/2006/relationships/image" Target="../media/image6.emf"/><Relationship Id="rId7" Type="http://schemas.openxmlformats.org/officeDocument/2006/relationships/image" Target="../media/image10.emf"/><Relationship Id="rId12" Type="http://schemas.openxmlformats.org/officeDocument/2006/relationships/image" Target="../media/image15.emf"/><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emf"/><Relationship Id="rId11" Type="http://schemas.openxmlformats.org/officeDocument/2006/relationships/image" Target="../media/image14.emf"/><Relationship Id="rId5" Type="http://schemas.openxmlformats.org/officeDocument/2006/relationships/image" Target="../media/image8.emf"/><Relationship Id="rId10" Type="http://schemas.openxmlformats.org/officeDocument/2006/relationships/image" Target="../media/image13.emf"/><Relationship Id="rId4" Type="http://schemas.openxmlformats.org/officeDocument/2006/relationships/image" Target="../media/image7.emf"/><Relationship Id="rId9" Type="http://schemas.openxmlformats.org/officeDocument/2006/relationships/image" Target="../media/image12.emf"/></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chart" Target="../charts/chart4.xml"/><Relationship Id="rId1" Type="http://schemas.openxmlformats.org/officeDocument/2006/relationships/slideLayout" Target="../slideLayouts/slideLayout7.xml"/><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chart" Target="../charts/chart5.xml"/><Relationship Id="rId1" Type="http://schemas.openxmlformats.org/officeDocument/2006/relationships/slideLayout" Target="../slideLayouts/slideLayout7.xml"/><Relationship Id="rId5" Type="http://schemas.openxmlformats.org/officeDocument/2006/relationships/image" Target="../media/image26.emf"/><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stretch>
            <a:fillRect/>
          </a:stretch>
        </p:blipFill>
        <p:spPr>
          <a:xfrm>
            <a:off x="544830" y="403225"/>
            <a:ext cx="1463040" cy="431800"/>
          </a:xfrm>
          <a:prstGeom prst="rect">
            <a:avLst/>
          </a:prstGeom>
        </p:spPr>
      </p:pic>
      <p:pic>
        <p:nvPicPr>
          <p:cNvPr id="5" name="Picture 4"/>
          <p:cNvPicPr/>
          <p:nvPr/>
        </p:nvPicPr>
        <p:blipFill>
          <a:blip r:embed="rId3"/>
          <a:stretch>
            <a:fillRect/>
          </a:stretch>
        </p:blipFill>
        <p:spPr>
          <a:xfrm>
            <a:off x="5445125" y="439420"/>
            <a:ext cx="539750" cy="359410"/>
          </a:xfrm>
          <a:prstGeom prst="rect">
            <a:avLst/>
          </a:prstGeom>
        </p:spPr>
      </p:pic>
      <p:sp>
        <p:nvSpPr>
          <p:cNvPr id="6" name="Rectangle 5"/>
          <p:cNvSpPr/>
          <p:nvPr/>
        </p:nvSpPr>
        <p:spPr>
          <a:xfrm>
            <a:off x="85725" y="2961201"/>
            <a:ext cx="6610350" cy="1223412"/>
          </a:xfrm>
          <a:prstGeom prst="rect">
            <a:avLst/>
          </a:prstGeom>
        </p:spPr>
        <p:txBody>
          <a:bodyPr wrap="square">
            <a:spAutoFit/>
          </a:bodyPr>
          <a:lstStyle/>
          <a:p>
            <a:pPr algn="ctr">
              <a:lnSpc>
                <a:spcPct val="150000"/>
              </a:lnSpc>
              <a:spcAft>
                <a:spcPts val="1800"/>
              </a:spcAft>
            </a:pPr>
            <a:r>
              <a:rPr lang="en-US" sz="14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Cannabidiol (CBD) acts as an antioxidant on </a:t>
            </a:r>
            <a:r>
              <a:rPr lang="en-US" sz="1400" b="1" i="1" dirty="0" err="1">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Gardnerella</a:t>
            </a:r>
            <a:r>
              <a:rPr lang="en-US" sz="1400" b="1" i="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vaginalis</a:t>
            </a:r>
            <a:r>
              <a:rPr lang="en-US" sz="14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resulting in reduced metabolic activity, loss of survivability and elimination of biofilms</a:t>
            </a:r>
          </a:p>
          <a:p>
            <a:pPr algn="ctr">
              <a:lnSpc>
                <a:spcPct val="150000"/>
              </a:lnSpc>
              <a:spcAft>
                <a:spcPts val="1800"/>
              </a:spcAft>
            </a:pPr>
            <a:r>
              <a:rPr lang="en-US" sz="11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Ronit Vogt Sionov, Maya </a:t>
            </a:r>
            <a:r>
              <a:rPr lang="en-US" sz="1100" b="1" dirty="0" err="1">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Korem</a:t>
            </a:r>
            <a:r>
              <a:rPr lang="en-US" sz="11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t>
            </a:r>
            <a:r>
              <a:rPr lang="en-US" sz="1100" b="1" dirty="0" err="1">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Itzhack</a:t>
            </a:r>
            <a:r>
              <a:rPr lang="en-US" sz="11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t>
            </a:r>
            <a:r>
              <a:rPr lang="en-US" sz="1100" b="1" dirty="0" err="1">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Polacheck</a:t>
            </a:r>
            <a:r>
              <a:rPr lang="en-US" sz="11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and </a:t>
            </a:r>
            <a:r>
              <a:rPr lang="en-US" sz="1100" b="1" dirty="0" err="1">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Doron</a:t>
            </a:r>
            <a:r>
              <a:rPr lang="en-US" sz="11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Steinberg</a:t>
            </a:r>
            <a:endParaRPr lang="en-US" sz="1100" b="1" dirty="0">
              <a:solidFill>
                <a:srgbClr val="000000"/>
              </a:solidFill>
              <a:effectLst/>
              <a:latin typeface="Palatino Linotype" panose="02040502050505030304" pitchFamily="18" charset="0"/>
              <a:ea typeface="Times New Roman" panose="02020603050405020304" pitchFamily="18" charset="0"/>
              <a:cs typeface="Times New Roman" panose="02020603050405020304" pitchFamily="18" charset="0"/>
            </a:endParaRPr>
          </a:p>
        </p:txBody>
      </p:sp>
      <p:sp>
        <p:nvSpPr>
          <p:cNvPr id="8" name="TextBox 7"/>
          <p:cNvSpPr txBox="1"/>
          <p:nvPr/>
        </p:nvSpPr>
        <p:spPr>
          <a:xfrm>
            <a:off x="2007870" y="1695350"/>
            <a:ext cx="2287806" cy="369332"/>
          </a:xfrm>
          <a:prstGeom prst="rect">
            <a:avLst/>
          </a:prstGeom>
          <a:noFill/>
        </p:spPr>
        <p:txBody>
          <a:bodyPr wrap="none" rtlCol="0">
            <a:spAutoFit/>
          </a:bodyPr>
          <a:lstStyle/>
          <a:p>
            <a:r>
              <a:rPr lang="en-US" dirty="0"/>
              <a:t>Supplementary Data</a:t>
            </a:r>
          </a:p>
        </p:txBody>
      </p:sp>
    </p:spTree>
    <p:extLst>
      <p:ext uri="{BB962C8B-B14F-4D97-AF65-F5344CB8AC3E}">
        <p14:creationId xmlns:p14="http://schemas.microsoft.com/office/powerpoint/2010/main" val="218697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35775" y="8336340"/>
            <a:ext cx="6551903" cy="1569660"/>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S7. </a:t>
            </a:r>
            <a:r>
              <a:rPr lang="en-US" sz="1200" dirty="0">
                <a:latin typeface="Times New Roman" panose="02020603050405020304" pitchFamily="18" charset="0"/>
                <a:cs typeface="Times New Roman" panose="02020603050405020304" pitchFamily="18" charset="0"/>
              </a:rPr>
              <a:t>CBD did not cause lipid peroxidation in </a:t>
            </a:r>
            <a:r>
              <a:rPr lang="en-US" sz="1200" i="1" dirty="0" err="1">
                <a:latin typeface="Times New Roman" panose="02020603050405020304" pitchFamily="18" charset="0"/>
                <a:cs typeface="Times New Roman" panose="02020603050405020304" pitchFamily="18" charset="0"/>
              </a:rPr>
              <a:t>Gardnerella</a:t>
            </a:r>
            <a:r>
              <a:rPr lang="en-US" sz="1200" i="1" dirty="0">
                <a:latin typeface="Times New Roman" panose="02020603050405020304" pitchFamily="18" charset="0"/>
                <a:cs typeface="Times New Roman" panose="02020603050405020304" pitchFamily="18" charset="0"/>
              </a:rPr>
              <a:t> vaginalis</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A.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 was incubated with CBD for 3h and then C11-Bodipy was added to a final concentration of 10 µM for another hour prior to analyzing green fluorescence intensity on flow cytometry. </a:t>
            </a:r>
            <a:r>
              <a:rPr lang="en-US" sz="1200" b="1" dirty="0">
                <a:latin typeface="Times New Roman" panose="02020603050405020304" pitchFamily="18" charset="0"/>
                <a:cs typeface="Times New Roman" panose="02020603050405020304" pitchFamily="18" charset="0"/>
              </a:rPr>
              <a:t>B-C.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 was incubated with CBD and C11-Bodipy for 4 h prior to analyzing green fluorescence intensity on flow cytometry. Arachidonic acid (AA) was used as a positive control.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shows the histograms, while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is the summary of the relative fluorescence intensity (RFI) as determined by the geometric mean. N=3; *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samples. The individual data are presented in open circles. </a:t>
            </a:r>
            <a:endParaRPr lang="en-US" sz="1200" dirty="0"/>
          </a:p>
        </p:txBody>
      </p:sp>
      <p:grpSp>
        <p:nvGrpSpPr>
          <p:cNvPr id="29" name="Group 28">
            <a:extLst>
              <a:ext uri="{FF2B5EF4-FFF2-40B4-BE49-F238E27FC236}">
                <a16:creationId xmlns:a16="http://schemas.microsoft.com/office/drawing/2014/main" xmlns="" id="{C5FC68C9-64E1-DBD3-1D35-6EF54F115BAC}"/>
              </a:ext>
            </a:extLst>
          </p:cNvPr>
          <p:cNvGrpSpPr/>
          <p:nvPr/>
        </p:nvGrpSpPr>
        <p:grpSpPr>
          <a:xfrm>
            <a:off x="946343" y="-24023"/>
            <a:ext cx="5017568" cy="8290512"/>
            <a:chOff x="946343" y="-24023"/>
            <a:chExt cx="5017568" cy="8290512"/>
          </a:xfrm>
        </p:grpSpPr>
        <p:sp>
          <p:nvSpPr>
            <p:cNvPr id="45" name="TextBox 44"/>
            <p:cNvSpPr txBox="1"/>
            <p:nvPr/>
          </p:nvSpPr>
          <p:spPr>
            <a:xfrm>
              <a:off x="1064175" y="3301"/>
              <a:ext cx="351378" cy="369332"/>
            </a:xfrm>
            <a:prstGeom prst="rect">
              <a:avLst/>
            </a:prstGeom>
            <a:noFill/>
          </p:spPr>
          <p:txBody>
            <a:bodyPr wrap="none" rtlCol="0">
              <a:spAutoFit/>
            </a:bodyPr>
            <a:lstStyle/>
            <a:p>
              <a:r>
                <a:rPr lang="en-US" b="1" dirty="0"/>
                <a:t>A</a:t>
              </a:r>
            </a:p>
          </p:txBody>
        </p:sp>
        <p:grpSp>
          <p:nvGrpSpPr>
            <p:cNvPr id="46" name="Group 45"/>
            <p:cNvGrpSpPr/>
            <p:nvPr/>
          </p:nvGrpSpPr>
          <p:grpSpPr>
            <a:xfrm>
              <a:off x="1439714" y="2293274"/>
              <a:ext cx="3277468" cy="552674"/>
              <a:chOff x="3596846" y="2816220"/>
              <a:chExt cx="2934633" cy="552674"/>
            </a:xfrm>
          </p:grpSpPr>
          <p:grpSp>
            <p:nvGrpSpPr>
              <p:cNvPr id="47" name="קבוצה 29">
                <a:extLst>
                  <a:ext uri="{FF2B5EF4-FFF2-40B4-BE49-F238E27FC236}">
                    <a16:creationId xmlns:a16="http://schemas.microsoft.com/office/drawing/2014/main" xmlns="" id="{1779E8E5-4C7D-9445-934F-C88ACB25FA28}"/>
                  </a:ext>
                </a:extLst>
              </p:cNvPr>
              <p:cNvGrpSpPr/>
              <p:nvPr/>
            </p:nvGrpSpPr>
            <p:grpSpPr>
              <a:xfrm>
                <a:off x="4291053" y="2816220"/>
                <a:ext cx="2240426" cy="552674"/>
                <a:chOff x="1040011" y="3849300"/>
                <a:chExt cx="3239823" cy="377497"/>
              </a:xfrm>
            </p:grpSpPr>
            <p:sp>
              <p:nvSpPr>
                <p:cNvPr id="49" name="תיבת טקסט 30">
                  <a:extLst>
                    <a:ext uri="{FF2B5EF4-FFF2-40B4-BE49-F238E27FC236}">
                      <a16:creationId xmlns:a16="http://schemas.microsoft.com/office/drawing/2014/main" xmlns="" id="{3BD253E7-409A-460B-1F9E-7A4C32D2EA85}"/>
                    </a:ext>
                  </a:extLst>
                </p:cNvPr>
                <p:cNvSpPr txBox="1"/>
                <p:nvPr/>
              </p:nvSpPr>
              <p:spPr>
                <a:xfrm>
                  <a:off x="1040011"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50" name="תיבת טקסט 31">
                  <a:extLst>
                    <a:ext uri="{FF2B5EF4-FFF2-40B4-BE49-F238E27FC236}">
                      <a16:creationId xmlns:a16="http://schemas.microsoft.com/office/drawing/2014/main" xmlns="" id="{C8858FC9-1960-B2F1-A6FC-2DCBB24B0760}"/>
                    </a:ext>
                  </a:extLst>
                </p:cNvPr>
                <p:cNvSpPr txBox="1"/>
                <p:nvPr/>
              </p:nvSpPr>
              <p:spPr>
                <a:xfrm>
                  <a:off x="1451469" y="3849300"/>
                  <a:ext cx="439101"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51" name="תיבת טקסט 32">
                  <a:extLst>
                    <a:ext uri="{FF2B5EF4-FFF2-40B4-BE49-F238E27FC236}">
                      <a16:creationId xmlns:a16="http://schemas.microsoft.com/office/drawing/2014/main" xmlns="" id="{07205799-4AAC-DFF9-A2A8-7AEBD052E8A8}"/>
                    </a:ext>
                  </a:extLst>
                </p:cNvPr>
                <p:cNvSpPr txBox="1"/>
                <p:nvPr/>
              </p:nvSpPr>
              <p:spPr>
                <a:xfrm>
                  <a:off x="2107806"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52" name="תיבת טקסט 33">
                  <a:extLst>
                    <a:ext uri="{FF2B5EF4-FFF2-40B4-BE49-F238E27FC236}">
                      <a16:creationId xmlns:a16="http://schemas.microsoft.com/office/drawing/2014/main" xmlns="" id="{7BADC8E0-3FC1-2CF9-CF56-CA5DF976F777}"/>
                    </a:ext>
                  </a:extLst>
                </p:cNvPr>
                <p:cNvSpPr txBox="1"/>
                <p:nvPr/>
              </p:nvSpPr>
              <p:spPr>
                <a:xfrm>
                  <a:off x="2696053"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53" name="תיבת טקסט 34">
                  <a:extLst>
                    <a:ext uri="{FF2B5EF4-FFF2-40B4-BE49-F238E27FC236}">
                      <a16:creationId xmlns:a16="http://schemas.microsoft.com/office/drawing/2014/main" xmlns="" id="{137B92A9-B126-9665-0BA6-D24CD36B5569}"/>
                    </a:ext>
                  </a:extLst>
                </p:cNvPr>
                <p:cNvSpPr txBox="1"/>
                <p:nvPr/>
              </p:nvSpPr>
              <p:spPr>
                <a:xfrm>
                  <a:off x="3206241" y="3849300"/>
                  <a:ext cx="322473"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54" name="תיבת טקסט 35">
                  <a:extLst>
                    <a:ext uri="{FF2B5EF4-FFF2-40B4-BE49-F238E27FC236}">
                      <a16:creationId xmlns:a16="http://schemas.microsoft.com/office/drawing/2014/main" xmlns="" id="{55A690D5-CD96-FFA7-B3D8-C2C6A44ED652}"/>
                    </a:ext>
                  </a:extLst>
                </p:cNvPr>
                <p:cNvSpPr txBox="1"/>
                <p:nvPr/>
              </p:nvSpPr>
              <p:spPr>
                <a:xfrm>
                  <a:off x="3769298"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55" name="מחבר ישר 36">
                  <a:extLst>
                    <a:ext uri="{FF2B5EF4-FFF2-40B4-BE49-F238E27FC236}">
                      <a16:creationId xmlns:a16="http://schemas.microsoft.com/office/drawing/2014/main" xmlns="" id="{AA71E29A-EE75-B75B-489C-DBA07F68D895}"/>
                    </a:ext>
                  </a:extLst>
                </p:cNvPr>
                <p:cNvCxnSpPr/>
                <p:nvPr/>
              </p:nvCxnSpPr>
              <p:spPr>
                <a:xfrm>
                  <a:off x="1113757" y="4037596"/>
                  <a:ext cx="2453817" cy="0"/>
                </a:xfrm>
                <a:prstGeom prst="line">
                  <a:avLst/>
                </a:prstGeom>
              </p:spPr>
              <p:style>
                <a:lnRef idx="1">
                  <a:schemeClr val="dk1"/>
                </a:lnRef>
                <a:fillRef idx="0">
                  <a:schemeClr val="dk1"/>
                </a:fillRef>
                <a:effectRef idx="0">
                  <a:schemeClr val="dk1"/>
                </a:effectRef>
                <a:fontRef idx="minor">
                  <a:schemeClr val="tx1"/>
                </a:fontRef>
              </p:style>
            </p:cxnSp>
            <p:sp>
              <p:nvSpPr>
                <p:cNvPr id="56" name="תיבת טקסט 37">
                  <a:extLst>
                    <a:ext uri="{FF2B5EF4-FFF2-40B4-BE49-F238E27FC236}">
                      <a16:creationId xmlns:a16="http://schemas.microsoft.com/office/drawing/2014/main" xmlns="" id="{BC740E8C-5903-06E0-4BAE-069B7415C170}"/>
                    </a:ext>
                  </a:extLst>
                </p:cNvPr>
                <p:cNvSpPr txBox="1"/>
                <p:nvPr/>
              </p:nvSpPr>
              <p:spPr>
                <a:xfrm flipH="1">
                  <a:off x="1742955"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sp>
            <p:nvSpPr>
              <p:cNvPr id="48" name="תיבת טקסט 35">
                <a:extLst>
                  <a:ext uri="{FF2B5EF4-FFF2-40B4-BE49-F238E27FC236}">
                    <a16:creationId xmlns:a16="http://schemas.microsoft.com/office/drawing/2014/main" xmlns="" id="{55A690D5-CD96-FFA7-B3D8-C2C6A44ED652}"/>
                  </a:ext>
                </a:extLst>
              </p:cNvPr>
              <p:cNvSpPr txBox="1"/>
              <p:nvPr/>
            </p:nvSpPr>
            <p:spPr>
              <a:xfrm>
                <a:off x="3596846" y="2828248"/>
                <a:ext cx="695549" cy="276999"/>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Unstained</a:t>
                </a:r>
                <a:endParaRPr lang="he-IL" sz="1200" dirty="0">
                  <a:latin typeface="Arial" panose="020B0604020202020204" pitchFamily="34" charset="0"/>
                  <a:cs typeface="Arial" panose="020B0604020202020204" pitchFamily="34" charset="0"/>
                </a:endParaRPr>
              </a:p>
            </p:txBody>
          </p:sp>
        </p:grpSp>
        <p:sp>
          <p:nvSpPr>
            <p:cNvPr id="25" name="TextBox 24"/>
            <p:cNvSpPr txBox="1"/>
            <p:nvPr/>
          </p:nvSpPr>
          <p:spPr>
            <a:xfrm>
              <a:off x="1064175" y="2683962"/>
              <a:ext cx="351378" cy="369332"/>
            </a:xfrm>
            <a:prstGeom prst="rect">
              <a:avLst/>
            </a:prstGeom>
            <a:noFill/>
          </p:spPr>
          <p:txBody>
            <a:bodyPr wrap="none" rtlCol="0">
              <a:spAutoFit/>
            </a:bodyPr>
            <a:lstStyle/>
            <a:p>
              <a:r>
                <a:rPr lang="en-US" b="1" dirty="0"/>
                <a:t>B</a:t>
              </a:r>
            </a:p>
          </p:txBody>
        </p:sp>
        <p:grpSp>
          <p:nvGrpSpPr>
            <p:cNvPr id="19" name="Group 18">
              <a:extLst>
                <a:ext uri="{FF2B5EF4-FFF2-40B4-BE49-F238E27FC236}">
                  <a16:creationId xmlns:a16="http://schemas.microsoft.com/office/drawing/2014/main" xmlns="" id="{869DC917-DE32-1E3F-F76D-43EF03497B77}"/>
                </a:ext>
              </a:extLst>
            </p:cNvPr>
            <p:cNvGrpSpPr/>
            <p:nvPr/>
          </p:nvGrpSpPr>
          <p:grpSpPr>
            <a:xfrm>
              <a:off x="946343" y="5147273"/>
              <a:ext cx="4061585" cy="3119216"/>
              <a:chOff x="946343" y="5274273"/>
              <a:chExt cx="4061585" cy="3119216"/>
            </a:xfrm>
          </p:grpSpPr>
          <p:graphicFrame>
            <p:nvGraphicFramePr>
              <p:cNvPr id="8" name="Chart 7">
                <a:extLst>
                  <a:ext uri="{FF2B5EF4-FFF2-40B4-BE49-F238E27FC236}">
                    <a16:creationId xmlns:a16="http://schemas.microsoft.com/office/drawing/2014/main" xmlns="" id="{57694541-7F15-4306-97AA-DBFF056E8547}"/>
                  </a:ext>
                </a:extLst>
              </p:cNvPr>
              <p:cNvGraphicFramePr>
                <a:graphicFrameLocks/>
              </p:cNvGraphicFramePr>
              <p:nvPr>
                <p:extLst>
                  <p:ext uri="{D42A27DB-BD31-4B8C-83A1-F6EECF244321}">
                    <p14:modId xmlns:p14="http://schemas.microsoft.com/office/powerpoint/2010/main" val="640911000"/>
                  </p:ext>
                </p:extLst>
              </p:nvPr>
            </p:nvGraphicFramePr>
            <p:xfrm>
              <a:off x="946343" y="5489599"/>
              <a:ext cx="3996456" cy="2609850"/>
            </p:xfrm>
            <a:graphic>
              <a:graphicData uri="http://schemas.openxmlformats.org/drawingml/2006/chart">
                <c:chart xmlns:c="http://schemas.openxmlformats.org/drawingml/2006/chart" xmlns:r="http://schemas.openxmlformats.org/officeDocument/2006/relationships" r:id="rId2"/>
              </a:graphicData>
            </a:graphic>
          </p:graphicFrame>
          <p:sp>
            <p:nvSpPr>
              <p:cNvPr id="27" name="TextBox 26"/>
              <p:cNvSpPr txBox="1"/>
              <p:nvPr/>
            </p:nvSpPr>
            <p:spPr>
              <a:xfrm>
                <a:off x="1463709" y="7839494"/>
                <a:ext cx="873957" cy="276999"/>
              </a:xfrm>
              <a:prstGeom prst="rect">
                <a:avLst/>
              </a:prstGeom>
              <a:noFill/>
            </p:spPr>
            <p:txBody>
              <a:bodyPr wrap="none" rtlCol="0">
                <a:spAutoFit/>
              </a:bodyPr>
              <a:lstStyle/>
              <a:p>
                <a:r>
                  <a:rPr lang="en-US" sz="1200" dirty="0">
                    <a:latin typeface="+mj-lt"/>
                    <a:cs typeface="Times New Roman" panose="02020603050405020304" pitchFamily="18" charset="0"/>
                  </a:rPr>
                  <a:t>Unstained</a:t>
                </a:r>
              </a:p>
            </p:txBody>
          </p:sp>
          <p:sp>
            <p:nvSpPr>
              <p:cNvPr id="28" name="תיבת טקסט 30">
                <a:extLst>
                  <a:ext uri="{FF2B5EF4-FFF2-40B4-BE49-F238E27FC236}">
                    <a16:creationId xmlns:a16="http://schemas.microsoft.com/office/drawing/2014/main" xmlns="" id="{3BD253E7-409A-460B-1F9E-7A4C32D2EA85}"/>
                  </a:ext>
                </a:extLst>
              </p:cNvPr>
              <p:cNvSpPr txBox="1"/>
              <p:nvPr/>
            </p:nvSpPr>
            <p:spPr>
              <a:xfrm>
                <a:off x="2320085" y="7839494"/>
                <a:ext cx="169569" cy="276999"/>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30" name="תיבת טקסט 33">
                <a:extLst>
                  <a:ext uri="{FF2B5EF4-FFF2-40B4-BE49-F238E27FC236}">
                    <a16:creationId xmlns:a16="http://schemas.microsoft.com/office/drawing/2014/main" xmlns="" id="{7BADC8E0-3FC1-2CF9-CF56-CA5DF976F777}"/>
                  </a:ext>
                </a:extLst>
              </p:cNvPr>
              <p:cNvSpPr txBox="1"/>
              <p:nvPr/>
            </p:nvSpPr>
            <p:spPr>
              <a:xfrm>
                <a:off x="2817199" y="7839494"/>
                <a:ext cx="169569" cy="276999"/>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31" name="תיבת טקסט 34">
                <a:extLst>
                  <a:ext uri="{FF2B5EF4-FFF2-40B4-BE49-F238E27FC236}">
                    <a16:creationId xmlns:a16="http://schemas.microsoft.com/office/drawing/2014/main" xmlns="" id="{137B92A9-B126-9665-0BA6-D24CD36B5569}"/>
                  </a:ext>
                </a:extLst>
              </p:cNvPr>
              <p:cNvSpPr txBox="1"/>
              <p:nvPr/>
            </p:nvSpPr>
            <p:spPr>
              <a:xfrm>
                <a:off x="3276813" y="7839494"/>
                <a:ext cx="269829" cy="276999"/>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cxnSp>
            <p:nvCxnSpPr>
              <p:cNvPr id="32" name="מחבר ישר 36">
                <a:extLst>
                  <a:ext uri="{FF2B5EF4-FFF2-40B4-BE49-F238E27FC236}">
                    <a16:creationId xmlns:a16="http://schemas.microsoft.com/office/drawing/2014/main" xmlns="" id="{AA71E29A-EE75-B75B-489C-DBA07F68D895}"/>
                  </a:ext>
                </a:extLst>
              </p:cNvPr>
              <p:cNvCxnSpPr/>
              <p:nvPr/>
            </p:nvCxnSpPr>
            <p:spPr>
              <a:xfrm>
                <a:off x="2817199" y="8116491"/>
                <a:ext cx="878106" cy="0"/>
              </a:xfrm>
              <a:prstGeom prst="line">
                <a:avLst/>
              </a:prstGeom>
            </p:spPr>
            <p:style>
              <a:lnRef idx="1">
                <a:schemeClr val="dk1"/>
              </a:lnRef>
              <a:fillRef idx="0">
                <a:schemeClr val="dk1"/>
              </a:fillRef>
              <a:effectRef idx="0">
                <a:schemeClr val="dk1"/>
              </a:effectRef>
              <a:fontRef idx="minor">
                <a:schemeClr val="tx1"/>
              </a:fontRef>
            </p:style>
          </p:cxnSp>
          <p:sp>
            <p:nvSpPr>
              <p:cNvPr id="33" name="תיבת טקסט 37">
                <a:extLst>
                  <a:ext uri="{FF2B5EF4-FFF2-40B4-BE49-F238E27FC236}">
                    <a16:creationId xmlns:a16="http://schemas.microsoft.com/office/drawing/2014/main" xmlns="" id="{BC740E8C-5903-06E0-4BAE-069B7415C170}"/>
                  </a:ext>
                </a:extLst>
              </p:cNvPr>
              <p:cNvSpPr txBox="1"/>
              <p:nvPr/>
            </p:nvSpPr>
            <p:spPr>
              <a:xfrm flipH="1">
                <a:off x="2721542" y="8116490"/>
                <a:ext cx="1250242" cy="276999"/>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cxnSp>
            <p:nvCxnSpPr>
              <p:cNvPr id="35" name="מחבר ישר 36">
                <a:extLst>
                  <a:ext uri="{FF2B5EF4-FFF2-40B4-BE49-F238E27FC236}">
                    <a16:creationId xmlns:a16="http://schemas.microsoft.com/office/drawing/2014/main" xmlns="" id="{AA71E29A-EE75-B75B-489C-DBA07F68D895}"/>
                  </a:ext>
                </a:extLst>
              </p:cNvPr>
              <p:cNvCxnSpPr/>
              <p:nvPr/>
            </p:nvCxnSpPr>
            <p:spPr>
              <a:xfrm>
                <a:off x="3787381" y="8117791"/>
                <a:ext cx="878106" cy="0"/>
              </a:xfrm>
              <a:prstGeom prst="line">
                <a:avLst/>
              </a:prstGeom>
            </p:spPr>
            <p:style>
              <a:lnRef idx="1">
                <a:schemeClr val="dk1"/>
              </a:lnRef>
              <a:fillRef idx="0">
                <a:schemeClr val="dk1"/>
              </a:fillRef>
              <a:effectRef idx="0">
                <a:schemeClr val="dk1"/>
              </a:effectRef>
              <a:fontRef idx="minor">
                <a:schemeClr val="tx1"/>
              </a:fontRef>
            </p:style>
          </p:cxnSp>
          <p:sp>
            <p:nvSpPr>
              <p:cNvPr id="36" name="תיבת טקסט 37">
                <a:extLst>
                  <a:ext uri="{FF2B5EF4-FFF2-40B4-BE49-F238E27FC236}">
                    <a16:creationId xmlns:a16="http://schemas.microsoft.com/office/drawing/2014/main" xmlns="" id="{BC740E8C-5903-06E0-4BAE-069B7415C170}"/>
                  </a:ext>
                </a:extLst>
              </p:cNvPr>
              <p:cNvSpPr txBox="1"/>
              <p:nvPr/>
            </p:nvSpPr>
            <p:spPr>
              <a:xfrm flipH="1">
                <a:off x="3757686" y="8116487"/>
                <a:ext cx="1250242" cy="276999"/>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AA (µg/mL)</a:t>
                </a:r>
                <a:endParaRPr lang="he-IL" sz="1200" dirty="0">
                  <a:latin typeface="Arial" panose="020B0604020202020204" pitchFamily="34" charset="0"/>
                  <a:cs typeface="Arial" panose="020B0604020202020204" pitchFamily="34" charset="0"/>
                </a:endParaRPr>
              </a:p>
            </p:txBody>
          </p:sp>
          <p:sp>
            <p:nvSpPr>
              <p:cNvPr id="37" name="תיבת טקסט 33">
                <a:extLst>
                  <a:ext uri="{FF2B5EF4-FFF2-40B4-BE49-F238E27FC236}">
                    <a16:creationId xmlns:a16="http://schemas.microsoft.com/office/drawing/2014/main" xmlns="" id="{7BADC8E0-3FC1-2CF9-CF56-CA5DF976F777}"/>
                  </a:ext>
                </a:extLst>
              </p:cNvPr>
              <p:cNvSpPr txBox="1"/>
              <p:nvPr/>
            </p:nvSpPr>
            <p:spPr>
              <a:xfrm>
                <a:off x="3783347" y="7839494"/>
                <a:ext cx="354584" cy="276999"/>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38" name="תיבת טקסט 33">
                <a:extLst>
                  <a:ext uri="{FF2B5EF4-FFF2-40B4-BE49-F238E27FC236}">
                    <a16:creationId xmlns:a16="http://schemas.microsoft.com/office/drawing/2014/main" xmlns="" id="{7BADC8E0-3FC1-2CF9-CF56-CA5DF976F777}"/>
                  </a:ext>
                </a:extLst>
              </p:cNvPr>
              <p:cNvSpPr txBox="1"/>
              <p:nvPr/>
            </p:nvSpPr>
            <p:spPr>
              <a:xfrm>
                <a:off x="4270937" y="7839494"/>
                <a:ext cx="354584" cy="276999"/>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50</a:t>
                </a:r>
                <a:endParaRPr lang="he-IL" sz="1200" dirty="0">
                  <a:latin typeface="Arial" panose="020B0604020202020204" pitchFamily="34" charset="0"/>
                  <a:cs typeface="Arial" panose="020B0604020202020204" pitchFamily="34" charset="0"/>
                </a:endParaRPr>
              </a:p>
            </p:txBody>
          </p:sp>
          <p:sp>
            <p:nvSpPr>
              <p:cNvPr id="39" name="TextBox 38"/>
              <p:cNvSpPr txBox="1"/>
              <p:nvPr/>
            </p:nvSpPr>
            <p:spPr>
              <a:xfrm>
                <a:off x="3811023" y="6200435"/>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0" name="TextBox 39"/>
              <p:cNvSpPr txBox="1"/>
              <p:nvPr/>
            </p:nvSpPr>
            <p:spPr>
              <a:xfrm>
                <a:off x="4324209" y="569597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1" name="TextBox 40"/>
              <p:cNvSpPr txBox="1"/>
              <p:nvPr/>
            </p:nvSpPr>
            <p:spPr>
              <a:xfrm>
                <a:off x="1556180" y="5758441"/>
                <a:ext cx="383438" cy="307777"/>
              </a:xfrm>
              <a:prstGeom prst="rect">
                <a:avLst/>
              </a:prstGeom>
              <a:noFill/>
            </p:spPr>
            <p:txBody>
              <a:bodyPr wrap="none" rtlCol="0">
                <a:spAutoFit/>
              </a:bodyPr>
              <a:lstStyle/>
              <a:p>
                <a:r>
                  <a:rPr lang="en-US" sz="1400" dirty="0"/>
                  <a:t>4h</a:t>
                </a:r>
              </a:p>
            </p:txBody>
          </p:sp>
          <p:sp>
            <p:nvSpPr>
              <p:cNvPr id="43" name="TextBox 42"/>
              <p:cNvSpPr txBox="1"/>
              <p:nvPr/>
            </p:nvSpPr>
            <p:spPr>
              <a:xfrm>
                <a:off x="1008243" y="5274273"/>
                <a:ext cx="351378" cy="369332"/>
              </a:xfrm>
              <a:prstGeom prst="rect">
                <a:avLst/>
              </a:prstGeom>
              <a:noFill/>
            </p:spPr>
            <p:txBody>
              <a:bodyPr wrap="none" rtlCol="0">
                <a:spAutoFit/>
              </a:bodyPr>
              <a:lstStyle/>
              <a:p>
                <a:r>
                  <a:rPr lang="en-US" b="1" dirty="0"/>
                  <a:t>C</a:t>
                </a:r>
              </a:p>
            </p:txBody>
          </p:sp>
        </p:grpSp>
        <p:pic>
          <p:nvPicPr>
            <p:cNvPr id="2" name="Picture 4"/>
            <p:cNvPicPr>
              <a:picLocks/>
            </p:cNvPicPr>
            <p:nvPr/>
          </p:nvPicPr>
          <p:blipFill>
            <a:blip r:embed="rId3"/>
            <a:stretch>
              <a:fillRect/>
            </a:stretch>
          </p:blipFill>
          <p:spPr>
            <a:xfrm>
              <a:off x="1303689" y="2971201"/>
              <a:ext cx="3028950" cy="2305050"/>
            </a:xfrm>
            <a:prstGeom prst="rect">
              <a:avLst/>
            </a:prstGeom>
          </p:spPr>
        </p:pic>
        <p:sp>
          <p:nvSpPr>
            <p:cNvPr id="3" name="TextBox 2"/>
            <p:cNvSpPr txBox="1"/>
            <p:nvPr/>
          </p:nvSpPr>
          <p:spPr>
            <a:xfrm rot="16200000">
              <a:off x="1006973" y="3871859"/>
              <a:ext cx="593432" cy="276999"/>
            </a:xfrm>
            <a:prstGeom prst="rect">
              <a:avLst/>
            </a:prstGeom>
            <a:noFill/>
          </p:spPr>
          <p:txBody>
            <a:bodyPr wrap="none" rtlCol="0">
              <a:spAutoFit/>
            </a:bodyPr>
            <a:lstStyle/>
            <a:p>
              <a:r>
                <a:rPr lang="en-US" sz="1200" dirty="0"/>
                <a:t>Count</a:t>
              </a:r>
            </a:p>
          </p:txBody>
        </p:sp>
        <p:sp>
          <p:nvSpPr>
            <p:cNvPr id="4" name="TextBox 3"/>
            <p:cNvSpPr txBox="1"/>
            <p:nvPr/>
          </p:nvSpPr>
          <p:spPr>
            <a:xfrm>
              <a:off x="2413454" y="5156418"/>
              <a:ext cx="973152" cy="276999"/>
            </a:xfrm>
            <a:prstGeom prst="rect">
              <a:avLst/>
            </a:prstGeom>
            <a:noFill/>
          </p:spPr>
          <p:txBody>
            <a:bodyPr wrap="none" rtlCol="0">
              <a:spAutoFit/>
            </a:bodyPr>
            <a:lstStyle/>
            <a:p>
              <a:r>
                <a:rPr lang="en-US" sz="1200" dirty="0"/>
                <a:t>C11-Bodipy</a:t>
              </a:r>
            </a:p>
          </p:txBody>
        </p:sp>
        <p:grpSp>
          <p:nvGrpSpPr>
            <p:cNvPr id="16" name="Group 15">
              <a:extLst>
                <a:ext uri="{FF2B5EF4-FFF2-40B4-BE49-F238E27FC236}">
                  <a16:creationId xmlns:a16="http://schemas.microsoft.com/office/drawing/2014/main" xmlns="" id="{C185641F-F906-5BB2-9A19-60F8074A5FE8}"/>
                </a:ext>
              </a:extLst>
            </p:cNvPr>
            <p:cNvGrpSpPr/>
            <p:nvPr/>
          </p:nvGrpSpPr>
          <p:grpSpPr>
            <a:xfrm>
              <a:off x="4226434" y="3026609"/>
              <a:ext cx="1737477" cy="1000498"/>
              <a:chOff x="4544156" y="3321912"/>
              <a:chExt cx="1737477" cy="1000498"/>
            </a:xfrm>
          </p:grpSpPr>
          <p:sp>
            <p:nvSpPr>
              <p:cNvPr id="6" name="Rectangle 5"/>
              <p:cNvSpPr/>
              <p:nvPr/>
            </p:nvSpPr>
            <p:spPr>
              <a:xfrm>
                <a:off x="4544157" y="3391920"/>
                <a:ext cx="114983" cy="106017"/>
              </a:xfrm>
              <a:prstGeom prst="rect">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544157" y="3538302"/>
                <a:ext cx="114983" cy="106017"/>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544157" y="4004914"/>
                <a:ext cx="114983" cy="106017"/>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544157" y="3691016"/>
                <a:ext cx="114983" cy="109774"/>
              </a:xfrm>
              <a:prstGeom prst="rect">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544157" y="3844270"/>
                <a:ext cx="114983" cy="109774"/>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544156" y="4144063"/>
                <a:ext cx="114983" cy="106017"/>
              </a:xfrm>
              <a:prstGeom prst="rect">
                <a:avLst/>
              </a:prstGeom>
              <a:solidFill>
                <a:schemeClr val="accent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591747" y="3321912"/>
                <a:ext cx="758541" cy="246221"/>
              </a:xfrm>
              <a:prstGeom prst="rect">
                <a:avLst/>
              </a:prstGeom>
              <a:noFill/>
            </p:spPr>
            <p:txBody>
              <a:bodyPr wrap="none" rtlCol="0">
                <a:spAutoFit/>
              </a:bodyPr>
              <a:lstStyle/>
              <a:p>
                <a:r>
                  <a:rPr lang="en-US" sz="1000" dirty="0"/>
                  <a:t>Unstained</a:t>
                </a:r>
              </a:p>
            </p:txBody>
          </p:sp>
          <p:sp>
            <p:nvSpPr>
              <p:cNvPr id="14" name="TextBox 13"/>
              <p:cNvSpPr txBox="1"/>
              <p:nvPr/>
            </p:nvSpPr>
            <p:spPr>
              <a:xfrm>
                <a:off x="4591747" y="3465572"/>
                <a:ext cx="596638" cy="246221"/>
              </a:xfrm>
              <a:prstGeom prst="rect">
                <a:avLst/>
              </a:prstGeom>
              <a:noFill/>
            </p:spPr>
            <p:txBody>
              <a:bodyPr wrap="none" rtlCol="0">
                <a:spAutoFit/>
              </a:bodyPr>
              <a:lstStyle/>
              <a:p>
                <a:r>
                  <a:rPr lang="en-US" sz="1000" dirty="0"/>
                  <a:t>Control</a:t>
                </a:r>
              </a:p>
            </p:txBody>
          </p:sp>
          <p:sp>
            <p:nvSpPr>
              <p:cNvPr id="17" name="TextBox 16"/>
              <p:cNvSpPr txBox="1"/>
              <p:nvPr/>
            </p:nvSpPr>
            <p:spPr>
              <a:xfrm>
                <a:off x="4591747" y="3627558"/>
                <a:ext cx="954107" cy="246221"/>
              </a:xfrm>
              <a:prstGeom prst="rect">
                <a:avLst/>
              </a:prstGeom>
              <a:noFill/>
            </p:spPr>
            <p:txBody>
              <a:bodyPr wrap="none" rtlCol="0">
                <a:spAutoFit/>
              </a:bodyPr>
              <a:lstStyle/>
              <a:p>
                <a:r>
                  <a:rPr lang="en-US" sz="1000" dirty="0"/>
                  <a:t>5 µg/mL CBD</a:t>
                </a:r>
              </a:p>
            </p:txBody>
          </p:sp>
          <p:sp>
            <p:nvSpPr>
              <p:cNvPr id="18" name="TextBox 17"/>
              <p:cNvSpPr txBox="1"/>
              <p:nvPr/>
            </p:nvSpPr>
            <p:spPr>
              <a:xfrm>
                <a:off x="4591747" y="3774671"/>
                <a:ext cx="1024639" cy="246221"/>
              </a:xfrm>
              <a:prstGeom prst="rect">
                <a:avLst/>
              </a:prstGeom>
              <a:noFill/>
            </p:spPr>
            <p:txBody>
              <a:bodyPr wrap="none" rtlCol="0">
                <a:spAutoFit/>
              </a:bodyPr>
              <a:lstStyle/>
              <a:p>
                <a:r>
                  <a:rPr lang="en-US" sz="1000" dirty="0"/>
                  <a:t>10 µg/mL CBD</a:t>
                </a:r>
              </a:p>
            </p:txBody>
          </p:sp>
          <p:sp>
            <p:nvSpPr>
              <p:cNvPr id="20" name="TextBox 19"/>
              <p:cNvSpPr txBox="1"/>
              <p:nvPr/>
            </p:nvSpPr>
            <p:spPr>
              <a:xfrm>
                <a:off x="4591747" y="3938842"/>
                <a:ext cx="1689886" cy="246221"/>
              </a:xfrm>
              <a:prstGeom prst="rect">
                <a:avLst/>
              </a:prstGeom>
              <a:noFill/>
            </p:spPr>
            <p:txBody>
              <a:bodyPr wrap="none" rtlCol="0">
                <a:spAutoFit/>
              </a:bodyPr>
              <a:lstStyle/>
              <a:p>
                <a:r>
                  <a:rPr lang="en-US" sz="1000" dirty="0"/>
                  <a:t>25 µg/mL Arachidonic acid</a:t>
                </a:r>
              </a:p>
            </p:txBody>
          </p:sp>
          <p:sp>
            <p:nvSpPr>
              <p:cNvPr id="21" name="TextBox 20"/>
              <p:cNvSpPr txBox="1"/>
              <p:nvPr/>
            </p:nvSpPr>
            <p:spPr>
              <a:xfrm>
                <a:off x="4591747" y="4076189"/>
                <a:ext cx="1689886" cy="246221"/>
              </a:xfrm>
              <a:prstGeom prst="rect">
                <a:avLst/>
              </a:prstGeom>
              <a:noFill/>
            </p:spPr>
            <p:txBody>
              <a:bodyPr wrap="none" rtlCol="0">
                <a:spAutoFit/>
              </a:bodyPr>
              <a:lstStyle/>
              <a:p>
                <a:r>
                  <a:rPr lang="en-US" sz="1000" dirty="0"/>
                  <a:t>50 µg/mL Arachidonic acid</a:t>
                </a:r>
              </a:p>
            </p:txBody>
          </p:sp>
        </p:grpSp>
        <p:sp>
          <p:nvSpPr>
            <p:cNvPr id="23" name="TextBox 22"/>
            <p:cNvSpPr txBox="1"/>
            <p:nvPr/>
          </p:nvSpPr>
          <p:spPr>
            <a:xfrm>
              <a:off x="1702050" y="3053294"/>
              <a:ext cx="383438" cy="307777"/>
            </a:xfrm>
            <a:prstGeom prst="rect">
              <a:avLst/>
            </a:prstGeom>
            <a:noFill/>
          </p:spPr>
          <p:txBody>
            <a:bodyPr wrap="none" rtlCol="0">
              <a:spAutoFit/>
            </a:bodyPr>
            <a:lstStyle/>
            <a:p>
              <a:r>
                <a:rPr lang="en-US" sz="1400" dirty="0"/>
                <a:t>4h</a:t>
              </a:r>
            </a:p>
          </p:txBody>
        </p:sp>
        <p:graphicFrame>
          <p:nvGraphicFramePr>
            <p:cNvPr id="5" name="Chart 4">
              <a:extLst>
                <a:ext uri="{FF2B5EF4-FFF2-40B4-BE49-F238E27FC236}">
                  <a16:creationId xmlns:a16="http://schemas.microsoft.com/office/drawing/2014/main" xmlns="" id="{107CE59A-2689-4CD9-AEE6-3252FBC5F866}"/>
                </a:ext>
              </a:extLst>
            </p:cNvPr>
            <p:cNvGraphicFramePr>
              <a:graphicFrameLocks/>
            </p:cNvGraphicFramePr>
            <p:nvPr>
              <p:extLst>
                <p:ext uri="{D42A27DB-BD31-4B8C-83A1-F6EECF244321}">
                  <p14:modId xmlns:p14="http://schemas.microsoft.com/office/powerpoint/2010/main" val="121146186"/>
                </p:ext>
              </p:extLst>
            </p:nvPr>
          </p:nvGraphicFramePr>
          <p:xfrm>
            <a:off x="1039211" y="-24023"/>
            <a:ext cx="3810720" cy="2447862"/>
          </p:xfrm>
          <a:graphic>
            <a:graphicData uri="http://schemas.openxmlformats.org/drawingml/2006/chart">
              <c:chart xmlns:c="http://schemas.openxmlformats.org/drawingml/2006/chart" xmlns:r="http://schemas.openxmlformats.org/officeDocument/2006/relationships" r:id="rId4"/>
            </a:graphicData>
          </a:graphic>
        </p:graphicFrame>
      </p:grpSp>
    </p:spTree>
    <p:extLst>
      <p:ext uri="{BB962C8B-B14F-4D97-AF65-F5344CB8AC3E}">
        <p14:creationId xmlns:p14="http://schemas.microsoft.com/office/powerpoint/2010/main" val="4135685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206" y="7536156"/>
            <a:ext cx="6679587" cy="2308324"/>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S8. A. Effect of CBD on </a:t>
            </a:r>
            <a:r>
              <a:rPr lang="en-US" sz="1200" b="1" dirty="0" err="1">
                <a:latin typeface="Times New Roman" panose="02020603050405020304" pitchFamily="18" charset="0"/>
                <a:cs typeface="Times New Roman" panose="02020603050405020304" pitchFamily="18" charset="0"/>
              </a:rPr>
              <a:t>vaginolysin</a:t>
            </a:r>
            <a:r>
              <a:rPr lang="en-US" sz="1200" b="1" dirty="0">
                <a:latin typeface="Times New Roman" panose="02020603050405020304" pitchFamily="18" charset="0"/>
                <a:cs typeface="Times New Roman" panose="02020603050405020304" pitchFamily="18" charset="0"/>
              </a:rPr>
              <a:t>, transport-related and biofilm-related </a:t>
            </a:r>
            <a:r>
              <a:rPr lang="en-US" sz="1200" b="1" smtClean="0">
                <a:latin typeface="Times New Roman" panose="02020603050405020304" pitchFamily="18" charset="0"/>
                <a:cs typeface="Times New Roman" panose="02020603050405020304" pitchFamily="18" charset="0"/>
              </a:rPr>
              <a:t>gene expression. </a:t>
            </a:r>
            <a:r>
              <a:rPr lang="en-US" sz="1200" i="1" dirty="0" err="1">
                <a:latin typeface="Times New Roman" panose="02020603050405020304" pitchFamily="18" charset="0"/>
                <a:cs typeface="Times New Roman" panose="02020603050405020304" pitchFamily="18" charset="0"/>
              </a:rPr>
              <a:t>Gardnerella</a:t>
            </a:r>
            <a:r>
              <a:rPr lang="en-US" sz="1200" i="1" dirty="0">
                <a:latin typeface="Times New Roman" panose="02020603050405020304" pitchFamily="18" charset="0"/>
                <a:cs typeface="Times New Roman" panose="02020603050405020304" pitchFamily="18" charset="0"/>
              </a:rPr>
              <a:t> vaginalis </a:t>
            </a:r>
            <a:r>
              <a:rPr lang="en-US" sz="1200" dirty="0">
                <a:latin typeface="Times New Roman" panose="02020603050405020304" pitchFamily="18" charset="0"/>
                <a:cs typeface="Times New Roman" panose="02020603050405020304" pitchFamily="18" charset="0"/>
              </a:rPr>
              <a:t>CI-1 was exposed to 2.5 or 5 µg/mL CBD for 6 h and the changes in indicated genes were calculated against control bacteria and using the internal reference genes </a:t>
            </a:r>
            <a:r>
              <a:rPr lang="en-US" sz="1200" i="1" dirty="0" err="1">
                <a:latin typeface="Times New Roman" panose="02020603050405020304" pitchFamily="18" charset="0"/>
                <a:cs typeface="Times New Roman" panose="02020603050405020304" pitchFamily="18" charset="0"/>
              </a:rPr>
              <a:t>rpoC</a:t>
            </a:r>
            <a:r>
              <a:rPr lang="en-US" sz="1200"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gyrA</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gap</a:t>
            </a:r>
            <a:r>
              <a:rPr lang="en-US" sz="1200" dirty="0">
                <a:latin typeface="Times New Roman" panose="02020603050405020304" pitchFamily="18" charset="0"/>
                <a:cs typeface="Times New Roman" panose="02020603050405020304" pitchFamily="18" charset="0"/>
              </a:rPr>
              <a:t> and </a:t>
            </a:r>
            <a:r>
              <a:rPr lang="en-US" sz="1200" i="1" dirty="0" err="1">
                <a:latin typeface="Times New Roman" panose="02020603050405020304" pitchFamily="18" charset="0"/>
                <a:cs typeface="Times New Roman" panose="02020603050405020304" pitchFamily="18" charset="0"/>
              </a:rPr>
              <a:t>gpi</a:t>
            </a:r>
            <a:r>
              <a:rPr lang="en-US" sz="1200" dirty="0">
                <a:latin typeface="Times New Roman" panose="02020603050405020304" pitchFamily="18" charset="0"/>
                <a:cs typeface="Times New Roman" panose="02020603050405020304" pitchFamily="18" charset="0"/>
              </a:rPr>
              <a:t>. The graph presents the average obtained from using the 5 different reference genes and three controls. N=3. *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and 0.1% ethanol.</a:t>
            </a:r>
            <a:endParaRPr lang="he-IL" sz="1200" dirty="0">
              <a:latin typeface="Times New Roman" panose="02020603050405020304" pitchFamily="18" charset="0"/>
              <a:cs typeface="Times New Roman" panose="02020603050405020304" pitchFamily="18" charset="0"/>
            </a:endParaRPr>
          </a:p>
          <a:p>
            <a:pPr algn="just"/>
            <a:r>
              <a:rPr lang="en-US" sz="1200" b="1" dirty="0">
                <a:latin typeface="Times New Roman" panose="02020603050405020304" pitchFamily="18" charset="0"/>
                <a:cs typeface="Times New Roman" panose="02020603050405020304" pitchFamily="18" charset="0"/>
              </a:rPr>
              <a:t>B. Effect of CBD on binding of </a:t>
            </a:r>
            <a:r>
              <a:rPr lang="en-US" sz="1200" b="1" i="1" dirty="0">
                <a:latin typeface="Times New Roman" panose="02020603050405020304" pitchFamily="18" charset="0"/>
                <a:cs typeface="Times New Roman" panose="02020603050405020304" pitchFamily="18" charset="0"/>
              </a:rPr>
              <a:t>G. vaginalis </a:t>
            </a:r>
            <a:r>
              <a:rPr lang="en-US" sz="1200" b="1" dirty="0">
                <a:latin typeface="Times New Roman" panose="02020603050405020304" pitchFamily="18" charset="0"/>
                <a:cs typeface="Times New Roman" panose="02020603050405020304" pitchFamily="18" charset="0"/>
              </a:rPr>
              <a:t>to confluent HeLa cervical epithelial cells.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a:t>
            </a:r>
            <a:r>
              <a:rPr lang="en-US" sz="1200" i="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at an initial OD</a:t>
            </a:r>
            <a:r>
              <a:rPr lang="en-US" sz="1200" baseline="-25000" dirty="0">
                <a:latin typeface="Times New Roman" panose="02020603050405020304" pitchFamily="18" charset="0"/>
                <a:cs typeface="Times New Roman" panose="02020603050405020304" pitchFamily="18" charset="0"/>
              </a:rPr>
              <a:t>600nm</a:t>
            </a:r>
            <a:r>
              <a:rPr lang="en-US" sz="1200" dirty="0">
                <a:latin typeface="Times New Roman" panose="02020603050405020304" pitchFamily="18" charset="0"/>
                <a:cs typeface="Times New Roman" panose="02020603050405020304" pitchFamily="18" charset="0"/>
              </a:rPr>
              <a:t>=0.25 in 1 mL RPMI supplemented with 1% heat-inactivated fetal calf serum (FCS) and various concentrations of CBD or 0.1% ethanol was incubated on HeLa monolayer in 24-well culture plates for 4 h at 37°C under anaerobic conditions. At the end of incubation, the HeLa cells were washed, and the amount of bacteria bound to the HeLa cells was calculated by determining the relative amount of bacterial DNA by quantitative real-time PCR using primers to 16S </a:t>
            </a:r>
            <a:r>
              <a:rPr lang="en-US" sz="1200" dirty="0" err="1">
                <a:latin typeface="Times New Roman" panose="02020603050405020304" pitchFamily="18" charset="0"/>
                <a:cs typeface="Times New Roman" panose="02020603050405020304" pitchFamily="18" charset="0"/>
              </a:rPr>
              <a:t>rRNA</a:t>
            </a:r>
            <a:r>
              <a:rPr lang="en-US" sz="1200" dirty="0">
                <a:latin typeface="Times New Roman" panose="02020603050405020304" pitchFamily="18" charset="0"/>
                <a:cs typeface="Times New Roman" panose="02020603050405020304" pitchFamily="18" charset="0"/>
              </a:rPr>
              <a:t>. N=4-8. *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and 0.1% ethanol. The individual data are presented in open circles. </a:t>
            </a:r>
            <a:endParaRPr lang="he-IL" sz="1200" dirty="0">
              <a:latin typeface="Times New Roman" panose="02020603050405020304" pitchFamily="18" charset="0"/>
              <a:cs typeface="Times New Roman" panose="02020603050405020304" pitchFamily="18" charset="0"/>
            </a:endParaRPr>
          </a:p>
        </p:txBody>
      </p:sp>
      <p:sp>
        <p:nvSpPr>
          <p:cNvPr id="18" name="Rectangle 17"/>
          <p:cNvSpPr/>
          <p:nvPr/>
        </p:nvSpPr>
        <p:spPr>
          <a:xfrm>
            <a:off x="1827391" y="2922480"/>
            <a:ext cx="3114454" cy="1323439"/>
          </a:xfrm>
          <a:prstGeom prst="rect">
            <a:avLst/>
          </a:prstGeom>
        </p:spPr>
        <p:txBody>
          <a:bodyPr wrap="square">
            <a:spAutoFit/>
          </a:bodyPr>
          <a:lstStyle/>
          <a:p>
            <a:r>
              <a:rPr lang="en-US" sz="1000" dirty="0"/>
              <a:t>ABC1: Sulfonate ABC transporter permease </a:t>
            </a:r>
          </a:p>
          <a:p>
            <a:r>
              <a:rPr lang="en-US" sz="1000" dirty="0"/>
              <a:t>MSF1: Major facilitator superfamily transporter</a:t>
            </a:r>
          </a:p>
          <a:p>
            <a:r>
              <a:rPr lang="en-US" sz="1000" dirty="0"/>
              <a:t>STP: Sugar ABC transporter permease</a:t>
            </a:r>
          </a:p>
          <a:p>
            <a:r>
              <a:rPr lang="en-US" sz="1000" dirty="0"/>
              <a:t>ATM: ABC transporter permease</a:t>
            </a:r>
          </a:p>
          <a:p>
            <a:r>
              <a:rPr lang="en-US" sz="1000" dirty="0"/>
              <a:t>GTF: Glycosyltransferase, group 2 family protein</a:t>
            </a:r>
          </a:p>
          <a:p>
            <a:r>
              <a:rPr lang="en-US" sz="1000" dirty="0"/>
              <a:t>PAT: </a:t>
            </a:r>
            <a:r>
              <a:rPr lang="en-US" sz="1000" dirty="0" err="1"/>
              <a:t>Flp</a:t>
            </a:r>
            <a:r>
              <a:rPr lang="en-US" sz="1000" dirty="0"/>
              <a:t> Pilus-assembly </a:t>
            </a:r>
            <a:r>
              <a:rPr lang="en-US" sz="1000" dirty="0" err="1"/>
              <a:t>TadE</a:t>
            </a:r>
            <a:r>
              <a:rPr lang="en-US" sz="1000" dirty="0"/>
              <a:t>/G-like family protein</a:t>
            </a:r>
          </a:p>
          <a:p>
            <a:r>
              <a:rPr lang="en-US" sz="1000" dirty="0"/>
              <a:t>VLY</a:t>
            </a:r>
            <a:r>
              <a:rPr lang="en-US" sz="1000"/>
              <a:t>: Vaginolysin</a:t>
            </a:r>
          </a:p>
          <a:p>
            <a:r>
              <a:rPr lang="en-US" sz="1000"/>
              <a:t>GroEL: Chaperonin 60, Hsp60</a:t>
            </a:r>
            <a:endParaRPr lang="en-US" sz="1000" dirty="0"/>
          </a:p>
        </p:txBody>
      </p:sp>
      <p:grpSp>
        <p:nvGrpSpPr>
          <p:cNvPr id="31" name="Group 30">
            <a:extLst>
              <a:ext uri="{FF2B5EF4-FFF2-40B4-BE49-F238E27FC236}">
                <a16:creationId xmlns:a16="http://schemas.microsoft.com/office/drawing/2014/main" xmlns="" id="{FEB37BD4-505E-EB5D-F163-840684B1A37C}"/>
              </a:ext>
            </a:extLst>
          </p:cNvPr>
          <p:cNvGrpSpPr/>
          <p:nvPr/>
        </p:nvGrpSpPr>
        <p:grpSpPr>
          <a:xfrm>
            <a:off x="1210937" y="4311194"/>
            <a:ext cx="3499288" cy="3157039"/>
            <a:chOff x="1210937" y="4035425"/>
            <a:chExt cx="3499288" cy="3157039"/>
          </a:xfrm>
        </p:grpSpPr>
        <p:graphicFrame>
          <p:nvGraphicFramePr>
            <p:cNvPr id="16" name="Chart 15">
              <a:extLst>
                <a:ext uri="{FF2B5EF4-FFF2-40B4-BE49-F238E27FC236}">
                  <a16:creationId xmlns:a16="http://schemas.microsoft.com/office/drawing/2014/main" xmlns="" id="{3D87701D-34FF-4EC9-9F66-DF34A07EEC03}"/>
                </a:ext>
              </a:extLst>
            </p:cNvPr>
            <p:cNvGraphicFramePr>
              <a:graphicFrameLocks/>
            </p:cNvGraphicFramePr>
            <p:nvPr>
              <p:extLst>
                <p:ext uri="{D42A27DB-BD31-4B8C-83A1-F6EECF244321}">
                  <p14:modId xmlns:p14="http://schemas.microsoft.com/office/powerpoint/2010/main" val="406348306"/>
                </p:ext>
              </p:extLst>
            </p:nvPr>
          </p:nvGraphicFramePr>
          <p:xfrm>
            <a:off x="1218639" y="4159572"/>
            <a:ext cx="3491586"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43" name="TextBox 42"/>
            <p:cNvSpPr txBox="1"/>
            <p:nvPr/>
          </p:nvSpPr>
          <p:spPr>
            <a:xfrm>
              <a:off x="2558387" y="438499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4" name="TextBox 43"/>
            <p:cNvSpPr txBox="1"/>
            <p:nvPr/>
          </p:nvSpPr>
          <p:spPr>
            <a:xfrm>
              <a:off x="2972533" y="4303902"/>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5" name="TextBox 44"/>
            <p:cNvSpPr txBox="1"/>
            <p:nvPr/>
          </p:nvSpPr>
          <p:spPr>
            <a:xfrm>
              <a:off x="3365083" y="4628048"/>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6" name="TextBox 45"/>
            <p:cNvSpPr txBox="1"/>
            <p:nvPr/>
          </p:nvSpPr>
          <p:spPr>
            <a:xfrm>
              <a:off x="3791664" y="4294654"/>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49" name="TextBox 48"/>
            <p:cNvSpPr txBox="1"/>
            <p:nvPr/>
          </p:nvSpPr>
          <p:spPr>
            <a:xfrm>
              <a:off x="1210937" y="4035425"/>
              <a:ext cx="351378" cy="369332"/>
            </a:xfrm>
            <a:prstGeom prst="rect">
              <a:avLst/>
            </a:prstGeom>
            <a:noFill/>
          </p:spPr>
          <p:txBody>
            <a:bodyPr wrap="none" rtlCol="0">
              <a:spAutoFit/>
            </a:bodyPr>
            <a:lstStyle/>
            <a:p>
              <a:r>
                <a:rPr lang="en-US" b="1" dirty="0"/>
                <a:t>B</a:t>
              </a:r>
            </a:p>
          </p:txBody>
        </p:sp>
        <p:grpSp>
          <p:nvGrpSpPr>
            <p:cNvPr id="21" name="קבוצה 29">
              <a:extLst>
                <a:ext uri="{FF2B5EF4-FFF2-40B4-BE49-F238E27FC236}">
                  <a16:creationId xmlns:a16="http://schemas.microsoft.com/office/drawing/2014/main" xmlns="" id="{49DC404C-3D2D-9EB1-98D6-2BEF441F3506}"/>
                </a:ext>
              </a:extLst>
            </p:cNvPr>
            <p:cNvGrpSpPr/>
            <p:nvPr/>
          </p:nvGrpSpPr>
          <p:grpSpPr>
            <a:xfrm>
              <a:off x="2161850" y="6639790"/>
              <a:ext cx="2411157" cy="552674"/>
              <a:chOff x="1256797" y="3849300"/>
              <a:chExt cx="2956101" cy="377497"/>
            </a:xfrm>
          </p:grpSpPr>
          <p:sp>
            <p:nvSpPr>
              <p:cNvPr id="23" name="תיבת טקסט 30">
                <a:extLst>
                  <a:ext uri="{FF2B5EF4-FFF2-40B4-BE49-F238E27FC236}">
                    <a16:creationId xmlns:a16="http://schemas.microsoft.com/office/drawing/2014/main" xmlns="" id="{9A05B715-D1F9-0A93-79D7-963F84C4FE42}"/>
                  </a:ext>
                </a:extLst>
              </p:cNvPr>
              <p:cNvSpPr txBox="1"/>
              <p:nvPr/>
            </p:nvSpPr>
            <p:spPr>
              <a:xfrm>
                <a:off x="1256797"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24" name="תיבת טקסט 31">
                <a:extLst>
                  <a:ext uri="{FF2B5EF4-FFF2-40B4-BE49-F238E27FC236}">
                    <a16:creationId xmlns:a16="http://schemas.microsoft.com/office/drawing/2014/main" xmlns="" id="{FD6CB911-AA0E-0329-5B44-7A7C9070B27E}"/>
                  </a:ext>
                </a:extLst>
              </p:cNvPr>
              <p:cNvSpPr txBox="1"/>
              <p:nvPr/>
            </p:nvSpPr>
            <p:spPr>
              <a:xfrm>
                <a:off x="1584413" y="3849300"/>
                <a:ext cx="439101"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25" name="תיבת טקסט 32">
                <a:extLst>
                  <a:ext uri="{FF2B5EF4-FFF2-40B4-BE49-F238E27FC236}">
                    <a16:creationId xmlns:a16="http://schemas.microsoft.com/office/drawing/2014/main" xmlns="" id="{147E6D6D-B9CA-D37F-ECEB-B6D59BD4D741}"/>
                  </a:ext>
                </a:extLst>
              </p:cNvPr>
              <p:cNvSpPr txBox="1"/>
              <p:nvPr/>
            </p:nvSpPr>
            <p:spPr>
              <a:xfrm>
                <a:off x="2157602"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26" name="תיבת טקסט 33">
                <a:extLst>
                  <a:ext uri="{FF2B5EF4-FFF2-40B4-BE49-F238E27FC236}">
                    <a16:creationId xmlns:a16="http://schemas.microsoft.com/office/drawing/2014/main" xmlns="" id="{8C331EE6-9EFA-108D-E15C-51AEDA625D81}"/>
                  </a:ext>
                </a:extLst>
              </p:cNvPr>
              <p:cNvSpPr txBox="1"/>
              <p:nvPr/>
            </p:nvSpPr>
            <p:spPr>
              <a:xfrm>
                <a:off x="2745617"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27" name="תיבת טקסט 34">
                <a:extLst>
                  <a:ext uri="{FF2B5EF4-FFF2-40B4-BE49-F238E27FC236}">
                    <a16:creationId xmlns:a16="http://schemas.microsoft.com/office/drawing/2014/main" xmlns="" id="{22010211-E68E-8737-4CAE-D06B8E32D831}"/>
                  </a:ext>
                </a:extLst>
              </p:cNvPr>
              <p:cNvSpPr txBox="1"/>
              <p:nvPr/>
            </p:nvSpPr>
            <p:spPr>
              <a:xfrm>
                <a:off x="3189101" y="3849300"/>
                <a:ext cx="322473"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28" name="תיבת טקסט 35">
                <a:extLst>
                  <a:ext uri="{FF2B5EF4-FFF2-40B4-BE49-F238E27FC236}">
                    <a16:creationId xmlns:a16="http://schemas.microsoft.com/office/drawing/2014/main" xmlns="" id="{E912B7AB-A1D2-4666-4B9B-779412C1A661}"/>
                  </a:ext>
                </a:extLst>
              </p:cNvPr>
              <p:cNvSpPr txBox="1"/>
              <p:nvPr/>
            </p:nvSpPr>
            <p:spPr>
              <a:xfrm>
                <a:off x="3702362"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29" name="מחבר ישר 36">
                <a:extLst>
                  <a:ext uri="{FF2B5EF4-FFF2-40B4-BE49-F238E27FC236}">
                    <a16:creationId xmlns:a16="http://schemas.microsoft.com/office/drawing/2014/main" xmlns="" id="{381481A1-39CB-67F5-447A-FE3845309F56}"/>
                  </a:ext>
                </a:extLst>
              </p:cNvPr>
              <p:cNvCxnSpPr/>
              <p:nvPr/>
            </p:nvCxnSpPr>
            <p:spPr>
              <a:xfrm>
                <a:off x="1303560" y="4028806"/>
                <a:ext cx="2230744" cy="0"/>
              </a:xfrm>
              <a:prstGeom prst="line">
                <a:avLst/>
              </a:prstGeom>
            </p:spPr>
            <p:style>
              <a:lnRef idx="1">
                <a:schemeClr val="dk1"/>
              </a:lnRef>
              <a:fillRef idx="0">
                <a:schemeClr val="dk1"/>
              </a:fillRef>
              <a:effectRef idx="0">
                <a:schemeClr val="dk1"/>
              </a:effectRef>
              <a:fontRef idx="minor">
                <a:schemeClr val="tx1"/>
              </a:fontRef>
            </p:style>
          </p:cxnSp>
          <p:sp>
            <p:nvSpPr>
              <p:cNvPr id="30" name="תיבת טקסט 37">
                <a:extLst>
                  <a:ext uri="{FF2B5EF4-FFF2-40B4-BE49-F238E27FC236}">
                    <a16:creationId xmlns:a16="http://schemas.microsoft.com/office/drawing/2014/main" xmlns="" id="{0C01129C-1EDF-D684-E225-EE3B470D79BD}"/>
                  </a:ext>
                </a:extLst>
              </p:cNvPr>
              <p:cNvSpPr txBox="1"/>
              <p:nvPr/>
            </p:nvSpPr>
            <p:spPr>
              <a:xfrm flipH="1">
                <a:off x="1742955"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grpSp>
      <p:grpSp>
        <p:nvGrpSpPr>
          <p:cNvPr id="36" name="Group 35">
            <a:extLst>
              <a:ext uri="{FF2B5EF4-FFF2-40B4-BE49-F238E27FC236}">
                <a16:creationId xmlns:a16="http://schemas.microsoft.com/office/drawing/2014/main" xmlns="" id="{A2A6B81D-97EA-FBDF-7AFF-AD39C539A1C2}"/>
              </a:ext>
            </a:extLst>
          </p:cNvPr>
          <p:cNvGrpSpPr/>
          <p:nvPr/>
        </p:nvGrpSpPr>
        <p:grpSpPr>
          <a:xfrm>
            <a:off x="408795" y="-21784"/>
            <a:ext cx="4975602" cy="3010293"/>
            <a:chOff x="114713" y="13064"/>
            <a:chExt cx="4975602" cy="3010293"/>
          </a:xfrm>
        </p:grpSpPr>
        <p:graphicFrame>
          <p:nvGraphicFramePr>
            <p:cNvPr id="32" name="Chart 31">
              <a:extLst>
                <a:ext uri="{FF2B5EF4-FFF2-40B4-BE49-F238E27FC236}">
                  <a16:creationId xmlns:a16="http://schemas.microsoft.com/office/drawing/2014/main" xmlns="" id="{742430AE-B2F4-4B3E-90E8-0457655EED1E}"/>
                </a:ext>
              </a:extLst>
            </p:cNvPr>
            <p:cNvGraphicFramePr>
              <a:graphicFrameLocks/>
            </p:cNvGraphicFramePr>
            <p:nvPr>
              <p:extLst>
                <p:ext uri="{D42A27DB-BD31-4B8C-83A1-F6EECF244321}">
                  <p14:modId xmlns:p14="http://schemas.microsoft.com/office/powerpoint/2010/main" val="52005180"/>
                </p:ext>
              </p:extLst>
            </p:nvPr>
          </p:nvGraphicFramePr>
          <p:xfrm>
            <a:off x="484137" y="246539"/>
            <a:ext cx="4606178" cy="27768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628429" y="749963"/>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5" name="TextBox 4"/>
            <p:cNvSpPr txBox="1"/>
            <p:nvPr/>
          </p:nvSpPr>
          <p:spPr>
            <a:xfrm>
              <a:off x="4019194" y="80354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6" name="TextBox 5"/>
            <p:cNvSpPr txBox="1"/>
            <p:nvPr/>
          </p:nvSpPr>
          <p:spPr>
            <a:xfrm>
              <a:off x="3062519" y="91256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7" name="TextBox 6"/>
            <p:cNvSpPr txBox="1"/>
            <p:nvPr/>
          </p:nvSpPr>
          <p:spPr>
            <a:xfrm>
              <a:off x="4635620" y="221312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8" name="TextBox 7"/>
            <p:cNvSpPr txBox="1"/>
            <p:nvPr/>
          </p:nvSpPr>
          <p:spPr>
            <a:xfrm>
              <a:off x="4151790" y="1081581"/>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9" name="TextBox 8"/>
            <p:cNvSpPr txBox="1"/>
            <p:nvPr/>
          </p:nvSpPr>
          <p:spPr>
            <a:xfrm>
              <a:off x="3670623" y="389404"/>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0" name="TextBox 9"/>
            <p:cNvSpPr txBox="1"/>
            <p:nvPr/>
          </p:nvSpPr>
          <p:spPr>
            <a:xfrm>
              <a:off x="3549666" y="38239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1" name="TextBox 10"/>
            <p:cNvSpPr txBox="1"/>
            <p:nvPr/>
          </p:nvSpPr>
          <p:spPr>
            <a:xfrm>
              <a:off x="3186490" y="936509"/>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2" name="TextBox 11"/>
            <p:cNvSpPr txBox="1"/>
            <p:nvPr/>
          </p:nvSpPr>
          <p:spPr>
            <a:xfrm>
              <a:off x="2601605" y="586320"/>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3" name="TextBox 12"/>
            <p:cNvSpPr txBox="1"/>
            <p:nvPr/>
          </p:nvSpPr>
          <p:spPr>
            <a:xfrm>
              <a:off x="2249227" y="1052140"/>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4" name="TextBox 13"/>
            <p:cNvSpPr txBox="1"/>
            <p:nvPr/>
          </p:nvSpPr>
          <p:spPr>
            <a:xfrm>
              <a:off x="1783692" y="1052140"/>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5" name="TextBox 14"/>
            <p:cNvSpPr txBox="1"/>
            <p:nvPr/>
          </p:nvSpPr>
          <p:spPr>
            <a:xfrm>
              <a:off x="2124636" y="693041"/>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7" name="TextBox 16"/>
            <p:cNvSpPr txBox="1"/>
            <p:nvPr/>
          </p:nvSpPr>
          <p:spPr>
            <a:xfrm>
              <a:off x="114713" y="13064"/>
              <a:ext cx="351378" cy="369332"/>
            </a:xfrm>
            <a:prstGeom prst="rect">
              <a:avLst/>
            </a:prstGeom>
            <a:noFill/>
          </p:spPr>
          <p:txBody>
            <a:bodyPr wrap="none" rtlCol="0">
              <a:spAutoFit/>
            </a:bodyPr>
            <a:lstStyle/>
            <a:p>
              <a:r>
                <a:rPr lang="en-US" b="1" dirty="0"/>
                <a:t>A</a:t>
              </a:r>
            </a:p>
          </p:txBody>
        </p:sp>
        <p:sp>
          <p:nvSpPr>
            <p:cNvPr id="51" name="TextBox 50"/>
            <p:cNvSpPr txBox="1"/>
            <p:nvPr/>
          </p:nvSpPr>
          <p:spPr>
            <a:xfrm>
              <a:off x="2717872" y="808441"/>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52" name="TextBox 51"/>
            <p:cNvSpPr txBox="1"/>
            <p:nvPr/>
          </p:nvSpPr>
          <p:spPr>
            <a:xfrm>
              <a:off x="4496686" y="2168070"/>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4" name="TextBox 33">
              <a:extLst>
                <a:ext uri="{FF2B5EF4-FFF2-40B4-BE49-F238E27FC236}">
                  <a16:creationId xmlns:a16="http://schemas.microsoft.com/office/drawing/2014/main" xmlns="" id="{EB5791D5-F736-A2F7-6593-939ED798B98E}"/>
                </a:ext>
              </a:extLst>
            </p:cNvPr>
            <p:cNvSpPr txBox="1"/>
            <p:nvPr/>
          </p:nvSpPr>
          <p:spPr>
            <a:xfrm rot="16200000">
              <a:off x="-450402" y="1342194"/>
              <a:ext cx="2452919" cy="261610"/>
            </a:xfrm>
            <a:prstGeom prst="rect">
              <a:avLst/>
            </a:prstGeom>
            <a:noFill/>
          </p:spPr>
          <p:txBody>
            <a:bodyPr wrap="square">
              <a:spAutoFit/>
            </a:bodyPr>
            <a:lstStyle/>
            <a:p>
              <a:pPr algn="ctr" rtl="0">
                <a:defRPr sz="1100" b="0" i="0" u="none" strike="noStrike" kern="1200" baseline="0">
                  <a:solidFill>
                    <a:sysClr val="windowText" lastClr="000000"/>
                  </a:solidFill>
                  <a:latin typeface="+mn-lt"/>
                  <a:ea typeface="+mn-ea"/>
                  <a:cs typeface="+mn-cs"/>
                </a:defRPr>
              </a:pPr>
              <a:r>
                <a:rPr lang="en-US" sz="1100">
                  <a:solidFill>
                    <a:sysClr val="windowText" lastClr="000000"/>
                  </a:solidFill>
                </a:rPr>
                <a:t>Fold</a:t>
              </a:r>
              <a:r>
                <a:rPr lang="en-US" sz="1100" baseline="0">
                  <a:solidFill>
                    <a:sysClr val="windowText" lastClr="000000"/>
                  </a:solidFill>
                </a:rPr>
                <a:t> </a:t>
              </a:r>
              <a:r>
                <a:rPr lang="en-US" sz="1100">
                  <a:solidFill>
                    <a:sysClr val="windowText" lastClr="000000"/>
                  </a:solidFill>
                </a:rPr>
                <a:t>Change in Gene Expression</a:t>
              </a:r>
            </a:p>
          </p:txBody>
        </p:sp>
      </p:grpSp>
    </p:spTree>
    <p:extLst>
      <p:ext uri="{BB962C8B-B14F-4D97-AF65-F5344CB8AC3E}">
        <p14:creationId xmlns:p14="http://schemas.microsoft.com/office/powerpoint/2010/main" val="73497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8891" y="7409352"/>
            <a:ext cx="6347810" cy="2308324"/>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S9. </a:t>
            </a:r>
            <a:r>
              <a:rPr lang="en-US" sz="1200" b="1" smtClean="0">
                <a:latin typeface="Times New Roman" panose="02020603050405020304" pitchFamily="18" charset="0"/>
                <a:cs typeface="Times New Roman" panose="02020603050405020304" pitchFamily="18" charset="0"/>
              </a:rPr>
              <a:t>A-E. </a:t>
            </a:r>
            <a:r>
              <a:rPr lang="en-US" sz="1200" b="1" dirty="0">
                <a:latin typeface="Times New Roman" panose="02020603050405020304" pitchFamily="18" charset="0"/>
                <a:cs typeface="Times New Roman" panose="02020603050405020304" pitchFamily="18" charset="0"/>
              </a:rPr>
              <a:t>CBD did not prevent the phagocytosis of </a:t>
            </a:r>
            <a:r>
              <a:rPr lang="en-US" sz="1200" b="1" i="1" dirty="0">
                <a:latin typeface="Times New Roman" panose="02020603050405020304" pitchFamily="18" charset="0"/>
                <a:cs typeface="Times New Roman" panose="02020603050405020304" pitchFamily="18" charset="0"/>
              </a:rPr>
              <a:t>G. vaginalis </a:t>
            </a:r>
            <a:r>
              <a:rPr lang="en-US" sz="1200" b="1" dirty="0">
                <a:latin typeface="Times New Roman" panose="02020603050405020304" pitchFamily="18" charset="0"/>
                <a:cs typeface="Times New Roman" panose="02020603050405020304" pitchFamily="18" charset="0"/>
              </a:rPr>
              <a:t>by RAW 264.7 macrophages.</a:t>
            </a:r>
            <a:r>
              <a:rPr lang="en-US" sz="1200" dirty="0">
                <a:latin typeface="Times New Roman" panose="02020603050405020304" pitchFamily="18" charset="0"/>
                <a:cs typeface="Times New Roman" panose="02020603050405020304" pitchFamily="18" charset="0"/>
              </a:rPr>
              <a:t> CFSE-labelled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a:t>
            </a:r>
            <a:r>
              <a:rPr lang="en-US" sz="1200" i="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(OD</a:t>
            </a:r>
            <a:r>
              <a:rPr lang="en-US" sz="1200" baseline="-25000" dirty="0">
                <a:latin typeface="Times New Roman" panose="02020603050405020304" pitchFamily="18" charset="0"/>
                <a:cs typeface="Times New Roman" panose="02020603050405020304" pitchFamily="18" charset="0"/>
              </a:rPr>
              <a:t>600nm</a:t>
            </a:r>
            <a:r>
              <a:rPr lang="en-US" sz="1200" dirty="0">
                <a:latin typeface="Times New Roman" panose="02020603050405020304" pitchFamily="18" charset="0"/>
                <a:cs typeface="Times New Roman" panose="02020603050405020304" pitchFamily="18" charset="0"/>
              </a:rPr>
              <a:t>=0.1) was incubated on a monolayer of RAW 264.7 macrophages in RPMI supplemented with 1% heat-inactivated fetal calf serum for 1 h at 37°C. At the end of incubation, the macrophages were washed three times with PBS before analyzing the green fluorescence of the macrophages which reflects the extend of phagocytosis. </a:t>
            </a:r>
            <a:r>
              <a:rPr lang="en-US" sz="1200" b="1" dirty="0">
                <a:latin typeface="Times New Roman" panose="02020603050405020304" pitchFamily="18" charset="0"/>
                <a:cs typeface="Times New Roman" panose="02020603050405020304" pitchFamily="18" charset="0"/>
              </a:rPr>
              <a:t>A. </a:t>
            </a:r>
            <a:r>
              <a:rPr lang="en-US" sz="1200" dirty="0">
                <a:latin typeface="Times New Roman" panose="02020603050405020304" pitchFamily="18" charset="0"/>
                <a:cs typeface="Times New Roman" panose="02020603050405020304" pitchFamily="18" charset="0"/>
              </a:rPr>
              <a:t>Histograms of green fluorescence of the indicated samples. </a:t>
            </a:r>
            <a:r>
              <a:rPr lang="en-US" sz="1200" b="1" dirty="0">
                <a:latin typeface="Times New Roman" panose="02020603050405020304" pitchFamily="18" charset="0"/>
                <a:cs typeface="Times New Roman" panose="02020603050405020304" pitchFamily="18" charset="0"/>
              </a:rPr>
              <a:t>B-C. </a:t>
            </a:r>
            <a:r>
              <a:rPr lang="en-US" sz="1200" dirty="0">
                <a:latin typeface="Times New Roman" panose="02020603050405020304" pitchFamily="18" charset="0"/>
                <a:cs typeface="Times New Roman" panose="02020603050405020304" pitchFamily="18" charset="0"/>
              </a:rPr>
              <a:t>The histograms in A are </a:t>
            </a:r>
            <a:r>
              <a:rPr lang="en-US" sz="1200" dirty="0" err="1">
                <a:latin typeface="Times New Roman" panose="02020603050405020304" pitchFamily="18" charset="0"/>
                <a:cs typeface="Times New Roman" panose="02020603050405020304" pitchFamily="18" charset="0"/>
              </a:rPr>
              <a:t>splitted</a:t>
            </a:r>
            <a:r>
              <a:rPr lang="en-US" sz="1200" dirty="0">
                <a:latin typeface="Times New Roman" panose="02020603050405020304" pitchFamily="18" charset="0"/>
                <a:cs typeface="Times New Roman" panose="02020603050405020304" pitchFamily="18" charset="0"/>
              </a:rPr>
              <a:t> into RAW macrophages without bacteria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and RAW macrophages incubated with CFSE-labeled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to better present the phagocytic profile. 50,000 events were collected for each sample on flow cytometry. </a:t>
            </a:r>
            <a:r>
              <a:rPr lang="en-US" sz="1200" b="1" dirty="0">
                <a:latin typeface="Times New Roman" panose="02020603050405020304" pitchFamily="18" charset="0"/>
                <a:cs typeface="Times New Roman" panose="02020603050405020304" pitchFamily="18" charset="0"/>
              </a:rPr>
              <a:t>D.</a:t>
            </a:r>
            <a:r>
              <a:rPr lang="en-US" sz="1200" dirty="0">
                <a:latin typeface="Times New Roman" panose="02020603050405020304" pitchFamily="18" charset="0"/>
                <a:cs typeface="Times New Roman" panose="02020603050405020304" pitchFamily="18" charset="0"/>
              </a:rPr>
              <a:t> The relative fluorescence intensities (RFI) of samples presented in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E. </a:t>
            </a:r>
            <a:r>
              <a:rPr lang="en-US" sz="1200" dirty="0">
                <a:latin typeface="Times New Roman" panose="02020603050405020304" pitchFamily="18" charset="0"/>
                <a:cs typeface="Times New Roman" panose="02020603050405020304" pitchFamily="18" charset="0"/>
              </a:rPr>
              <a:t>The percentage of macrophages that have phagocytosed CFSE-labeled </a:t>
            </a:r>
            <a:r>
              <a:rPr lang="en-US" sz="1200" i="1" dirty="0">
                <a:latin typeface="Times New Roman" panose="02020603050405020304" pitchFamily="18" charset="0"/>
                <a:cs typeface="Times New Roman" panose="02020603050405020304" pitchFamily="18" charset="0"/>
              </a:rPr>
              <a:t>G. vaginalis</a:t>
            </a:r>
            <a:r>
              <a:rPr lang="en-US" sz="1200" dirty="0">
                <a:latin typeface="Times New Roman" panose="02020603050405020304" pitchFamily="18" charset="0"/>
                <a:cs typeface="Times New Roman" panose="02020603050405020304" pitchFamily="18" charset="0"/>
              </a:rPr>
              <a:t>. There were no significant differences between CBD-treated samples and untreated or 0.1% ethanol-treated samples. N=3. The individual data are presented in open circles. </a:t>
            </a:r>
            <a:endParaRPr lang="en-US" sz="1200" dirty="0"/>
          </a:p>
        </p:txBody>
      </p:sp>
      <p:grpSp>
        <p:nvGrpSpPr>
          <p:cNvPr id="70" name="Group 69">
            <a:extLst>
              <a:ext uri="{FF2B5EF4-FFF2-40B4-BE49-F238E27FC236}">
                <a16:creationId xmlns:a16="http://schemas.microsoft.com/office/drawing/2014/main" xmlns="" id="{E91EA4D7-6D9B-A5A9-5C01-6EBF8D810CE7}"/>
              </a:ext>
            </a:extLst>
          </p:cNvPr>
          <p:cNvGrpSpPr/>
          <p:nvPr/>
        </p:nvGrpSpPr>
        <p:grpSpPr>
          <a:xfrm>
            <a:off x="122801" y="93084"/>
            <a:ext cx="6436709" cy="7100068"/>
            <a:chOff x="122801" y="93084"/>
            <a:chExt cx="6436709" cy="7100068"/>
          </a:xfrm>
        </p:grpSpPr>
        <p:graphicFrame>
          <p:nvGraphicFramePr>
            <p:cNvPr id="68" name="Chart 67">
              <a:extLst>
                <a:ext uri="{FF2B5EF4-FFF2-40B4-BE49-F238E27FC236}">
                  <a16:creationId xmlns:a16="http://schemas.microsoft.com/office/drawing/2014/main" xmlns="" id="{00000000-0008-0000-0000-000003000000}"/>
                </a:ext>
              </a:extLst>
            </p:cNvPr>
            <p:cNvGraphicFramePr>
              <a:graphicFrameLocks/>
            </p:cNvGraphicFramePr>
            <p:nvPr>
              <p:extLst>
                <p:ext uri="{D42A27DB-BD31-4B8C-83A1-F6EECF244321}">
                  <p14:modId xmlns:p14="http://schemas.microsoft.com/office/powerpoint/2010/main" val="656958048"/>
                </p:ext>
              </p:extLst>
            </p:nvPr>
          </p:nvGraphicFramePr>
          <p:xfrm>
            <a:off x="3098704" y="3551346"/>
            <a:ext cx="3302096" cy="26098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Chart 1">
              <a:extLst>
                <a:ext uri="{FF2B5EF4-FFF2-40B4-BE49-F238E27FC236}">
                  <a16:creationId xmlns:a16="http://schemas.microsoft.com/office/drawing/2014/main" xmlns="" id="{00000000-0008-0000-0000-000002000000}"/>
                </a:ext>
              </a:extLst>
            </p:cNvPr>
            <p:cNvGraphicFramePr>
              <a:graphicFrameLocks/>
            </p:cNvGraphicFramePr>
            <p:nvPr>
              <p:extLst>
                <p:ext uri="{D42A27DB-BD31-4B8C-83A1-F6EECF244321}">
                  <p14:modId xmlns:p14="http://schemas.microsoft.com/office/powerpoint/2010/main" val="3160031537"/>
                </p:ext>
              </p:extLst>
            </p:nvPr>
          </p:nvGraphicFramePr>
          <p:xfrm>
            <a:off x="2933231" y="241780"/>
            <a:ext cx="3626279" cy="2600325"/>
          </p:xfrm>
          <a:graphic>
            <a:graphicData uri="http://schemas.openxmlformats.org/drawingml/2006/chart">
              <c:chart xmlns:c="http://schemas.openxmlformats.org/drawingml/2006/chart" xmlns:r="http://schemas.openxmlformats.org/officeDocument/2006/relationships" r:id="rId3"/>
            </a:graphicData>
          </a:graphic>
        </p:graphicFrame>
        <p:grpSp>
          <p:nvGrpSpPr>
            <p:cNvPr id="28" name="Group 27"/>
            <p:cNvGrpSpPr/>
            <p:nvPr/>
          </p:nvGrpSpPr>
          <p:grpSpPr>
            <a:xfrm>
              <a:off x="3468333" y="2606308"/>
              <a:ext cx="2765116" cy="552674"/>
              <a:chOff x="3633565" y="2816220"/>
              <a:chExt cx="2867450" cy="552674"/>
            </a:xfrm>
          </p:grpSpPr>
          <p:grpSp>
            <p:nvGrpSpPr>
              <p:cNvPr id="29" name="קבוצה 29">
                <a:extLst>
                  <a:ext uri="{FF2B5EF4-FFF2-40B4-BE49-F238E27FC236}">
                    <a16:creationId xmlns:a16="http://schemas.microsoft.com/office/drawing/2014/main" xmlns="" id="{1779E8E5-4C7D-9445-934F-C88ACB25FA28}"/>
                  </a:ext>
                </a:extLst>
              </p:cNvPr>
              <p:cNvGrpSpPr/>
              <p:nvPr/>
            </p:nvGrpSpPr>
            <p:grpSpPr>
              <a:xfrm>
                <a:off x="4178978" y="2816220"/>
                <a:ext cx="2322037" cy="552674"/>
                <a:chOff x="877944" y="3849300"/>
                <a:chExt cx="3357838" cy="377497"/>
              </a:xfrm>
            </p:grpSpPr>
            <p:sp>
              <p:nvSpPr>
                <p:cNvPr id="31" name="תיבת טקסט 30">
                  <a:extLst>
                    <a:ext uri="{FF2B5EF4-FFF2-40B4-BE49-F238E27FC236}">
                      <a16:creationId xmlns:a16="http://schemas.microsoft.com/office/drawing/2014/main" xmlns="" id="{3BD253E7-409A-460B-1F9E-7A4C32D2EA85}"/>
                    </a:ext>
                  </a:extLst>
                </p:cNvPr>
                <p:cNvSpPr txBox="1"/>
                <p:nvPr/>
              </p:nvSpPr>
              <p:spPr>
                <a:xfrm>
                  <a:off x="877944"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32" name="תיבת טקסט 31">
                  <a:extLst>
                    <a:ext uri="{FF2B5EF4-FFF2-40B4-BE49-F238E27FC236}">
                      <a16:creationId xmlns:a16="http://schemas.microsoft.com/office/drawing/2014/main" xmlns="" id="{C8858FC9-1960-B2F1-A6FC-2DCBB24B0760}"/>
                    </a:ext>
                  </a:extLst>
                </p:cNvPr>
                <p:cNvSpPr txBox="1"/>
                <p:nvPr/>
              </p:nvSpPr>
              <p:spPr>
                <a:xfrm>
                  <a:off x="1312583" y="3849300"/>
                  <a:ext cx="439101"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33" name="תיבת טקסט 32">
                  <a:extLst>
                    <a:ext uri="{FF2B5EF4-FFF2-40B4-BE49-F238E27FC236}">
                      <a16:creationId xmlns:a16="http://schemas.microsoft.com/office/drawing/2014/main" xmlns="" id="{07205799-4AAC-DFF9-A2A8-7AEBD052E8A8}"/>
                    </a:ext>
                  </a:extLst>
                </p:cNvPr>
                <p:cNvSpPr txBox="1"/>
                <p:nvPr/>
              </p:nvSpPr>
              <p:spPr>
                <a:xfrm>
                  <a:off x="1906917"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34" name="תיבת טקסט 33">
                  <a:extLst>
                    <a:ext uri="{FF2B5EF4-FFF2-40B4-BE49-F238E27FC236}">
                      <a16:creationId xmlns:a16="http://schemas.microsoft.com/office/drawing/2014/main" xmlns="" id="{7BADC8E0-3FC1-2CF9-CF56-CA5DF976F777}"/>
                    </a:ext>
                  </a:extLst>
                </p:cNvPr>
                <p:cNvSpPr txBox="1"/>
                <p:nvPr/>
              </p:nvSpPr>
              <p:spPr>
                <a:xfrm>
                  <a:off x="2602724"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35" name="תיבת טקסט 34">
                  <a:extLst>
                    <a:ext uri="{FF2B5EF4-FFF2-40B4-BE49-F238E27FC236}">
                      <a16:creationId xmlns:a16="http://schemas.microsoft.com/office/drawing/2014/main" xmlns="" id="{137B92A9-B126-9665-0BA6-D24CD36B5569}"/>
                    </a:ext>
                  </a:extLst>
                </p:cNvPr>
                <p:cNvSpPr txBox="1"/>
                <p:nvPr/>
              </p:nvSpPr>
              <p:spPr>
                <a:xfrm>
                  <a:off x="3072580" y="3849300"/>
                  <a:ext cx="322472"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36" name="תיבת טקסט 35">
                  <a:extLst>
                    <a:ext uri="{FF2B5EF4-FFF2-40B4-BE49-F238E27FC236}">
                      <a16:creationId xmlns:a16="http://schemas.microsoft.com/office/drawing/2014/main" xmlns="" id="{55A690D5-CD96-FFA7-B3D8-C2C6A44ED652}"/>
                    </a:ext>
                  </a:extLst>
                </p:cNvPr>
                <p:cNvSpPr txBox="1"/>
                <p:nvPr/>
              </p:nvSpPr>
              <p:spPr>
                <a:xfrm>
                  <a:off x="3725246"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37" name="מחבר ישר 36">
                  <a:extLst>
                    <a:ext uri="{FF2B5EF4-FFF2-40B4-BE49-F238E27FC236}">
                      <a16:creationId xmlns:a16="http://schemas.microsoft.com/office/drawing/2014/main" xmlns="" id="{AA71E29A-EE75-B75B-489C-DBA07F68D895}"/>
                    </a:ext>
                  </a:extLst>
                </p:cNvPr>
                <p:cNvCxnSpPr/>
                <p:nvPr/>
              </p:nvCxnSpPr>
              <p:spPr>
                <a:xfrm>
                  <a:off x="1113757" y="4037596"/>
                  <a:ext cx="2453817" cy="0"/>
                </a:xfrm>
                <a:prstGeom prst="line">
                  <a:avLst/>
                </a:prstGeom>
              </p:spPr>
              <p:style>
                <a:lnRef idx="1">
                  <a:schemeClr val="dk1"/>
                </a:lnRef>
                <a:fillRef idx="0">
                  <a:schemeClr val="dk1"/>
                </a:fillRef>
                <a:effectRef idx="0">
                  <a:schemeClr val="dk1"/>
                </a:effectRef>
                <a:fontRef idx="minor">
                  <a:schemeClr val="tx1"/>
                </a:fontRef>
              </p:style>
            </p:cxnSp>
            <p:sp>
              <p:nvSpPr>
                <p:cNvPr id="38" name="תיבת טקסט 37">
                  <a:extLst>
                    <a:ext uri="{FF2B5EF4-FFF2-40B4-BE49-F238E27FC236}">
                      <a16:creationId xmlns:a16="http://schemas.microsoft.com/office/drawing/2014/main" xmlns="" id="{BC740E8C-5903-06E0-4BAE-069B7415C170}"/>
                    </a:ext>
                  </a:extLst>
                </p:cNvPr>
                <p:cNvSpPr txBox="1"/>
                <p:nvPr/>
              </p:nvSpPr>
              <p:spPr>
                <a:xfrm flipH="1">
                  <a:off x="1717562"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sp>
            <p:nvSpPr>
              <p:cNvPr id="30" name="תיבת טקסט 35">
                <a:extLst>
                  <a:ext uri="{FF2B5EF4-FFF2-40B4-BE49-F238E27FC236}">
                    <a16:creationId xmlns:a16="http://schemas.microsoft.com/office/drawing/2014/main" xmlns="" id="{55A690D5-CD96-FFA7-B3D8-C2C6A44ED652}"/>
                  </a:ext>
                </a:extLst>
              </p:cNvPr>
              <p:cNvSpPr txBox="1"/>
              <p:nvPr/>
            </p:nvSpPr>
            <p:spPr>
              <a:xfrm>
                <a:off x="3633565" y="2816221"/>
                <a:ext cx="653360" cy="46166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No </a:t>
                </a:r>
              </a:p>
              <a:p>
                <a:pPr algn="ctr"/>
                <a:r>
                  <a:rPr lang="en-US" sz="1200" dirty="0">
                    <a:latin typeface="Arial" panose="020B0604020202020204" pitchFamily="34" charset="0"/>
                    <a:cs typeface="Arial" panose="020B0604020202020204" pitchFamily="34" charset="0"/>
                  </a:rPr>
                  <a:t>bacteria</a:t>
                </a:r>
                <a:endParaRPr lang="he-IL" sz="1200" dirty="0">
                  <a:latin typeface="Arial" panose="020B0604020202020204" pitchFamily="34" charset="0"/>
                  <a:cs typeface="Arial" panose="020B0604020202020204" pitchFamily="34" charset="0"/>
                </a:endParaRPr>
              </a:p>
            </p:txBody>
          </p:sp>
        </p:grpSp>
        <p:grpSp>
          <p:nvGrpSpPr>
            <p:cNvPr id="39" name="Group 38"/>
            <p:cNvGrpSpPr/>
            <p:nvPr/>
          </p:nvGrpSpPr>
          <p:grpSpPr>
            <a:xfrm>
              <a:off x="3446662" y="5743610"/>
              <a:ext cx="2782048" cy="552674"/>
              <a:chOff x="3633565" y="2816220"/>
              <a:chExt cx="2885009" cy="552674"/>
            </a:xfrm>
          </p:grpSpPr>
          <p:grpSp>
            <p:nvGrpSpPr>
              <p:cNvPr id="40" name="קבוצה 29">
                <a:extLst>
                  <a:ext uri="{FF2B5EF4-FFF2-40B4-BE49-F238E27FC236}">
                    <a16:creationId xmlns:a16="http://schemas.microsoft.com/office/drawing/2014/main" xmlns="" id="{1779E8E5-4C7D-9445-934F-C88ACB25FA28}"/>
                  </a:ext>
                </a:extLst>
              </p:cNvPr>
              <p:cNvGrpSpPr/>
              <p:nvPr/>
            </p:nvGrpSpPr>
            <p:grpSpPr>
              <a:xfrm>
                <a:off x="4231658" y="2816220"/>
                <a:ext cx="2286916" cy="552674"/>
                <a:chOff x="954123" y="3849300"/>
                <a:chExt cx="3307052" cy="377497"/>
              </a:xfrm>
            </p:grpSpPr>
            <p:sp>
              <p:nvSpPr>
                <p:cNvPr id="42" name="תיבת טקסט 30">
                  <a:extLst>
                    <a:ext uri="{FF2B5EF4-FFF2-40B4-BE49-F238E27FC236}">
                      <a16:creationId xmlns:a16="http://schemas.microsoft.com/office/drawing/2014/main" xmlns="" id="{3BD253E7-409A-460B-1F9E-7A4C32D2EA85}"/>
                    </a:ext>
                  </a:extLst>
                </p:cNvPr>
                <p:cNvSpPr txBox="1"/>
                <p:nvPr/>
              </p:nvSpPr>
              <p:spPr>
                <a:xfrm>
                  <a:off x="954123"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43" name="תיבת טקסט 31">
                  <a:extLst>
                    <a:ext uri="{FF2B5EF4-FFF2-40B4-BE49-F238E27FC236}">
                      <a16:creationId xmlns:a16="http://schemas.microsoft.com/office/drawing/2014/main" xmlns="" id="{C8858FC9-1960-B2F1-A6FC-2DCBB24B0760}"/>
                    </a:ext>
                  </a:extLst>
                </p:cNvPr>
                <p:cNvSpPr txBox="1"/>
                <p:nvPr/>
              </p:nvSpPr>
              <p:spPr>
                <a:xfrm>
                  <a:off x="1337975" y="3849300"/>
                  <a:ext cx="439102"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44" name="תיבת טקסט 32">
                  <a:extLst>
                    <a:ext uri="{FF2B5EF4-FFF2-40B4-BE49-F238E27FC236}">
                      <a16:creationId xmlns:a16="http://schemas.microsoft.com/office/drawing/2014/main" xmlns="" id="{07205799-4AAC-DFF9-A2A8-7AEBD052E8A8}"/>
                    </a:ext>
                  </a:extLst>
                </p:cNvPr>
                <p:cNvSpPr txBox="1"/>
                <p:nvPr/>
              </p:nvSpPr>
              <p:spPr>
                <a:xfrm>
                  <a:off x="1983096"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45" name="תיבת טקסט 33">
                  <a:extLst>
                    <a:ext uri="{FF2B5EF4-FFF2-40B4-BE49-F238E27FC236}">
                      <a16:creationId xmlns:a16="http://schemas.microsoft.com/office/drawing/2014/main" xmlns="" id="{7BADC8E0-3FC1-2CF9-CF56-CA5DF976F777}"/>
                    </a:ext>
                  </a:extLst>
                </p:cNvPr>
                <p:cNvSpPr txBox="1"/>
                <p:nvPr/>
              </p:nvSpPr>
              <p:spPr>
                <a:xfrm>
                  <a:off x="2653509"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46" name="תיבת טקסט 34">
                  <a:extLst>
                    <a:ext uri="{FF2B5EF4-FFF2-40B4-BE49-F238E27FC236}">
                      <a16:creationId xmlns:a16="http://schemas.microsoft.com/office/drawing/2014/main" xmlns="" id="{137B92A9-B126-9665-0BA6-D24CD36B5569}"/>
                    </a:ext>
                  </a:extLst>
                </p:cNvPr>
                <p:cNvSpPr txBox="1"/>
                <p:nvPr/>
              </p:nvSpPr>
              <p:spPr>
                <a:xfrm>
                  <a:off x="3148758" y="3849300"/>
                  <a:ext cx="322472"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47" name="תיבת טקסט 35">
                  <a:extLst>
                    <a:ext uri="{FF2B5EF4-FFF2-40B4-BE49-F238E27FC236}">
                      <a16:creationId xmlns:a16="http://schemas.microsoft.com/office/drawing/2014/main" xmlns="" id="{55A690D5-CD96-FFA7-B3D8-C2C6A44ED652}"/>
                    </a:ext>
                  </a:extLst>
                </p:cNvPr>
                <p:cNvSpPr txBox="1"/>
                <p:nvPr/>
              </p:nvSpPr>
              <p:spPr>
                <a:xfrm>
                  <a:off x="3750639"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48" name="מחבר ישר 36">
                  <a:extLst>
                    <a:ext uri="{FF2B5EF4-FFF2-40B4-BE49-F238E27FC236}">
                      <a16:creationId xmlns:a16="http://schemas.microsoft.com/office/drawing/2014/main" xmlns="" id="{AA71E29A-EE75-B75B-489C-DBA07F68D895}"/>
                    </a:ext>
                  </a:extLst>
                </p:cNvPr>
                <p:cNvCxnSpPr/>
                <p:nvPr/>
              </p:nvCxnSpPr>
              <p:spPr>
                <a:xfrm>
                  <a:off x="1113757" y="4037596"/>
                  <a:ext cx="2453817" cy="0"/>
                </a:xfrm>
                <a:prstGeom prst="line">
                  <a:avLst/>
                </a:prstGeom>
              </p:spPr>
              <p:style>
                <a:lnRef idx="1">
                  <a:schemeClr val="dk1"/>
                </a:lnRef>
                <a:fillRef idx="0">
                  <a:schemeClr val="dk1"/>
                </a:fillRef>
                <a:effectRef idx="0">
                  <a:schemeClr val="dk1"/>
                </a:effectRef>
                <a:fontRef idx="minor">
                  <a:schemeClr val="tx1"/>
                </a:fontRef>
              </p:style>
            </p:cxnSp>
            <p:sp>
              <p:nvSpPr>
                <p:cNvPr id="49" name="תיבת טקסט 37">
                  <a:extLst>
                    <a:ext uri="{FF2B5EF4-FFF2-40B4-BE49-F238E27FC236}">
                      <a16:creationId xmlns:a16="http://schemas.microsoft.com/office/drawing/2014/main" xmlns="" id="{BC740E8C-5903-06E0-4BAE-069B7415C170}"/>
                    </a:ext>
                  </a:extLst>
                </p:cNvPr>
                <p:cNvSpPr txBox="1"/>
                <p:nvPr/>
              </p:nvSpPr>
              <p:spPr>
                <a:xfrm flipH="1">
                  <a:off x="1742955"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sp>
            <p:nvSpPr>
              <p:cNvPr id="41" name="תיבת טקסט 35">
                <a:extLst>
                  <a:ext uri="{FF2B5EF4-FFF2-40B4-BE49-F238E27FC236}">
                    <a16:creationId xmlns:a16="http://schemas.microsoft.com/office/drawing/2014/main" xmlns="" id="{55A690D5-CD96-FFA7-B3D8-C2C6A44ED652}"/>
                  </a:ext>
                </a:extLst>
              </p:cNvPr>
              <p:cNvSpPr txBox="1"/>
              <p:nvPr/>
            </p:nvSpPr>
            <p:spPr>
              <a:xfrm>
                <a:off x="3633565" y="2816221"/>
                <a:ext cx="653360" cy="46166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No </a:t>
                </a:r>
              </a:p>
              <a:p>
                <a:pPr algn="ctr"/>
                <a:r>
                  <a:rPr lang="en-US" sz="1200" dirty="0">
                    <a:latin typeface="Arial" panose="020B0604020202020204" pitchFamily="34" charset="0"/>
                    <a:cs typeface="Arial" panose="020B0604020202020204" pitchFamily="34" charset="0"/>
                  </a:rPr>
                  <a:t>bacteria</a:t>
                </a:r>
                <a:endParaRPr lang="he-IL" sz="1200" dirty="0">
                  <a:latin typeface="Arial" panose="020B0604020202020204" pitchFamily="34" charset="0"/>
                  <a:cs typeface="Arial" panose="020B0604020202020204" pitchFamily="34" charset="0"/>
                </a:endParaRPr>
              </a:p>
            </p:txBody>
          </p:sp>
        </p:grpSp>
        <p:grpSp>
          <p:nvGrpSpPr>
            <p:cNvPr id="58" name="Group 57"/>
            <p:cNvGrpSpPr/>
            <p:nvPr/>
          </p:nvGrpSpPr>
          <p:grpSpPr>
            <a:xfrm>
              <a:off x="159990" y="451656"/>
              <a:ext cx="2654474" cy="6741496"/>
              <a:chOff x="0" y="414085"/>
              <a:chExt cx="2654474" cy="6741496"/>
            </a:xfrm>
          </p:grpSpPr>
          <p:pic>
            <p:nvPicPr>
              <p:cNvPr id="5" name="Picture 5"/>
              <p:cNvPicPr>
                <a:picLocks/>
              </p:cNvPicPr>
              <p:nvPr/>
            </p:nvPicPr>
            <p:blipFill>
              <a:blip r:embed="rId4"/>
              <a:stretch>
                <a:fillRect/>
              </a:stretch>
            </p:blipFill>
            <p:spPr>
              <a:xfrm>
                <a:off x="138500" y="572187"/>
                <a:ext cx="2486025" cy="2057400"/>
              </a:xfrm>
              <a:prstGeom prst="rect">
                <a:avLst/>
              </a:prstGeom>
            </p:spPr>
          </p:pic>
          <p:sp>
            <p:nvSpPr>
              <p:cNvPr id="6" name="TextBox 5"/>
              <p:cNvSpPr txBox="1"/>
              <p:nvPr/>
            </p:nvSpPr>
            <p:spPr>
              <a:xfrm>
                <a:off x="734551" y="2489264"/>
                <a:ext cx="1574470" cy="276999"/>
              </a:xfrm>
              <a:prstGeom prst="rect">
                <a:avLst/>
              </a:prstGeom>
              <a:noFill/>
            </p:spPr>
            <p:txBody>
              <a:bodyPr wrap="none" rtlCol="0">
                <a:spAutoFit/>
              </a:bodyPr>
              <a:lstStyle/>
              <a:p>
                <a:r>
                  <a:rPr lang="en-US" sz="1200" dirty="0"/>
                  <a:t>Green Fluorescence</a:t>
                </a:r>
              </a:p>
            </p:txBody>
          </p:sp>
          <p:sp>
            <p:nvSpPr>
              <p:cNvPr id="7" name="TextBox 6"/>
              <p:cNvSpPr txBox="1"/>
              <p:nvPr/>
            </p:nvSpPr>
            <p:spPr>
              <a:xfrm rot="16200000">
                <a:off x="-158216" y="1338562"/>
                <a:ext cx="593432" cy="276999"/>
              </a:xfrm>
              <a:prstGeom prst="rect">
                <a:avLst/>
              </a:prstGeom>
              <a:noFill/>
            </p:spPr>
            <p:txBody>
              <a:bodyPr wrap="none" rtlCol="0">
                <a:spAutoFit/>
              </a:bodyPr>
              <a:lstStyle/>
              <a:p>
                <a:r>
                  <a:rPr lang="en-US" sz="1200" dirty="0"/>
                  <a:t>Count</a:t>
                </a:r>
              </a:p>
            </p:txBody>
          </p:sp>
          <p:grpSp>
            <p:nvGrpSpPr>
              <p:cNvPr id="8" name="Group 7"/>
              <p:cNvGrpSpPr/>
              <p:nvPr/>
            </p:nvGrpSpPr>
            <p:grpSpPr>
              <a:xfrm>
                <a:off x="1450721" y="660596"/>
                <a:ext cx="1083075" cy="1039497"/>
                <a:chOff x="2190051" y="5029422"/>
                <a:chExt cx="1083075" cy="1039497"/>
              </a:xfrm>
            </p:grpSpPr>
            <p:sp>
              <p:nvSpPr>
                <p:cNvPr id="9" name="Rectangle 8"/>
                <p:cNvSpPr/>
                <p:nvPr/>
              </p:nvSpPr>
              <p:spPr>
                <a:xfrm>
                  <a:off x="2190051" y="5097382"/>
                  <a:ext cx="106018" cy="106017"/>
                </a:xfrm>
                <a:prstGeom prst="rect">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190051" y="5231064"/>
                  <a:ext cx="106018" cy="106017"/>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190051" y="5357126"/>
                  <a:ext cx="106018" cy="10601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190051" y="5488154"/>
                  <a:ext cx="106018" cy="106017"/>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190051" y="5627211"/>
                  <a:ext cx="106018" cy="106017"/>
                </a:xfrm>
                <a:prstGeom prst="rect">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190051" y="5755065"/>
                  <a:ext cx="106018" cy="106017"/>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190051" y="5887702"/>
                  <a:ext cx="106018" cy="106017"/>
                </a:xfrm>
                <a:prstGeom prst="rect">
                  <a:avLst/>
                </a:prstGeom>
                <a:solidFill>
                  <a:schemeClr val="accent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234059" y="5029422"/>
                  <a:ext cx="1031051" cy="230832"/>
                </a:xfrm>
                <a:prstGeom prst="rect">
                  <a:avLst/>
                </a:prstGeom>
                <a:noFill/>
              </p:spPr>
              <p:txBody>
                <a:bodyPr wrap="none" rtlCol="0">
                  <a:spAutoFit/>
                </a:bodyPr>
                <a:lstStyle/>
                <a:p>
                  <a:r>
                    <a:rPr lang="en-US" sz="900" dirty="0"/>
                    <a:t>RAW cells alone</a:t>
                  </a:r>
                </a:p>
              </p:txBody>
            </p:sp>
            <p:sp>
              <p:nvSpPr>
                <p:cNvPr id="17" name="TextBox 16"/>
                <p:cNvSpPr txBox="1"/>
                <p:nvPr/>
              </p:nvSpPr>
              <p:spPr>
                <a:xfrm>
                  <a:off x="2234059" y="5158334"/>
                  <a:ext cx="556563" cy="230832"/>
                </a:xfrm>
                <a:prstGeom prst="rect">
                  <a:avLst/>
                </a:prstGeom>
                <a:noFill/>
              </p:spPr>
              <p:txBody>
                <a:bodyPr wrap="none" rtlCol="0">
                  <a:spAutoFit/>
                </a:bodyPr>
                <a:lstStyle/>
                <a:p>
                  <a:r>
                    <a:rPr lang="en-US" sz="900" dirty="0"/>
                    <a:t>Control</a:t>
                  </a:r>
                </a:p>
              </p:txBody>
            </p:sp>
            <p:sp>
              <p:nvSpPr>
                <p:cNvPr id="18" name="TextBox 17"/>
                <p:cNvSpPr txBox="1"/>
                <p:nvPr/>
              </p:nvSpPr>
              <p:spPr>
                <a:xfrm>
                  <a:off x="2234059" y="5297279"/>
                  <a:ext cx="1039067" cy="230832"/>
                </a:xfrm>
                <a:prstGeom prst="rect">
                  <a:avLst/>
                </a:prstGeom>
                <a:noFill/>
              </p:spPr>
              <p:txBody>
                <a:bodyPr wrap="none" rtlCol="0">
                  <a:spAutoFit/>
                </a:bodyPr>
                <a:lstStyle/>
                <a:p>
                  <a:r>
                    <a:rPr lang="en-US" sz="900" dirty="0"/>
                    <a:t>1.25 µg/mL CBD</a:t>
                  </a:r>
                </a:p>
              </p:txBody>
            </p:sp>
            <p:sp>
              <p:nvSpPr>
                <p:cNvPr id="19" name="TextBox 18"/>
                <p:cNvSpPr txBox="1"/>
                <p:nvPr/>
              </p:nvSpPr>
              <p:spPr>
                <a:xfrm>
                  <a:off x="2234059" y="5428457"/>
                  <a:ext cx="974947" cy="230832"/>
                </a:xfrm>
                <a:prstGeom prst="rect">
                  <a:avLst/>
                </a:prstGeom>
                <a:noFill/>
              </p:spPr>
              <p:txBody>
                <a:bodyPr wrap="none" rtlCol="0">
                  <a:spAutoFit/>
                </a:bodyPr>
                <a:lstStyle/>
                <a:p>
                  <a:r>
                    <a:rPr lang="en-US" sz="900" dirty="0"/>
                    <a:t>2.5 µg/mL CBD</a:t>
                  </a:r>
                </a:p>
              </p:txBody>
            </p:sp>
            <p:sp>
              <p:nvSpPr>
                <p:cNvPr id="20" name="TextBox 19"/>
                <p:cNvSpPr txBox="1"/>
                <p:nvPr/>
              </p:nvSpPr>
              <p:spPr>
                <a:xfrm>
                  <a:off x="2229808" y="5566347"/>
                  <a:ext cx="878767" cy="230832"/>
                </a:xfrm>
                <a:prstGeom prst="rect">
                  <a:avLst/>
                </a:prstGeom>
                <a:noFill/>
              </p:spPr>
              <p:txBody>
                <a:bodyPr wrap="none" rtlCol="0">
                  <a:spAutoFit/>
                </a:bodyPr>
                <a:lstStyle/>
                <a:p>
                  <a:r>
                    <a:rPr lang="en-US" sz="900" dirty="0"/>
                    <a:t>5 µg/mL CBD</a:t>
                  </a:r>
                </a:p>
              </p:txBody>
            </p:sp>
            <p:sp>
              <p:nvSpPr>
                <p:cNvPr id="21" name="TextBox 20"/>
                <p:cNvSpPr txBox="1"/>
                <p:nvPr/>
              </p:nvSpPr>
              <p:spPr>
                <a:xfrm>
                  <a:off x="2216556" y="5700760"/>
                  <a:ext cx="942887" cy="230832"/>
                </a:xfrm>
                <a:prstGeom prst="rect">
                  <a:avLst/>
                </a:prstGeom>
                <a:noFill/>
              </p:spPr>
              <p:txBody>
                <a:bodyPr wrap="none" rtlCol="0">
                  <a:spAutoFit/>
                </a:bodyPr>
                <a:lstStyle/>
                <a:p>
                  <a:r>
                    <a:rPr lang="en-US" sz="900" dirty="0"/>
                    <a:t>10 µg/mL CBD</a:t>
                  </a:r>
                </a:p>
              </p:txBody>
            </p:sp>
            <p:sp>
              <p:nvSpPr>
                <p:cNvPr id="22" name="TextBox 21"/>
                <p:cNvSpPr txBox="1"/>
                <p:nvPr/>
              </p:nvSpPr>
              <p:spPr>
                <a:xfrm>
                  <a:off x="2229808" y="5838087"/>
                  <a:ext cx="870751" cy="230832"/>
                </a:xfrm>
                <a:prstGeom prst="rect">
                  <a:avLst/>
                </a:prstGeom>
                <a:noFill/>
              </p:spPr>
              <p:txBody>
                <a:bodyPr wrap="none" rtlCol="0">
                  <a:spAutoFit/>
                </a:bodyPr>
                <a:lstStyle/>
                <a:p>
                  <a:r>
                    <a:rPr lang="en-US" sz="900" dirty="0"/>
                    <a:t>0.1% Ethanol</a:t>
                  </a:r>
                </a:p>
              </p:txBody>
            </p:sp>
          </p:grpSp>
          <p:sp>
            <p:nvSpPr>
              <p:cNvPr id="23" name="TextBox 22"/>
              <p:cNvSpPr txBox="1"/>
              <p:nvPr/>
            </p:nvSpPr>
            <p:spPr>
              <a:xfrm>
                <a:off x="515572" y="414085"/>
                <a:ext cx="1914307" cy="276999"/>
              </a:xfrm>
              <a:prstGeom prst="rect">
                <a:avLst/>
              </a:prstGeom>
              <a:noFill/>
            </p:spPr>
            <p:txBody>
              <a:bodyPr wrap="none" rtlCol="0">
                <a:spAutoFit/>
              </a:bodyPr>
              <a:lstStyle/>
              <a:p>
                <a:r>
                  <a:rPr lang="en-US" sz="1200" dirty="0"/>
                  <a:t>CBD during co-cultivation</a:t>
                </a:r>
              </a:p>
            </p:txBody>
          </p:sp>
          <p:pic>
            <p:nvPicPr>
              <p:cNvPr id="27" name="Picture 7"/>
              <p:cNvPicPr>
                <a:picLocks/>
              </p:cNvPicPr>
              <p:nvPr/>
            </p:nvPicPr>
            <p:blipFill>
              <a:blip r:embed="rId5"/>
              <a:stretch>
                <a:fillRect/>
              </a:stretch>
            </p:blipFill>
            <p:spPr>
              <a:xfrm>
                <a:off x="277000" y="4943605"/>
                <a:ext cx="2377474" cy="2057400"/>
              </a:xfrm>
              <a:prstGeom prst="rect">
                <a:avLst/>
              </a:prstGeom>
            </p:spPr>
          </p:pic>
          <p:grpSp>
            <p:nvGrpSpPr>
              <p:cNvPr id="52" name="Group 51"/>
              <p:cNvGrpSpPr/>
              <p:nvPr/>
            </p:nvGrpSpPr>
            <p:grpSpPr>
              <a:xfrm>
                <a:off x="47624" y="2773098"/>
                <a:ext cx="2576901" cy="2078654"/>
                <a:chOff x="47624" y="2829522"/>
                <a:chExt cx="2576901" cy="2078654"/>
              </a:xfrm>
            </p:grpSpPr>
            <p:pic>
              <p:nvPicPr>
                <p:cNvPr id="26" name="Picture 6"/>
                <p:cNvPicPr>
                  <a:picLocks/>
                </p:cNvPicPr>
                <p:nvPr/>
              </p:nvPicPr>
              <p:blipFill>
                <a:blip r:embed="rId6"/>
                <a:stretch>
                  <a:fillRect/>
                </a:stretch>
              </p:blipFill>
              <p:spPr>
                <a:xfrm>
                  <a:off x="186125" y="2829522"/>
                  <a:ext cx="2438400" cy="2078654"/>
                </a:xfrm>
                <a:prstGeom prst="rect">
                  <a:avLst/>
                </a:prstGeom>
              </p:spPr>
            </p:pic>
            <p:sp>
              <p:nvSpPr>
                <p:cNvPr id="50" name="TextBox 49"/>
                <p:cNvSpPr txBox="1"/>
                <p:nvPr/>
              </p:nvSpPr>
              <p:spPr>
                <a:xfrm rot="16200000">
                  <a:off x="-110592" y="3553845"/>
                  <a:ext cx="593432" cy="276999"/>
                </a:xfrm>
                <a:prstGeom prst="rect">
                  <a:avLst/>
                </a:prstGeom>
                <a:noFill/>
              </p:spPr>
              <p:txBody>
                <a:bodyPr wrap="none" rtlCol="0">
                  <a:spAutoFit/>
                </a:bodyPr>
                <a:lstStyle/>
                <a:p>
                  <a:r>
                    <a:rPr lang="en-US" sz="1200" dirty="0"/>
                    <a:t>Count</a:t>
                  </a:r>
                </a:p>
              </p:txBody>
            </p:sp>
          </p:grpSp>
          <p:sp>
            <p:nvSpPr>
              <p:cNvPr id="51" name="TextBox 50"/>
              <p:cNvSpPr txBox="1"/>
              <p:nvPr/>
            </p:nvSpPr>
            <p:spPr>
              <a:xfrm rot="16200000">
                <a:off x="-110592" y="5654678"/>
                <a:ext cx="593432" cy="276999"/>
              </a:xfrm>
              <a:prstGeom prst="rect">
                <a:avLst/>
              </a:prstGeom>
              <a:noFill/>
            </p:spPr>
            <p:txBody>
              <a:bodyPr wrap="none" rtlCol="0">
                <a:spAutoFit/>
              </a:bodyPr>
              <a:lstStyle/>
              <a:p>
                <a:r>
                  <a:rPr lang="en-US" sz="1200" dirty="0"/>
                  <a:t>Count</a:t>
                </a:r>
              </a:p>
            </p:txBody>
          </p:sp>
          <p:sp>
            <p:nvSpPr>
              <p:cNvPr id="55" name="TextBox 54"/>
              <p:cNvSpPr txBox="1"/>
              <p:nvPr/>
            </p:nvSpPr>
            <p:spPr>
              <a:xfrm>
                <a:off x="721151" y="4713252"/>
                <a:ext cx="1574470" cy="276999"/>
              </a:xfrm>
              <a:prstGeom prst="rect">
                <a:avLst/>
              </a:prstGeom>
              <a:noFill/>
            </p:spPr>
            <p:txBody>
              <a:bodyPr wrap="none" rtlCol="0">
                <a:spAutoFit/>
              </a:bodyPr>
              <a:lstStyle/>
              <a:p>
                <a:r>
                  <a:rPr lang="en-US" sz="1200" dirty="0"/>
                  <a:t>Green Fluorescence</a:t>
                </a:r>
              </a:p>
            </p:txBody>
          </p:sp>
          <p:sp>
            <p:nvSpPr>
              <p:cNvPr id="56" name="TextBox 55"/>
              <p:cNvSpPr txBox="1"/>
              <p:nvPr/>
            </p:nvSpPr>
            <p:spPr>
              <a:xfrm>
                <a:off x="716495" y="6878582"/>
                <a:ext cx="1574470" cy="276999"/>
              </a:xfrm>
              <a:prstGeom prst="rect">
                <a:avLst/>
              </a:prstGeom>
              <a:noFill/>
            </p:spPr>
            <p:txBody>
              <a:bodyPr wrap="none" rtlCol="0">
                <a:spAutoFit/>
              </a:bodyPr>
              <a:lstStyle/>
              <a:p>
                <a:r>
                  <a:rPr lang="en-US" sz="1200" dirty="0"/>
                  <a:t>Green Fluorescence</a:t>
                </a:r>
              </a:p>
            </p:txBody>
          </p:sp>
        </p:grpSp>
        <p:sp>
          <p:nvSpPr>
            <p:cNvPr id="59" name="TextBox 58"/>
            <p:cNvSpPr txBox="1"/>
            <p:nvPr/>
          </p:nvSpPr>
          <p:spPr>
            <a:xfrm>
              <a:off x="129538" y="233282"/>
              <a:ext cx="351378" cy="369332"/>
            </a:xfrm>
            <a:prstGeom prst="rect">
              <a:avLst/>
            </a:prstGeom>
            <a:noFill/>
          </p:spPr>
          <p:txBody>
            <a:bodyPr wrap="none" rtlCol="0">
              <a:spAutoFit/>
            </a:bodyPr>
            <a:lstStyle/>
            <a:p>
              <a:r>
                <a:rPr lang="en-US" b="1" dirty="0"/>
                <a:t>A</a:t>
              </a:r>
            </a:p>
          </p:txBody>
        </p:sp>
        <p:sp>
          <p:nvSpPr>
            <p:cNvPr id="60" name="TextBox 59"/>
            <p:cNvSpPr txBox="1"/>
            <p:nvPr/>
          </p:nvSpPr>
          <p:spPr>
            <a:xfrm>
              <a:off x="130389" y="2626003"/>
              <a:ext cx="351378" cy="369332"/>
            </a:xfrm>
            <a:prstGeom prst="rect">
              <a:avLst/>
            </a:prstGeom>
            <a:noFill/>
          </p:spPr>
          <p:txBody>
            <a:bodyPr wrap="none" rtlCol="0">
              <a:spAutoFit/>
            </a:bodyPr>
            <a:lstStyle/>
            <a:p>
              <a:r>
                <a:rPr lang="en-US" b="1" dirty="0"/>
                <a:t>B</a:t>
              </a:r>
            </a:p>
          </p:txBody>
        </p:sp>
        <p:sp>
          <p:nvSpPr>
            <p:cNvPr id="61" name="TextBox 60"/>
            <p:cNvSpPr txBox="1"/>
            <p:nvPr/>
          </p:nvSpPr>
          <p:spPr>
            <a:xfrm>
              <a:off x="122801" y="4781945"/>
              <a:ext cx="351378" cy="369332"/>
            </a:xfrm>
            <a:prstGeom prst="rect">
              <a:avLst/>
            </a:prstGeom>
            <a:noFill/>
          </p:spPr>
          <p:txBody>
            <a:bodyPr wrap="none" rtlCol="0">
              <a:spAutoFit/>
            </a:bodyPr>
            <a:lstStyle/>
            <a:p>
              <a:r>
                <a:rPr lang="en-US" b="1" dirty="0"/>
                <a:t>C</a:t>
              </a:r>
            </a:p>
          </p:txBody>
        </p:sp>
        <p:sp>
          <p:nvSpPr>
            <p:cNvPr id="62" name="TextBox 61"/>
            <p:cNvSpPr txBox="1"/>
            <p:nvPr/>
          </p:nvSpPr>
          <p:spPr>
            <a:xfrm>
              <a:off x="2784236" y="236766"/>
              <a:ext cx="351378" cy="369332"/>
            </a:xfrm>
            <a:prstGeom prst="rect">
              <a:avLst/>
            </a:prstGeom>
            <a:noFill/>
          </p:spPr>
          <p:txBody>
            <a:bodyPr wrap="none" rtlCol="0">
              <a:spAutoFit/>
            </a:bodyPr>
            <a:lstStyle/>
            <a:p>
              <a:r>
                <a:rPr lang="en-US" b="1" dirty="0"/>
                <a:t>D</a:t>
              </a:r>
            </a:p>
          </p:txBody>
        </p:sp>
        <p:sp>
          <p:nvSpPr>
            <p:cNvPr id="63" name="TextBox 62"/>
            <p:cNvSpPr txBox="1"/>
            <p:nvPr/>
          </p:nvSpPr>
          <p:spPr>
            <a:xfrm>
              <a:off x="2773876" y="3339204"/>
              <a:ext cx="351378" cy="369332"/>
            </a:xfrm>
            <a:prstGeom prst="rect">
              <a:avLst/>
            </a:prstGeom>
            <a:noFill/>
          </p:spPr>
          <p:txBody>
            <a:bodyPr wrap="none" rtlCol="0">
              <a:spAutoFit/>
            </a:bodyPr>
            <a:lstStyle/>
            <a:p>
              <a:r>
                <a:rPr lang="en-US" b="1" dirty="0"/>
                <a:t>E</a:t>
              </a:r>
            </a:p>
          </p:txBody>
        </p:sp>
        <p:sp>
          <p:nvSpPr>
            <p:cNvPr id="53" name="TextBox 52">
              <a:extLst>
                <a:ext uri="{FF2B5EF4-FFF2-40B4-BE49-F238E27FC236}">
                  <a16:creationId xmlns:a16="http://schemas.microsoft.com/office/drawing/2014/main" xmlns="" id="{CA83397C-D005-32B9-72EC-8190452431FB}"/>
                </a:ext>
              </a:extLst>
            </p:cNvPr>
            <p:cNvSpPr txBox="1"/>
            <p:nvPr/>
          </p:nvSpPr>
          <p:spPr>
            <a:xfrm>
              <a:off x="3404954" y="3452725"/>
              <a:ext cx="2896323" cy="276999"/>
            </a:xfrm>
            <a:prstGeom prst="rect">
              <a:avLst/>
            </a:prstGeom>
            <a:noFill/>
          </p:spPr>
          <p:txBody>
            <a:bodyPr wrap="square">
              <a:spAutoFit/>
            </a:bodyPr>
            <a:lstStyle/>
            <a:p>
              <a:pPr algn="ctr" rtl="0">
                <a:defRPr sz="1200" b="0" i="0" u="none" strike="noStrike" kern="1200" spc="0" baseline="0">
                  <a:solidFill>
                    <a:prstClr val="black"/>
                  </a:solidFill>
                  <a:latin typeface="+mn-lt"/>
                  <a:ea typeface="+mn-ea"/>
                  <a:cs typeface="+mn-cs"/>
                </a:defRPr>
              </a:pPr>
              <a:r>
                <a:rPr lang="en-US" sz="1200"/>
                <a:t>RAW cell phagocytosis of </a:t>
              </a:r>
              <a:r>
                <a:rPr lang="en-US" sz="1200" i="1"/>
                <a:t>G. vaginalis</a:t>
              </a:r>
              <a:endParaRPr lang="en-US" sz="1200" i="1" dirty="0"/>
            </a:p>
          </p:txBody>
        </p:sp>
        <p:sp>
          <p:nvSpPr>
            <p:cNvPr id="65" name="TextBox 64">
              <a:extLst>
                <a:ext uri="{FF2B5EF4-FFF2-40B4-BE49-F238E27FC236}">
                  <a16:creationId xmlns:a16="http://schemas.microsoft.com/office/drawing/2014/main" xmlns="" id="{25D06B4E-7E07-32E3-CB1A-5745465B8F1B}"/>
                </a:ext>
              </a:extLst>
            </p:cNvPr>
            <p:cNvSpPr txBox="1"/>
            <p:nvPr/>
          </p:nvSpPr>
          <p:spPr>
            <a:xfrm rot="16200000">
              <a:off x="1473728" y="1458764"/>
              <a:ext cx="3008362" cy="277001"/>
            </a:xfrm>
            <a:prstGeom prst="rect">
              <a:avLst/>
            </a:prstGeom>
            <a:noFill/>
          </p:spPr>
          <p:txBody>
            <a:bodyPr wrap="square">
              <a:spAutoFit/>
            </a:bodyPr>
            <a:lstStyle/>
            <a:p>
              <a:pPr algn="ctr" rtl="0">
                <a:defRPr sz="1200" b="0" i="0" u="none" strike="noStrike" kern="1200" baseline="0">
                  <a:solidFill>
                    <a:prstClr val="black"/>
                  </a:solidFill>
                  <a:latin typeface="+mn-lt"/>
                  <a:ea typeface="+mn-ea"/>
                  <a:cs typeface="+mn-cs"/>
                </a:defRPr>
              </a:pPr>
              <a:r>
                <a:rPr lang="en-US" sz="1200">
                  <a:solidFill>
                    <a:schemeClr val="tx1"/>
                  </a:solidFill>
                </a:rPr>
                <a:t>RFI of RAW macrophages</a:t>
              </a:r>
            </a:p>
          </p:txBody>
        </p:sp>
        <p:sp>
          <p:nvSpPr>
            <p:cNvPr id="67" name="TextBox 66">
              <a:extLst>
                <a:ext uri="{FF2B5EF4-FFF2-40B4-BE49-F238E27FC236}">
                  <a16:creationId xmlns:a16="http://schemas.microsoft.com/office/drawing/2014/main" xmlns="" id="{065A5D67-CB6B-C873-DE5D-2A06D0CDB461}"/>
                </a:ext>
              </a:extLst>
            </p:cNvPr>
            <p:cNvSpPr txBox="1"/>
            <p:nvPr/>
          </p:nvSpPr>
          <p:spPr>
            <a:xfrm rot="16200000">
              <a:off x="1987846" y="4599454"/>
              <a:ext cx="2315841" cy="276999"/>
            </a:xfrm>
            <a:prstGeom prst="rect">
              <a:avLst/>
            </a:prstGeom>
            <a:noFill/>
          </p:spPr>
          <p:txBody>
            <a:bodyPr wrap="square">
              <a:spAutoFit/>
            </a:bodyPr>
            <a:lstStyle/>
            <a:p>
              <a:pPr algn="ctr" rtl="0">
                <a:defRPr sz="1200" b="0" i="0" u="none" strike="noStrike" kern="1200" baseline="0">
                  <a:solidFill>
                    <a:prstClr val="black"/>
                  </a:solidFill>
                  <a:latin typeface="+mn-lt"/>
                  <a:ea typeface="+mn-ea"/>
                  <a:cs typeface="+mn-cs"/>
                </a:defRPr>
              </a:pPr>
              <a:r>
                <a:rPr lang="en-US" sz="1200">
                  <a:solidFill>
                    <a:schemeClr val="tx1"/>
                  </a:solidFill>
                </a:rPr>
                <a:t>% CFSE</a:t>
              </a:r>
              <a:r>
                <a:rPr lang="en-US" sz="1200" baseline="30000">
                  <a:solidFill>
                    <a:schemeClr val="tx1"/>
                  </a:solidFill>
                </a:rPr>
                <a:t>+</a:t>
              </a:r>
              <a:r>
                <a:rPr lang="en-US" sz="1200">
                  <a:solidFill>
                    <a:schemeClr val="tx1"/>
                  </a:solidFill>
                </a:rPr>
                <a:t>-Macrophages</a:t>
              </a:r>
            </a:p>
          </p:txBody>
        </p:sp>
        <p:sp>
          <p:nvSpPr>
            <p:cNvPr id="69" name="TextBox 68">
              <a:extLst>
                <a:ext uri="{FF2B5EF4-FFF2-40B4-BE49-F238E27FC236}">
                  <a16:creationId xmlns:a16="http://schemas.microsoft.com/office/drawing/2014/main" xmlns="" id="{17479272-71A7-CCE3-CB2C-8B6EA3F4B944}"/>
                </a:ext>
              </a:extLst>
            </p:cNvPr>
            <p:cNvSpPr txBox="1"/>
            <p:nvPr/>
          </p:nvSpPr>
          <p:spPr>
            <a:xfrm>
              <a:off x="3404954" y="344485"/>
              <a:ext cx="2896323" cy="276999"/>
            </a:xfrm>
            <a:prstGeom prst="rect">
              <a:avLst/>
            </a:prstGeom>
            <a:noFill/>
          </p:spPr>
          <p:txBody>
            <a:bodyPr wrap="square">
              <a:spAutoFit/>
            </a:bodyPr>
            <a:lstStyle/>
            <a:p>
              <a:pPr algn="ctr" rtl="0">
                <a:defRPr sz="1200" b="0" i="0" u="none" strike="noStrike" kern="1200" spc="0" baseline="0">
                  <a:solidFill>
                    <a:prstClr val="black"/>
                  </a:solidFill>
                  <a:latin typeface="+mn-lt"/>
                  <a:ea typeface="+mn-ea"/>
                  <a:cs typeface="+mn-cs"/>
                </a:defRPr>
              </a:pPr>
              <a:r>
                <a:rPr lang="en-US" sz="1200"/>
                <a:t>RAW cell phagocytosis of </a:t>
              </a:r>
              <a:r>
                <a:rPr lang="en-US" sz="1200" i="1"/>
                <a:t>G. vaginalis</a:t>
              </a:r>
              <a:endParaRPr lang="en-US" sz="1200" i="1" dirty="0"/>
            </a:p>
          </p:txBody>
        </p:sp>
      </p:grpSp>
    </p:spTree>
    <p:extLst>
      <p:ext uri="{BB962C8B-B14F-4D97-AF65-F5344CB8AC3E}">
        <p14:creationId xmlns:p14="http://schemas.microsoft.com/office/powerpoint/2010/main" val="2169046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Box 43">
            <a:extLst>
              <a:ext uri="{FF2B5EF4-FFF2-40B4-BE49-F238E27FC236}">
                <a16:creationId xmlns:a16="http://schemas.microsoft.com/office/drawing/2014/main" xmlns="" id="{2278BCDA-40B6-688A-C6A7-C853D7542E90}"/>
              </a:ext>
            </a:extLst>
          </p:cNvPr>
          <p:cNvSpPr txBox="1"/>
          <p:nvPr/>
        </p:nvSpPr>
        <p:spPr>
          <a:xfrm>
            <a:off x="77083" y="7984268"/>
            <a:ext cx="6694408" cy="1938992"/>
          </a:xfrm>
          <a:prstGeom prst="rect">
            <a:avLst/>
          </a:prstGeom>
          <a:noFill/>
        </p:spPr>
        <p:txBody>
          <a:bodyPr wrap="square" rtlCol="1">
            <a:spAutoFit/>
          </a:bodyPr>
          <a:lstStyle/>
          <a:p>
            <a:r>
              <a:rPr lang="en-US" sz="1200" b="1" dirty="0">
                <a:latin typeface="Times New Roman" panose="02020603050405020304" pitchFamily="18" charset="0"/>
                <a:cs typeface="Times New Roman" panose="02020603050405020304" pitchFamily="18" charset="0"/>
              </a:rPr>
              <a:t>Supplementary Figure S10. A-B. </a:t>
            </a:r>
            <a:r>
              <a:rPr lang="nb-NO" sz="1200" i="1" dirty="0">
                <a:latin typeface="Times New Roman" panose="02020603050405020304" pitchFamily="18" charset="0"/>
                <a:cs typeface="Times New Roman" panose="02020603050405020304" pitchFamily="18" charset="0"/>
              </a:rPr>
              <a:t>Gardnerella vaginalis </a:t>
            </a:r>
            <a:r>
              <a:rPr lang="nb-NO" sz="1200" dirty="0">
                <a:latin typeface="Times New Roman" panose="02020603050405020304" pitchFamily="18" charset="0"/>
                <a:cs typeface="Times New Roman" panose="02020603050405020304" pitchFamily="18" charset="0"/>
              </a:rPr>
              <a:t>CI-1 was incubated in BHI without or with 2.5 or 5 µg</a:t>
            </a:r>
            <a:r>
              <a:rPr lang="en-US" sz="1200" dirty="0">
                <a:latin typeface="Times New Roman" panose="02020603050405020304" pitchFamily="18" charset="0"/>
                <a:cs typeface="Times New Roman" panose="02020603050405020304" pitchFamily="18" charset="0"/>
              </a:rPr>
              <a:t>/</a:t>
            </a:r>
            <a:r>
              <a:rPr lang="nb-NO" sz="1200" dirty="0">
                <a:latin typeface="Times New Roman" panose="02020603050405020304" pitchFamily="18" charset="0"/>
                <a:cs typeface="Times New Roman" panose="02020603050405020304" pitchFamily="18" charset="0"/>
              </a:rPr>
              <a:t>mL CBD, or 0.05% EtOH for 6 h. Then total extraction was done in 50 µl non-reduced Laemalli ×4.5 buffer per 1 OD</a:t>
            </a:r>
            <a:r>
              <a:rPr lang="nb-NO" sz="1200" baseline="-25000" dirty="0">
                <a:latin typeface="Times New Roman" panose="02020603050405020304" pitchFamily="18" charset="0"/>
                <a:cs typeface="Times New Roman" panose="02020603050405020304" pitchFamily="18" charset="0"/>
              </a:rPr>
              <a:t>600nm</a:t>
            </a:r>
            <a:r>
              <a:rPr lang="nb-NO" sz="1200" dirty="0">
                <a:latin typeface="Times New Roman" panose="02020603050405020304" pitchFamily="18" charset="0"/>
                <a:cs typeface="Times New Roman" panose="02020603050405020304" pitchFamily="18" charset="0"/>
              </a:rPr>
              <a:t> of bacteria.  The samples were electrophoresed in a 10% SDS-PAGE (</a:t>
            </a:r>
            <a:r>
              <a:rPr lang="nb-NO" sz="1200" b="1" dirty="0">
                <a:latin typeface="Times New Roman" panose="02020603050405020304" pitchFamily="18" charset="0"/>
                <a:cs typeface="Times New Roman" panose="02020603050405020304" pitchFamily="18" charset="0"/>
              </a:rPr>
              <a:t>A</a:t>
            </a:r>
            <a:r>
              <a:rPr lang="nb-NO" sz="1200" dirty="0">
                <a:latin typeface="Times New Roman" panose="02020603050405020304" pitchFamily="18" charset="0"/>
                <a:cs typeface="Times New Roman" panose="02020603050405020304" pitchFamily="18" charset="0"/>
              </a:rPr>
              <a:t>) or a 4-15% gradient SDS-PAGE (</a:t>
            </a:r>
            <a:r>
              <a:rPr lang="nb-NO" sz="1200" b="1" dirty="0">
                <a:latin typeface="Times New Roman" panose="02020603050405020304" pitchFamily="18" charset="0"/>
                <a:cs typeface="Times New Roman" panose="02020603050405020304" pitchFamily="18" charset="0"/>
              </a:rPr>
              <a:t>B</a:t>
            </a:r>
            <a:r>
              <a:rPr lang="nb-NO" sz="1200" dirty="0">
                <a:latin typeface="Times New Roman" panose="02020603050405020304" pitchFamily="18" charset="0"/>
                <a:cs typeface="Times New Roman" panose="02020603050405020304" pitchFamily="18" charset="0"/>
              </a:rPr>
              <a:t>). The latter samples were used for proteomics. </a:t>
            </a:r>
            <a:r>
              <a:rPr lang="nb-NO" sz="1200" b="1" dirty="0">
                <a:latin typeface="Times New Roman" panose="02020603050405020304" pitchFamily="18" charset="0"/>
                <a:cs typeface="Times New Roman" panose="02020603050405020304" pitchFamily="18" charset="0"/>
              </a:rPr>
              <a:t>C. </a:t>
            </a:r>
            <a:r>
              <a:rPr lang="nb-NO" sz="1200" dirty="0">
                <a:latin typeface="Times New Roman" panose="02020603050405020304" pitchFamily="18" charset="0"/>
                <a:cs typeface="Times New Roman" panose="02020603050405020304" pitchFamily="18" charset="0"/>
              </a:rPr>
              <a:t>Real-time qPCR analysis of ribosome-related genes after a 6 h incubation. </a:t>
            </a:r>
            <a:r>
              <a:rPr lang="en-US" sz="1200" dirty="0">
                <a:latin typeface="Times New Roman" panose="02020603050405020304" pitchFamily="18" charset="0"/>
                <a:cs typeface="Times New Roman" panose="02020603050405020304" pitchFamily="18" charset="0"/>
              </a:rPr>
              <a:t>The relative expression of the indicated genes were calculated against control bacteria and using the internal reference genes </a:t>
            </a:r>
            <a:r>
              <a:rPr lang="en-US" sz="1200" i="1" dirty="0" err="1">
                <a:latin typeface="Times New Roman" panose="02020603050405020304" pitchFamily="18" charset="0"/>
                <a:cs typeface="Times New Roman" panose="02020603050405020304" pitchFamily="18" charset="0"/>
              </a:rPr>
              <a:t>rpoC</a:t>
            </a:r>
            <a:r>
              <a:rPr lang="en-US" sz="1200"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gyrA</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gap </a:t>
            </a:r>
            <a:r>
              <a:rPr lang="en-US" sz="1200" dirty="0">
                <a:latin typeface="Times New Roman" panose="02020603050405020304" pitchFamily="18" charset="0"/>
                <a:cs typeface="Times New Roman" panose="02020603050405020304" pitchFamily="18" charset="0"/>
              </a:rPr>
              <a:t>and </a:t>
            </a:r>
            <a:r>
              <a:rPr lang="en-US" sz="1200" i="1" dirty="0" err="1">
                <a:latin typeface="Times New Roman" panose="02020603050405020304" pitchFamily="18" charset="0"/>
                <a:cs typeface="Times New Roman" panose="02020603050405020304" pitchFamily="18" charset="0"/>
              </a:rPr>
              <a:t>gpi</a:t>
            </a:r>
            <a:r>
              <a:rPr lang="en-US" sz="1200" dirty="0">
                <a:latin typeface="Times New Roman" panose="02020603050405020304" pitchFamily="18" charset="0"/>
                <a:cs typeface="Times New Roman" panose="02020603050405020304" pitchFamily="18" charset="0"/>
              </a:rPr>
              <a:t>. The graph presents the average obtained from using the 4 different reference genes and three controls. N=3. </a:t>
            </a:r>
          </a:p>
          <a:p>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and 0.1% ethanol</a:t>
            </a:r>
            <a:r>
              <a:rPr lang="en-US" sz="1200">
                <a:latin typeface="Times New Roman" panose="02020603050405020304" pitchFamily="18" charset="0"/>
                <a:cs typeface="Times New Roman" panose="02020603050405020304" pitchFamily="18" charset="0"/>
              </a:rPr>
              <a:t>.</a:t>
            </a:r>
            <a:r>
              <a:rPr lang="nb-NO" sz="1200">
                <a:latin typeface="Times New Roman" panose="02020603050405020304" pitchFamily="18" charset="0"/>
                <a:cs typeface="Times New Roman" panose="02020603050405020304" pitchFamily="18" charset="0"/>
              </a:rPr>
              <a:t> </a:t>
            </a:r>
            <a:r>
              <a:rPr lang="en-US" sz="1200">
                <a:latin typeface="Times New Roman" panose="02020603050405020304" pitchFamily="18" charset="0"/>
                <a:cs typeface="Times New Roman" panose="02020603050405020304" pitchFamily="18" charset="0"/>
              </a:rPr>
              <a:t>The individual data are presented in open circles. </a:t>
            </a:r>
            <a:endParaRPr lang="en-US" sz="1200" b="1" dirty="0">
              <a:latin typeface="Times New Roman" panose="02020603050405020304" pitchFamily="18" charset="0"/>
              <a:cs typeface="Times New Roman" panose="02020603050405020304" pitchFamily="18" charset="0"/>
            </a:endParaRPr>
          </a:p>
          <a:p>
            <a:r>
              <a:rPr lang="en-US" sz="1200" b="1" dirty="0">
                <a:latin typeface="Times New Roman" panose="02020603050405020304" pitchFamily="18" charset="0"/>
                <a:cs typeface="Times New Roman" panose="02020603050405020304" pitchFamily="18" charset="0"/>
              </a:rPr>
              <a:t> </a:t>
            </a:r>
            <a:endParaRPr lang="he-IL" sz="1200" b="1" dirty="0">
              <a:latin typeface="Times New Roman" panose="02020603050405020304" pitchFamily="18" charset="0"/>
              <a:cs typeface="Times New Roman" panose="02020603050405020304" pitchFamily="18" charset="0"/>
            </a:endParaRPr>
          </a:p>
        </p:txBody>
      </p:sp>
      <p:grpSp>
        <p:nvGrpSpPr>
          <p:cNvPr id="36" name="Group 35">
            <a:extLst>
              <a:ext uri="{FF2B5EF4-FFF2-40B4-BE49-F238E27FC236}">
                <a16:creationId xmlns:a16="http://schemas.microsoft.com/office/drawing/2014/main" xmlns="" id="{984739E8-10B5-C8C0-4F41-CE6DDDC4F754}"/>
              </a:ext>
            </a:extLst>
          </p:cNvPr>
          <p:cNvGrpSpPr/>
          <p:nvPr/>
        </p:nvGrpSpPr>
        <p:grpSpPr>
          <a:xfrm>
            <a:off x="341185" y="100963"/>
            <a:ext cx="6017808" cy="7732350"/>
            <a:chOff x="341185" y="100963"/>
            <a:chExt cx="6017808" cy="7732350"/>
          </a:xfrm>
        </p:grpSpPr>
        <p:grpSp>
          <p:nvGrpSpPr>
            <p:cNvPr id="3" name="Group 2"/>
            <p:cNvGrpSpPr/>
            <p:nvPr/>
          </p:nvGrpSpPr>
          <p:grpSpPr>
            <a:xfrm>
              <a:off x="922372" y="176205"/>
              <a:ext cx="2654673" cy="2315559"/>
              <a:chOff x="1797731" y="4072650"/>
              <a:chExt cx="2654673" cy="2315559"/>
            </a:xfrm>
          </p:grpSpPr>
          <p:sp>
            <p:nvSpPr>
              <p:cNvPr id="4" name="TextBox 3"/>
              <p:cNvSpPr txBox="1"/>
              <p:nvPr/>
            </p:nvSpPr>
            <p:spPr>
              <a:xfrm>
                <a:off x="2868491" y="4072650"/>
                <a:ext cx="354584" cy="276999"/>
              </a:xfrm>
              <a:prstGeom prst="rect">
                <a:avLst/>
              </a:prstGeom>
              <a:noFill/>
              <a:ln>
                <a:noFill/>
              </a:ln>
            </p:spPr>
            <p:txBody>
              <a:bodyPr wrap="none" rtlCol="0">
                <a:spAutoFit/>
              </a:bodyPr>
              <a:lstStyle/>
              <a:p>
                <a:r>
                  <a:rPr lang="en-US" sz="1200" dirty="0"/>
                  <a:t>6h</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4259" t="7222" r="5740" b="32223"/>
              <a:stretch/>
            </p:blipFill>
            <p:spPr>
              <a:xfrm>
                <a:off x="1797731" y="4378769"/>
                <a:ext cx="2654673" cy="2009440"/>
              </a:xfrm>
              <a:prstGeom prst="rect">
                <a:avLst/>
              </a:prstGeom>
              <a:ln>
                <a:solidFill>
                  <a:schemeClr val="tx1"/>
                </a:solidFill>
              </a:ln>
            </p:spPr>
          </p:pic>
        </p:grpSp>
        <p:sp>
          <p:nvSpPr>
            <p:cNvPr id="9" name="TextBox 8"/>
            <p:cNvSpPr txBox="1"/>
            <p:nvPr/>
          </p:nvSpPr>
          <p:spPr>
            <a:xfrm rot="16200000">
              <a:off x="1021564" y="2683767"/>
              <a:ext cx="725135" cy="307777"/>
            </a:xfrm>
            <a:prstGeom prst="rect">
              <a:avLst/>
            </a:prstGeom>
            <a:noFill/>
          </p:spPr>
          <p:txBody>
            <a:bodyPr wrap="none" rtlCol="0">
              <a:spAutoFit/>
            </a:bodyPr>
            <a:lstStyle/>
            <a:p>
              <a:r>
                <a:rPr lang="en-US" sz="1400" dirty="0"/>
                <a:t>Control</a:t>
              </a:r>
            </a:p>
          </p:txBody>
        </p:sp>
        <p:sp>
          <p:nvSpPr>
            <p:cNvPr id="10" name="TextBox 9"/>
            <p:cNvSpPr txBox="1"/>
            <p:nvPr/>
          </p:nvSpPr>
          <p:spPr>
            <a:xfrm rot="16200000">
              <a:off x="1067916" y="3033470"/>
              <a:ext cx="1274708" cy="307777"/>
            </a:xfrm>
            <a:prstGeom prst="rect">
              <a:avLst/>
            </a:prstGeom>
            <a:noFill/>
          </p:spPr>
          <p:txBody>
            <a:bodyPr wrap="none" rtlCol="0">
              <a:spAutoFit/>
            </a:bodyPr>
            <a:lstStyle/>
            <a:p>
              <a:r>
                <a:rPr lang="en-US" sz="1400" dirty="0"/>
                <a:t>2.5 µg/mL CBD</a:t>
              </a:r>
            </a:p>
          </p:txBody>
        </p:sp>
        <p:sp>
          <p:nvSpPr>
            <p:cNvPr id="11" name="TextBox 10"/>
            <p:cNvSpPr txBox="1"/>
            <p:nvPr/>
          </p:nvSpPr>
          <p:spPr>
            <a:xfrm rot="16200000">
              <a:off x="1430554" y="2965342"/>
              <a:ext cx="1138453" cy="307777"/>
            </a:xfrm>
            <a:prstGeom prst="rect">
              <a:avLst/>
            </a:prstGeom>
            <a:noFill/>
          </p:spPr>
          <p:txBody>
            <a:bodyPr wrap="none" rtlCol="0">
              <a:spAutoFit/>
            </a:bodyPr>
            <a:lstStyle/>
            <a:p>
              <a:r>
                <a:rPr lang="en-US" sz="1400" dirty="0"/>
                <a:t>5 µg/mL CBD</a:t>
              </a:r>
            </a:p>
          </p:txBody>
        </p:sp>
        <p:sp>
          <p:nvSpPr>
            <p:cNvPr id="12" name="TextBox 11"/>
            <p:cNvSpPr txBox="1"/>
            <p:nvPr/>
          </p:nvSpPr>
          <p:spPr>
            <a:xfrm rot="16200000">
              <a:off x="1636639" y="3031611"/>
              <a:ext cx="1270989" cy="307777"/>
            </a:xfrm>
            <a:prstGeom prst="rect">
              <a:avLst/>
            </a:prstGeom>
            <a:noFill/>
          </p:spPr>
          <p:txBody>
            <a:bodyPr wrap="none" rtlCol="0">
              <a:spAutoFit/>
            </a:bodyPr>
            <a:lstStyle/>
            <a:p>
              <a:r>
                <a:rPr lang="en-US" sz="1400" dirty="0"/>
                <a:t>0.05 % Ethanol</a:t>
              </a:r>
            </a:p>
          </p:txBody>
        </p:sp>
        <p:sp>
          <p:nvSpPr>
            <p:cNvPr id="13" name="TextBox 12"/>
            <p:cNvSpPr txBox="1"/>
            <p:nvPr/>
          </p:nvSpPr>
          <p:spPr>
            <a:xfrm rot="16200000">
              <a:off x="2178682" y="2669043"/>
              <a:ext cx="725135" cy="307777"/>
            </a:xfrm>
            <a:prstGeom prst="rect">
              <a:avLst/>
            </a:prstGeom>
            <a:noFill/>
          </p:spPr>
          <p:txBody>
            <a:bodyPr wrap="none" rtlCol="0">
              <a:spAutoFit/>
            </a:bodyPr>
            <a:lstStyle/>
            <a:p>
              <a:r>
                <a:rPr lang="en-US" sz="1400" dirty="0"/>
                <a:t>Control</a:t>
              </a:r>
            </a:p>
          </p:txBody>
        </p:sp>
        <p:sp>
          <p:nvSpPr>
            <p:cNvPr id="14" name="TextBox 13"/>
            <p:cNvSpPr txBox="1"/>
            <p:nvPr/>
          </p:nvSpPr>
          <p:spPr>
            <a:xfrm rot="16200000">
              <a:off x="2197279" y="3033470"/>
              <a:ext cx="1274708" cy="307777"/>
            </a:xfrm>
            <a:prstGeom prst="rect">
              <a:avLst/>
            </a:prstGeom>
            <a:noFill/>
          </p:spPr>
          <p:txBody>
            <a:bodyPr wrap="none" rtlCol="0">
              <a:spAutoFit/>
            </a:bodyPr>
            <a:lstStyle/>
            <a:p>
              <a:r>
                <a:rPr lang="en-US" sz="1400" dirty="0"/>
                <a:t>2.5 µg/mL CBD</a:t>
              </a:r>
            </a:p>
          </p:txBody>
        </p:sp>
        <p:sp>
          <p:nvSpPr>
            <p:cNvPr id="15" name="TextBox 14"/>
            <p:cNvSpPr txBox="1"/>
            <p:nvPr/>
          </p:nvSpPr>
          <p:spPr>
            <a:xfrm rot="16200000">
              <a:off x="2570237" y="2965343"/>
              <a:ext cx="1138453" cy="307777"/>
            </a:xfrm>
            <a:prstGeom prst="rect">
              <a:avLst/>
            </a:prstGeom>
            <a:noFill/>
          </p:spPr>
          <p:txBody>
            <a:bodyPr wrap="none" rtlCol="0">
              <a:spAutoFit/>
            </a:bodyPr>
            <a:lstStyle/>
            <a:p>
              <a:r>
                <a:rPr lang="en-US" sz="1400" dirty="0"/>
                <a:t>5 µg/mL CBD</a:t>
              </a:r>
            </a:p>
          </p:txBody>
        </p:sp>
        <p:sp>
          <p:nvSpPr>
            <p:cNvPr id="16" name="TextBox 15"/>
            <p:cNvSpPr txBox="1"/>
            <p:nvPr/>
          </p:nvSpPr>
          <p:spPr>
            <a:xfrm rot="16200000">
              <a:off x="2788793" y="3031611"/>
              <a:ext cx="1270989" cy="307777"/>
            </a:xfrm>
            <a:prstGeom prst="rect">
              <a:avLst/>
            </a:prstGeom>
            <a:noFill/>
          </p:spPr>
          <p:txBody>
            <a:bodyPr wrap="none" rtlCol="0">
              <a:spAutoFit/>
            </a:bodyPr>
            <a:lstStyle/>
            <a:p>
              <a:r>
                <a:rPr lang="en-US" sz="1400" dirty="0"/>
                <a:t>0.05 % Ethanol</a:t>
              </a:r>
            </a:p>
          </p:txBody>
        </p:sp>
        <p:grpSp>
          <p:nvGrpSpPr>
            <p:cNvPr id="53" name="Group 52"/>
            <p:cNvGrpSpPr/>
            <p:nvPr/>
          </p:nvGrpSpPr>
          <p:grpSpPr>
            <a:xfrm>
              <a:off x="367375" y="532707"/>
              <a:ext cx="612439" cy="1935311"/>
              <a:chOff x="327034" y="1016801"/>
              <a:chExt cx="612439" cy="1935311"/>
            </a:xfrm>
          </p:grpSpPr>
          <p:sp>
            <p:nvSpPr>
              <p:cNvPr id="6" name="TextBox 5"/>
              <p:cNvSpPr txBox="1"/>
              <p:nvPr/>
            </p:nvSpPr>
            <p:spPr>
              <a:xfrm>
                <a:off x="411993" y="2448808"/>
                <a:ext cx="516488" cy="276999"/>
              </a:xfrm>
              <a:prstGeom prst="rect">
                <a:avLst/>
              </a:prstGeom>
              <a:noFill/>
              <a:ln>
                <a:noFill/>
              </a:ln>
            </p:spPr>
            <p:txBody>
              <a:bodyPr wrap="none" rtlCol="0">
                <a:spAutoFit/>
              </a:bodyPr>
              <a:lstStyle/>
              <a:p>
                <a:r>
                  <a:rPr lang="en-US" sz="1200" dirty="0"/>
                  <a:t>25kd</a:t>
                </a:r>
              </a:p>
            </p:txBody>
          </p:sp>
          <p:sp>
            <p:nvSpPr>
              <p:cNvPr id="7" name="TextBox 6"/>
              <p:cNvSpPr txBox="1"/>
              <p:nvPr/>
            </p:nvSpPr>
            <p:spPr>
              <a:xfrm>
                <a:off x="422985" y="1417125"/>
                <a:ext cx="516488" cy="276999"/>
              </a:xfrm>
              <a:prstGeom prst="rect">
                <a:avLst/>
              </a:prstGeom>
              <a:noFill/>
              <a:ln>
                <a:noFill/>
              </a:ln>
            </p:spPr>
            <p:txBody>
              <a:bodyPr wrap="none" rtlCol="0">
                <a:spAutoFit/>
              </a:bodyPr>
              <a:lstStyle/>
              <a:p>
                <a:r>
                  <a:rPr lang="en-US" sz="1200" dirty="0"/>
                  <a:t>75kd</a:t>
                </a:r>
              </a:p>
            </p:txBody>
          </p:sp>
          <p:sp>
            <p:nvSpPr>
              <p:cNvPr id="57" name="TextBox 56"/>
              <p:cNvSpPr txBox="1"/>
              <p:nvPr/>
            </p:nvSpPr>
            <p:spPr>
              <a:xfrm>
                <a:off x="411993" y="1735953"/>
                <a:ext cx="516488" cy="276999"/>
              </a:xfrm>
              <a:prstGeom prst="rect">
                <a:avLst/>
              </a:prstGeom>
              <a:noFill/>
              <a:ln>
                <a:noFill/>
              </a:ln>
            </p:spPr>
            <p:txBody>
              <a:bodyPr wrap="none" rtlCol="0">
                <a:spAutoFit/>
              </a:bodyPr>
              <a:lstStyle/>
              <a:p>
                <a:r>
                  <a:rPr lang="en-US" sz="1200" dirty="0"/>
                  <a:t>50kd</a:t>
                </a:r>
              </a:p>
            </p:txBody>
          </p:sp>
          <p:sp>
            <p:nvSpPr>
              <p:cNvPr id="60" name="TextBox 59"/>
              <p:cNvSpPr txBox="1"/>
              <p:nvPr/>
            </p:nvSpPr>
            <p:spPr>
              <a:xfrm>
                <a:off x="411993" y="2040380"/>
                <a:ext cx="516488" cy="276999"/>
              </a:xfrm>
              <a:prstGeom prst="rect">
                <a:avLst/>
              </a:prstGeom>
              <a:noFill/>
              <a:ln>
                <a:noFill/>
              </a:ln>
            </p:spPr>
            <p:txBody>
              <a:bodyPr wrap="none" rtlCol="0">
                <a:spAutoFit/>
              </a:bodyPr>
              <a:lstStyle/>
              <a:p>
                <a:r>
                  <a:rPr lang="en-US" sz="1200" dirty="0"/>
                  <a:t>37kd</a:t>
                </a:r>
              </a:p>
            </p:txBody>
          </p:sp>
          <p:sp>
            <p:nvSpPr>
              <p:cNvPr id="61" name="TextBox 60"/>
              <p:cNvSpPr txBox="1"/>
              <p:nvPr/>
            </p:nvSpPr>
            <p:spPr>
              <a:xfrm>
                <a:off x="393978" y="2675113"/>
                <a:ext cx="516488" cy="276999"/>
              </a:xfrm>
              <a:prstGeom prst="rect">
                <a:avLst/>
              </a:prstGeom>
              <a:noFill/>
              <a:ln>
                <a:noFill/>
              </a:ln>
            </p:spPr>
            <p:txBody>
              <a:bodyPr wrap="none" rtlCol="0">
                <a:spAutoFit/>
              </a:bodyPr>
              <a:lstStyle/>
              <a:p>
                <a:r>
                  <a:rPr lang="en-US" sz="1200" dirty="0"/>
                  <a:t>15kd</a:t>
                </a:r>
              </a:p>
            </p:txBody>
          </p:sp>
          <p:sp>
            <p:nvSpPr>
              <p:cNvPr id="62" name="TextBox 61"/>
              <p:cNvSpPr txBox="1"/>
              <p:nvPr/>
            </p:nvSpPr>
            <p:spPr>
              <a:xfrm>
                <a:off x="337281" y="1293801"/>
                <a:ext cx="601447" cy="276999"/>
              </a:xfrm>
              <a:prstGeom prst="rect">
                <a:avLst/>
              </a:prstGeom>
              <a:noFill/>
              <a:ln>
                <a:noFill/>
              </a:ln>
            </p:spPr>
            <p:txBody>
              <a:bodyPr wrap="none" rtlCol="0">
                <a:spAutoFit/>
              </a:bodyPr>
              <a:lstStyle/>
              <a:p>
                <a:r>
                  <a:rPr lang="en-US" sz="1200" dirty="0"/>
                  <a:t>100kd</a:t>
                </a:r>
              </a:p>
            </p:txBody>
          </p:sp>
          <p:sp>
            <p:nvSpPr>
              <p:cNvPr id="63" name="TextBox 62"/>
              <p:cNvSpPr txBox="1"/>
              <p:nvPr/>
            </p:nvSpPr>
            <p:spPr>
              <a:xfrm>
                <a:off x="327034" y="1155301"/>
                <a:ext cx="601447" cy="276999"/>
              </a:xfrm>
              <a:prstGeom prst="rect">
                <a:avLst/>
              </a:prstGeom>
              <a:noFill/>
              <a:ln>
                <a:noFill/>
              </a:ln>
            </p:spPr>
            <p:txBody>
              <a:bodyPr wrap="none" rtlCol="0">
                <a:spAutoFit/>
              </a:bodyPr>
              <a:lstStyle/>
              <a:p>
                <a:r>
                  <a:rPr lang="en-US" sz="1200" dirty="0"/>
                  <a:t>150kd</a:t>
                </a:r>
              </a:p>
            </p:txBody>
          </p:sp>
          <p:sp>
            <p:nvSpPr>
              <p:cNvPr id="64" name="TextBox 63"/>
              <p:cNvSpPr txBox="1"/>
              <p:nvPr/>
            </p:nvSpPr>
            <p:spPr>
              <a:xfrm>
                <a:off x="327034" y="1016801"/>
                <a:ext cx="601447" cy="276999"/>
              </a:xfrm>
              <a:prstGeom prst="rect">
                <a:avLst/>
              </a:prstGeom>
              <a:noFill/>
              <a:ln>
                <a:noFill/>
              </a:ln>
            </p:spPr>
            <p:txBody>
              <a:bodyPr wrap="none" rtlCol="0">
                <a:spAutoFit/>
              </a:bodyPr>
              <a:lstStyle/>
              <a:p>
                <a:r>
                  <a:rPr lang="en-US" sz="1200" dirty="0"/>
                  <a:t>250kd</a:t>
                </a:r>
              </a:p>
            </p:txBody>
          </p:sp>
        </p:grpSp>
        <p:grpSp>
          <p:nvGrpSpPr>
            <p:cNvPr id="56" name="Group 55"/>
            <p:cNvGrpSpPr/>
            <p:nvPr/>
          </p:nvGrpSpPr>
          <p:grpSpPr>
            <a:xfrm>
              <a:off x="3514451" y="430159"/>
              <a:ext cx="2844542" cy="2037860"/>
              <a:chOff x="3423310" y="914253"/>
              <a:chExt cx="2844542" cy="2037860"/>
            </a:xfrm>
          </p:grpSpPr>
          <p:pic>
            <p:nvPicPr>
              <p:cNvPr id="65" name="Picture 64"/>
              <p:cNvPicPr>
                <a:picLocks noChangeAspect="1"/>
              </p:cNvPicPr>
              <p:nvPr/>
            </p:nvPicPr>
            <p:blipFill rotWithShape="1">
              <a:blip r:embed="rId3" cstate="print">
                <a:extLst>
                  <a:ext uri="{28A0092B-C50C-407E-A947-70E740481C1C}">
                    <a14:useLocalDpi xmlns:a14="http://schemas.microsoft.com/office/drawing/2010/main" val="0"/>
                  </a:ext>
                </a:extLst>
              </a:blip>
              <a:srcRect l="16297" t="25186" r="15370" b="17407"/>
              <a:stretch/>
            </p:blipFill>
            <p:spPr>
              <a:xfrm>
                <a:off x="3818920" y="914253"/>
                <a:ext cx="2448932" cy="2037860"/>
              </a:xfrm>
              <a:prstGeom prst="rect">
                <a:avLst/>
              </a:prstGeom>
            </p:spPr>
          </p:pic>
          <p:sp>
            <p:nvSpPr>
              <p:cNvPr id="37" name="TextBox 36"/>
              <p:cNvSpPr txBox="1"/>
              <p:nvPr/>
            </p:nvSpPr>
            <p:spPr>
              <a:xfrm>
                <a:off x="3508269" y="1763381"/>
                <a:ext cx="516488" cy="276999"/>
              </a:xfrm>
              <a:prstGeom prst="rect">
                <a:avLst/>
              </a:prstGeom>
              <a:noFill/>
            </p:spPr>
            <p:txBody>
              <a:bodyPr wrap="none" rtlCol="0">
                <a:spAutoFit/>
              </a:bodyPr>
              <a:lstStyle/>
              <a:p>
                <a:r>
                  <a:rPr lang="en-US" sz="1200" dirty="0"/>
                  <a:t>75kd</a:t>
                </a:r>
              </a:p>
            </p:txBody>
          </p:sp>
          <p:sp>
            <p:nvSpPr>
              <p:cNvPr id="66" name="TextBox 65"/>
              <p:cNvSpPr txBox="1"/>
              <p:nvPr/>
            </p:nvSpPr>
            <p:spPr>
              <a:xfrm>
                <a:off x="3508269" y="2321260"/>
                <a:ext cx="516488" cy="276999"/>
              </a:xfrm>
              <a:prstGeom prst="rect">
                <a:avLst/>
              </a:prstGeom>
              <a:noFill/>
            </p:spPr>
            <p:txBody>
              <a:bodyPr wrap="none" rtlCol="0">
                <a:spAutoFit/>
              </a:bodyPr>
              <a:lstStyle/>
              <a:p>
                <a:r>
                  <a:rPr lang="en-US" sz="1200" dirty="0"/>
                  <a:t>25kd</a:t>
                </a:r>
              </a:p>
            </p:txBody>
          </p:sp>
          <p:sp>
            <p:nvSpPr>
              <p:cNvPr id="67" name="TextBox 66"/>
              <p:cNvSpPr txBox="1"/>
              <p:nvPr/>
            </p:nvSpPr>
            <p:spPr>
              <a:xfrm>
                <a:off x="3508269" y="1990443"/>
                <a:ext cx="516488" cy="276999"/>
              </a:xfrm>
              <a:prstGeom prst="rect">
                <a:avLst/>
              </a:prstGeom>
              <a:noFill/>
              <a:ln>
                <a:noFill/>
              </a:ln>
            </p:spPr>
            <p:txBody>
              <a:bodyPr wrap="none" rtlCol="0">
                <a:spAutoFit/>
              </a:bodyPr>
              <a:lstStyle/>
              <a:p>
                <a:r>
                  <a:rPr lang="en-US" sz="1200" dirty="0"/>
                  <a:t>50kd</a:t>
                </a:r>
              </a:p>
            </p:txBody>
          </p:sp>
          <p:sp>
            <p:nvSpPr>
              <p:cNvPr id="68" name="TextBox 67"/>
              <p:cNvSpPr txBox="1"/>
              <p:nvPr/>
            </p:nvSpPr>
            <p:spPr>
              <a:xfrm>
                <a:off x="3508269" y="2140932"/>
                <a:ext cx="516488" cy="276999"/>
              </a:xfrm>
              <a:prstGeom prst="rect">
                <a:avLst/>
              </a:prstGeom>
              <a:noFill/>
              <a:ln>
                <a:noFill/>
              </a:ln>
            </p:spPr>
            <p:txBody>
              <a:bodyPr wrap="none" rtlCol="0">
                <a:spAutoFit/>
              </a:bodyPr>
              <a:lstStyle/>
              <a:p>
                <a:r>
                  <a:rPr lang="en-US" sz="1200" dirty="0"/>
                  <a:t>37kd</a:t>
                </a:r>
              </a:p>
            </p:txBody>
          </p:sp>
          <p:sp>
            <p:nvSpPr>
              <p:cNvPr id="70" name="TextBox 69"/>
              <p:cNvSpPr txBox="1"/>
              <p:nvPr/>
            </p:nvSpPr>
            <p:spPr>
              <a:xfrm>
                <a:off x="3508269" y="2470960"/>
                <a:ext cx="516488" cy="276999"/>
              </a:xfrm>
              <a:prstGeom prst="rect">
                <a:avLst/>
              </a:prstGeom>
              <a:noFill/>
              <a:ln>
                <a:noFill/>
              </a:ln>
            </p:spPr>
            <p:txBody>
              <a:bodyPr wrap="none" rtlCol="0">
                <a:spAutoFit/>
              </a:bodyPr>
              <a:lstStyle/>
              <a:p>
                <a:r>
                  <a:rPr lang="en-US" sz="1200" dirty="0"/>
                  <a:t>15kd</a:t>
                </a:r>
              </a:p>
            </p:txBody>
          </p:sp>
          <p:sp>
            <p:nvSpPr>
              <p:cNvPr id="71" name="TextBox 70"/>
              <p:cNvSpPr txBox="1"/>
              <p:nvPr/>
            </p:nvSpPr>
            <p:spPr>
              <a:xfrm>
                <a:off x="3508269" y="2626092"/>
                <a:ext cx="516488" cy="276999"/>
              </a:xfrm>
              <a:prstGeom prst="rect">
                <a:avLst/>
              </a:prstGeom>
              <a:noFill/>
              <a:ln>
                <a:noFill/>
              </a:ln>
            </p:spPr>
            <p:txBody>
              <a:bodyPr wrap="none" rtlCol="0">
                <a:spAutoFit/>
              </a:bodyPr>
              <a:lstStyle/>
              <a:p>
                <a:r>
                  <a:rPr lang="en-US" sz="1200" dirty="0"/>
                  <a:t>10kd</a:t>
                </a:r>
              </a:p>
            </p:txBody>
          </p:sp>
          <p:sp>
            <p:nvSpPr>
              <p:cNvPr id="72" name="TextBox 71"/>
              <p:cNvSpPr txBox="1"/>
              <p:nvPr/>
            </p:nvSpPr>
            <p:spPr>
              <a:xfrm>
                <a:off x="3423310" y="1632374"/>
                <a:ext cx="601447" cy="276999"/>
              </a:xfrm>
              <a:prstGeom prst="rect">
                <a:avLst/>
              </a:prstGeom>
              <a:noFill/>
              <a:ln>
                <a:noFill/>
              </a:ln>
            </p:spPr>
            <p:txBody>
              <a:bodyPr wrap="none" rtlCol="0">
                <a:spAutoFit/>
              </a:bodyPr>
              <a:lstStyle/>
              <a:p>
                <a:r>
                  <a:rPr lang="en-US" sz="1200" dirty="0"/>
                  <a:t>100kd</a:t>
                </a:r>
              </a:p>
            </p:txBody>
          </p:sp>
          <p:sp>
            <p:nvSpPr>
              <p:cNvPr id="73" name="TextBox 72"/>
              <p:cNvSpPr txBox="1"/>
              <p:nvPr/>
            </p:nvSpPr>
            <p:spPr>
              <a:xfrm>
                <a:off x="3423310" y="1458549"/>
                <a:ext cx="601447" cy="276999"/>
              </a:xfrm>
              <a:prstGeom prst="rect">
                <a:avLst/>
              </a:prstGeom>
              <a:noFill/>
              <a:ln>
                <a:noFill/>
              </a:ln>
            </p:spPr>
            <p:txBody>
              <a:bodyPr wrap="none" rtlCol="0">
                <a:spAutoFit/>
              </a:bodyPr>
              <a:lstStyle/>
              <a:p>
                <a:r>
                  <a:rPr lang="en-US" sz="1200" dirty="0"/>
                  <a:t>150kd</a:t>
                </a:r>
              </a:p>
            </p:txBody>
          </p:sp>
          <p:sp>
            <p:nvSpPr>
              <p:cNvPr id="74" name="TextBox 73"/>
              <p:cNvSpPr txBox="1"/>
              <p:nvPr/>
            </p:nvSpPr>
            <p:spPr>
              <a:xfrm>
                <a:off x="3423310" y="1254823"/>
                <a:ext cx="601447" cy="276999"/>
              </a:xfrm>
              <a:prstGeom prst="rect">
                <a:avLst/>
              </a:prstGeom>
              <a:noFill/>
              <a:ln>
                <a:noFill/>
              </a:ln>
            </p:spPr>
            <p:txBody>
              <a:bodyPr wrap="none" rtlCol="0">
                <a:spAutoFit/>
              </a:bodyPr>
              <a:lstStyle/>
              <a:p>
                <a:r>
                  <a:rPr lang="en-US" sz="1200" dirty="0"/>
                  <a:t>250kd</a:t>
                </a:r>
              </a:p>
            </p:txBody>
          </p:sp>
        </p:grpSp>
        <p:sp>
          <p:nvSpPr>
            <p:cNvPr id="75" name="TextBox 74"/>
            <p:cNvSpPr txBox="1"/>
            <p:nvPr/>
          </p:nvSpPr>
          <p:spPr>
            <a:xfrm rot="16200000">
              <a:off x="4236227" y="2628963"/>
              <a:ext cx="725135" cy="307777"/>
            </a:xfrm>
            <a:prstGeom prst="rect">
              <a:avLst/>
            </a:prstGeom>
            <a:noFill/>
          </p:spPr>
          <p:txBody>
            <a:bodyPr wrap="none" rtlCol="0">
              <a:spAutoFit/>
            </a:bodyPr>
            <a:lstStyle/>
            <a:p>
              <a:r>
                <a:rPr lang="en-US" sz="1400" dirty="0"/>
                <a:t>Control</a:t>
              </a:r>
            </a:p>
          </p:txBody>
        </p:sp>
        <p:sp>
          <p:nvSpPr>
            <p:cNvPr id="76" name="TextBox 75"/>
            <p:cNvSpPr txBox="1"/>
            <p:nvPr/>
          </p:nvSpPr>
          <p:spPr>
            <a:xfrm rot="16200000">
              <a:off x="4384179" y="2984666"/>
              <a:ext cx="1274708" cy="307777"/>
            </a:xfrm>
            <a:prstGeom prst="rect">
              <a:avLst/>
            </a:prstGeom>
            <a:noFill/>
          </p:spPr>
          <p:txBody>
            <a:bodyPr wrap="none" rtlCol="0">
              <a:spAutoFit/>
            </a:bodyPr>
            <a:lstStyle/>
            <a:p>
              <a:r>
                <a:rPr lang="en-US" sz="1400" dirty="0"/>
                <a:t>2.5 µg/mL CBD</a:t>
              </a:r>
            </a:p>
          </p:txBody>
        </p:sp>
        <p:sp>
          <p:nvSpPr>
            <p:cNvPr id="77" name="TextBox 76"/>
            <p:cNvSpPr txBox="1"/>
            <p:nvPr/>
          </p:nvSpPr>
          <p:spPr>
            <a:xfrm rot="16200000">
              <a:off x="4910604" y="2899687"/>
              <a:ext cx="1138453" cy="307777"/>
            </a:xfrm>
            <a:prstGeom prst="rect">
              <a:avLst/>
            </a:prstGeom>
            <a:noFill/>
          </p:spPr>
          <p:txBody>
            <a:bodyPr wrap="none" rtlCol="0">
              <a:spAutoFit/>
            </a:bodyPr>
            <a:lstStyle/>
            <a:p>
              <a:r>
                <a:rPr lang="en-US" sz="1400" dirty="0"/>
                <a:t>5 µg/mL CBD</a:t>
              </a:r>
            </a:p>
          </p:txBody>
        </p:sp>
        <p:sp>
          <p:nvSpPr>
            <p:cNvPr id="78" name="TextBox 77"/>
            <p:cNvSpPr txBox="1"/>
            <p:nvPr/>
          </p:nvSpPr>
          <p:spPr>
            <a:xfrm rot="16200000">
              <a:off x="5282996" y="2979973"/>
              <a:ext cx="1270989" cy="307777"/>
            </a:xfrm>
            <a:prstGeom prst="rect">
              <a:avLst/>
            </a:prstGeom>
            <a:noFill/>
          </p:spPr>
          <p:txBody>
            <a:bodyPr wrap="none" rtlCol="0">
              <a:spAutoFit/>
            </a:bodyPr>
            <a:lstStyle/>
            <a:p>
              <a:r>
                <a:rPr lang="en-US" sz="1400" dirty="0"/>
                <a:t>0.05 % Ethanol</a:t>
              </a:r>
            </a:p>
          </p:txBody>
        </p:sp>
        <p:sp>
          <p:nvSpPr>
            <p:cNvPr id="79" name="TextBox 78"/>
            <p:cNvSpPr txBox="1"/>
            <p:nvPr/>
          </p:nvSpPr>
          <p:spPr>
            <a:xfrm>
              <a:off x="4956739" y="176205"/>
              <a:ext cx="354584" cy="276999"/>
            </a:xfrm>
            <a:prstGeom prst="rect">
              <a:avLst/>
            </a:prstGeom>
            <a:noFill/>
            <a:ln>
              <a:noFill/>
            </a:ln>
          </p:spPr>
          <p:txBody>
            <a:bodyPr wrap="none" rtlCol="0">
              <a:spAutoFit/>
            </a:bodyPr>
            <a:lstStyle/>
            <a:p>
              <a:r>
                <a:rPr lang="en-US" sz="1200" dirty="0"/>
                <a:t>6h</a:t>
              </a:r>
            </a:p>
          </p:txBody>
        </p:sp>
        <p:sp>
          <p:nvSpPr>
            <p:cNvPr id="80" name="TextBox 79"/>
            <p:cNvSpPr txBox="1"/>
            <p:nvPr/>
          </p:nvSpPr>
          <p:spPr>
            <a:xfrm>
              <a:off x="341185" y="101713"/>
              <a:ext cx="351378" cy="369332"/>
            </a:xfrm>
            <a:prstGeom prst="rect">
              <a:avLst/>
            </a:prstGeom>
            <a:noFill/>
          </p:spPr>
          <p:txBody>
            <a:bodyPr wrap="none" rtlCol="0">
              <a:spAutoFit/>
            </a:bodyPr>
            <a:lstStyle/>
            <a:p>
              <a:r>
                <a:rPr lang="en-US" b="1" dirty="0"/>
                <a:t>A</a:t>
              </a:r>
            </a:p>
          </p:txBody>
        </p:sp>
        <p:sp>
          <p:nvSpPr>
            <p:cNvPr id="81" name="TextBox 80"/>
            <p:cNvSpPr txBox="1"/>
            <p:nvPr/>
          </p:nvSpPr>
          <p:spPr>
            <a:xfrm>
              <a:off x="3557691" y="100963"/>
              <a:ext cx="351378" cy="369332"/>
            </a:xfrm>
            <a:prstGeom prst="rect">
              <a:avLst/>
            </a:prstGeom>
            <a:noFill/>
          </p:spPr>
          <p:txBody>
            <a:bodyPr wrap="none" rtlCol="0">
              <a:spAutoFit/>
            </a:bodyPr>
            <a:lstStyle/>
            <a:p>
              <a:r>
                <a:rPr lang="en-US" b="1" dirty="0"/>
                <a:t>B</a:t>
              </a:r>
            </a:p>
          </p:txBody>
        </p:sp>
        <p:sp>
          <p:nvSpPr>
            <p:cNvPr id="59" name="TextBox 58"/>
            <p:cNvSpPr txBox="1"/>
            <p:nvPr/>
          </p:nvSpPr>
          <p:spPr>
            <a:xfrm>
              <a:off x="1863472" y="6817650"/>
              <a:ext cx="3918252" cy="1015663"/>
            </a:xfrm>
            <a:prstGeom prst="rect">
              <a:avLst/>
            </a:prstGeom>
            <a:noFill/>
          </p:spPr>
          <p:txBody>
            <a:bodyPr wrap="square" rtlCol="0">
              <a:spAutoFit/>
            </a:bodyPr>
            <a:lstStyle/>
            <a:p>
              <a:r>
                <a:rPr lang="en-US" sz="1200" dirty="0" err="1"/>
                <a:t>RplL</a:t>
              </a:r>
              <a:r>
                <a:rPr lang="en-US" sz="1200" dirty="0"/>
                <a:t>: 50S ribosomal L7/L12 </a:t>
              </a:r>
            </a:p>
            <a:p>
              <a:r>
                <a:rPr lang="en-US" sz="1200" dirty="0" err="1"/>
                <a:t>RpsG</a:t>
              </a:r>
              <a:r>
                <a:rPr lang="en-US" sz="1200" dirty="0"/>
                <a:t>: Small ribosomal subunit protein uS7 </a:t>
              </a:r>
            </a:p>
            <a:p>
              <a:r>
                <a:rPr lang="en-US" sz="1200" dirty="0" err="1"/>
                <a:t>RpmI</a:t>
              </a:r>
              <a:r>
                <a:rPr lang="en-US" sz="1200" dirty="0"/>
                <a:t>: Large (50S) ribosomal protein L35</a:t>
              </a:r>
            </a:p>
            <a:p>
              <a:r>
                <a:rPr lang="en-US" sz="1200" dirty="0" err="1"/>
                <a:t>RpmH</a:t>
              </a:r>
              <a:r>
                <a:rPr lang="en-US" sz="1200" dirty="0"/>
                <a:t>: Large ribosomal subunit protein bL34</a:t>
              </a:r>
            </a:p>
            <a:p>
              <a:r>
                <a:rPr lang="en-US" sz="1200" dirty="0" err="1"/>
                <a:t>RbpA</a:t>
              </a:r>
              <a:r>
                <a:rPr lang="en-US" sz="1200" dirty="0"/>
                <a:t>: </a:t>
              </a:r>
              <a:r>
                <a:rPr lang="nb-NO" sz="1200" dirty="0"/>
                <a:t>RNA polymerase-binding protein</a:t>
              </a:r>
              <a:endParaRPr lang="en-US" sz="1200" dirty="0"/>
            </a:p>
          </p:txBody>
        </p:sp>
        <p:grpSp>
          <p:nvGrpSpPr>
            <p:cNvPr id="35" name="Group 34">
              <a:extLst>
                <a:ext uri="{FF2B5EF4-FFF2-40B4-BE49-F238E27FC236}">
                  <a16:creationId xmlns:a16="http://schemas.microsoft.com/office/drawing/2014/main" xmlns="" id="{B781F894-A262-61EE-8B84-6171D1D0B1C5}"/>
                </a:ext>
              </a:extLst>
            </p:cNvPr>
            <p:cNvGrpSpPr/>
            <p:nvPr/>
          </p:nvGrpSpPr>
          <p:grpSpPr>
            <a:xfrm>
              <a:off x="1118834" y="3770861"/>
              <a:ext cx="4708622" cy="3024668"/>
              <a:chOff x="1118834" y="3770861"/>
              <a:chExt cx="4708622" cy="3024668"/>
            </a:xfrm>
          </p:grpSpPr>
          <p:graphicFrame>
            <p:nvGraphicFramePr>
              <p:cNvPr id="26" name="Chart 25">
                <a:extLst>
                  <a:ext uri="{FF2B5EF4-FFF2-40B4-BE49-F238E27FC236}">
                    <a16:creationId xmlns:a16="http://schemas.microsoft.com/office/drawing/2014/main" xmlns="" id="{580C93FB-C2C8-400E-B88C-6D00C7CC4DE0}"/>
                  </a:ext>
                </a:extLst>
              </p:cNvPr>
              <p:cNvGraphicFramePr>
                <a:graphicFrameLocks/>
              </p:cNvGraphicFramePr>
              <p:nvPr>
                <p:extLst>
                  <p:ext uri="{D42A27DB-BD31-4B8C-83A1-F6EECF244321}">
                    <p14:modId xmlns:p14="http://schemas.microsoft.com/office/powerpoint/2010/main" val="3525064779"/>
                  </p:ext>
                </p:extLst>
              </p:nvPr>
            </p:nvGraphicFramePr>
            <p:xfrm>
              <a:off x="1230243" y="4020392"/>
              <a:ext cx="4597213" cy="2775137"/>
            </p:xfrm>
            <a:graphic>
              <a:graphicData uri="http://schemas.openxmlformats.org/drawingml/2006/chart">
                <c:chart xmlns:c="http://schemas.openxmlformats.org/drawingml/2006/chart" xmlns:r="http://schemas.openxmlformats.org/officeDocument/2006/relationships" r:id="rId4"/>
              </a:graphicData>
            </a:graphic>
          </p:graphicFrame>
          <p:sp>
            <p:nvSpPr>
              <p:cNvPr id="82" name="TextBox 81"/>
              <p:cNvSpPr txBox="1"/>
              <p:nvPr/>
            </p:nvSpPr>
            <p:spPr>
              <a:xfrm>
                <a:off x="1118834" y="3770861"/>
                <a:ext cx="351378" cy="369332"/>
              </a:xfrm>
              <a:prstGeom prst="rect">
                <a:avLst/>
              </a:prstGeom>
              <a:noFill/>
            </p:spPr>
            <p:txBody>
              <a:bodyPr wrap="none" rtlCol="0">
                <a:spAutoFit/>
              </a:bodyPr>
              <a:lstStyle/>
              <a:p>
                <a:r>
                  <a:rPr lang="en-US" b="1" dirty="0"/>
                  <a:t>C</a:t>
                </a:r>
              </a:p>
            </p:txBody>
          </p:sp>
          <p:sp>
            <p:nvSpPr>
              <p:cNvPr id="27" name="TextBox 26">
                <a:extLst>
                  <a:ext uri="{FF2B5EF4-FFF2-40B4-BE49-F238E27FC236}">
                    <a16:creationId xmlns:a16="http://schemas.microsoft.com/office/drawing/2014/main" xmlns="" id="{81D15866-8556-1EBE-3F82-C884213CF122}"/>
                  </a:ext>
                </a:extLst>
              </p:cNvPr>
              <p:cNvSpPr txBox="1"/>
              <p:nvPr/>
            </p:nvSpPr>
            <p:spPr>
              <a:xfrm>
                <a:off x="1935512" y="4500334"/>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28" name="TextBox 27">
                <a:extLst>
                  <a:ext uri="{FF2B5EF4-FFF2-40B4-BE49-F238E27FC236}">
                    <a16:creationId xmlns:a16="http://schemas.microsoft.com/office/drawing/2014/main" xmlns="" id="{DB05775D-B92A-3681-531B-198EC4DCBD08}"/>
                  </a:ext>
                </a:extLst>
              </p:cNvPr>
              <p:cNvSpPr txBox="1"/>
              <p:nvPr/>
            </p:nvSpPr>
            <p:spPr>
              <a:xfrm>
                <a:off x="2153669" y="5051812"/>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29" name="TextBox 28">
                <a:extLst>
                  <a:ext uri="{FF2B5EF4-FFF2-40B4-BE49-F238E27FC236}">
                    <a16:creationId xmlns:a16="http://schemas.microsoft.com/office/drawing/2014/main" xmlns="" id="{BB252817-3FB9-EEA8-7452-2212C0116E21}"/>
                  </a:ext>
                </a:extLst>
              </p:cNvPr>
              <p:cNvSpPr txBox="1"/>
              <p:nvPr/>
            </p:nvSpPr>
            <p:spPr>
              <a:xfrm>
                <a:off x="2711141" y="5956160"/>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0" name="TextBox 29">
                <a:extLst>
                  <a:ext uri="{FF2B5EF4-FFF2-40B4-BE49-F238E27FC236}">
                    <a16:creationId xmlns:a16="http://schemas.microsoft.com/office/drawing/2014/main" xmlns="" id="{AC6621E9-1A47-0083-84C2-D12936C9211C}"/>
                  </a:ext>
                </a:extLst>
              </p:cNvPr>
              <p:cNvSpPr txBox="1"/>
              <p:nvPr/>
            </p:nvSpPr>
            <p:spPr>
              <a:xfrm>
                <a:off x="2934775" y="5936076"/>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1" name="TextBox 30">
                <a:extLst>
                  <a:ext uri="{FF2B5EF4-FFF2-40B4-BE49-F238E27FC236}">
                    <a16:creationId xmlns:a16="http://schemas.microsoft.com/office/drawing/2014/main" xmlns="" id="{74249B1B-7AEE-717C-C530-5ED9B7BE6F71}"/>
                  </a:ext>
                </a:extLst>
              </p:cNvPr>
              <p:cNvSpPr txBox="1"/>
              <p:nvPr/>
            </p:nvSpPr>
            <p:spPr>
              <a:xfrm>
                <a:off x="3487593" y="5166974"/>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2" name="TextBox 31">
                <a:extLst>
                  <a:ext uri="{FF2B5EF4-FFF2-40B4-BE49-F238E27FC236}">
                    <a16:creationId xmlns:a16="http://schemas.microsoft.com/office/drawing/2014/main" xmlns="" id="{E695B95A-E74F-87E0-0278-5EE57C7EDB91}"/>
                  </a:ext>
                </a:extLst>
              </p:cNvPr>
              <p:cNvSpPr txBox="1"/>
              <p:nvPr/>
            </p:nvSpPr>
            <p:spPr>
              <a:xfrm>
                <a:off x="3703428" y="5186554"/>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3" name="TextBox 32">
                <a:extLst>
                  <a:ext uri="{FF2B5EF4-FFF2-40B4-BE49-F238E27FC236}">
                    <a16:creationId xmlns:a16="http://schemas.microsoft.com/office/drawing/2014/main" xmlns="" id="{A132DCD6-CFBA-737B-ADFB-2665E42C4087}"/>
                  </a:ext>
                </a:extLst>
              </p:cNvPr>
              <p:cNvSpPr txBox="1"/>
              <p:nvPr/>
            </p:nvSpPr>
            <p:spPr>
              <a:xfrm>
                <a:off x="5021533" y="4153379"/>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4" name="TextBox 33">
                <a:extLst>
                  <a:ext uri="{FF2B5EF4-FFF2-40B4-BE49-F238E27FC236}">
                    <a16:creationId xmlns:a16="http://schemas.microsoft.com/office/drawing/2014/main" xmlns="" id="{DA4D3406-C491-C28E-A30E-E5C8AE4E9CBB}"/>
                  </a:ext>
                </a:extLst>
              </p:cNvPr>
              <p:cNvSpPr txBox="1"/>
              <p:nvPr/>
            </p:nvSpPr>
            <p:spPr>
              <a:xfrm>
                <a:off x="5287277" y="4346445"/>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grpSp>
      </p:grpSp>
    </p:spTree>
    <p:extLst>
      <p:ext uri="{BB962C8B-B14F-4D97-AF65-F5344CB8AC3E}">
        <p14:creationId xmlns:p14="http://schemas.microsoft.com/office/powerpoint/2010/main" val="2864804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1063" t="34976" r="24058" b="9758"/>
          <a:stretch/>
        </p:blipFill>
        <p:spPr>
          <a:xfrm>
            <a:off x="1378226" y="874642"/>
            <a:ext cx="3763617" cy="3790123"/>
          </a:xfrm>
          <a:prstGeom prst="rect">
            <a:avLst/>
          </a:prstGeom>
        </p:spPr>
      </p:pic>
      <p:sp>
        <p:nvSpPr>
          <p:cNvPr id="5" name="TextBox 4"/>
          <p:cNvSpPr txBox="1"/>
          <p:nvPr/>
        </p:nvSpPr>
        <p:spPr>
          <a:xfrm>
            <a:off x="436158" y="4884420"/>
            <a:ext cx="6341608" cy="461665"/>
          </a:xfrm>
          <a:prstGeom prst="rect">
            <a:avLst/>
          </a:prstGeom>
          <a:noFill/>
        </p:spPr>
        <p:txBody>
          <a:bodyPr wrap="none" rtlCol="0">
            <a:spAutoFit/>
          </a:bodyPr>
          <a:lstStyle/>
          <a:p>
            <a:r>
              <a:rPr lang="en-US" sz="1200" b="1" dirty="0">
                <a:latin typeface="Times New Roman" panose="02020603050405020304" pitchFamily="18" charset="0"/>
                <a:cs typeface="Times New Roman" panose="02020603050405020304" pitchFamily="18" charset="0"/>
              </a:rPr>
              <a:t>Supplementary Figure S11</a:t>
            </a:r>
            <a:r>
              <a:rPr lang="en-US" sz="1200" dirty="0">
                <a:latin typeface="Times New Roman" panose="02020603050405020304" pitchFamily="18" charset="0"/>
                <a:cs typeface="Times New Roman" panose="02020603050405020304" pitchFamily="18" charset="0"/>
              </a:rPr>
              <a:t>: Colonies of </a:t>
            </a:r>
            <a:r>
              <a:rPr lang="en-US" sz="1200" i="1" dirty="0" err="1">
                <a:latin typeface="Times New Roman" panose="02020603050405020304" pitchFamily="18" charset="0"/>
                <a:cs typeface="Times New Roman" panose="02020603050405020304" pitchFamily="18" charset="0"/>
              </a:rPr>
              <a:t>Gardnerella</a:t>
            </a:r>
            <a:r>
              <a:rPr lang="en-US" sz="1200" i="1" dirty="0">
                <a:latin typeface="Times New Roman" panose="02020603050405020304" pitchFamily="18" charset="0"/>
                <a:cs typeface="Times New Roman" panose="02020603050405020304" pitchFamily="18" charset="0"/>
              </a:rPr>
              <a:t> vaginalis </a:t>
            </a:r>
            <a:r>
              <a:rPr lang="en-US" sz="1200" dirty="0">
                <a:latin typeface="Times New Roman" panose="02020603050405020304" pitchFamily="18" charset="0"/>
                <a:cs typeface="Times New Roman" panose="02020603050405020304" pitchFamily="18" charset="0"/>
              </a:rPr>
              <a:t>CI-1 on chocolate blood agar plate.</a:t>
            </a:r>
          </a:p>
          <a:p>
            <a:r>
              <a:rPr lang="en-US" sz="1200" dirty="0"/>
              <a:t> </a:t>
            </a:r>
          </a:p>
        </p:txBody>
      </p:sp>
    </p:spTree>
    <p:extLst>
      <p:ext uri="{BB962C8B-B14F-4D97-AF65-F5344CB8AC3E}">
        <p14:creationId xmlns:p14="http://schemas.microsoft.com/office/powerpoint/2010/main" val="3659267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xmlns="" id="{F6EE63D1-FF0F-A93D-99D8-7ADB43886276}"/>
              </a:ext>
            </a:extLst>
          </p:cNvPr>
          <p:cNvGraphicFramePr>
            <a:graphicFrameLocks noGrp="1"/>
          </p:cNvGraphicFramePr>
          <p:nvPr>
            <p:extLst>
              <p:ext uri="{D42A27DB-BD31-4B8C-83A1-F6EECF244321}">
                <p14:modId xmlns:p14="http://schemas.microsoft.com/office/powerpoint/2010/main" val="3894791264"/>
              </p:ext>
            </p:extLst>
          </p:nvPr>
        </p:nvGraphicFramePr>
        <p:xfrm>
          <a:off x="158750" y="436265"/>
          <a:ext cx="6282874" cy="7657550"/>
        </p:xfrm>
        <a:graphic>
          <a:graphicData uri="http://schemas.openxmlformats.org/drawingml/2006/table">
            <a:tbl>
              <a:tblPr firstRow="1" firstCol="1" bandRow="1">
                <a:tableStyleId>{5C22544A-7EE6-4342-B048-85BDC9FD1C3A}</a:tableStyleId>
              </a:tblPr>
              <a:tblGrid>
                <a:gridCol w="584225">
                  <a:extLst>
                    <a:ext uri="{9D8B030D-6E8A-4147-A177-3AD203B41FA5}">
                      <a16:colId xmlns:a16="http://schemas.microsoft.com/office/drawing/2014/main" xmlns="" val="190652251"/>
                    </a:ext>
                  </a:extLst>
                </a:gridCol>
                <a:gridCol w="2381225">
                  <a:extLst>
                    <a:ext uri="{9D8B030D-6E8A-4147-A177-3AD203B41FA5}">
                      <a16:colId xmlns:a16="http://schemas.microsoft.com/office/drawing/2014/main" xmlns="" val="4035453121"/>
                    </a:ext>
                  </a:extLst>
                </a:gridCol>
                <a:gridCol w="2540000">
                  <a:extLst>
                    <a:ext uri="{9D8B030D-6E8A-4147-A177-3AD203B41FA5}">
                      <a16:colId xmlns:a16="http://schemas.microsoft.com/office/drawing/2014/main" xmlns="" val="1050165653"/>
                    </a:ext>
                  </a:extLst>
                </a:gridCol>
                <a:gridCol w="777424">
                  <a:extLst>
                    <a:ext uri="{9D8B030D-6E8A-4147-A177-3AD203B41FA5}">
                      <a16:colId xmlns:a16="http://schemas.microsoft.com/office/drawing/2014/main" xmlns="" val="245055781"/>
                    </a:ext>
                  </a:extLst>
                </a:gridCol>
              </a:tblGrid>
              <a:tr h="259546">
                <a:tc>
                  <a:txBody>
                    <a:bodyPr/>
                    <a:lstStyle/>
                    <a:p>
                      <a:pPr algn="ctr">
                        <a:lnSpc>
                          <a:spcPct val="107000"/>
                        </a:lnSpc>
                        <a:spcAft>
                          <a:spcPts val="800"/>
                        </a:spcAft>
                      </a:pPr>
                      <a:r>
                        <a:rPr lang="en-US" sz="1000">
                          <a:effectLst/>
                        </a:rPr>
                        <a:t>Gene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Description and locus-tag</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Forward and Reverse Sequences</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Reference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3817266816"/>
                  </a:ext>
                </a:extLst>
              </a:tr>
              <a:tr h="363234">
                <a:tc>
                  <a:txBody>
                    <a:bodyPr/>
                    <a:lstStyle/>
                    <a:p>
                      <a:pPr algn="ctr">
                        <a:lnSpc>
                          <a:spcPct val="107000"/>
                        </a:lnSpc>
                        <a:spcAft>
                          <a:spcPts val="800"/>
                        </a:spcAft>
                      </a:pPr>
                      <a:r>
                        <a:rPr lang="en-US" sz="1000">
                          <a:effectLst/>
                        </a:rPr>
                        <a:t>16S rRNA</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MT644517, 16S ribosomal RNA of </a:t>
                      </a:r>
                      <a:r>
                        <a:rPr lang="en-US" sz="1000" i="1">
                          <a:effectLst/>
                        </a:rPr>
                        <a:t>G. vaginalis</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TGAGTAATGCGTGACCAACC</a:t>
                      </a:r>
                    </a:p>
                    <a:p>
                      <a:pPr algn="l" rtl="0">
                        <a:lnSpc>
                          <a:spcPct val="100000"/>
                        </a:lnSpc>
                        <a:spcAft>
                          <a:spcPts val="800"/>
                        </a:spcAft>
                      </a:pPr>
                      <a:r>
                        <a:rPr lang="en-US" sz="1000">
                          <a:effectLst/>
                        </a:rPr>
                        <a:t>R: AGCCTAGGTGGGCCATTACC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[1,2]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2839172194"/>
                  </a:ext>
                </a:extLst>
              </a:tr>
              <a:tr h="392656">
                <a:tc>
                  <a:txBody>
                    <a:bodyPr/>
                    <a:lstStyle/>
                    <a:p>
                      <a:pPr algn="ctr">
                        <a:lnSpc>
                          <a:spcPct val="107000"/>
                        </a:lnSpc>
                        <a:spcAft>
                          <a:spcPts val="800"/>
                        </a:spcAft>
                      </a:pPr>
                      <a:r>
                        <a:rPr lang="en-US" sz="1000" i="1">
                          <a:effectLst/>
                        </a:rPr>
                        <a:t>abc1</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680085" algn="l"/>
                        </a:tabLst>
                      </a:pPr>
                      <a:r>
                        <a:rPr lang="en-US" sz="1000">
                          <a:effectLst/>
                        </a:rPr>
                        <a:t>HMPREF0421_21221, sulfonate ABC transporter permease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tabLst>
                          <a:tab pos="680085" algn="l"/>
                        </a:tabLst>
                      </a:pPr>
                      <a:r>
                        <a:rPr lang="en-US" sz="1000">
                          <a:effectLst/>
                        </a:rPr>
                        <a:t>F: TATTCGTCATTCGCATGCCG</a:t>
                      </a:r>
                    </a:p>
                    <a:p>
                      <a:pPr algn="l" rtl="0">
                        <a:lnSpc>
                          <a:spcPct val="100000"/>
                        </a:lnSpc>
                        <a:spcAft>
                          <a:spcPts val="800"/>
                        </a:spcAft>
                      </a:pPr>
                      <a:r>
                        <a:rPr lang="en-US" sz="1000">
                          <a:effectLst/>
                        </a:rPr>
                        <a:t>R: GTGAACCTGTGCGTCCGAAT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3946693500"/>
                  </a:ext>
                </a:extLst>
              </a:tr>
              <a:tr h="363234">
                <a:tc>
                  <a:txBody>
                    <a:bodyPr/>
                    <a:lstStyle/>
                    <a:p>
                      <a:pPr algn="ctr">
                        <a:lnSpc>
                          <a:spcPct val="107000"/>
                        </a:lnSpc>
                        <a:spcAft>
                          <a:spcPts val="800"/>
                        </a:spcAft>
                      </a:pPr>
                      <a:r>
                        <a:rPr lang="en-US" sz="1000" i="1">
                          <a:effectLst/>
                        </a:rPr>
                        <a:t>atm</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680085" algn="l"/>
                        </a:tabLst>
                      </a:pPr>
                      <a:r>
                        <a:rPr lang="en-US" sz="1000">
                          <a:effectLst/>
                        </a:rPr>
                        <a:t>HMPREF0424_1253, ABC transporter permease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tabLst>
                          <a:tab pos="680085" algn="l"/>
                        </a:tabLst>
                      </a:pPr>
                      <a:r>
                        <a:rPr lang="en-US" sz="1000">
                          <a:effectLst/>
                        </a:rPr>
                        <a:t>F: AGCAGCAATAACTGTAATGGTAATA</a:t>
                      </a:r>
                    </a:p>
                    <a:p>
                      <a:pPr algn="l" rtl="0">
                        <a:lnSpc>
                          <a:spcPct val="100000"/>
                        </a:lnSpc>
                        <a:spcAft>
                          <a:spcPts val="800"/>
                        </a:spcAft>
                        <a:tabLst>
                          <a:tab pos="680085" algn="l"/>
                        </a:tabLst>
                      </a:pPr>
                      <a:r>
                        <a:rPr lang="en-US" sz="1000">
                          <a:effectLst/>
                        </a:rPr>
                        <a:t>R: CAGACTTTTCTTCTCTAGCAACTCC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2478690847"/>
                  </a:ext>
                </a:extLst>
              </a:tr>
              <a:tr h="392656">
                <a:tc>
                  <a:txBody>
                    <a:bodyPr/>
                    <a:lstStyle/>
                    <a:p>
                      <a:pPr algn="ctr">
                        <a:lnSpc>
                          <a:spcPct val="107000"/>
                        </a:lnSpc>
                        <a:spcAft>
                          <a:spcPts val="800"/>
                        </a:spcAft>
                      </a:pPr>
                      <a:r>
                        <a:rPr lang="en-US" sz="1000" i="1">
                          <a:effectLst/>
                        </a:rPr>
                        <a:t>gap</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HMPREF0424_0471, glyceraldehyde 3-phosphate dehydrogenase, type 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AAGAACCAGCGGAAACAATG</a:t>
                      </a:r>
                    </a:p>
                    <a:p>
                      <a:pPr algn="l" rtl="0">
                        <a:lnSpc>
                          <a:spcPct val="100000"/>
                        </a:lnSpc>
                        <a:spcAft>
                          <a:spcPts val="800"/>
                        </a:spcAft>
                      </a:pPr>
                      <a:r>
                        <a:rPr lang="en-US" sz="1000">
                          <a:effectLst/>
                        </a:rPr>
                        <a:t>R: ATGGCGTTGAATTCGTTCTC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3430592909"/>
                  </a:ext>
                </a:extLst>
              </a:tr>
              <a:tr h="392656">
                <a:tc>
                  <a:txBody>
                    <a:bodyPr/>
                    <a:lstStyle/>
                    <a:p>
                      <a:pPr algn="ctr">
                        <a:lnSpc>
                          <a:spcPct val="107000"/>
                        </a:lnSpc>
                        <a:spcAft>
                          <a:spcPts val="800"/>
                        </a:spcAft>
                      </a:pPr>
                      <a:r>
                        <a:rPr lang="en-US" sz="1000" i="1">
                          <a:effectLst/>
                        </a:rPr>
                        <a:t>gtf</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HMPREF0424_0821, glycosyltransferase, group 2 family protein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CAACGAAGGCATAGGTTTCC</a:t>
                      </a:r>
                    </a:p>
                    <a:p>
                      <a:pPr algn="l" rtl="0">
                        <a:lnSpc>
                          <a:spcPct val="100000"/>
                        </a:lnSpc>
                        <a:spcAft>
                          <a:spcPts val="800"/>
                        </a:spcAft>
                      </a:pPr>
                      <a:r>
                        <a:rPr lang="en-US" sz="1000">
                          <a:effectLst/>
                        </a:rPr>
                        <a:t>R: GCGCTTGGAACTGCTTTAAC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[1,2]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2310339939"/>
                  </a:ext>
                </a:extLst>
              </a:tr>
              <a:tr h="363234">
                <a:tc>
                  <a:txBody>
                    <a:bodyPr/>
                    <a:lstStyle/>
                    <a:p>
                      <a:pPr algn="ctr">
                        <a:lnSpc>
                          <a:spcPct val="107000"/>
                        </a:lnSpc>
                        <a:spcAft>
                          <a:spcPts val="800"/>
                        </a:spcAft>
                      </a:pPr>
                      <a:r>
                        <a:rPr lang="en-US" sz="1000" i="1">
                          <a:effectLst/>
                        </a:rPr>
                        <a:t>groEL</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HMPREF3208_01155, Chaperonin 60</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GCAATGGCTTGCCAGACTTC</a:t>
                      </a:r>
                    </a:p>
                    <a:p>
                      <a:pPr algn="l" rtl="0">
                        <a:lnSpc>
                          <a:spcPct val="100000"/>
                        </a:lnSpc>
                        <a:spcAft>
                          <a:spcPts val="800"/>
                        </a:spcAft>
                      </a:pPr>
                      <a:r>
                        <a:rPr lang="en-US" sz="1000">
                          <a:effectLst/>
                        </a:rPr>
                        <a:t>R: CAGCTGTGCTCGAAGATCCA</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4073134863"/>
                  </a:ext>
                </a:extLst>
              </a:tr>
              <a:tr h="363234">
                <a:tc>
                  <a:txBody>
                    <a:bodyPr/>
                    <a:lstStyle/>
                    <a:p>
                      <a:pPr algn="ctr">
                        <a:lnSpc>
                          <a:spcPct val="107000"/>
                        </a:lnSpc>
                        <a:spcAft>
                          <a:spcPts val="800"/>
                        </a:spcAft>
                      </a:pPr>
                      <a:r>
                        <a:rPr lang="en-US" sz="1000" i="1">
                          <a:effectLst/>
                        </a:rPr>
                        <a:t>gyrA</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HMPREF0421_20131, subunit A of gyrase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TGACACTTTGGTTCGTATGGC</a:t>
                      </a:r>
                    </a:p>
                    <a:p>
                      <a:pPr algn="l" rtl="0">
                        <a:lnSpc>
                          <a:spcPct val="100000"/>
                        </a:lnSpc>
                        <a:spcAft>
                          <a:spcPts val="800"/>
                        </a:spcAft>
                      </a:pPr>
                      <a:r>
                        <a:rPr lang="en-US" sz="1000">
                          <a:effectLst/>
                        </a:rPr>
                        <a:t>R: TCCGTATAACGCATTGCTGC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1113404813"/>
                  </a:ext>
                </a:extLst>
              </a:tr>
              <a:tr h="390505">
                <a:tc>
                  <a:txBody>
                    <a:bodyPr/>
                    <a:lstStyle/>
                    <a:p>
                      <a:pPr algn="ctr">
                        <a:lnSpc>
                          <a:spcPct val="107000"/>
                        </a:lnSpc>
                        <a:spcAft>
                          <a:spcPts val="800"/>
                        </a:spcAft>
                      </a:pPr>
                      <a:r>
                        <a:rPr lang="en-US" sz="1000" i="1">
                          <a:effectLst/>
                        </a:rPr>
                        <a:t>mfs1</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marL="0" marR="0" lvl="0" indent="0" algn="l" defTabSz="685800" rtl="0" eaLnBrk="1" fontAlgn="auto" latinLnBrk="0" hangingPunct="1">
                        <a:lnSpc>
                          <a:spcPct val="107000"/>
                        </a:lnSpc>
                        <a:spcBef>
                          <a:spcPts val="0"/>
                        </a:spcBef>
                        <a:spcAft>
                          <a:spcPts val="800"/>
                        </a:spcAft>
                        <a:buClrTx/>
                        <a:buSzTx/>
                        <a:buFontTx/>
                        <a:buNone/>
                        <a:tabLst/>
                        <a:defRPr/>
                      </a:pPr>
                      <a:r>
                        <a:rPr lang="en-US" sz="1000">
                          <a:effectLst/>
                        </a:rPr>
                        <a:t>HMPREF0421_20219 major facilitator superfamily (MFS) transporter </a:t>
                      </a:r>
                    </a:p>
                  </a:txBody>
                  <a:tcPr marL="48060" marR="48060" marT="0" marB="0"/>
                </a:tc>
                <a:tc>
                  <a:txBody>
                    <a:bodyPr/>
                    <a:lstStyle/>
                    <a:p>
                      <a:pPr algn="l" rtl="0">
                        <a:lnSpc>
                          <a:spcPct val="100000"/>
                        </a:lnSpc>
                        <a:spcAft>
                          <a:spcPts val="800"/>
                        </a:spcAft>
                      </a:pPr>
                      <a:r>
                        <a:rPr lang="en-US" sz="1000">
                          <a:effectLst/>
                        </a:rPr>
                        <a:t>F: ACCAGCAAGCACAAAATAGC</a:t>
                      </a:r>
                    </a:p>
                    <a:p>
                      <a:pPr algn="l" rtl="0">
                        <a:lnSpc>
                          <a:spcPct val="100000"/>
                        </a:lnSpc>
                        <a:spcAft>
                          <a:spcPts val="800"/>
                        </a:spcAft>
                      </a:pPr>
                      <a:r>
                        <a:rPr lang="en-US" sz="1000">
                          <a:effectLst/>
                        </a:rPr>
                        <a:t>R: ACTCCTAAGACTATTAACCATGGTGT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[3]</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2784044720"/>
                  </a:ext>
                </a:extLst>
              </a:tr>
              <a:tr h="392656">
                <a:tc>
                  <a:txBody>
                    <a:bodyPr/>
                    <a:lstStyle/>
                    <a:p>
                      <a:pPr algn="ctr">
                        <a:lnSpc>
                          <a:spcPct val="107000"/>
                        </a:lnSpc>
                        <a:spcAft>
                          <a:spcPts val="800"/>
                        </a:spcAft>
                      </a:pPr>
                      <a:r>
                        <a:rPr lang="en-US" sz="1000" i="1">
                          <a:effectLst/>
                        </a:rPr>
                        <a:t>pat</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241300" algn="l"/>
                        </a:tabLst>
                      </a:pPr>
                      <a:r>
                        <a:rPr lang="en-US" sz="1000">
                          <a:effectLst/>
                        </a:rPr>
                        <a:t>HMPREF0424_0125, flp pilus-assembly TadE/G-like family protein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GGTTCTGGCACTATGCTTGG</a:t>
                      </a:r>
                    </a:p>
                    <a:p>
                      <a:pPr algn="l" rtl="0">
                        <a:lnSpc>
                          <a:spcPct val="100000"/>
                        </a:lnSpc>
                        <a:spcAft>
                          <a:spcPts val="800"/>
                        </a:spcAft>
                      </a:pPr>
                      <a:r>
                        <a:rPr lang="en-US" sz="1000">
                          <a:effectLst/>
                        </a:rPr>
                        <a:t>R: ACACGCATTATCCTCCATCC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1727979157"/>
                  </a:ext>
                </a:extLst>
              </a:tr>
              <a:tr h="392656">
                <a:tc>
                  <a:txBody>
                    <a:bodyPr/>
                    <a:lstStyle/>
                    <a:p>
                      <a:pPr algn="ctr">
                        <a:lnSpc>
                          <a:spcPct val="107000"/>
                        </a:lnSpc>
                        <a:spcAft>
                          <a:spcPts val="800"/>
                        </a:spcAft>
                      </a:pPr>
                      <a:r>
                        <a:rPr lang="en-US" sz="1000" i="1">
                          <a:effectLst/>
                        </a:rPr>
                        <a:t>pgi</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HMPREF0424_0343, glucose-6-phosphate isomerase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ATCGCGTGGATAAGTTGAGC</a:t>
                      </a:r>
                    </a:p>
                    <a:p>
                      <a:pPr algn="l" rtl="0">
                        <a:lnSpc>
                          <a:spcPct val="100000"/>
                        </a:lnSpc>
                        <a:spcAft>
                          <a:spcPts val="800"/>
                        </a:spcAft>
                      </a:pPr>
                      <a:r>
                        <a:rPr lang="en-US" sz="1000">
                          <a:effectLst/>
                        </a:rPr>
                        <a:t>R: TGCAAAACTGCACGATCTTC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4294799540"/>
                  </a:ext>
                </a:extLst>
              </a:tr>
              <a:tr h="363234">
                <a:tc>
                  <a:txBody>
                    <a:bodyPr/>
                    <a:lstStyle/>
                    <a:p>
                      <a:pPr algn="ctr">
                        <a:lnSpc>
                          <a:spcPct val="107000"/>
                        </a:lnSpc>
                        <a:spcAft>
                          <a:spcPts val="800"/>
                        </a:spcAft>
                      </a:pPr>
                      <a:r>
                        <a:rPr lang="en-US" sz="1000" i="1">
                          <a:effectLst/>
                        </a:rPr>
                        <a:t>rplL</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HMPREF3208_00330, 50S ribosomal L7/L12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AGAGAAGGACGAGTTCGACG</a:t>
                      </a:r>
                    </a:p>
                    <a:p>
                      <a:pPr algn="l" rtl="0">
                        <a:lnSpc>
                          <a:spcPct val="100000"/>
                        </a:lnSpc>
                        <a:spcAft>
                          <a:spcPts val="800"/>
                        </a:spcAft>
                      </a:pPr>
                      <a:r>
                        <a:rPr lang="en-US" sz="1000">
                          <a:effectLst/>
                        </a:rPr>
                        <a:t>R: CCATCCACGAGAGCCTTAGC</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786045280"/>
                  </a:ext>
                </a:extLst>
              </a:tr>
              <a:tr h="363234">
                <a:tc>
                  <a:txBody>
                    <a:bodyPr/>
                    <a:lstStyle/>
                    <a:p>
                      <a:pPr algn="ctr">
                        <a:lnSpc>
                          <a:spcPct val="107000"/>
                        </a:lnSpc>
                        <a:spcAft>
                          <a:spcPts val="800"/>
                        </a:spcAft>
                      </a:pPr>
                      <a:r>
                        <a:rPr lang="en-US" sz="1000" i="1">
                          <a:effectLst/>
                        </a:rPr>
                        <a:t>rbpA</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nb-NO" sz="1000">
                          <a:effectLst/>
                        </a:rPr>
                        <a:t>HMPREF3208_01009, RNA polymerase-binding protein</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TCACTGCGGCGTTCAAGTAG</a:t>
                      </a:r>
                    </a:p>
                    <a:p>
                      <a:pPr algn="l" rtl="0">
                        <a:lnSpc>
                          <a:spcPct val="100000"/>
                        </a:lnSpc>
                        <a:spcAft>
                          <a:spcPts val="800"/>
                        </a:spcAft>
                      </a:pPr>
                      <a:r>
                        <a:rPr lang="en-US" sz="1000">
                          <a:effectLst/>
                        </a:rPr>
                        <a:t>R: CTCAAGGCGCAGAGATTCCT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624925545"/>
                  </a:ext>
                </a:extLst>
              </a:tr>
              <a:tr h="363234">
                <a:tc>
                  <a:txBody>
                    <a:bodyPr/>
                    <a:lstStyle/>
                    <a:p>
                      <a:pPr algn="ctr">
                        <a:lnSpc>
                          <a:spcPct val="107000"/>
                        </a:lnSpc>
                        <a:spcAft>
                          <a:spcPts val="800"/>
                        </a:spcAft>
                      </a:pPr>
                      <a:r>
                        <a:rPr lang="en-US" sz="1000" i="1">
                          <a:effectLst/>
                        </a:rPr>
                        <a:t>rpmI</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HMPREF3208_01112, Large (50S) ribosomal protein L35</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ACTAATTCCGCAGCGTCCAA</a:t>
                      </a:r>
                    </a:p>
                    <a:p>
                      <a:pPr algn="l" rtl="0">
                        <a:lnSpc>
                          <a:spcPct val="100000"/>
                        </a:lnSpc>
                        <a:spcAft>
                          <a:spcPts val="800"/>
                        </a:spcAft>
                      </a:pPr>
                      <a:r>
                        <a:rPr lang="en-US" sz="1000">
                          <a:effectLst/>
                        </a:rPr>
                        <a:t>R: CTTACGAGCCGACTTGTGCT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3209162614"/>
                  </a:ext>
                </a:extLst>
              </a:tr>
              <a:tr h="392656">
                <a:tc>
                  <a:txBody>
                    <a:bodyPr/>
                    <a:lstStyle/>
                    <a:p>
                      <a:pPr algn="ctr">
                        <a:lnSpc>
                          <a:spcPct val="107000"/>
                        </a:lnSpc>
                        <a:spcAft>
                          <a:spcPts val="800"/>
                        </a:spcAft>
                      </a:pPr>
                      <a:r>
                        <a:rPr lang="en-US" sz="1000" i="1">
                          <a:effectLst/>
                        </a:rPr>
                        <a:t>rpoC</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HMPREF0424_1168, DNA-directed RNA polymerase, beta subunit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TCGCGTCATCAACCGTAACA</a:t>
                      </a:r>
                    </a:p>
                    <a:p>
                      <a:pPr algn="l" rtl="0">
                        <a:lnSpc>
                          <a:spcPct val="100000"/>
                        </a:lnSpc>
                        <a:spcAft>
                          <a:spcPts val="800"/>
                        </a:spcAft>
                      </a:pPr>
                      <a:r>
                        <a:rPr lang="en-US" sz="1000">
                          <a:effectLst/>
                        </a:rPr>
                        <a:t>R: GAGCGAGTCAACTGCTTCCT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2632142956"/>
                  </a:ext>
                </a:extLst>
              </a:tr>
              <a:tr h="392656">
                <a:tc>
                  <a:txBody>
                    <a:bodyPr/>
                    <a:lstStyle/>
                    <a:p>
                      <a:pPr algn="ctr">
                        <a:lnSpc>
                          <a:spcPct val="107000"/>
                        </a:lnSpc>
                        <a:spcAft>
                          <a:spcPts val="800"/>
                        </a:spcAft>
                      </a:pPr>
                      <a:r>
                        <a:rPr lang="en-US" sz="1000" i="1">
                          <a:effectLst/>
                        </a:rPr>
                        <a:t>rpmH</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HMPREF3208_00154, Large ribosomal subunit protein bL34</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TGAAGAGGACATTCCAGCCG</a:t>
                      </a:r>
                    </a:p>
                    <a:p>
                      <a:pPr algn="l" rtl="0">
                        <a:lnSpc>
                          <a:spcPct val="100000"/>
                        </a:lnSpc>
                        <a:spcAft>
                          <a:spcPts val="800"/>
                        </a:spcAft>
                      </a:pPr>
                      <a:r>
                        <a:rPr lang="en-US" sz="1000">
                          <a:effectLst/>
                        </a:rPr>
                        <a:t>R: TGGCACGACGACGATTGATT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4222286186"/>
                  </a:ext>
                </a:extLst>
              </a:tr>
              <a:tr h="392656">
                <a:tc>
                  <a:txBody>
                    <a:bodyPr/>
                    <a:lstStyle/>
                    <a:p>
                      <a:pPr algn="ctr">
                        <a:lnSpc>
                          <a:spcPct val="107000"/>
                        </a:lnSpc>
                        <a:spcAft>
                          <a:spcPts val="800"/>
                        </a:spcAft>
                      </a:pPr>
                      <a:r>
                        <a:rPr lang="en-US" sz="1000" i="1">
                          <a:effectLst/>
                        </a:rPr>
                        <a:t>rpsG</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HMPREF3208_00657, Small ribosomal subunit protein uS7 </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CTGGCTTACGGACTTCTCCC</a:t>
                      </a:r>
                    </a:p>
                    <a:p>
                      <a:pPr algn="l" rtl="0">
                        <a:lnSpc>
                          <a:spcPct val="100000"/>
                        </a:lnSpc>
                        <a:spcAft>
                          <a:spcPts val="800"/>
                        </a:spcAft>
                      </a:pPr>
                      <a:r>
                        <a:rPr lang="en-US" sz="1000">
                          <a:effectLst/>
                        </a:rPr>
                        <a:t>R: GCCTTGTTTGCTTCTGCCAT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This paper*</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759026203"/>
                  </a:ext>
                </a:extLst>
              </a:tr>
              <a:tr h="363234">
                <a:tc>
                  <a:txBody>
                    <a:bodyPr/>
                    <a:lstStyle/>
                    <a:p>
                      <a:pPr algn="ctr">
                        <a:lnSpc>
                          <a:spcPct val="107000"/>
                        </a:lnSpc>
                        <a:spcAft>
                          <a:spcPts val="800"/>
                        </a:spcAft>
                      </a:pPr>
                      <a:r>
                        <a:rPr lang="en-US" sz="1000" i="1">
                          <a:effectLst/>
                        </a:rPr>
                        <a:t>stp</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tabLst>
                          <a:tab pos="380365" algn="l"/>
                        </a:tabLst>
                      </a:pPr>
                      <a:r>
                        <a:rPr lang="en-US" sz="1000">
                          <a:effectLst/>
                        </a:rPr>
                        <a:t>HMPREF0424_1297, sugar ABC transporter permease</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TGGCTGTTATTGCTATCTACTTCA</a:t>
                      </a:r>
                    </a:p>
                    <a:p>
                      <a:pPr algn="l" rtl="0">
                        <a:lnSpc>
                          <a:spcPct val="100000"/>
                        </a:lnSpc>
                        <a:spcAft>
                          <a:spcPts val="800"/>
                        </a:spcAft>
                      </a:pPr>
                      <a:r>
                        <a:rPr lang="en-US" sz="1000">
                          <a:effectLst/>
                        </a:rPr>
                        <a:t>R: CTTCCAGAATACTTGCCACTTTGT</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[1]</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1471603297"/>
                  </a:ext>
                </a:extLst>
              </a:tr>
              <a:tr h="392656">
                <a:tc>
                  <a:txBody>
                    <a:bodyPr/>
                    <a:lstStyle/>
                    <a:p>
                      <a:pPr algn="ctr">
                        <a:lnSpc>
                          <a:spcPct val="107000"/>
                        </a:lnSpc>
                        <a:spcAft>
                          <a:spcPts val="800"/>
                        </a:spcAft>
                      </a:pPr>
                      <a:r>
                        <a:rPr lang="en-US" sz="1000" i="1">
                          <a:effectLst/>
                        </a:rPr>
                        <a:t>vly</a:t>
                      </a:r>
                      <a:endParaRPr lang="en-US" sz="1000" i="1">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7000"/>
                        </a:lnSpc>
                        <a:spcAft>
                          <a:spcPts val="800"/>
                        </a:spcAft>
                      </a:pPr>
                      <a:r>
                        <a:rPr lang="en-US" sz="1000">
                          <a:effectLst/>
                        </a:rPr>
                        <a:t>HMPREF0424_0103, Thiol-activated cytolysin vaginolysin</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l" rtl="0">
                        <a:lnSpc>
                          <a:spcPct val="100000"/>
                        </a:lnSpc>
                        <a:spcAft>
                          <a:spcPts val="800"/>
                        </a:spcAft>
                      </a:pPr>
                      <a:r>
                        <a:rPr lang="en-US" sz="1000">
                          <a:effectLst/>
                        </a:rPr>
                        <a:t>F: GAACAGCTGGGCTAGAGGTG</a:t>
                      </a:r>
                    </a:p>
                    <a:p>
                      <a:pPr algn="l" rtl="0">
                        <a:lnSpc>
                          <a:spcPct val="100000"/>
                        </a:lnSpc>
                        <a:spcAft>
                          <a:spcPts val="800"/>
                        </a:spcAft>
                      </a:pPr>
                      <a:r>
                        <a:rPr lang="en-US" sz="1000">
                          <a:effectLst/>
                        </a:rPr>
                        <a:t>R: AATTCCATCGCATTCTCCAG</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tc>
                  <a:txBody>
                    <a:bodyPr/>
                    <a:lstStyle/>
                    <a:p>
                      <a:pPr algn="ctr">
                        <a:lnSpc>
                          <a:spcPct val="107000"/>
                        </a:lnSpc>
                        <a:spcAft>
                          <a:spcPts val="800"/>
                        </a:spcAft>
                      </a:pPr>
                      <a:r>
                        <a:rPr lang="en-US" sz="1000">
                          <a:effectLst/>
                        </a:rPr>
                        <a:t>[2]</a:t>
                      </a:r>
                      <a:endParaRPr lang="en-US" sz="1000">
                        <a:effectLst/>
                        <a:latin typeface="Calibri" panose="020F0502020204030204" pitchFamily="34" charset="0"/>
                        <a:ea typeface="Calibri" panose="020F0502020204030204" pitchFamily="34" charset="0"/>
                        <a:cs typeface="Arial" panose="020B0604020202020204" pitchFamily="34" charset="0"/>
                      </a:endParaRPr>
                    </a:p>
                  </a:txBody>
                  <a:tcPr marL="48060" marR="48060" marT="0" marB="0"/>
                </a:tc>
                <a:extLst>
                  <a:ext uri="{0D108BD9-81ED-4DB2-BD59-A6C34878D82A}">
                    <a16:rowId xmlns:a16="http://schemas.microsoft.com/office/drawing/2014/main" xmlns="" val="777736193"/>
                  </a:ext>
                </a:extLst>
              </a:tr>
            </a:tbl>
          </a:graphicData>
        </a:graphic>
      </p:graphicFrame>
      <p:sp>
        <p:nvSpPr>
          <p:cNvPr id="5" name="Rectangle 1">
            <a:extLst>
              <a:ext uri="{FF2B5EF4-FFF2-40B4-BE49-F238E27FC236}">
                <a16:creationId xmlns:a16="http://schemas.microsoft.com/office/drawing/2014/main" xmlns="" id="{B99FB61B-3624-7697-3953-A4834A0C584C}"/>
              </a:ext>
            </a:extLst>
          </p:cNvPr>
          <p:cNvSpPr>
            <a:spLocks noChangeArrowheads="1"/>
          </p:cNvSpPr>
          <p:nvPr/>
        </p:nvSpPr>
        <p:spPr bwMode="auto">
          <a:xfrm>
            <a:off x="158750" y="8143895"/>
            <a:ext cx="6540500"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81000" algn="l"/>
              </a:tabLst>
              <a:defRPr>
                <a:solidFill>
                  <a:schemeClr val="tx1"/>
                </a:solidFill>
                <a:latin typeface="Arial" panose="020B0604020202020204" pitchFamily="34" charset="0"/>
              </a:defRPr>
            </a:lvl1pPr>
            <a:lvl2pPr eaLnBrk="0" fontAlgn="base" hangingPunct="0">
              <a:spcBef>
                <a:spcPct val="0"/>
              </a:spcBef>
              <a:spcAft>
                <a:spcPct val="0"/>
              </a:spcAft>
              <a:tabLst>
                <a:tab pos="381000" algn="l"/>
              </a:tabLst>
              <a:defRPr>
                <a:solidFill>
                  <a:schemeClr val="tx1"/>
                </a:solidFill>
                <a:latin typeface="Arial" panose="020B0604020202020204" pitchFamily="34" charset="0"/>
              </a:defRPr>
            </a:lvl2pPr>
            <a:lvl3pPr eaLnBrk="0" fontAlgn="base" hangingPunct="0">
              <a:spcBef>
                <a:spcPct val="0"/>
              </a:spcBef>
              <a:spcAft>
                <a:spcPct val="0"/>
              </a:spcAft>
              <a:tabLst>
                <a:tab pos="381000" algn="l"/>
              </a:tabLst>
              <a:defRPr>
                <a:solidFill>
                  <a:schemeClr val="tx1"/>
                </a:solidFill>
                <a:latin typeface="Arial" panose="020B0604020202020204" pitchFamily="34" charset="0"/>
              </a:defRPr>
            </a:lvl3pPr>
            <a:lvl4pPr eaLnBrk="0" fontAlgn="base" hangingPunct="0">
              <a:spcBef>
                <a:spcPct val="0"/>
              </a:spcBef>
              <a:spcAft>
                <a:spcPct val="0"/>
              </a:spcAft>
              <a:tabLst>
                <a:tab pos="381000" algn="l"/>
              </a:tabLst>
              <a:defRPr>
                <a:solidFill>
                  <a:schemeClr val="tx1"/>
                </a:solidFill>
                <a:latin typeface="Arial" panose="020B0604020202020204" pitchFamily="34" charset="0"/>
              </a:defRPr>
            </a:lvl4pPr>
            <a:lvl5pPr eaLnBrk="0" fontAlgn="base" hangingPunct="0">
              <a:spcBef>
                <a:spcPct val="0"/>
              </a:spcBef>
              <a:spcAft>
                <a:spcPct val="0"/>
              </a:spcAft>
              <a:tabLst>
                <a:tab pos="381000" algn="l"/>
              </a:tabLst>
              <a:defRPr>
                <a:solidFill>
                  <a:schemeClr val="tx1"/>
                </a:solidFill>
                <a:latin typeface="Arial" panose="020B0604020202020204" pitchFamily="34" charset="0"/>
              </a:defRPr>
            </a:lvl5pPr>
            <a:lvl6pPr eaLnBrk="0" fontAlgn="base" hangingPunct="0">
              <a:spcBef>
                <a:spcPct val="0"/>
              </a:spcBef>
              <a:spcAft>
                <a:spcPct val="0"/>
              </a:spcAft>
              <a:tabLst>
                <a:tab pos="381000" algn="l"/>
              </a:tabLst>
              <a:defRPr>
                <a:solidFill>
                  <a:schemeClr val="tx1"/>
                </a:solidFill>
                <a:latin typeface="Arial" panose="020B0604020202020204" pitchFamily="34" charset="0"/>
              </a:defRPr>
            </a:lvl6pPr>
            <a:lvl7pPr eaLnBrk="0" fontAlgn="base" hangingPunct="0">
              <a:spcBef>
                <a:spcPct val="0"/>
              </a:spcBef>
              <a:spcAft>
                <a:spcPct val="0"/>
              </a:spcAft>
              <a:tabLst>
                <a:tab pos="381000" algn="l"/>
              </a:tabLst>
              <a:defRPr>
                <a:solidFill>
                  <a:schemeClr val="tx1"/>
                </a:solidFill>
                <a:latin typeface="Arial" panose="020B0604020202020204" pitchFamily="34" charset="0"/>
              </a:defRPr>
            </a:lvl7pPr>
            <a:lvl8pPr eaLnBrk="0" fontAlgn="base" hangingPunct="0">
              <a:spcBef>
                <a:spcPct val="0"/>
              </a:spcBef>
              <a:spcAft>
                <a:spcPct val="0"/>
              </a:spcAft>
              <a:tabLst>
                <a:tab pos="381000" algn="l"/>
              </a:tabLst>
              <a:defRPr>
                <a:solidFill>
                  <a:schemeClr val="tx1"/>
                </a:solidFill>
                <a:latin typeface="Arial" panose="020B0604020202020204" pitchFamily="34" charset="0"/>
              </a:defRPr>
            </a:lvl8pPr>
            <a:lvl9pPr eaLnBrk="0" fontAlgn="base" hangingPunct="0">
              <a:spcBef>
                <a:spcPct val="0"/>
              </a:spcBef>
              <a:spcAft>
                <a:spcPct val="0"/>
              </a:spcAft>
              <a:tabLst>
                <a:tab pos="381000"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381000" algn="l"/>
              </a:tabLst>
            </a:pP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References</a:t>
            </a:r>
            <a:endParaRPr kumimoji="0" lang="en-US" altLang="he-IL" sz="1000" b="0" i="0" u="none" strike="noStrike" cap="none" normalizeH="0" baseline="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81000" algn="l"/>
              </a:tabLst>
            </a:pP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Qian, Z.; Zhu, H.; Zhao, D.; Yang, P.; Gao, F.; Lu, C.; Yin, Y.; Kan, S.; Chen, D. Probiotic Lactobacillus sp. strains inhibit growth, adhesion, biofilm formation, and gene expression of bacterial vaginosis-inducing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Gardnerella vaginalis</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Microorganisms </a:t>
            </a:r>
            <a:r>
              <a:rPr kumimoji="0" lang="en-US" altLang="he-IL" sz="10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2021</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9</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kumimoji="0" lang="en-US" altLang="he-IL" sz="1000" b="0" i="0" u="none" strike="noStrike" cap="none" normalizeH="0" baseline="0">
                <a:ln>
                  <a:noFill/>
                </a:ln>
                <a:solidFill>
                  <a:schemeClr val="tx1"/>
                </a:solidFill>
                <a:effectLst/>
                <a:ea typeface="Calibri" panose="020F0502020204030204" pitchFamily="34" charset="0"/>
              </a:rPr>
              <a:t> </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728. doi:10.3390/microorganisms9040728.</a:t>
            </a:r>
            <a:endParaRPr kumimoji="0" lang="en-US" altLang="he-IL" sz="1000" b="0" i="0" u="none" strike="noStrike" cap="none" normalizeH="0" baseline="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tab pos="381000" algn="l"/>
              </a:tabLst>
            </a:pP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 Castro, J.; França, A.; Bradwell, K.R.; Serrano, M.G.; Jefferson, K.K.; Cerca, N. Comparative transcriptomic analysis of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Gardnerella vaginalis</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biofilms vs. planktonic cultures using RNA-seq.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NPJ Biofilms Microbiomes </a:t>
            </a:r>
            <a:r>
              <a:rPr kumimoji="0" lang="en-US" altLang="he-IL" sz="10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2017</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3, doi:10.1038/s41522-017-0012-7.</a:t>
            </a:r>
            <a:endParaRPr kumimoji="0" lang="en-US" altLang="he-IL" sz="1000" b="0" i="0" u="none" strike="noStrike" cap="none" normalizeH="0" baseline="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tab pos="381000" algn="l"/>
              </a:tabLst>
            </a:pP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 Zhang, K.; Lu, M.; Qiu, Y.; Zhu, X.; Wang, H.; Huang, Y.; Dong, H.; Gu, L. Transcriptomic and proteomic analysis of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Gardnerella vaginalis</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responding to acidic pH and hydrogen peroxide stress.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Microorganisms </a:t>
            </a:r>
            <a:r>
              <a:rPr kumimoji="0" lang="en-US" altLang="he-IL" sz="10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2023</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en-US" altLang="he-IL" sz="10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11</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kumimoji="0" lang="en-US" altLang="he-IL" sz="1000" b="0" i="0" u="none" strike="noStrike" cap="none" normalizeH="0" baseline="0">
                <a:ln>
                  <a:noFill/>
                </a:ln>
                <a:solidFill>
                  <a:schemeClr val="tx1"/>
                </a:solidFill>
                <a:effectLst/>
                <a:ea typeface="Calibri" panose="020F0502020204030204" pitchFamily="34" charset="0"/>
              </a:rPr>
              <a:t> </a:t>
            </a:r>
            <a:r>
              <a:rPr kumimoji="0" lang="en-US" altLang="he-IL" sz="10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695. doi:10.3390/microorganisms11030695.</a:t>
            </a:r>
            <a:endParaRPr kumimoji="0" lang="en-US" altLang="he-IL" sz="1000" b="0" i="0" u="none" strike="noStrike" cap="none" normalizeH="0" baseline="0">
              <a:ln>
                <a:noFill/>
              </a:ln>
              <a:solidFill>
                <a:schemeClr val="tx1"/>
              </a:solidFill>
              <a:effectLst/>
            </a:endParaRPr>
          </a:p>
        </p:txBody>
      </p:sp>
      <p:sp>
        <p:nvSpPr>
          <p:cNvPr id="7" name="TextBox 6">
            <a:extLst>
              <a:ext uri="{FF2B5EF4-FFF2-40B4-BE49-F238E27FC236}">
                <a16:creationId xmlns:a16="http://schemas.microsoft.com/office/drawing/2014/main" xmlns="" id="{DEA2F44B-F363-54FB-2CDB-6BC8E8AED88A}"/>
              </a:ext>
            </a:extLst>
          </p:cNvPr>
          <p:cNvSpPr txBox="1"/>
          <p:nvPr/>
        </p:nvSpPr>
        <p:spPr>
          <a:xfrm>
            <a:off x="71212" y="-25400"/>
            <a:ext cx="6457950"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tab pos="381000" algn="l"/>
              </a:tabLst>
            </a:pPr>
            <a:r>
              <a:rPr kumimoji="0" lang="en-US" altLang="he-IL" sz="12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Supplementary Table S1: </a:t>
            </a:r>
            <a:r>
              <a:rPr kumimoji="0" lang="en-US" altLang="he-IL"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Primer sequences used for Real-time PCR of </a:t>
            </a:r>
            <a:r>
              <a:rPr kumimoji="0" lang="en-US" altLang="he-IL" sz="1200" b="0" i="1"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Gardnerella vaginalis</a:t>
            </a:r>
            <a:r>
              <a:rPr kumimoji="0" lang="en-US" altLang="he-IL"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altLang="he-IL" sz="1200">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tab pos="381000" algn="l"/>
              </a:tabLst>
            </a:pPr>
            <a:r>
              <a:rPr kumimoji="0" lang="en-US" altLang="he-IL"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Primers designed according to Primer Blast primer tool (NCBI).</a:t>
            </a:r>
            <a:endParaRPr kumimoji="0" lang="en-US" altLang="he-IL" sz="12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6736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475779FE-127C-CA01-5CFD-BC7F77EEAD8E}"/>
              </a:ext>
            </a:extLst>
          </p:cNvPr>
          <p:cNvSpPr txBox="1"/>
          <p:nvPr/>
        </p:nvSpPr>
        <p:spPr>
          <a:xfrm>
            <a:off x="124838" y="8398253"/>
            <a:ext cx="6532956" cy="1384995"/>
          </a:xfrm>
          <a:prstGeom prst="rect">
            <a:avLst/>
          </a:prstGeom>
          <a:noFill/>
        </p:spPr>
        <p:txBody>
          <a:bodyPr wrap="square" rtlCol="1">
            <a:spAutoFit/>
          </a:bodyPr>
          <a:lstStyle/>
          <a:p>
            <a:pPr algn="just"/>
            <a:r>
              <a:rPr lang="en-US" sz="1200" b="1" dirty="0">
                <a:latin typeface="Times New Roman" panose="02020603050405020304" pitchFamily="18" charset="0"/>
                <a:cs typeface="Times New Roman" panose="02020603050405020304" pitchFamily="18" charset="0"/>
              </a:rPr>
              <a:t>Supplementary Figure S1</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A-C. </a:t>
            </a:r>
            <a:r>
              <a:rPr lang="en-US" sz="1200" dirty="0">
                <a:latin typeface="Times New Roman" panose="02020603050405020304" pitchFamily="18" charset="0"/>
                <a:cs typeface="Times New Roman" panose="02020603050405020304" pitchFamily="18" charset="0"/>
              </a:rPr>
              <a:t>Anti-bacterial effect of CBD on </a:t>
            </a:r>
            <a:r>
              <a:rPr lang="en-US" sz="1200" i="1" dirty="0" err="1">
                <a:latin typeface="Times New Roman" panose="02020603050405020304" pitchFamily="18" charset="0"/>
                <a:cs typeface="Times New Roman" panose="02020603050405020304" pitchFamily="18" charset="0"/>
              </a:rPr>
              <a:t>Gardnerella</a:t>
            </a:r>
            <a:r>
              <a:rPr lang="en-US" sz="1200" i="1" dirty="0">
                <a:latin typeface="Times New Roman" panose="02020603050405020304" pitchFamily="18" charset="0"/>
                <a:cs typeface="Times New Roman" panose="02020603050405020304" pitchFamily="18" charset="0"/>
              </a:rPr>
              <a:t> vaginalis </a:t>
            </a:r>
            <a:r>
              <a:rPr lang="en-US" sz="1200" dirty="0">
                <a:latin typeface="Times New Roman" panose="02020603050405020304" pitchFamily="18" charset="0"/>
                <a:cs typeface="Times New Roman" panose="02020603050405020304" pitchFamily="18" charset="0"/>
              </a:rPr>
              <a:t>CI-1</a:t>
            </a:r>
            <a:r>
              <a:rPr lang="en-US" sz="1200" i="1" dirty="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as determined by changes in optical densities. </a:t>
            </a:r>
            <a:r>
              <a:rPr lang="en-US" sz="1200" i="1" dirty="0" err="1">
                <a:latin typeface="Times New Roman" panose="02020603050405020304" pitchFamily="18" charset="0"/>
                <a:cs typeface="Times New Roman" panose="02020603050405020304" pitchFamily="18" charset="0"/>
              </a:rPr>
              <a:t>Gardnerella</a:t>
            </a:r>
            <a:r>
              <a:rPr lang="en-US" sz="1200" i="1" dirty="0">
                <a:latin typeface="Times New Roman" panose="02020603050405020304" pitchFamily="18" charset="0"/>
                <a:cs typeface="Times New Roman" panose="02020603050405020304" pitchFamily="18" charset="0"/>
              </a:rPr>
              <a:t> vaginalis </a:t>
            </a:r>
            <a:r>
              <a:rPr lang="en-US" sz="1200" dirty="0">
                <a:latin typeface="Times New Roman" panose="02020603050405020304" pitchFamily="18" charset="0"/>
                <a:cs typeface="Times New Roman" panose="02020603050405020304" pitchFamily="18" charset="0"/>
              </a:rPr>
              <a:t>at different initial densities (OD</a:t>
            </a:r>
            <a:r>
              <a:rPr lang="en-US" sz="1200" baseline="-25000" dirty="0">
                <a:latin typeface="Times New Roman" panose="02020603050405020304" pitchFamily="18" charset="0"/>
                <a:cs typeface="Times New Roman" panose="02020603050405020304" pitchFamily="18" charset="0"/>
              </a:rPr>
              <a:t>600nm</a:t>
            </a:r>
            <a:r>
              <a:rPr lang="en-US" sz="1200" dirty="0">
                <a:latin typeface="Times New Roman" panose="02020603050405020304" pitchFamily="18" charset="0"/>
                <a:cs typeface="Times New Roman" panose="02020603050405020304" pitchFamily="18" charset="0"/>
              </a:rPr>
              <a:t> of 0.1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0.2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and 0.3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in 50% BHI/50% Wilkins was incubated in the absence or presence of Cannabidiol (CBD; blue bars) or equal ethanol concentrations (0.0125-0.1%; grey bars) at 37°C for 5 days under anaerobic conditions. The turbidity was measured at an optical density of 600nm in a </a:t>
            </a:r>
            <a:r>
              <a:rPr lang="en-US" sz="1200" dirty="0" err="1">
                <a:latin typeface="Times New Roman" panose="02020603050405020304" pitchFamily="18" charset="0"/>
                <a:cs typeface="Times New Roman" panose="02020603050405020304" pitchFamily="18" charset="0"/>
              </a:rPr>
              <a:t>Multiskan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SkyHigh</a:t>
            </a:r>
            <a:r>
              <a:rPr lang="en-US" sz="1200" dirty="0">
                <a:latin typeface="Times New Roman" panose="02020603050405020304" pitchFamily="18" charset="0"/>
                <a:cs typeface="Times New Roman" panose="02020603050405020304" pitchFamily="18" charset="0"/>
              </a:rPr>
              <a:t> microplate reader. N=3 for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and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N=6 for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and 0.1% ethanol. The individual data are presented in open circles. </a:t>
            </a:r>
            <a:endParaRPr lang="he-IL" sz="1200" dirty="0">
              <a:latin typeface="Times New Roman" panose="02020603050405020304" pitchFamily="18" charset="0"/>
              <a:cs typeface="Times New Roman" panose="02020603050405020304" pitchFamily="18" charset="0"/>
            </a:endParaRPr>
          </a:p>
        </p:txBody>
      </p:sp>
      <p:grpSp>
        <p:nvGrpSpPr>
          <p:cNvPr id="31" name="Group 30">
            <a:extLst>
              <a:ext uri="{FF2B5EF4-FFF2-40B4-BE49-F238E27FC236}">
                <a16:creationId xmlns:a16="http://schemas.microsoft.com/office/drawing/2014/main" xmlns="" id="{7EC73DCB-D5BA-CA71-0955-A320D2759115}"/>
              </a:ext>
            </a:extLst>
          </p:cNvPr>
          <p:cNvGrpSpPr/>
          <p:nvPr/>
        </p:nvGrpSpPr>
        <p:grpSpPr>
          <a:xfrm>
            <a:off x="346483" y="120103"/>
            <a:ext cx="5198956" cy="2743535"/>
            <a:chOff x="6019256" y="17358"/>
            <a:chExt cx="4334112" cy="2743535"/>
          </a:xfrm>
        </p:grpSpPr>
        <p:graphicFrame>
          <p:nvGraphicFramePr>
            <p:cNvPr id="2" name="Chart 1">
              <a:extLst>
                <a:ext uri="{FF2B5EF4-FFF2-40B4-BE49-F238E27FC236}">
                  <a16:creationId xmlns:a16="http://schemas.microsoft.com/office/drawing/2014/main" xmlns="" id="{00000000-0008-0000-0000-000003000000}"/>
                </a:ext>
              </a:extLst>
            </p:cNvPr>
            <p:cNvGraphicFramePr>
              <a:graphicFrameLocks/>
            </p:cNvGraphicFramePr>
            <p:nvPr>
              <p:extLst>
                <p:ext uri="{D42A27DB-BD31-4B8C-83A1-F6EECF244321}">
                  <p14:modId xmlns:p14="http://schemas.microsoft.com/office/powerpoint/2010/main" val="1227001093"/>
                </p:ext>
              </p:extLst>
            </p:nvPr>
          </p:nvGraphicFramePr>
          <p:xfrm>
            <a:off x="6019256" y="17358"/>
            <a:ext cx="4334112" cy="274353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xmlns="" id="{E85D3C07-098C-597F-FA68-2D8046A30C3B}"/>
                </a:ext>
              </a:extLst>
            </p:cNvPr>
            <p:cNvSpPr txBox="1"/>
            <p:nvPr/>
          </p:nvSpPr>
          <p:spPr>
            <a:xfrm>
              <a:off x="7757941" y="1783883"/>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xmlns="" id="{7ED4C72C-75CD-A08D-7688-FC36475DD0A6}"/>
                </a:ext>
              </a:extLst>
            </p:cNvPr>
            <p:cNvSpPr txBox="1"/>
            <p:nvPr/>
          </p:nvSpPr>
          <p:spPr>
            <a:xfrm>
              <a:off x="8420219" y="1813379"/>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xmlns="" id="{935C0730-2771-D052-7E34-A8A838AA818D}"/>
                </a:ext>
              </a:extLst>
            </p:cNvPr>
            <p:cNvSpPr txBox="1"/>
            <p:nvPr/>
          </p:nvSpPr>
          <p:spPr>
            <a:xfrm>
              <a:off x="9076729" y="1776148"/>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3" name="TextBox 22">
              <a:extLst>
                <a:ext uri="{FF2B5EF4-FFF2-40B4-BE49-F238E27FC236}">
                  <a16:creationId xmlns:a16="http://schemas.microsoft.com/office/drawing/2014/main" xmlns="" id="{2713B3EA-C68C-3104-A3A4-E3CF7BCDD84F}"/>
                </a:ext>
              </a:extLst>
            </p:cNvPr>
            <p:cNvSpPr txBox="1"/>
            <p:nvPr/>
          </p:nvSpPr>
          <p:spPr>
            <a:xfrm>
              <a:off x="9747528" y="1712414"/>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grpSp>
      <p:grpSp>
        <p:nvGrpSpPr>
          <p:cNvPr id="32" name="Group 31">
            <a:extLst>
              <a:ext uri="{FF2B5EF4-FFF2-40B4-BE49-F238E27FC236}">
                <a16:creationId xmlns:a16="http://schemas.microsoft.com/office/drawing/2014/main" xmlns="" id="{11EC0C3D-2AFC-ECA6-1FCC-96143C38FDD3}"/>
              </a:ext>
            </a:extLst>
          </p:cNvPr>
          <p:cNvGrpSpPr/>
          <p:nvPr/>
        </p:nvGrpSpPr>
        <p:grpSpPr>
          <a:xfrm>
            <a:off x="517185" y="2853453"/>
            <a:ext cx="5028254" cy="2743535"/>
            <a:chOff x="6360314" y="3575128"/>
            <a:chExt cx="4446818" cy="2913247"/>
          </a:xfrm>
        </p:grpSpPr>
        <p:graphicFrame>
          <p:nvGraphicFramePr>
            <p:cNvPr id="3" name="Chart 2">
              <a:extLst>
                <a:ext uri="{FF2B5EF4-FFF2-40B4-BE49-F238E27FC236}">
                  <a16:creationId xmlns:a16="http://schemas.microsoft.com/office/drawing/2014/main" xmlns="" id="{00000000-0008-0000-0000-000004000000}"/>
                </a:ext>
              </a:extLst>
            </p:cNvPr>
            <p:cNvGraphicFramePr>
              <a:graphicFrameLocks/>
            </p:cNvGraphicFramePr>
            <p:nvPr>
              <p:extLst>
                <p:ext uri="{D42A27DB-BD31-4B8C-83A1-F6EECF244321}">
                  <p14:modId xmlns:p14="http://schemas.microsoft.com/office/powerpoint/2010/main" val="618789804"/>
                </p:ext>
              </p:extLst>
            </p:nvPr>
          </p:nvGraphicFramePr>
          <p:xfrm>
            <a:off x="6360314" y="3575128"/>
            <a:ext cx="4446818" cy="2913247"/>
          </p:xfrm>
          <a:graphic>
            <a:graphicData uri="http://schemas.openxmlformats.org/drawingml/2006/chart">
              <c:chart xmlns:c="http://schemas.openxmlformats.org/drawingml/2006/chart" xmlns:r="http://schemas.openxmlformats.org/officeDocument/2006/relationships" r:id="rId4"/>
            </a:graphicData>
          </a:graphic>
        </p:graphicFrame>
        <p:sp>
          <p:nvSpPr>
            <p:cNvPr id="24" name="TextBox 23">
              <a:extLst>
                <a:ext uri="{FF2B5EF4-FFF2-40B4-BE49-F238E27FC236}">
                  <a16:creationId xmlns:a16="http://schemas.microsoft.com/office/drawing/2014/main" xmlns="" id="{6453561B-B450-9642-2C3C-B37CB309FB5D}"/>
                </a:ext>
              </a:extLst>
            </p:cNvPr>
            <p:cNvSpPr txBox="1"/>
            <p:nvPr/>
          </p:nvSpPr>
          <p:spPr>
            <a:xfrm>
              <a:off x="8056088" y="5238884"/>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xmlns="" id="{80F116FE-151B-0C2B-27D4-2CC7A71EBAC2}"/>
                </a:ext>
              </a:extLst>
            </p:cNvPr>
            <p:cNvSpPr txBox="1"/>
            <p:nvPr/>
          </p:nvSpPr>
          <p:spPr>
            <a:xfrm>
              <a:off x="8752058" y="5397257"/>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6" name="TextBox 25">
              <a:extLst>
                <a:ext uri="{FF2B5EF4-FFF2-40B4-BE49-F238E27FC236}">
                  <a16:creationId xmlns:a16="http://schemas.microsoft.com/office/drawing/2014/main" xmlns="" id="{FCA2644F-C084-A5C5-317B-9A5D83B03906}"/>
                </a:ext>
              </a:extLst>
            </p:cNvPr>
            <p:cNvSpPr txBox="1"/>
            <p:nvPr/>
          </p:nvSpPr>
          <p:spPr>
            <a:xfrm>
              <a:off x="9448941" y="5397257"/>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xmlns="" id="{B31472F4-8DFB-DD80-AEA1-7D1C90012644}"/>
                </a:ext>
              </a:extLst>
            </p:cNvPr>
            <p:cNvSpPr txBox="1"/>
            <p:nvPr/>
          </p:nvSpPr>
          <p:spPr>
            <a:xfrm>
              <a:off x="10148997" y="5363901"/>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grpSp>
      <p:grpSp>
        <p:nvGrpSpPr>
          <p:cNvPr id="33" name="Group 32">
            <a:extLst>
              <a:ext uri="{FF2B5EF4-FFF2-40B4-BE49-F238E27FC236}">
                <a16:creationId xmlns:a16="http://schemas.microsoft.com/office/drawing/2014/main" xmlns="" id="{AAD94913-E6EB-9FAC-815B-19E1BFA5F723}"/>
              </a:ext>
            </a:extLst>
          </p:cNvPr>
          <p:cNvGrpSpPr/>
          <p:nvPr/>
        </p:nvGrpSpPr>
        <p:grpSpPr>
          <a:xfrm>
            <a:off x="909840" y="5596988"/>
            <a:ext cx="4801016" cy="2801265"/>
            <a:chOff x="7212374" y="7302611"/>
            <a:chExt cx="4232374" cy="2576951"/>
          </a:xfrm>
        </p:grpSpPr>
        <p:graphicFrame>
          <p:nvGraphicFramePr>
            <p:cNvPr id="20" name="Chart 19">
              <a:extLst>
                <a:ext uri="{FF2B5EF4-FFF2-40B4-BE49-F238E27FC236}">
                  <a16:creationId xmlns:a16="http://schemas.microsoft.com/office/drawing/2014/main" xmlns="" id="{00000000-0008-0000-0000-000002000000}"/>
                </a:ext>
              </a:extLst>
            </p:cNvPr>
            <p:cNvGraphicFramePr>
              <a:graphicFrameLocks/>
            </p:cNvGraphicFramePr>
            <p:nvPr>
              <p:extLst>
                <p:ext uri="{D42A27DB-BD31-4B8C-83A1-F6EECF244321}">
                  <p14:modId xmlns:p14="http://schemas.microsoft.com/office/powerpoint/2010/main" val="653517470"/>
                </p:ext>
              </p:extLst>
            </p:nvPr>
          </p:nvGraphicFramePr>
          <p:xfrm>
            <a:off x="7212374" y="7302611"/>
            <a:ext cx="4232374" cy="2576951"/>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a:extLst>
                <a:ext uri="{FF2B5EF4-FFF2-40B4-BE49-F238E27FC236}">
                  <a16:creationId xmlns:a16="http://schemas.microsoft.com/office/drawing/2014/main" xmlns="" id="{9D44FBA8-A09E-1A2B-7CD9-012A073B4197}"/>
                </a:ext>
              </a:extLst>
            </p:cNvPr>
            <p:cNvSpPr txBox="1"/>
            <p:nvPr/>
          </p:nvSpPr>
          <p:spPr>
            <a:xfrm>
              <a:off x="9285816" y="8666472"/>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xmlns="" id="{B4CFCDFA-8DC2-8CC2-7D5D-32B62D4EEC85}"/>
                </a:ext>
              </a:extLst>
            </p:cNvPr>
            <p:cNvSpPr txBox="1"/>
            <p:nvPr/>
          </p:nvSpPr>
          <p:spPr>
            <a:xfrm>
              <a:off x="9984284" y="8728879"/>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sp>
          <p:nvSpPr>
            <p:cNvPr id="30" name="TextBox 29">
              <a:extLst>
                <a:ext uri="{FF2B5EF4-FFF2-40B4-BE49-F238E27FC236}">
                  <a16:creationId xmlns:a16="http://schemas.microsoft.com/office/drawing/2014/main" xmlns="" id="{5B6D2ECF-F90E-98CE-8253-595140768DB2}"/>
                </a:ext>
              </a:extLst>
            </p:cNvPr>
            <p:cNvSpPr txBox="1"/>
            <p:nvPr/>
          </p:nvSpPr>
          <p:spPr>
            <a:xfrm>
              <a:off x="10657091" y="8666472"/>
              <a:ext cx="300082" cy="369332"/>
            </a:xfrm>
            <a:prstGeom prst="rect">
              <a:avLst/>
            </a:prstGeom>
            <a:noFill/>
          </p:spPr>
          <p:txBody>
            <a:bodyPr wrap="none" rtlCol="1">
              <a:spAutoFit/>
            </a:bodyPr>
            <a:lstStyle/>
            <a:p>
              <a:r>
                <a:rPr lang="en-US" dirty="0">
                  <a:latin typeface="Times New Roman" panose="02020603050405020304" pitchFamily="18" charset="0"/>
                  <a:cs typeface="Times New Roman" panose="02020603050405020304" pitchFamily="18" charset="0"/>
                </a:rPr>
                <a:t>*</a:t>
              </a:r>
              <a:endParaRPr lang="he-IL" dirty="0">
                <a:latin typeface="Times New Roman" panose="02020603050405020304" pitchFamily="18" charset="0"/>
                <a:cs typeface="Times New Roman" panose="02020603050405020304" pitchFamily="18" charset="0"/>
              </a:endParaRPr>
            </a:p>
          </p:txBody>
        </p:sp>
      </p:grpSp>
      <p:sp>
        <p:nvSpPr>
          <p:cNvPr id="34" name="TextBox 33">
            <a:extLst>
              <a:ext uri="{FF2B5EF4-FFF2-40B4-BE49-F238E27FC236}">
                <a16:creationId xmlns:a16="http://schemas.microsoft.com/office/drawing/2014/main" xmlns="" id="{A016D3D3-FDEF-2B37-36D9-849CB85AF108}"/>
              </a:ext>
            </a:extLst>
          </p:cNvPr>
          <p:cNvSpPr txBox="1"/>
          <p:nvPr/>
        </p:nvSpPr>
        <p:spPr>
          <a:xfrm>
            <a:off x="754993" y="143611"/>
            <a:ext cx="320264" cy="369332"/>
          </a:xfrm>
          <a:prstGeom prst="rect">
            <a:avLst/>
          </a:prstGeom>
          <a:noFill/>
        </p:spPr>
        <p:txBody>
          <a:bodyPr wrap="square" rtlCol="0">
            <a:spAutoFit/>
          </a:bodyPr>
          <a:lstStyle/>
          <a:p>
            <a:r>
              <a:rPr lang="en-US" b="1" dirty="0"/>
              <a:t>A</a:t>
            </a:r>
          </a:p>
        </p:txBody>
      </p:sp>
      <p:sp>
        <p:nvSpPr>
          <p:cNvPr id="35" name="TextBox 34">
            <a:extLst>
              <a:ext uri="{FF2B5EF4-FFF2-40B4-BE49-F238E27FC236}">
                <a16:creationId xmlns:a16="http://schemas.microsoft.com/office/drawing/2014/main" xmlns="" id="{6A0AB363-3A73-2F0A-5DC6-92E49C6B0590}"/>
              </a:ext>
            </a:extLst>
          </p:cNvPr>
          <p:cNvSpPr txBox="1"/>
          <p:nvPr/>
        </p:nvSpPr>
        <p:spPr>
          <a:xfrm>
            <a:off x="754993" y="2829398"/>
            <a:ext cx="320264" cy="369332"/>
          </a:xfrm>
          <a:prstGeom prst="rect">
            <a:avLst/>
          </a:prstGeom>
          <a:noFill/>
        </p:spPr>
        <p:txBody>
          <a:bodyPr wrap="square" rtlCol="0">
            <a:spAutoFit/>
          </a:bodyPr>
          <a:lstStyle/>
          <a:p>
            <a:r>
              <a:rPr lang="en-US" b="1" dirty="0"/>
              <a:t>B</a:t>
            </a:r>
          </a:p>
        </p:txBody>
      </p:sp>
      <p:sp>
        <p:nvSpPr>
          <p:cNvPr id="36" name="TextBox 35">
            <a:extLst>
              <a:ext uri="{FF2B5EF4-FFF2-40B4-BE49-F238E27FC236}">
                <a16:creationId xmlns:a16="http://schemas.microsoft.com/office/drawing/2014/main" xmlns="" id="{63BEE068-23C7-7159-54FE-8540BD63799B}"/>
              </a:ext>
            </a:extLst>
          </p:cNvPr>
          <p:cNvSpPr txBox="1"/>
          <p:nvPr/>
        </p:nvSpPr>
        <p:spPr>
          <a:xfrm>
            <a:off x="754993" y="5350451"/>
            <a:ext cx="320264" cy="369332"/>
          </a:xfrm>
          <a:prstGeom prst="rect">
            <a:avLst/>
          </a:prstGeom>
          <a:noFill/>
        </p:spPr>
        <p:txBody>
          <a:bodyPr wrap="square" rtlCol="0">
            <a:spAutoFit/>
          </a:bodyPr>
          <a:lstStyle/>
          <a:p>
            <a:r>
              <a:rPr lang="en-US" b="1"/>
              <a:t>C</a:t>
            </a:r>
            <a:endParaRPr lang="en-US" b="1" dirty="0"/>
          </a:p>
        </p:txBody>
      </p:sp>
    </p:spTree>
    <p:extLst>
      <p:ext uri="{BB962C8B-B14F-4D97-AF65-F5344CB8AC3E}">
        <p14:creationId xmlns:p14="http://schemas.microsoft.com/office/powerpoint/2010/main" val="337788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6691DB2C-D6F9-AFFC-0BC5-583CCAE7AB09}"/>
              </a:ext>
            </a:extLst>
          </p:cNvPr>
          <p:cNvGrpSpPr/>
          <p:nvPr/>
        </p:nvGrpSpPr>
        <p:grpSpPr>
          <a:xfrm>
            <a:off x="191349" y="693650"/>
            <a:ext cx="6574399" cy="3352093"/>
            <a:chOff x="218402" y="2248086"/>
            <a:chExt cx="6574399" cy="3352093"/>
          </a:xfrm>
        </p:grpSpPr>
        <p:graphicFrame>
          <p:nvGraphicFramePr>
            <p:cNvPr id="5" name="Object 4">
              <a:extLst>
                <a:ext uri="{FF2B5EF4-FFF2-40B4-BE49-F238E27FC236}">
                  <a16:creationId xmlns:a16="http://schemas.microsoft.com/office/drawing/2014/main" xmlns="" id="{1CA9EF77-EF12-7C37-4FDD-171A9294F5AD}"/>
                </a:ext>
              </a:extLst>
            </p:cNvPr>
            <p:cNvGraphicFramePr>
              <a:graphicFrameLocks noChangeAspect="1"/>
            </p:cNvGraphicFramePr>
            <p:nvPr>
              <p:extLst>
                <p:ext uri="{D42A27DB-BD31-4B8C-83A1-F6EECF244321}">
                  <p14:modId xmlns:p14="http://schemas.microsoft.com/office/powerpoint/2010/main" val="1917075548"/>
                </p:ext>
              </p:extLst>
            </p:nvPr>
          </p:nvGraphicFramePr>
          <p:xfrm>
            <a:off x="3506003" y="2541509"/>
            <a:ext cx="3187700" cy="3048000"/>
          </p:xfrm>
          <a:graphic>
            <a:graphicData uri="http://schemas.openxmlformats.org/presentationml/2006/ole">
              <mc:AlternateContent xmlns:mc="http://schemas.openxmlformats.org/markup-compatibility/2006">
                <mc:Choice xmlns:v="urn:schemas-microsoft-com:vml" Requires="v">
                  <p:oleObj spid="_x0000_s1032" r:id="rId3" imgW="15694920" imgH="15009480" progId="">
                    <p:embed/>
                  </p:oleObj>
                </mc:Choice>
                <mc:Fallback>
                  <p:oleObj r:id="rId3" imgW="15694920" imgH="15009480" progId="">
                    <p:embed/>
                    <p:pic>
                      <p:nvPicPr>
                        <p:cNvPr id="5" name="Object 4">
                          <a:extLst>
                            <a:ext uri="{FF2B5EF4-FFF2-40B4-BE49-F238E27FC236}">
                              <a16:creationId xmlns:a16="http://schemas.microsoft.com/office/drawing/2014/main" xmlns="" id="{1CA9EF77-EF12-7C37-4FDD-171A9294F5AD}"/>
                            </a:ext>
                          </a:extLst>
                        </p:cNvPr>
                        <p:cNvPicPr/>
                        <p:nvPr/>
                      </p:nvPicPr>
                      <p:blipFill>
                        <a:blip r:embed="rId4">
                          <a:lum bright="5000" contrast="10000"/>
                        </a:blip>
                        <a:stretch>
                          <a:fillRect/>
                        </a:stretch>
                      </p:blipFill>
                      <p:spPr>
                        <a:xfrm>
                          <a:off x="3506003" y="2541509"/>
                          <a:ext cx="3187700" cy="3048000"/>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xmlns="" id="{141C0687-8C6C-D5C5-6E7F-652EA7E54615}"/>
                </a:ext>
              </a:extLst>
            </p:cNvPr>
            <p:cNvGraphicFramePr>
              <a:graphicFrameLocks noChangeAspect="1"/>
            </p:cNvGraphicFramePr>
            <p:nvPr>
              <p:extLst>
                <p:ext uri="{D42A27DB-BD31-4B8C-83A1-F6EECF244321}">
                  <p14:modId xmlns:p14="http://schemas.microsoft.com/office/powerpoint/2010/main" val="1149307758"/>
                </p:ext>
              </p:extLst>
            </p:nvPr>
          </p:nvGraphicFramePr>
          <p:xfrm>
            <a:off x="218402" y="2552179"/>
            <a:ext cx="3087687" cy="3048000"/>
          </p:xfrm>
          <a:graphic>
            <a:graphicData uri="http://schemas.openxmlformats.org/presentationml/2006/ole">
              <mc:AlternateContent xmlns:mc="http://schemas.openxmlformats.org/markup-compatibility/2006">
                <mc:Choice xmlns:v="urn:schemas-microsoft-com:vml" Requires="v">
                  <p:oleObj spid="_x0000_s1033" r:id="rId5" imgW="17447400" imgH="17218800" progId="">
                    <p:embed/>
                  </p:oleObj>
                </mc:Choice>
                <mc:Fallback>
                  <p:oleObj r:id="rId5" imgW="17447400" imgH="17218800" progId="">
                    <p:embed/>
                    <p:pic>
                      <p:nvPicPr>
                        <p:cNvPr id="6" name="Object 5">
                          <a:extLst>
                            <a:ext uri="{FF2B5EF4-FFF2-40B4-BE49-F238E27FC236}">
                              <a16:creationId xmlns:a16="http://schemas.microsoft.com/office/drawing/2014/main" xmlns="" id="{141C0687-8C6C-D5C5-6E7F-652EA7E54615}"/>
                            </a:ext>
                          </a:extLst>
                        </p:cNvPr>
                        <p:cNvPicPr/>
                        <p:nvPr/>
                      </p:nvPicPr>
                      <p:blipFill>
                        <a:blip r:embed="rId6">
                          <a:lum bright="5000" contrast="10000"/>
                        </a:blip>
                        <a:stretch>
                          <a:fillRect/>
                        </a:stretch>
                      </p:blipFill>
                      <p:spPr>
                        <a:xfrm>
                          <a:off x="218402" y="2552179"/>
                          <a:ext cx="3087687" cy="304800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xmlns="" id="{689DBBCC-6537-3AFD-77BB-2F266AE9ACF9}"/>
                </a:ext>
              </a:extLst>
            </p:cNvPr>
            <p:cNvSpPr txBox="1"/>
            <p:nvPr/>
          </p:nvSpPr>
          <p:spPr>
            <a:xfrm>
              <a:off x="1059698" y="2268530"/>
              <a:ext cx="1220206"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Initial OD 0.2</a:t>
              </a:r>
            </a:p>
          </p:txBody>
        </p:sp>
        <p:sp>
          <p:nvSpPr>
            <p:cNvPr id="8" name="TextBox 7">
              <a:extLst>
                <a:ext uri="{FF2B5EF4-FFF2-40B4-BE49-F238E27FC236}">
                  <a16:creationId xmlns:a16="http://schemas.microsoft.com/office/drawing/2014/main" xmlns="" id="{71FFE0D1-57A8-A2B1-341E-251E23534485}"/>
                </a:ext>
              </a:extLst>
            </p:cNvPr>
            <p:cNvSpPr txBox="1"/>
            <p:nvPr/>
          </p:nvSpPr>
          <p:spPr>
            <a:xfrm>
              <a:off x="4504978" y="2248086"/>
              <a:ext cx="1220206"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Initial OD 0.3</a:t>
              </a:r>
            </a:p>
          </p:txBody>
        </p:sp>
        <p:sp>
          <p:nvSpPr>
            <p:cNvPr id="9" name="TextBox 8">
              <a:extLst>
                <a:ext uri="{FF2B5EF4-FFF2-40B4-BE49-F238E27FC236}">
                  <a16:creationId xmlns:a16="http://schemas.microsoft.com/office/drawing/2014/main" xmlns="" id="{7FF7549F-451A-9702-415C-A031902F495E}"/>
                </a:ext>
              </a:extLst>
            </p:cNvPr>
            <p:cNvSpPr txBox="1"/>
            <p:nvPr/>
          </p:nvSpPr>
          <p:spPr>
            <a:xfrm>
              <a:off x="2074587" y="3080791"/>
              <a:ext cx="678391"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Control</a:t>
              </a:r>
            </a:p>
          </p:txBody>
        </p:sp>
        <p:sp>
          <p:nvSpPr>
            <p:cNvPr id="10" name="TextBox 9">
              <a:extLst>
                <a:ext uri="{FF2B5EF4-FFF2-40B4-BE49-F238E27FC236}">
                  <a16:creationId xmlns:a16="http://schemas.microsoft.com/office/drawing/2014/main" xmlns="" id="{612E2E7C-C2D5-EB60-AF90-F4D8FCF5D10C}"/>
                </a:ext>
              </a:extLst>
            </p:cNvPr>
            <p:cNvSpPr txBox="1"/>
            <p:nvPr/>
          </p:nvSpPr>
          <p:spPr>
            <a:xfrm>
              <a:off x="5475709" y="3225801"/>
              <a:ext cx="678391"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Control</a:t>
              </a:r>
            </a:p>
          </p:txBody>
        </p:sp>
        <p:sp>
          <p:nvSpPr>
            <p:cNvPr id="11" name="TextBox 10">
              <a:extLst>
                <a:ext uri="{FF2B5EF4-FFF2-40B4-BE49-F238E27FC236}">
                  <a16:creationId xmlns:a16="http://schemas.microsoft.com/office/drawing/2014/main" xmlns="" id="{81159DB3-C0CA-76E4-B4FE-DCE83FD6DA95}"/>
                </a:ext>
              </a:extLst>
            </p:cNvPr>
            <p:cNvSpPr txBox="1"/>
            <p:nvPr/>
          </p:nvSpPr>
          <p:spPr>
            <a:xfrm>
              <a:off x="2074587" y="3498769"/>
              <a:ext cx="11888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10 µg/mL CBD</a:t>
              </a:r>
            </a:p>
          </p:txBody>
        </p:sp>
        <p:sp>
          <p:nvSpPr>
            <p:cNvPr id="12" name="TextBox 11">
              <a:extLst>
                <a:ext uri="{FF2B5EF4-FFF2-40B4-BE49-F238E27FC236}">
                  <a16:creationId xmlns:a16="http://schemas.microsoft.com/office/drawing/2014/main" xmlns="" id="{139EDF93-8424-2531-1673-40506E292462}"/>
                </a:ext>
              </a:extLst>
            </p:cNvPr>
            <p:cNvSpPr txBox="1"/>
            <p:nvPr/>
          </p:nvSpPr>
          <p:spPr>
            <a:xfrm>
              <a:off x="5475709" y="3637268"/>
              <a:ext cx="11888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10 µg/mL CBD</a:t>
              </a:r>
            </a:p>
          </p:txBody>
        </p:sp>
        <p:sp>
          <p:nvSpPr>
            <p:cNvPr id="13" name="TextBox 12">
              <a:extLst>
                <a:ext uri="{FF2B5EF4-FFF2-40B4-BE49-F238E27FC236}">
                  <a16:creationId xmlns:a16="http://schemas.microsoft.com/office/drawing/2014/main" xmlns="" id="{E6CB2ACD-43AC-36F9-EB89-E4FC12409528}"/>
                </a:ext>
              </a:extLst>
            </p:cNvPr>
            <p:cNvSpPr txBox="1"/>
            <p:nvPr/>
          </p:nvSpPr>
          <p:spPr>
            <a:xfrm>
              <a:off x="2074587" y="3880627"/>
              <a:ext cx="11038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5 µg/mL CBD</a:t>
              </a:r>
            </a:p>
          </p:txBody>
        </p:sp>
        <p:sp>
          <p:nvSpPr>
            <p:cNvPr id="14" name="TextBox 13">
              <a:extLst>
                <a:ext uri="{FF2B5EF4-FFF2-40B4-BE49-F238E27FC236}">
                  <a16:creationId xmlns:a16="http://schemas.microsoft.com/office/drawing/2014/main" xmlns="" id="{1DF81E2B-D4B3-CF6A-346E-2B3954953F6D}"/>
                </a:ext>
              </a:extLst>
            </p:cNvPr>
            <p:cNvSpPr txBox="1"/>
            <p:nvPr/>
          </p:nvSpPr>
          <p:spPr>
            <a:xfrm>
              <a:off x="5475709" y="4019126"/>
              <a:ext cx="11038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5 µg/mL CBD</a:t>
              </a:r>
            </a:p>
          </p:txBody>
        </p:sp>
        <p:sp>
          <p:nvSpPr>
            <p:cNvPr id="15" name="TextBox 14">
              <a:extLst>
                <a:ext uri="{FF2B5EF4-FFF2-40B4-BE49-F238E27FC236}">
                  <a16:creationId xmlns:a16="http://schemas.microsoft.com/office/drawing/2014/main" xmlns="" id="{CE56E8B5-114C-B853-1D9D-AF1E7BFE745F}"/>
                </a:ext>
              </a:extLst>
            </p:cNvPr>
            <p:cNvSpPr txBox="1"/>
            <p:nvPr/>
          </p:nvSpPr>
          <p:spPr>
            <a:xfrm>
              <a:off x="5475709" y="4460388"/>
              <a:ext cx="123213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2.5 µg/mL CBD</a:t>
              </a:r>
            </a:p>
          </p:txBody>
        </p:sp>
        <p:sp>
          <p:nvSpPr>
            <p:cNvPr id="16" name="TextBox 15">
              <a:extLst>
                <a:ext uri="{FF2B5EF4-FFF2-40B4-BE49-F238E27FC236}">
                  <a16:creationId xmlns:a16="http://schemas.microsoft.com/office/drawing/2014/main" xmlns="" id="{D735A3D0-2661-39B7-C7FB-8E4C4D6A2D9A}"/>
                </a:ext>
              </a:extLst>
            </p:cNvPr>
            <p:cNvSpPr txBox="1"/>
            <p:nvPr/>
          </p:nvSpPr>
          <p:spPr>
            <a:xfrm>
              <a:off x="2074587" y="4280410"/>
              <a:ext cx="123213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2.5 µg/mL CBD</a:t>
              </a:r>
            </a:p>
          </p:txBody>
        </p:sp>
        <p:sp>
          <p:nvSpPr>
            <p:cNvPr id="17" name="TextBox 16">
              <a:extLst>
                <a:ext uri="{FF2B5EF4-FFF2-40B4-BE49-F238E27FC236}">
                  <a16:creationId xmlns:a16="http://schemas.microsoft.com/office/drawing/2014/main" xmlns="" id="{04AFD7B3-9150-41D8-7D37-942A0255A64A}"/>
                </a:ext>
              </a:extLst>
            </p:cNvPr>
            <p:cNvSpPr txBox="1"/>
            <p:nvPr/>
          </p:nvSpPr>
          <p:spPr>
            <a:xfrm>
              <a:off x="2074587" y="4704880"/>
              <a:ext cx="13170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1.25 µg/mL CBD</a:t>
              </a:r>
            </a:p>
          </p:txBody>
        </p:sp>
        <p:sp>
          <p:nvSpPr>
            <p:cNvPr id="18" name="TextBox 17">
              <a:extLst>
                <a:ext uri="{FF2B5EF4-FFF2-40B4-BE49-F238E27FC236}">
                  <a16:creationId xmlns:a16="http://schemas.microsoft.com/office/drawing/2014/main" xmlns="" id="{AB3F93A3-147D-B821-AAC1-B964AA4EA66D}"/>
                </a:ext>
              </a:extLst>
            </p:cNvPr>
            <p:cNvSpPr txBox="1"/>
            <p:nvPr/>
          </p:nvSpPr>
          <p:spPr>
            <a:xfrm>
              <a:off x="5475709" y="4901650"/>
              <a:ext cx="13170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1.25 µg/mL CBD</a:t>
              </a:r>
            </a:p>
          </p:txBody>
        </p:sp>
      </p:grpSp>
      <p:sp>
        <p:nvSpPr>
          <p:cNvPr id="19" name="TextBox 18">
            <a:extLst>
              <a:ext uri="{FF2B5EF4-FFF2-40B4-BE49-F238E27FC236}">
                <a16:creationId xmlns:a16="http://schemas.microsoft.com/office/drawing/2014/main" xmlns="" id="{BC9F6DAD-6521-57F9-991F-692058E3795E}"/>
              </a:ext>
            </a:extLst>
          </p:cNvPr>
          <p:cNvSpPr txBox="1"/>
          <p:nvPr/>
        </p:nvSpPr>
        <p:spPr>
          <a:xfrm>
            <a:off x="467606" y="4328496"/>
            <a:ext cx="6022687" cy="1015663"/>
          </a:xfrm>
          <a:prstGeom prst="rect">
            <a:avLst/>
          </a:prstGeom>
          <a:noFill/>
        </p:spPr>
        <p:txBody>
          <a:bodyPr wrap="square" rtlCol="1">
            <a:spAutoFit/>
          </a:bodyPr>
          <a:lstStyle/>
          <a:p>
            <a:pPr algn="just"/>
            <a:r>
              <a:rPr lang="en-US" sz="1200" b="1" dirty="0">
                <a:latin typeface="Times New Roman" panose="02020603050405020304" pitchFamily="18" charset="0"/>
                <a:cs typeface="Times New Roman" panose="02020603050405020304" pitchFamily="18" charset="0"/>
              </a:rPr>
              <a:t>Supplementary Figure S2</a:t>
            </a:r>
            <a:r>
              <a:rPr lang="en-US" sz="1200"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Bactericidal effect of CBD on </a:t>
            </a:r>
            <a:r>
              <a:rPr lang="en-US" sz="1200" i="1" dirty="0">
                <a:latin typeface="Times New Roman" panose="02020603050405020304" pitchFamily="18" charset="0"/>
                <a:cs typeface="Times New Roman" panose="02020603050405020304" pitchFamily="18" charset="0"/>
              </a:rPr>
              <a:t>Gardnerella vaginalis </a:t>
            </a:r>
            <a:r>
              <a:rPr lang="en-US" sz="1200" dirty="0">
                <a:latin typeface="Times New Roman" panose="02020603050405020304" pitchFamily="18" charset="0"/>
                <a:cs typeface="Times New Roman" panose="02020603050405020304" pitchFamily="18" charset="0"/>
              </a:rPr>
              <a:t>CI-1 as determined by bacterial drop assay. </a:t>
            </a:r>
            <a:r>
              <a:rPr lang="en-US" sz="1200" i="1" dirty="0">
                <a:latin typeface="Times New Roman" panose="02020603050405020304" pitchFamily="18" charset="0"/>
                <a:cs typeface="Times New Roman" panose="02020603050405020304" pitchFamily="18" charset="0"/>
              </a:rPr>
              <a:t>Gardnerella vaginalis </a:t>
            </a:r>
            <a:r>
              <a:rPr lang="en-US" sz="1200" dirty="0">
                <a:latin typeface="Times New Roman" panose="02020603050405020304" pitchFamily="18" charset="0"/>
                <a:cs typeface="Times New Roman" panose="02020603050405020304" pitchFamily="18" charset="0"/>
              </a:rPr>
              <a:t>at an initial OD</a:t>
            </a:r>
            <a:r>
              <a:rPr lang="en-US" sz="1200" baseline="-25000" dirty="0">
                <a:latin typeface="Times New Roman" panose="02020603050405020304" pitchFamily="18" charset="0"/>
                <a:cs typeface="Times New Roman" panose="02020603050405020304" pitchFamily="18" charset="0"/>
              </a:rPr>
              <a:t>600nm</a:t>
            </a:r>
            <a:r>
              <a:rPr lang="en-US" sz="1200" dirty="0">
                <a:latin typeface="Times New Roman" panose="02020603050405020304" pitchFamily="18" charset="0"/>
                <a:cs typeface="Times New Roman" panose="02020603050405020304" pitchFamily="18" charset="0"/>
              </a:rPr>
              <a:t> of 0.2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or 0.3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in 50% BHI/50% Wilkins were incubated in the absence or presence of Cannabidiol (CBD) for 5 days, and 10 </a:t>
            </a:r>
            <a:r>
              <a:rPr lang="el-GR" sz="1200" dirty="0">
                <a:latin typeface="Times New Roman" panose="02020603050405020304" pitchFamily="18" charset="0"/>
                <a:cs typeface="Times New Roman" panose="02020603050405020304" pitchFamily="18" charset="0"/>
              </a:rPr>
              <a:t>μ</a:t>
            </a:r>
            <a:r>
              <a:rPr lang="en-US" sz="1200" dirty="0">
                <a:latin typeface="Times New Roman" panose="02020603050405020304" pitchFamily="18" charset="0"/>
                <a:cs typeface="Times New Roman" panose="02020603050405020304" pitchFamily="18" charset="0"/>
              </a:rPr>
              <a:t>l of each sample was spotted on Chocolate blood agar plates that were incubated anaerobically for 48 h. </a:t>
            </a:r>
            <a:endParaRPr lang="he-IL" sz="12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xmlns="" id="{7F02688C-C441-7CA6-01AF-BCACED16AC07}"/>
              </a:ext>
            </a:extLst>
          </p:cNvPr>
          <p:cNvSpPr txBox="1"/>
          <p:nvPr/>
        </p:nvSpPr>
        <p:spPr>
          <a:xfrm>
            <a:off x="179759" y="997743"/>
            <a:ext cx="320264" cy="369332"/>
          </a:xfrm>
          <a:prstGeom prst="rect">
            <a:avLst/>
          </a:prstGeom>
          <a:noFill/>
        </p:spPr>
        <p:txBody>
          <a:bodyPr wrap="square" rtlCol="0">
            <a:spAutoFit/>
          </a:bodyPr>
          <a:lstStyle/>
          <a:p>
            <a:r>
              <a:rPr lang="en-US" b="1" dirty="0"/>
              <a:t>A</a:t>
            </a:r>
          </a:p>
        </p:txBody>
      </p:sp>
      <p:sp>
        <p:nvSpPr>
          <p:cNvPr id="3" name="TextBox 2">
            <a:extLst>
              <a:ext uri="{FF2B5EF4-FFF2-40B4-BE49-F238E27FC236}">
                <a16:creationId xmlns:a16="http://schemas.microsoft.com/office/drawing/2014/main" xmlns="" id="{36F7667E-2660-D8F6-73C6-179983D6420E}"/>
              </a:ext>
            </a:extLst>
          </p:cNvPr>
          <p:cNvSpPr txBox="1"/>
          <p:nvPr/>
        </p:nvSpPr>
        <p:spPr>
          <a:xfrm>
            <a:off x="3498042" y="997743"/>
            <a:ext cx="320264" cy="369332"/>
          </a:xfrm>
          <a:prstGeom prst="rect">
            <a:avLst/>
          </a:prstGeom>
          <a:noFill/>
        </p:spPr>
        <p:txBody>
          <a:bodyPr wrap="square" rtlCol="0">
            <a:spAutoFit/>
          </a:bodyPr>
          <a:lstStyle/>
          <a:p>
            <a:r>
              <a:rPr lang="en-US" b="1" dirty="0"/>
              <a:t>B</a:t>
            </a:r>
          </a:p>
        </p:txBody>
      </p:sp>
    </p:spTree>
    <p:extLst>
      <p:ext uri="{BB962C8B-B14F-4D97-AF65-F5344CB8AC3E}">
        <p14:creationId xmlns:p14="http://schemas.microsoft.com/office/powerpoint/2010/main" val="2935898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6993" y="492696"/>
            <a:ext cx="5404207" cy="3532518"/>
            <a:chOff x="386993" y="492696"/>
            <a:chExt cx="5404207" cy="3532518"/>
          </a:xfrm>
        </p:grpSpPr>
        <p:pic>
          <p:nvPicPr>
            <p:cNvPr id="5" name="Picture 2"/>
            <p:cNvPicPr>
              <a:picLocks/>
            </p:cNvPicPr>
            <p:nvPr/>
          </p:nvPicPr>
          <p:blipFill>
            <a:blip r:embed="rId2"/>
            <a:stretch>
              <a:fillRect/>
            </a:stretch>
          </p:blipFill>
          <p:spPr>
            <a:xfrm>
              <a:off x="714375" y="2203450"/>
              <a:ext cx="1733550" cy="1409700"/>
            </a:xfrm>
            <a:prstGeom prst="rect">
              <a:avLst/>
            </a:prstGeom>
          </p:spPr>
        </p:pic>
        <p:pic>
          <p:nvPicPr>
            <p:cNvPr id="6" name="Picture 3"/>
            <p:cNvPicPr>
              <a:picLocks/>
            </p:cNvPicPr>
            <p:nvPr/>
          </p:nvPicPr>
          <p:blipFill>
            <a:blip r:embed="rId3"/>
            <a:stretch>
              <a:fillRect/>
            </a:stretch>
          </p:blipFill>
          <p:spPr>
            <a:xfrm>
              <a:off x="4003676" y="685800"/>
              <a:ext cx="1701799" cy="1409700"/>
            </a:xfrm>
            <a:prstGeom prst="rect">
              <a:avLst/>
            </a:prstGeom>
          </p:spPr>
        </p:pic>
        <p:pic>
          <p:nvPicPr>
            <p:cNvPr id="7" name="Picture 4"/>
            <p:cNvPicPr>
              <a:picLocks/>
            </p:cNvPicPr>
            <p:nvPr/>
          </p:nvPicPr>
          <p:blipFill>
            <a:blip r:embed="rId4"/>
            <a:stretch>
              <a:fillRect/>
            </a:stretch>
          </p:blipFill>
          <p:spPr>
            <a:xfrm>
              <a:off x="3971924" y="2203450"/>
              <a:ext cx="1733551" cy="1409700"/>
            </a:xfrm>
            <a:prstGeom prst="rect">
              <a:avLst/>
            </a:prstGeom>
          </p:spPr>
        </p:pic>
        <p:pic>
          <p:nvPicPr>
            <p:cNvPr id="8" name="Picture 5"/>
            <p:cNvPicPr>
              <a:picLocks/>
            </p:cNvPicPr>
            <p:nvPr/>
          </p:nvPicPr>
          <p:blipFill>
            <a:blip r:embed="rId5"/>
            <a:stretch>
              <a:fillRect/>
            </a:stretch>
          </p:blipFill>
          <p:spPr>
            <a:xfrm>
              <a:off x="2352675" y="2203450"/>
              <a:ext cx="1733550" cy="1409700"/>
            </a:xfrm>
            <a:prstGeom prst="rect">
              <a:avLst/>
            </a:prstGeom>
          </p:spPr>
        </p:pic>
        <p:pic>
          <p:nvPicPr>
            <p:cNvPr id="9" name="Picture 7"/>
            <p:cNvPicPr>
              <a:picLocks/>
            </p:cNvPicPr>
            <p:nvPr/>
          </p:nvPicPr>
          <p:blipFill>
            <a:blip r:embed="rId6"/>
            <a:stretch>
              <a:fillRect/>
            </a:stretch>
          </p:blipFill>
          <p:spPr>
            <a:xfrm>
              <a:off x="2359025" y="685800"/>
              <a:ext cx="1733550" cy="1409700"/>
            </a:xfrm>
            <a:prstGeom prst="rect">
              <a:avLst/>
            </a:prstGeom>
          </p:spPr>
        </p:pic>
        <p:pic>
          <p:nvPicPr>
            <p:cNvPr id="10" name="Picture 8"/>
            <p:cNvPicPr>
              <a:picLocks/>
            </p:cNvPicPr>
            <p:nvPr/>
          </p:nvPicPr>
          <p:blipFill>
            <a:blip r:embed="rId7"/>
            <a:stretch>
              <a:fillRect/>
            </a:stretch>
          </p:blipFill>
          <p:spPr>
            <a:xfrm>
              <a:off x="714375" y="685800"/>
              <a:ext cx="1733550" cy="1409700"/>
            </a:xfrm>
            <a:prstGeom prst="rect">
              <a:avLst/>
            </a:prstGeom>
          </p:spPr>
        </p:pic>
        <p:sp>
          <p:nvSpPr>
            <p:cNvPr id="11" name="TextBox 10"/>
            <p:cNvSpPr txBox="1"/>
            <p:nvPr/>
          </p:nvSpPr>
          <p:spPr>
            <a:xfrm>
              <a:off x="1371796" y="492696"/>
              <a:ext cx="639919" cy="261610"/>
            </a:xfrm>
            <a:prstGeom prst="rect">
              <a:avLst/>
            </a:prstGeom>
            <a:noFill/>
          </p:spPr>
          <p:txBody>
            <a:bodyPr wrap="none" rtlCol="0">
              <a:spAutoFit/>
            </a:bodyPr>
            <a:lstStyle/>
            <a:p>
              <a:r>
                <a:rPr lang="en-US" sz="1100" dirty="0"/>
                <a:t>Control</a:t>
              </a:r>
            </a:p>
          </p:txBody>
        </p:sp>
        <p:sp>
          <p:nvSpPr>
            <p:cNvPr id="12" name="TextBox 11"/>
            <p:cNvSpPr txBox="1"/>
            <p:nvPr/>
          </p:nvSpPr>
          <p:spPr>
            <a:xfrm>
              <a:off x="2766734" y="502851"/>
              <a:ext cx="1229824" cy="261610"/>
            </a:xfrm>
            <a:prstGeom prst="rect">
              <a:avLst/>
            </a:prstGeom>
            <a:noFill/>
          </p:spPr>
          <p:txBody>
            <a:bodyPr wrap="none" rtlCol="0">
              <a:spAutoFit/>
            </a:bodyPr>
            <a:lstStyle/>
            <a:p>
              <a:r>
                <a:rPr lang="en-US" sz="1100" dirty="0"/>
                <a:t>1.25 µg/mL CBD</a:t>
              </a:r>
            </a:p>
          </p:txBody>
        </p:sp>
        <p:sp>
          <p:nvSpPr>
            <p:cNvPr id="13" name="TextBox 12"/>
            <p:cNvSpPr txBox="1"/>
            <p:nvPr/>
          </p:nvSpPr>
          <p:spPr>
            <a:xfrm>
              <a:off x="4411384" y="502851"/>
              <a:ext cx="1151277" cy="261610"/>
            </a:xfrm>
            <a:prstGeom prst="rect">
              <a:avLst/>
            </a:prstGeom>
            <a:noFill/>
          </p:spPr>
          <p:txBody>
            <a:bodyPr wrap="none" rtlCol="0">
              <a:spAutoFit/>
            </a:bodyPr>
            <a:lstStyle/>
            <a:p>
              <a:r>
                <a:rPr lang="en-US" sz="1100" dirty="0"/>
                <a:t>2.5 µg/mL CBD</a:t>
              </a:r>
            </a:p>
          </p:txBody>
        </p:sp>
        <p:sp>
          <p:nvSpPr>
            <p:cNvPr id="14" name="TextBox 13"/>
            <p:cNvSpPr txBox="1"/>
            <p:nvPr/>
          </p:nvSpPr>
          <p:spPr>
            <a:xfrm>
              <a:off x="1174628" y="2052679"/>
              <a:ext cx="1034257" cy="261610"/>
            </a:xfrm>
            <a:prstGeom prst="rect">
              <a:avLst/>
            </a:prstGeom>
            <a:noFill/>
          </p:spPr>
          <p:txBody>
            <a:bodyPr wrap="none" rtlCol="0">
              <a:spAutoFit/>
            </a:bodyPr>
            <a:lstStyle/>
            <a:p>
              <a:r>
                <a:rPr lang="en-US" sz="1100" dirty="0"/>
                <a:t>5 µg/mL CBD</a:t>
              </a:r>
            </a:p>
          </p:txBody>
        </p:sp>
        <p:sp>
          <p:nvSpPr>
            <p:cNvPr id="15" name="TextBox 14"/>
            <p:cNvSpPr txBox="1"/>
            <p:nvPr/>
          </p:nvSpPr>
          <p:spPr>
            <a:xfrm>
              <a:off x="2844480" y="2052679"/>
              <a:ext cx="1112805" cy="261610"/>
            </a:xfrm>
            <a:prstGeom prst="rect">
              <a:avLst/>
            </a:prstGeom>
            <a:noFill/>
          </p:spPr>
          <p:txBody>
            <a:bodyPr wrap="none" rtlCol="0">
              <a:spAutoFit/>
            </a:bodyPr>
            <a:lstStyle/>
            <a:p>
              <a:r>
                <a:rPr lang="en-US" sz="1100" dirty="0"/>
                <a:t>10 µg/mL CBD</a:t>
              </a:r>
            </a:p>
          </p:txBody>
        </p:sp>
        <p:sp>
          <p:nvSpPr>
            <p:cNvPr id="16" name="TextBox 15"/>
            <p:cNvSpPr txBox="1"/>
            <p:nvPr/>
          </p:nvSpPr>
          <p:spPr>
            <a:xfrm>
              <a:off x="4470342" y="2052679"/>
              <a:ext cx="1023037" cy="261610"/>
            </a:xfrm>
            <a:prstGeom prst="rect">
              <a:avLst/>
            </a:prstGeom>
            <a:noFill/>
          </p:spPr>
          <p:txBody>
            <a:bodyPr wrap="none" rtlCol="0">
              <a:spAutoFit/>
            </a:bodyPr>
            <a:lstStyle/>
            <a:p>
              <a:r>
                <a:rPr lang="en-US" sz="1100" dirty="0"/>
                <a:t>0.1% Ethanol</a:t>
              </a:r>
            </a:p>
          </p:txBody>
        </p:sp>
        <p:cxnSp>
          <p:nvCxnSpPr>
            <p:cNvPr id="17" name="Straight Arrow Connector 16"/>
            <p:cNvCxnSpPr/>
            <p:nvPr/>
          </p:nvCxnSpPr>
          <p:spPr>
            <a:xfrm>
              <a:off x="714375" y="3733800"/>
              <a:ext cx="507682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714375" y="623501"/>
              <a:ext cx="0" cy="31102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851791" y="3748215"/>
              <a:ext cx="73013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SYTO</a:t>
              </a:r>
              <a:r>
                <a:rPr lang="he-IL"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9</a:t>
              </a:r>
            </a:p>
          </p:txBody>
        </p:sp>
        <p:sp>
          <p:nvSpPr>
            <p:cNvPr id="20" name="TextBox 19"/>
            <p:cNvSpPr txBox="1"/>
            <p:nvPr/>
          </p:nvSpPr>
          <p:spPr>
            <a:xfrm rot="16200000">
              <a:off x="360223" y="2040150"/>
              <a:ext cx="330540"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PI</a:t>
              </a:r>
            </a:p>
          </p:txBody>
        </p:sp>
      </p:grpSp>
      <p:sp>
        <p:nvSpPr>
          <p:cNvPr id="21" name="TextBox 20"/>
          <p:cNvSpPr txBox="1"/>
          <p:nvPr/>
        </p:nvSpPr>
        <p:spPr>
          <a:xfrm>
            <a:off x="2851791" y="192519"/>
            <a:ext cx="410690" cy="307777"/>
          </a:xfrm>
          <a:prstGeom prst="rect">
            <a:avLst/>
          </a:prstGeom>
          <a:noFill/>
        </p:spPr>
        <p:txBody>
          <a:bodyPr wrap="none" rtlCol="0">
            <a:spAutoFit/>
          </a:bodyPr>
          <a:lstStyle/>
          <a:p>
            <a:r>
              <a:rPr lang="en-US" sz="1400" dirty="0"/>
              <a:t>4 h</a:t>
            </a:r>
          </a:p>
        </p:txBody>
      </p:sp>
      <p:grpSp>
        <p:nvGrpSpPr>
          <p:cNvPr id="51" name="Group 50"/>
          <p:cNvGrpSpPr/>
          <p:nvPr/>
        </p:nvGrpSpPr>
        <p:grpSpPr>
          <a:xfrm>
            <a:off x="310793" y="4049137"/>
            <a:ext cx="5480407" cy="3738452"/>
            <a:chOff x="310793" y="4239637"/>
            <a:chExt cx="5480407" cy="3738452"/>
          </a:xfrm>
        </p:grpSpPr>
        <p:sp>
          <p:nvSpPr>
            <p:cNvPr id="29" name="TextBox 28"/>
            <p:cNvSpPr txBox="1"/>
            <p:nvPr/>
          </p:nvSpPr>
          <p:spPr>
            <a:xfrm rot="16200000">
              <a:off x="284023" y="5993025"/>
              <a:ext cx="330540"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PI</a:t>
              </a:r>
            </a:p>
          </p:txBody>
        </p:sp>
        <p:grpSp>
          <p:nvGrpSpPr>
            <p:cNvPr id="50" name="Group 49"/>
            <p:cNvGrpSpPr/>
            <p:nvPr/>
          </p:nvGrpSpPr>
          <p:grpSpPr>
            <a:xfrm>
              <a:off x="636729" y="4239637"/>
              <a:ext cx="5154471" cy="3738452"/>
              <a:chOff x="636729" y="4239637"/>
              <a:chExt cx="5154471" cy="3738452"/>
            </a:xfrm>
          </p:grpSpPr>
          <p:sp>
            <p:nvSpPr>
              <p:cNvPr id="25" name="TextBox 24"/>
              <p:cNvSpPr txBox="1"/>
              <p:nvPr/>
            </p:nvSpPr>
            <p:spPr>
              <a:xfrm>
                <a:off x="3035741" y="4239637"/>
                <a:ext cx="532518" cy="307777"/>
              </a:xfrm>
              <a:prstGeom prst="rect">
                <a:avLst/>
              </a:prstGeom>
              <a:noFill/>
            </p:spPr>
            <p:txBody>
              <a:bodyPr wrap="none" rtlCol="0">
                <a:spAutoFit/>
              </a:bodyPr>
              <a:lstStyle/>
              <a:p>
                <a:r>
                  <a:rPr lang="en-US" sz="1400" dirty="0"/>
                  <a:t>24 h</a:t>
                </a:r>
              </a:p>
            </p:txBody>
          </p:sp>
          <p:cxnSp>
            <p:nvCxnSpPr>
              <p:cNvPr id="26" name="Straight Arrow Connector 25"/>
              <p:cNvCxnSpPr/>
              <p:nvPr/>
            </p:nvCxnSpPr>
            <p:spPr>
              <a:xfrm>
                <a:off x="714375" y="7693025"/>
                <a:ext cx="507682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775591" y="7701090"/>
                <a:ext cx="73013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SYTO</a:t>
                </a:r>
                <a:r>
                  <a:rPr lang="he-IL"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9</a:t>
                </a:r>
              </a:p>
            </p:txBody>
          </p:sp>
          <p:pic>
            <p:nvPicPr>
              <p:cNvPr id="30" name="Picture 2"/>
              <p:cNvPicPr>
                <a:picLocks/>
              </p:cNvPicPr>
              <p:nvPr/>
            </p:nvPicPr>
            <p:blipFill>
              <a:blip r:embed="rId8"/>
              <a:stretch>
                <a:fillRect/>
              </a:stretch>
            </p:blipFill>
            <p:spPr>
              <a:xfrm>
                <a:off x="636729" y="4625166"/>
                <a:ext cx="1820721" cy="1429163"/>
              </a:xfrm>
              <a:prstGeom prst="rect">
                <a:avLst/>
              </a:prstGeom>
            </p:spPr>
          </p:pic>
          <p:pic>
            <p:nvPicPr>
              <p:cNvPr id="31" name="Picture 3"/>
              <p:cNvPicPr>
                <a:picLocks/>
              </p:cNvPicPr>
              <p:nvPr/>
            </p:nvPicPr>
            <p:blipFill>
              <a:blip r:embed="rId9"/>
              <a:stretch>
                <a:fillRect/>
              </a:stretch>
            </p:blipFill>
            <p:spPr>
              <a:xfrm>
                <a:off x="2343151" y="4659834"/>
                <a:ext cx="1752599" cy="1429163"/>
              </a:xfrm>
              <a:prstGeom prst="rect">
                <a:avLst/>
              </a:prstGeom>
            </p:spPr>
          </p:pic>
          <p:pic>
            <p:nvPicPr>
              <p:cNvPr id="32" name="Picture 4"/>
              <p:cNvPicPr>
                <a:picLocks/>
              </p:cNvPicPr>
              <p:nvPr/>
            </p:nvPicPr>
            <p:blipFill>
              <a:blip r:embed="rId10"/>
              <a:stretch>
                <a:fillRect/>
              </a:stretch>
            </p:blipFill>
            <p:spPr>
              <a:xfrm>
                <a:off x="3975088" y="4648679"/>
                <a:ext cx="1743087" cy="1429163"/>
              </a:xfrm>
              <a:prstGeom prst="rect">
                <a:avLst/>
              </a:prstGeom>
            </p:spPr>
          </p:pic>
          <p:pic>
            <p:nvPicPr>
              <p:cNvPr id="33" name="Picture 5"/>
              <p:cNvPicPr>
                <a:picLocks/>
              </p:cNvPicPr>
              <p:nvPr/>
            </p:nvPicPr>
            <p:blipFill>
              <a:blip r:embed="rId11"/>
              <a:stretch>
                <a:fillRect/>
              </a:stretch>
            </p:blipFill>
            <p:spPr>
              <a:xfrm>
                <a:off x="646818" y="6260068"/>
                <a:ext cx="1810632" cy="1429163"/>
              </a:xfrm>
              <a:prstGeom prst="rect">
                <a:avLst/>
              </a:prstGeom>
            </p:spPr>
          </p:pic>
          <p:pic>
            <p:nvPicPr>
              <p:cNvPr id="34" name="Picture 6"/>
              <p:cNvPicPr>
                <a:picLocks/>
              </p:cNvPicPr>
              <p:nvPr/>
            </p:nvPicPr>
            <p:blipFill>
              <a:blip r:embed="rId12"/>
              <a:stretch>
                <a:fillRect/>
              </a:stretch>
            </p:blipFill>
            <p:spPr>
              <a:xfrm>
                <a:off x="2341883" y="6270777"/>
                <a:ext cx="1752599" cy="1429163"/>
              </a:xfrm>
              <a:prstGeom prst="rect">
                <a:avLst/>
              </a:prstGeom>
            </p:spPr>
          </p:pic>
          <p:pic>
            <p:nvPicPr>
              <p:cNvPr id="35" name="Picture 7"/>
              <p:cNvPicPr>
                <a:picLocks/>
              </p:cNvPicPr>
              <p:nvPr/>
            </p:nvPicPr>
            <p:blipFill>
              <a:blip r:embed="rId13"/>
              <a:stretch>
                <a:fillRect/>
              </a:stretch>
            </p:blipFill>
            <p:spPr>
              <a:xfrm>
                <a:off x="3971704" y="6253774"/>
                <a:ext cx="1752822" cy="1429162"/>
              </a:xfrm>
              <a:prstGeom prst="rect">
                <a:avLst/>
              </a:prstGeom>
            </p:spPr>
          </p:pic>
          <p:sp>
            <p:nvSpPr>
              <p:cNvPr id="36" name="TextBox 35"/>
              <p:cNvSpPr txBox="1"/>
              <p:nvPr/>
            </p:nvSpPr>
            <p:spPr>
              <a:xfrm>
                <a:off x="1365386" y="4475502"/>
                <a:ext cx="639919" cy="261610"/>
              </a:xfrm>
              <a:prstGeom prst="rect">
                <a:avLst/>
              </a:prstGeom>
              <a:noFill/>
            </p:spPr>
            <p:txBody>
              <a:bodyPr wrap="none" rtlCol="0">
                <a:spAutoFit/>
              </a:bodyPr>
              <a:lstStyle/>
              <a:p>
                <a:r>
                  <a:rPr lang="en-US" sz="1100" dirty="0"/>
                  <a:t>Control</a:t>
                </a:r>
              </a:p>
            </p:txBody>
          </p:sp>
          <p:sp>
            <p:nvSpPr>
              <p:cNvPr id="37" name="TextBox 36"/>
              <p:cNvSpPr txBox="1"/>
              <p:nvPr/>
            </p:nvSpPr>
            <p:spPr>
              <a:xfrm>
                <a:off x="2727461" y="4500029"/>
                <a:ext cx="1229824" cy="261610"/>
              </a:xfrm>
              <a:prstGeom prst="rect">
                <a:avLst/>
              </a:prstGeom>
              <a:noFill/>
            </p:spPr>
            <p:txBody>
              <a:bodyPr wrap="none" rtlCol="0">
                <a:spAutoFit/>
              </a:bodyPr>
              <a:lstStyle/>
              <a:p>
                <a:r>
                  <a:rPr lang="en-US" sz="1100" dirty="0"/>
                  <a:t>1.25 µg/mL CBD</a:t>
                </a:r>
              </a:p>
            </p:txBody>
          </p:sp>
          <p:sp>
            <p:nvSpPr>
              <p:cNvPr id="38" name="TextBox 37"/>
              <p:cNvSpPr txBox="1"/>
              <p:nvPr/>
            </p:nvSpPr>
            <p:spPr>
              <a:xfrm>
                <a:off x="4396992" y="4514135"/>
                <a:ext cx="1151277" cy="261610"/>
              </a:xfrm>
              <a:prstGeom prst="rect">
                <a:avLst/>
              </a:prstGeom>
              <a:noFill/>
            </p:spPr>
            <p:txBody>
              <a:bodyPr wrap="none" rtlCol="0">
                <a:spAutoFit/>
              </a:bodyPr>
              <a:lstStyle/>
              <a:p>
                <a:r>
                  <a:rPr lang="en-US" sz="1100" dirty="0"/>
                  <a:t>2.5 µg/mL CBD</a:t>
                </a:r>
              </a:p>
            </p:txBody>
          </p:sp>
          <p:sp>
            <p:nvSpPr>
              <p:cNvPr id="39" name="TextBox 38"/>
              <p:cNvSpPr txBox="1"/>
              <p:nvPr/>
            </p:nvSpPr>
            <p:spPr>
              <a:xfrm>
                <a:off x="1203898" y="6087719"/>
                <a:ext cx="1034257" cy="261610"/>
              </a:xfrm>
              <a:prstGeom prst="rect">
                <a:avLst/>
              </a:prstGeom>
              <a:noFill/>
            </p:spPr>
            <p:txBody>
              <a:bodyPr wrap="none" rtlCol="0">
                <a:spAutoFit/>
              </a:bodyPr>
              <a:lstStyle/>
              <a:p>
                <a:r>
                  <a:rPr lang="en-US" sz="1100" dirty="0"/>
                  <a:t>5 µg/mL CBD</a:t>
                </a:r>
              </a:p>
            </p:txBody>
          </p:sp>
          <p:sp>
            <p:nvSpPr>
              <p:cNvPr id="40" name="TextBox 39"/>
              <p:cNvSpPr txBox="1"/>
              <p:nvPr/>
            </p:nvSpPr>
            <p:spPr>
              <a:xfrm>
                <a:off x="2756709" y="6117997"/>
                <a:ext cx="1112805" cy="261610"/>
              </a:xfrm>
              <a:prstGeom prst="rect">
                <a:avLst/>
              </a:prstGeom>
              <a:noFill/>
            </p:spPr>
            <p:txBody>
              <a:bodyPr wrap="none" rtlCol="0">
                <a:spAutoFit/>
              </a:bodyPr>
              <a:lstStyle/>
              <a:p>
                <a:r>
                  <a:rPr lang="en-US" sz="1100" dirty="0"/>
                  <a:t>10 µg/mL CBD</a:t>
                </a:r>
              </a:p>
            </p:txBody>
          </p:sp>
          <p:sp>
            <p:nvSpPr>
              <p:cNvPr id="41" name="TextBox 40"/>
              <p:cNvSpPr txBox="1"/>
              <p:nvPr/>
            </p:nvSpPr>
            <p:spPr>
              <a:xfrm>
                <a:off x="4403796" y="6100418"/>
                <a:ext cx="1023037" cy="261610"/>
              </a:xfrm>
              <a:prstGeom prst="rect">
                <a:avLst/>
              </a:prstGeom>
              <a:noFill/>
            </p:spPr>
            <p:txBody>
              <a:bodyPr wrap="none" rtlCol="0">
                <a:spAutoFit/>
              </a:bodyPr>
              <a:lstStyle/>
              <a:p>
                <a:r>
                  <a:rPr lang="en-US" sz="1100" dirty="0"/>
                  <a:t>0.1% Ethanol</a:t>
                </a:r>
              </a:p>
            </p:txBody>
          </p:sp>
          <p:cxnSp>
            <p:nvCxnSpPr>
              <p:cNvPr id="47" name="Straight Arrow Connector 46"/>
              <p:cNvCxnSpPr/>
              <p:nvPr/>
            </p:nvCxnSpPr>
            <p:spPr>
              <a:xfrm flipV="1">
                <a:off x="723900" y="4585901"/>
                <a:ext cx="0" cy="31102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52" name="Rectangle 51"/>
          <p:cNvSpPr/>
          <p:nvPr/>
        </p:nvSpPr>
        <p:spPr>
          <a:xfrm>
            <a:off x="174770" y="8020484"/>
            <a:ext cx="6397480" cy="830997"/>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S3. </a:t>
            </a:r>
            <a:r>
              <a:rPr lang="en-US" sz="1200" dirty="0">
                <a:latin typeface="Times New Roman" panose="02020603050405020304" pitchFamily="18" charset="0"/>
                <a:cs typeface="Times New Roman" panose="02020603050405020304" pitchFamily="18" charset="0"/>
              </a:rPr>
              <a:t>CBD treatment did not cause cytoplasmic leakage of the nucleic acid dye SYTO 9, and there is no appearance of a </a:t>
            </a:r>
            <a:r>
              <a:rPr lang="en-US" sz="1200" dirty="0" err="1">
                <a:latin typeface="Times New Roman" panose="02020603050405020304" pitchFamily="18" charset="0"/>
                <a:cs typeface="Times New Roman" panose="02020603050405020304" pitchFamily="18" charset="0"/>
              </a:rPr>
              <a:t>PI</a:t>
            </a:r>
            <a:r>
              <a:rPr lang="en-US" sz="1200" baseline="30000" dirty="0" err="1">
                <a:latin typeface="Times New Roman" panose="02020603050405020304" pitchFamily="18" charset="0"/>
                <a:cs typeface="Times New Roman" panose="02020603050405020304" pitchFamily="18" charset="0"/>
              </a:rPr>
              <a:t>high</a:t>
            </a:r>
            <a:r>
              <a:rPr lang="en-US" sz="1200" dirty="0">
                <a:latin typeface="Times New Roman" panose="02020603050405020304" pitchFamily="18" charset="0"/>
                <a:cs typeface="Times New Roman" panose="02020603050405020304" pitchFamily="18" charset="0"/>
              </a:rPr>
              <a:t> cell population, indicating that CBD does not cause membrane perforation.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 was incubated with various concentrations of CBD for 4 h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and 24 h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followed by SYTO 9/PI staining and analysis by flow cytometry.</a:t>
            </a:r>
            <a:endParaRPr lang="en-US" sz="1200" dirty="0"/>
          </a:p>
        </p:txBody>
      </p:sp>
      <p:sp>
        <p:nvSpPr>
          <p:cNvPr id="53" name="TextBox 52"/>
          <p:cNvSpPr txBox="1"/>
          <p:nvPr/>
        </p:nvSpPr>
        <p:spPr>
          <a:xfrm>
            <a:off x="365361" y="254169"/>
            <a:ext cx="320264" cy="369332"/>
          </a:xfrm>
          <a:prstGeom prst="rect">
            <a:avLst/>
          </a:prstGeom>
          <a:noFill/>
        </p:spPr>
        <p:txBody>
          <a:bodyPr wrap="square" rtlCol="0">
            <a:spAutoFit/>
          </a:bodyPr>
          <a:lstStyle/>
          <a:p>
            <a:r>
              <a:rPr lang="en-US" b="1" dirty="0"/>
              <a:t>A</a:t>
            </a:r>
          </a:p>
        </p:txBody>
      </p:sp>
      <p:sp>
        <p:nvSpPr>
          <p:cNvPr id="54" name="TextBox 53"/>
          <p:cNvSpPr txBox="1"/>
          <p:nvPr/>
        </p:nvSpPr>
        <p:spPr>
          <a:xfrm>
            <a:off x="334622" y="3987846"/>
            <a:ext cx="320264" cy="369332"/>
          </a:xfrm>
          <a:prstGeom prst="rect">
            <a:avLst/>
          </a:prstGeom>
          <a:noFill/>
        </p:spPr>
        <p:txBody>
          <a:bodyPr wrap="square" rtlCol="0">
            <a:spAutoFit/>
          </a:bodyPr>
          <a:lstStyle/>
          <a:p>
            <a:r>
              <a:rPr lang="en-US" b="1" dirty="0"/>
              <a:t>B</a:t>
            </a:r>
          </a:p>
        </p:txBody>
      </p:sp>
    </p:spTree>
    <p:extLst>
      <p:ext uri="{BB962C8B-B14F-4D97-AF65-F5344CB8AC3E}">
        <p14:creationId xmlns:p14="http://schemas.microsoft.com/office/powerpoint/2010/main" val="3927404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20664535-585E-6C41-0768-DA8DC09B3FAD}"/>
              </a:ext>
            </a:extLst>
          </p:cNvPr>
          <p:cNvGrpSpPr/>
          <p:nvPr/>
        </p:nvGrpSpPr>
        <p:grpSpPr>
          <a:xfrm>
            <a:off x="202974" y="564742"/>
            <a:ext cx="6579609" cy="5082160"/>
            <a:chOff x="202974" y="564742"/>
            <a:chExt cx="6579609" cy="5082160"/>
          </a:xfrm>
        </p:grpSpPr>
        <p:graphicFrame>
          <p:nvGraphicFramePr>
            <p:cNvPr id="2" name="Chart 1">
              <a:extLst>
                <a:ext uri="{FF2B5EF4-FFF2-40B4-BE49-F238E27FC236}">
                  <a16:creationId xmlns:a16="http://schemas.microsoft.com/office/drawing/2014/main" xmlns="" id="{91B14405-517E-4D9F-B0AE-7AF5ED13BB8C}"/>
                </a:ext>
              </a:extLst>
            </p:cNvPr>
            <p:cNvGraphicFramePr>
              <a:graphicFrameLocks/>
            </p:cNvGraphicFramePr>
            <p:nvPr>
              <p:extLst>
                <p:ext uri="{D42A27DB-BD31-4B8C-83A1-F6EECF244321}">
                  <p14:modId xmlns:p14="http://schemas.microsoft.com/office/powerpoint/2010/main" val="3347352749"/>
                </p:ext>
              </p:extLst>
            </p:nvPr>
          </p:nvGraphicFramePr>
          <p:xfrm>
            <a:off x="1242610" y="3072200"/>
            <a:ext cx="3631063" cy="2438400"/>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202974" y="577803"/>
              <a:ext cx="351378" cy="369332"/>
            </a:xfrm>
            <a:prstGeom prst="rect">
              <a:avLst/>
            </a:prstGeom>
            <a:noFill/>
          </p:spPr>
          <p:txBody>
            <a:bodyPr wrap="none" rtlCol="0">
              <a:spAutoFit/>
            </a:bodyPr>
            <a:lstStyle/>
            <a:p>
              <a:r>
                <a:rPr lang="en-US" b="1" dirty="0"/>
                <a:t>A</a:t>
              </a:r>
            </a:p>
          </p:txBody>
        </p:sp>
        <p:sp>
          <p:nvSpPr>
            <p:cNvPr id="37" name="TextBox 36"/>
            <p:cNvSpPr txBox="1"/>
            <p:nvPr/>
          </p:nvSpPr>
          <p:spPr>
            <a:xfrm>
              <a:off x="2917752" y="564742"/>
              <a:ext cx="351378" cy="369332"/>
            </a:xfrm>
            <a:prstGeom prst="rect">
              <a:avLst/>
            </a:prstGeom>
            <a:noFill/>
          </p:spPr>
          <p:txBody>
            <a:bodyPr wrap="none" rtlCol="0">
              <a:spAutoFit/>
            </a:bodyPr>
            <a:lstStyle/>
            <a:p>
              <a:r>
                <a:rPr lang="en-US" b="1" dirty="0"/>
                <a:t>B</a:t>
              </a:r>
            </a:p>
          </p:txBody>
        </p:sp>
        <p:pic>
          <p:nvPicPr>
            <p:cNvPr id="7" name="Picture 7"/>
            <p:cNvPicPr>
              <a:picLocks/>
            </p:cNvPicPr>
            <p:nvPr/>
          </p:nvPicPr>
          <p:blipFill>
            <a:blip r:embed="rId3"/>
            <a:stretch>
              <a:fillRect/>
            </a:stretch>
          </p:blipFill>
          <p:spPr>
            <a:xfrm>
              <a:off x="400667" y="845873"/>
              <a:ext cx="2657475" cy="1876425"/>
            </a:xfrm>
            <a:prstGeom prst="rect">
              <a:avLst/>
            </a:prstGeom>
          </p:spPr>
        </p:pic>
        <p:pic>
          <p:nvPicPr>
            <p:cNvPr id="8" name="Picture 8"/>
            <p:cNvPicPr>
              <a:picLocks/>
            </p:cNvPicPr>
            <p:nvPr/>
          </p:nvPicPr>
          <p:blipFill>
            <a:blip r:embed="rId4"/>
            <a:stretch>
              <a:fillRect/>
            </a:stretch>
          </p:blipFill>
          <p:spPr>
            <a:xfrm>
              <a:off x="3128739" y="845872"/>
              <a:ext cx="2657475" cy="1876426"/>
            </a:xfrm>
            <a:prstGeom prst="rect">
              <a:avLst/>
            </a:prstGeom>
          </p:spPr>
        </p:pic>
        <p:sp>
          <p:nvSpPr>
            <p:cNvPr id="9" name="TextBox 8"/>
            <p:cNvSpPr txBox="1"/>
            <p:nvPr/>
          </p:nvSpPr>
          <p:spPr>
            <a:xfrm>
              <a:off x="1638917" y="657075"/>
              <a:ext cx="354584" cy="276999"/>
            </a:xfrm>
            <a:prstGeom prst="rect">
              <a:avLst/>
            </a:prstGeom>
            <a:noFill/>
          </p:spPr>
          <p:txBody>
            <a:bodyPr wrap="none" rtlCol="0">
              <a:spAutoFit/>
            </a:bodyPr>
            <a:lstStyle/>
            <a:p>
              <a:r>
                <a:rPr lang="en-US" sz="1200" dirty="0">
                  <a:cs typeface="Times New Roman" panose="02020603050405020304" pitchFamily="18" charset="0"/>
                </a:rPr>
                <a:t>8h</a:t>
              </a:r>
            </a:p>
          </p:txBody>
        </p:sp>
        <p:sp>
          <p:nvSpPr>
            <p:cNvPr id="10" name="TextBox 9"/>
            <p:cNvSpPr txBox="1"/>
            <p:nvPr/>
          </p:nvSpPr>
          <p:spPr>
            <a:xfrm>
              <a:off x="4457476" y="657075"/>
              <a:ext cx="439544" cy="276999"/>
            </a:xfrm>
            <a:prstGeom prst="rect">
              <a:avLst/>
            </a:prstGeom>
            <a:noFill/>
          </p:spPr>
          <p:txBody>
            <a:bodyPr wrap="none" rtlCol="0">
              <a:spAutoFit/>
            </a:bodyPr>
            <a:lstStyle/>
            <a:p>
              <a:r>
                <a:rPr lang="en-US" sz="1200" dirty="0">
                  <a:cs typeface="Times New Roman" panose="02020603050405020304" pitchFamily="18" charset="0"/>
                </a:rPr>
                <a:t>24h</a:t>
              </a:r>
            </a:p>
          </p:txBody>
        </p:sp>
        <p:sp>
          <p:nvSpPr>
            <p:cNvPr id="11" name="TextBox 10"/>
            <p:cNvSpPr txBox="1"/>
            <p:nvPr/>
          </p:nvSpPr>
          <p:spPr>
            <a:xfrm rot="16200000">
              <a:off x="103950" y="1495745"/>
              <a:ext cx="593432" cy="276999"/>
            </a:xfrm>
            <a:prstGeom prst="rect">
              <a:avLst/>
            </a:prstGeom>
            <a:noFill/>
          </p:spPr>
          <p:txBody>
            <a:bodyPr wrap="none" rtlCol="0">
              <a:spAutoFit/>
            </a:bodyPr>
            <a:lstStyle/>
            <a:p>
              <a:r>
                <a:rPr lang="en-US" sz="1200" dirty="0">
                  <a:cs typeface="Times New Roman" panose="02020603050405020304" pitchFamily="18" charset="0"/>
                </a:rPr>
                <a:t>Count</a:t>
              </a:r>
            </a:p>
          </p:txBody>
        </p:sp>
        <p:sp>
          <p:nvSpPr>
            <p:cNvPr id="12" name="TextBox 11"/>
            <p:cNvSpPr txBox="1"/>
            <p:nvPr/>
          </p:nvSpPr>
          <p:spPr>
            <a:xfrm rot="16200000">
              <a:off x="2832023" y="1495745"/>
              <a:ext cx="593432" cy="276999"/>
            </a:xfrm>
            <a:prstGeom prst="rect">
              <a:avLst/>
            </a:prstGeom>
            <a:noFill/>
          </p:spPr>
          <p:txBody>
            <a:bodyPr wrap="none" rtlCol="0">
              <a:spAutoFit/>
            </a:bodyPr>
            <a:lstStyle/>
            <a:p>
              <a:r>
                <a:rPr lang="en-US" sz="1200" dirty="0">
                  <a:cs typeface="Times New Roman" panose="02020603050405020304" pitchFamily="18" charset="0"/>
                </a:rPr>
                <a:t>Count</a:t>
              </a:r>
            </a:p>
          </p:txBody>
        </p:sp>
        <p:sp>
          <p:nvSpPr>
            <p:cNvPr id="14" name="TextBox 13"/>
            <p:cNvSpPr txBox="1"/>
            <p:nvPr/>
          </p:nvSpPr>
          <p:spPr>
            <a:xfrm>
              <a:off x="1544339" y="2613294"/>
              <a:ext cx="543739" cy="276999"/>
            </a:xfrm>
            <a:prstGeom prst="rect">
              <a:avLst/>
            </a:prstGeom>
            <a:noFill/>
          </p:spPr>
          <p:txBody>
            <a:bodyPr wrap="none" rtlCol="0">
              <a:spAutoFit/>
            </a:bodyPr>
            <a:lstStyle/>
            <a:p>
              <a:r>
                <a:rPr lang="en-US" sz="1200" dirty="0"/>
                <a:t>DAPI</a:t>
              </a:r>
            </a:p>
          </p:txBody>
        </p:sp>
        <p:sp>
          <p:nvSpPr>
            <p:cNvPr id="15" name="TextBox 14"/>
            <p:cNvSpPr txBox="1"/>
            <p:nvPr/>
          </p:nvSpPr>
          <p:spPr>
            <a:xfrm>
              <a:off x="4316667" y="2602820"/>
              <a:ext cx="543739" cy="276999"/>
            </a:xfrm>
            <a:prstGeom prst="rect">
              <a:avLst/>
            </a:prstGeom>
            <a:noFill/>
          </p:spPr>
          <p:txBody>
            <a:bodyPr wrap="none" rtlCol="0">
              <a:spAutoFit/>
            </a:bodyPr>
            <a:lstStyle/>
            <a:p>
              <a:r>
                <a:rPr lang="en-US" sz="1200" dirty="0"/>
                <a:t>DAPI</a:t>
              </a:r>
            </a:p>
          </p:txBody>
        </p:sp>
        <p:grpSp>
          <p:nvGrpSpPr>
            <p:cNvPr id="16" name="Group 15"/>
            <p:cNvGrpSpPr/>
            <p:nvPr/>
          </p:nvGrpSpPr>
          <p:grpSpPr>
            <a:xfrm>
              <a:off x="5699508" y="857100"/>
              <a:ext cx="1083075" cy="1039497"/>
              <a:chOff x="2190051" y="5029422"/>
              <a:chExt cx="1083075" cy="1039497"/>
            </a:xfrm>
          </p:grpSpPr>
          <p:sp>
            <p:nvSpPr>
              <p:cNvPr id="17" name="Rectangle 16"/>
              <p:cNvSpPr/>
              <p:nvPr/>
            </p:nvSpPr>
            <p:spPr>
              <a:xfrm>
                <a:off x="2190051" y="5097382"/>
                <a:ext cx="106018" cy="106017"/>
              </a:xfrm>
              <a:prstGeom prst="rect">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90051" y="5231064"/>
                <a:ext cx="106018" cy="106017"/>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190051" y="5357126"/>
                <a:ext cx="106018" cy="10601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190051" y="5488154"/>
                <a:ext cx="106018" cy="106017"/>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190051" y="5627211"/>
                <a:ext cx="106018" cy="106017"/>
              </a:xfrm>
              <a:prstGeom prst="rect">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190051" y="5755065"/>
                <a:ext cx="106018" cy="106017"/>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190051" y="5887702"/>
                <a:ext cx="106018" cy="106017"/>
              </a:xfrm>
              <a:prstGeom prst="rect">
                <a:avLst/>
              </a:prstGeom>
              <a:solidFill>
                <a:schemeClr val="accent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2234059" y="5029422"/>
                <a:ext cx="704039" cy="230832"/>
              </a:xfrm>
              <a:prstGeom prst="rect">
                <a:avLst/>
              </a:prstGeom>
              <a:noFill/>
            </p:spPr>
            <p:txBody>
              <a:bodyPr wrap="none" rtlCol="0">
                <a:spAutoFit/>
              </a:bodyPr>
              <a:lstStyle/>
              <a:p>
                <a:r>
                  <a:rPr lang="en-US" sz="900" dirty="0"/>
                  <a:t>Unstained</a:t>
                </a:r>
              </a:p>
            </p:txBody>
          </p:sp>
          <p:sp>
            <p:nvSpPr>
              <p:cNvPr id="25" name="TextBox 24"/>
              <p:cNvSpPr txBox="1"/>
              <p:nvPr/>
            </p:nvSpPr>
            <p:spPr>
              <a:xfrm>
                <a:off x="2234059" y="5158334"/>
                <a:ext cx="556563" cy="230832"/>
              </a:xfrm>
              <a:prstGeom prst="rect">
                <a:avLst/>
              </a:prstGeom>
              <a:noFill/>
            </p:spPr>
            <p:txBody>
              <a:bodyPr wrap="none" rtlCol="0">
                <a:spAutoFit/>
              </a:bodyPr>
              <a:lstStyle/>
              <a:p>
                <a:r>
                  <a:rPr lang="en-US" sz="900" dirty="0"/>
                  <a:t>Control</a:t>
                </a:r>
              </a:p>
            </p:txBody>
          </p:sp>
          <p:sp>
            <p:nvSpPr>
              <p:cNvPr id="26" name="TextBox 25"/>
              <p:cNvSpPr txBox="1"/>
              <p:nvPr/>
            </p:nvSpPr>
            <p:spPr>
              <a:xfrm>
                <a:off x="2234059" y="5297279"/>
                <a:ext cx="1039067" cy="230832"/>
              </a:xfrm>
              <a:prstGeom prst="rect">
                <a:avLst/>
              </a:prstGeom>
              <a:noFill/>
            </p:spPr>
            <p:txBody>
              <a:bodyPr wrap="none" rtlCol="0">
                <a:spAutoFit/>
              </a:bodyPr>
              <a:lstStyle/>
              <a:p>
                <a:r>
                  <a:rPr lang="en-US" sz="900" dirty="0"/>
                  <a:t>1.25 µg/mL CBD</a:t>
                </a:r>
              </a:p>
            </p:txBody>
          </p:sp>
          <p:sp>
            <p:nvSpPr>
              <p:cNvPr id="27" name="TextBox 26"/>
              <p:cNvSpPr txBox="1"/>
              <p:nvPr/>
            </p:nvSpPr>
            <p:spPr>
              <a:xfrm>
                <a:off x="2234059" y="5428457"/>
                <a:ext cx="974947" cy="230832"/>
              </a:xfrm>
              <a:prstGeom prst="rect">
                <a:avLst/>
              </a:prstGeom>
              <a:noFill/>
            </p:spPr>
            <p:txBody>
              <a:bodyPr wrap="none" rtlCol="0">
                <a:spAutoFit/>
              </a:bodyPr>
              <a:lstStyle/>
              <a:p>
                <a:r>
                  <a:rPr lang="en-US" sz="900" dirty="0"/>
                  <a:t>2.5 µg/mL CBD</a:t>
                </a:r>
              </a:p>
            </p:txBody>
          </p:sp>
          <p:sp>
            <p:nvSpPr>
              <p:cNvPr id="28" name="TextBox 27"/>
              <p:cNvSpPr txBox="1"/>
              <p:nvPr/>
            </p:nvSpPr>
            <p:spPr>
              <a:xfrm>
                <a:off x="2229808" y="5566347"/>
                <a:ext cx="878767" cy="230832"/>
              </a:xfrm>
              <a:prstGeom prst="rect">
                <a:avLst/>
              </a:prstGeom>
              <a:noFill/>
            </p:spPr>
            <p:txBody>
              <a:bodyPr wrap="none" rtlCol="0">
                <a:spAutoFit/>
              </a:bodyPr>
              <a:lstStyle/>
              <a:p>
                <a:r>
                  <a:rPr lang="en-US" sz="900" dirty="0"/>
                  <a:t>5 µg/mL CBD</a:t>
                </a:r>
              </a:p>
            </p:txBody>
          </p:sp>
          <p:sp>
            <p:nvSpPr>
              <p:cNvPr id="29" name="TextBox 28"/>
              <p:cNvSpPr txBox="1"/>
              <p:nvPr/>
            </p:nvSpPr>
            <p:spPr>
              <a:xfrm>
                <a:off x="2216556" y="5700760"/>
                <a:ext cx="942887" cy="230832"/>
              </a:xfrm>
              <a:prstGeom prst="rect">
                <a:avLst/>
              </a:prstGeom>
              <a:noFill/>
            </p:spPr>
            <p:txBody>
              <a:bodyPr wrap="none" rtlCol="0">
                <a:spAutoFit/>
              </a:bodyPr>
              <a:lstStyle/>
              <a:p>
                <a:r>
                  <a:rPr lang="en-US" sz="900" dirty="0"/>
                  <a:t>10 µg/mL CBD</a:t>
                </a:r>
              </a:p>
            </p:txBody>
          </p:sp>
          <p:sp>
            <p:nvSpPr>
              <p:cNvPr id="30" name="TextBox 29"/>
              <p:cNvSpPr txBox="1"/>
              <p:nvPr/>
            </p:nvSpPr>
            <p:spPr>
              <a:xfrm>
                <a:off x="2229808" y="5838087"/>
                <a:ext cx="870751" cy="230832"/>
              </a:xfrm>
              <a:prstGeom prst="rect">
                <a:avLst/>
              </a:prstGeom>
              <a:noFill/>
            </p:spPr>
            <p:txBody>
              <a:bodyPr wrap="none" rtlCol="0">
                <a:spAutoFit/>
              </a:bodyPr>
              <a:lstStyle/>
              <a:p>
                <a:r>
                  <a:rPr lang="en-US" sz="900" dirty="0"/>
                  <a:t>0.1% Ethanol</a:t>
                </a:r>
              </a:p>
            </p:txBody>
          </p:sp>
        </p:grpSp>
        <p:sp>
          <p:nvSpPr>
            <p:cNvPr id="32" name="TextBox 31"/>
            <p:cNvSpPr txBox="1"/>
            <p:nvPr/>
          </p:nvSpPr>
          <p:spPr>
            <a:xfrm>
              <a:off x="3943311" y="3893992"/>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33" name="TextBox 32"/>
            <p:cNvSpPr txBox="1"/>
            <p:nvPr/>
          </p:nvSpPr>
          <p:spPr>
            <a:xfrm>
              <a:off x="3469904" y="3756889"/>
              <a:ext cx="274434" cy="307777"/>
            </a:xfrm>
            <a:prstGeom prst="rect">
              <a:avLst/>
            </a:prstGeom>
            <a:noFill/>
          </p:spPr>
          <p:txBody>
            <a:bodyPr wrap="none" rtlCol="0">
              <a:spAutoFit/>
            </a:bodyPr>
            <a:lstStyle/>
            <a:p>
              <a:r>
                <a:rPr lang="en-US" sz="1400" dirty="0">
                  <a:latin typeface="Times New Roman" panose="02020603050405020304" pitchFamily="18" charset="0"/>
                  <a:cs typeface="Times New Roman" panose="02020603050405020304" pitchFamily="18" charset="0"/>
                </a:rPr>
                <a:t>*</a:t>
              </a:r>
            </a:p>
          </p:txBody>
        </p:sp>
        <p:sp>
          <p:nvSpPr>
            <p:cNvPr id="13" name="TextBox 12"/>
            <p:cNvSpPr txBox="1"/>
            <p:nvPr/>
          </p:nvSpPr>
          <p:spPr>
            <a:xfrm>
              <a:off x="3042599" y="2950804"/>
              <a:ext cx="543739" cy="276999"/>
            </a:xfrm>
            <a:prstGeom prst="rect">
              <a:avLst/>
            </a:prstGeom>
            <a:noFill/>
          </p:spPr>
          <p:txBody>
            <a:bodyPr wrap="none" rtlCol="0">
              <a:spAutoFit/>
            </a:bodyPr>
            <a:lstStyle/>
            <a:p>
              <a:r>
                <a:rPr lang="en-US" sz="1200" dirty="0"/>
                <a:t>DAPI</a:t>
              </a:r>
            </a:p>
          </p:txBody>
        </p:sp>
        <p:sp>
          <p:nvSpPr>
            <p:cNvPr id="38" name="TextBox 37"/>
            <p:cNvSpPr txBox="1"/>
            <p:nvPr/>
          </p:nvSpPr>
          <p:spPr>
            <a:xfrm>
              <a:off x="1202794" y="2932330"/>
              <a:ext cx="351378" cy="369332"/>
            </a:xfrm>
            <a:prstGeom prst="rect">
              <a:avLst/>
            </a:prstGeom>
            <a:noFill/>
          </p:spPr>
          <p:txBody>
            <a:bodyPr wrap="none" rtlCol="0">
              <a:spAutoFit/>
            </a:bodyPr>
            <a:lstStyle/>
            <a:p>
              <a:r>
                <a:rPr lang="en-US" b="1" dirty="0"/>
                <a:t>C</a:t>
              </a:r>
            </a:p>
          </p:txBody>
        </p:sp>
        <p:grpSp>
          <p:nvGrpSpPr>
            <p:cNvPr id="39" name="Group 38"/>
            <p:cNvGrpSpPr/>
            <p:nvPr/>
          </p:nvGrpSpPr>
          <p:grpSpPr>
            <a:xfrm>
              <a:off x="1953370" y="5182337"/>
              <a:ext cx="2808878" cy="464565"/>
              <a:chOff x="-3332114" y="2444992"/>
              <a:chExt cx="2338675" cy="464565"/>
            </a:xfrm>
          </p:grpSpPr>
          <p:sp>
            <p:nvSpPr>
              <p:cNvPr id="40" name="תיבת טקסט 6">
                <a:extLst>
                  <a:ext uri="{FF2B5EF4-FFF2-40B4-BE49-F238E27FC236}">
                    <a16:creationId xmlns:a16="http://schemas.microsoft.com/office/drawing/2014/main" xmlns="" id="{DABE2DBD-55D3-DB7F-E4BA-ECF979FE9AEC}"/>
                  </a:ext>
                </a:extLst>
              </p:cNvPr>
              <p:cNvSpPr txBox="1"/>
              <p:nvPr/>
            </p:nvSpPr>
            <p:spPr>
              <a:xfrm>
                <a:off x="-3278067" y="2444992"/>
                <a:ext cx="204461" cy="22416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41" name="תיבת טקסט 7">
                <a:extLst>
                  <a:ext uri="{FF2B5EF4-FFF2-40B4-BE49-F238E27FC236}">
                    <a16:creationId xmlns:a16="http://schemas.microsoft.com/office/drawing/2014/main" xmlns="" id="{2735C6AB-CAB6-2C22-1155-429B0731EE0A}"/>
                  </a:ext>
                </a:extLst>
              </p:cNvPr>
              <p:cNvSpPr txBox="1"/>
              <p:nvPr/>
            </p:nvSpPr>
            <p:spPr>
              <a:xfrm>
                <a:off x="-3021826" y="2444992"/>
                <a:ext cx="366132" cy="22416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42" name="תיבת טקסט 8">
                <a:extLst>
                  <a:ext uri="{FF2B5EF4-FFF2-40B4-BE49-F238E27FC236}">
                    <a16:creationId xmlns:a16="http://schemas.microsoft.com/office/drawing/2014/main" xmlns="" id="{89950C90-E13A-CEC7-D172-7C78036ADB4C}"/>
                  </a:ext>
                </a:extLst>
              </p:cNvPr>
              <p:cNvSpPr txBox="1"/>
              <p:nvPr/>
            </p:nvSpPr>
            <p:spPr>
              <a:xfrm>
                <a:off x="-2576074" y="2444992"/>
                <a:ext cx="301707" cy="22416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43" name="תיבת טקסט 9">
                <a:extLst>
                  <a:ext uri="{FF2B5EF4-FFF2-40B4-BE49-F238E27FC236}">
                    <a16:creationId xmlns:a16="http://schemas.microsoft.com/office/drawing/2014/main" xmlns="" id="{F2B7F6EB-CEF2-E3B2-D16D-A8781665AEC3}"/>
                  </a:ext>
                </a:extLst>
              </p:cNvPr>
              <p:cNvSpPr txBox="1"/>
              <p:nvPr/>
            </p:nvSpPr>
            <p:spPr>
              <a:xfrm>
                <a:off x="-2129739" y="2444992"/>
                <a:ext cx="204461" cy="22416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44" name="תיבת טקסט 10">
                <a:extLst>
                  <a:ext uri="{FF2B5EF4-FFF2-40B4-BE49-F238E27FC236}">
                    <a16:creationId xmlns:a16="http://schemas.microsoft.com/office/drawing/2014/main" xmlns="" id="{7B9CC8DA-808A-BA13-4B44-E7B48BAF90DA}"/>
                  </a:ext>
                </a:extLst>
              </p:cNvPr>
              <p:cNvSpPr txBox="1"/>
              <p:nvPr/>
            </p:nvSpPr>
            <p:spPr>
              <a:xfrm>
                <a:off x="-1775503" y="2444992"/>
                <a:ext cx="268886" cy="22416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45" name="תיבת טקסט 11">
                <a:extLst>
                  <a:ext uri="{FF2B5EF4-FFF2-40B4-BE49-F238E27FC236}">
                    <a16:creationId xmlns:a16="http://schemas.microsoft.com/office/drawing/2014/main" xmlns="" id="{F720BF53-2BA8-5110-D917-58B141D31254}"/>
                  </a:ext>
                </a:extLst>
              </p:cNvPr>
              <p:cNvSpPr txBox="1"/>
              <p:nvPr/>
            </p:nvSpPr>
            <p:spPr>
              <a:xfrm>
                <a:off x="-1419135" y="2444992"/>
                <a:ext cx="425696" cy="373602"/>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46" name="מחבר ישר 13">
                <a:extLst>
                  <a:ext uri="{FF2B5EF4-FFF2-40B4-BE49-F238E27FC236}">
                    <a16:creationId xmlns:a16="http://schemas.microsoft.com/office/drawing/2014/main" xmlns="" id="{EB6F8CC2-F17F-7BEF-15DE-10F7B465D640}"/>
                  </a:ext>
                </a:extLst>
              </p:cNvPr>
              <p:cNvCxnSpPr/>
              <p:nvPr/>
            </p:nvCxnSpPr>
            <p:spPr>
              <a:xfrm>
                <a:off x="-3332114" y="2685395"/>
                <a:ext cx="1860763" cy="0"/>
              </a:xfrm>
              <a:prstGeom prst="line">
                <a:avLst/>
              </a:prstGeom>
            </p:spPr>
            <p:style>
              <a:lnRef idx="1">
                <a:schemeClr val="dk1"/>
              </a:lnRef>
              <a:fillRef idx="0">
                <a:schemeClr val="dk1"/>
              </a:fillRef>
              <a:effectRef idx="0">
                <a:schemeClr val="dk1"/>
              </a:effectRef>
              <a:fontRef idx="minor">
                <a:schemeClr val="tx1"/>
              </a:fontRef>
            </p:style>
          </p:cxnSp>
          <p:sp>
            <p:nvSpPr>
              <p:cNvPr id="47" name="תיבת טקסט 14">
                <a:extLst>
                  <a:ext uri="{FF2B5EF4-FFF2-40B4-BE49-F238E27FC236}">
                    <a16:creationId xmlns:a16="http://schemas.microsoft.com/office/drawing/2014/main" xmlns="" id="{6D35DA8E-A257-1D89-E0DD-2E08C1D94E3E}"/>
                  </a:ext>
                </a:extLst>
              </p:cNvPr>
              <p:cNvSpPr txBox="1"/>
              <p:nvPr/>
            </p:nvSpPr>
            <p:spPr>
              <a:xfrm flipH="1">
                <a:off x="-2701078" y="2685397"/>
                <a:ext cx="1114738" cy="224160"/>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grpSp>
      <p:sp>
        <p:nvSpPr>
          <p:cNvPr id="49" name="Rectangle 48"/>
          <p:cNvSpPr/>
          <p:nvPr/>
        </p:nvSpPr>
        <p:spPr>
          <a:xfrm>
            <a:off x="287246" y="6135303"/>
            <a:ext cx="6185389" cy="1569660"/>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S4. </a:t>
            </a:r>
            <a:r>
              <a:rPr lang="en-US" sz="1200" dirty="0">
                <a:latin typeface="Times New Roman" panose="02020603050405020304" pitchFamily="18" charset="0"/>
                <a:cs typeface="Times New Roman" panose="02020603050405020304" pitchFamily="18" charset="0"/>
              </a:rPr>
              <a:t>CBD only slightly reduced the DNA content per bacterium after a 24 h incubation at the highest concentrations of 5 and 10 µg/</a:t>
            </a:r>
            <a:r>
              <a:rPr lang="en-US" sz="1200" dirty="0" err="1">
                <a:latin typeface="Times New Roman" panose="02020603050405020304" pitchFamily="18" charset="0"/>
                <a:cs typeface="Times New Roman" panose="02020603050405020304" pitchFamily="18" charset="0"/>
              </a:rPr>
              <a:t>mL.</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G. vaginalis </a:t>
            </a:r>
            <a:r>
              <a:rPr lang="en-US" sz="1200" dirty="0">
                <a:latin typeface="Times New Roman" panose="02020603050405020304" pitchFamily="18" charset="0"/>
                <a:cs typeface="Times New Roman" panose="02020603050405020304" pitchFamily="18" charset="0"/>
              </a:rPr>
              <a:t>CI-1 was incubated with different concentrations of CBD for 8h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 or 24 h (</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followed by fixation in methanol, rehydration in PBS and staining with DAPI that emits blue fluorescence when bound to DNA. The fluorescence intensity which reflects the DNA content per bacterium was recoded by flow cytometry, and the relative DNA content is shown in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 N=3. * </a:t>
            </a:r>
            <a:r>
              <a:rPr lang="en-US" sz="1200" i="1" dirty="0">
                <a:latin typeface="Times New Roman" panose="02020603050405020304" pitchFamily="18" charset="0"/>
                <a:cs typeface="Times New Roman" panose="02020603050405020304" pitchFamily="18" charset="0"/>
              </a:rPr>
              <a:t>p</a:t>
            </a:r>
            <a:r>
              <a:rPr lang="en-US" sz="1200" dirty="0">
                <a:latin typeface="Times New Roman" panose="02020603050405020304" pitchFamily="18" charset="0"/>
                <a:cs typeface="Times New Roman" panose="02020603050405020304" pitchFamily="18" charset="0"/>
              </a:rPr>
              <a:t> &lt; 0.05 when compared to control bacteria and bacteria treated with 0.1% ethanol. The individual data are presented in open circles. </a:t>
            </a:r>
            <a:endParaRPr lang="en-US" sz="1200" dirty="0"/>
          </a:p>
        </p:txBody>
      </p:sp>
    </p:spTree>
    <p:extLst>
      <p:ext uri="{BB962C8B-B14F-4D97-AF65-F5344CB8AC3E}">
        <p14:creationId xmlns:p14="http://schemas.microsoft.com/office/powerpoint/2010/main" val="1266614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EC714F46-F5C9-2754-0337-B77411FECF3A}"/>
              </a:ext>
            </a:extLst>
          </p:cNvPr>
          <p:cNvSpPr txBox="1"/>
          <p:nvPr/>
        </p:nvSpPr>
        <p:spPr>
          <a:xfrm>
            <a:off x="0" y="9145842"/>
            <a:ext cx="6967241" cy="646331"/>
          </a:xfrm>
          <a:prstGeom prst="rect">
            <a:avLst/>
          </a:prstGeom>
          <a:noFill/>
        </p:spPr>
        <p:txBody>
          <a:bodyPr wrap="square" rtlCol="1">
            <a:spAutoFit/>
          </a:bodyPr>
          <a:lstStyle/>
          <a:p>
            <a:r>
              <a:rPr lang="en-US" sz="1200" b="1" dirty="0">
                <a:latin typeface="Times New Roman" panose="02020603050405020304" pitchFamily="18" charset="0"/>
                <a:cs typeface="Times New Roman" panose="02020603050405020304" pitchFamily="18" charset="0"/>
              </a:rPr>
              <a:t>Supplementary Figures S5A-B</a:t>
            </a:r>
            <a:r>
              <a:rPr lang="en-US" sz="1200" dirty="0">
                <a:latin typeface="Times New Roman" panose="02020603050405020304" pitchFamily="18" charset="0"/>
                <a:cs typeface="Times New Roman" panose="02020603050405020304" pitchFamily="18" charset="0"/>
              </a:rPr>
              <a:t>. HR-SEM images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×5000 magnifications) of Control (A) and 1.25 </a:t>
            </a:r>
            <a:r>
              <a:rPr lang="el-GR" sz="1200" kern="0" dirty="0">
                <a:effectLst/>
                <a:latin typeface="Times New Roman" panose="02020603050405020304" pitchFamily="18" charset="0"/>
                <a:ea typeface="Aptos" panose="020B0004020202020204" pitchFamily="34" charset="0"/>
                <a:cs typeface="Times New Roman" panose="02020603050405020304" pitchFamily="18" charset="0"/>
              </a:rPr>
              <a:t>μ</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g/mL CBD-treated (B) </a:t>
            </a:r>
            <a:r>
              <a:rPr lang="en-US" sz="1200" i="1" kern="0" dirty="0">
                <a:effectLst/>
                <a:latin typeface="Times New Roman" panose="02020603050405020304" pitchFamily="18" charset="0"/>
                <a:ea typeface="Aptos" panose="020B0004020202020204" pitchFamily="34" charset="0"/>
                <a:cs typeface="Times New Roman" panose="02020603050405020304" pitchFamily="18" charset="0"/>
              </a:rPr>
              <a:t>Gardnerella vaginalis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CI-1</a:t>
            </a:r>
            <a:r>
              <a:rPr lang="en-US" sz="1200" i="1" kern="0" dirty="0">
                <a:effectLst/>
                <a:latin typeface="Times New Roman" panose="02020603050405020304" pitchFamily="18" charset="0"/>
                <a:ea typeface="Aptos" panose="020B0004020202020204" pitchFamily="34" charset="0"/>
                <a:cs typeface="Times New Roman" panose="02020603050405020304" pitchFamily="18" charset="0"/>
              </a:rPr>
              <a:t>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after a 24 h incubation. The red arrows point to huge structures that may be a swollen bacterium or a fusion of several bacteria. </a:t>
            </a:r>
            <a:endParaRPr lang="he-IL" sz="1200" dirty="0">
              <a:latin typeface="Times New Roman" panose="02020603050405020304" pitchFamily="18" charset="0"/>
              <a:cs typeface="Times New Roman" panose="02020603050405020304" pitchFamily="18" charset="0"/>
            </a:endParaRPr>
          </a:p>
        </p:txBody>
      </p:sp>
      <p:grpSp>
        <p:nvGrpSpPr>
          <p:cNvPr id="14" name="Group 13">
            <a:extLst>
              <a:ext uri="{FF2B5EF4-FFF2-40B4-BE49-F238E27FC236}">
                <a16:creationId xmlns:a16="http://schemas.microsoft.com/office/drawing/2014/main" xmlns="" id="{6CDF5BAD-F3BB-0A07-B0A0-B95CB3FB98D6}"/>
              </a:ext>
            </a:extLst>
          </p:cNvPr>
          <p:cNvGrpSpPr/>
          <p:nvPr/>
        </p:nvGrpSpPr>
        <p:grpSpPr>
          <a:xfrm>
            <a:off x="300392" y="72790"/>
            <a:ext cx="6247111" cy="4431956"/>
            <a:chOff x="300392" y="72790"/>
            <a:chExt cx="6247111" cy="4431956"/>
          </a:xfrm>
        </p:grpSpPr>
        <p:grpSp>
          <p:nvGrpSpPr>
            <p:cNvPr id="5" name="Group 4">
              <a:extLst>
                <a:ext uri="{FF2B5EF4-FFF2-40B4-BE49-F238E27FC236}">
                  <a16:creationId xmlns:a16="http://schemas.microsoft.com/office/drawing/2014/main" xmlns="" id="{CF659A38-A49C-8730-39E3-971FA5727787}"/>
                </a:ext>
              </a:extLst>
            </p:cNvPr>
            <p:cNvGrpSpPr>
              <a:grpSpLocks noChangeAspect="1"/>
            </p:cNvGrpSpPr>
            <p:nvPr/>
          </p:nvGrpSpPr>
          <p:grpSpPr>
            <a:xfrm>
              <a:off x="300392" y="72790"/>
              <a:ext cx="6247111" cy="4431956"/>
              <a:chOff x="0" y="46235"/>
              <a:chExt cx="6904168" cy="4906765"/>
            </a:xfrm>
          </p:grpSpPr>
          <p:pic>
            <p:nvPicPr>
              <p:cNvPr id="3" name="Picture 2" descr="A close-up of a grey surface&#10;&#10;Description automatically generated">
                <a:extLst>
                  <a:ext uri="{FF2B5EF4-FFF2-40B4-BE49-F238E27FC236}">
                    <a16:creationId xmlns:a16="http://schemas.microsoft.com/office/drawing/2014/main" xmlns="" id="{8E491BCD-4AA6-6A90-3747-5891898B3A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8461"/>
                <a:ext cx="6858000" cy="4884539"/>
              </a:xfrm>
              <a:prstGeom prst="rect">
                <a:avLst/>
              </a:prstGeom>
            </p:spPr>
          </p:pic>
          <p:sp>
            <p:nvSpPr>
              <p:cNvPr id="4" name="TextBox 3">
                <a:extLst>
                  <a:ext uri="{FF2B5EF4-FFF2-40B4-BE49-F238E27FC236}">
                    <a16:creationId xmlns:a16="http://schemas.microsoft.com/office/drawing/2014/main" xmlns="" id="{826D39F0-89B9-3F44-D68F-89F375C8285F}"/>
                  </a:ext>
                </a:extLst>
              </p:cNvPr>
              <p:cNvSpPr txBox="1"/>
              <p:nvPr/>
            </p:nvSpPr>
            <p:spPr>
              <a:xfrm>
                <a:off x="5793019" y="46235"/>
                <a:ext cx="1111149" cy="408900"/>
              </a:xfrm>
              <a:prstGeom prst="rect">
                <a:avLst/>
              </a:prstGeom>
              <a:noFill/>
            </p:spPr>
            <p:txBody>
              <a:bodyPr wrap="none" rtlCol="1">
                <a:spAutoFit/>
              </a:bodyPr>
              <a:lstStyle/>
              <a:p>
                <a:r>
                  <a:rPr lang="en-US" b="1" dirty="0">
                    <a:solidFill>
                      <a:schemeClr val="bg1">
                        <a:lumMod val="95000"/>
                      </a:schemeClr>
                    </a:solidFill>
                    <a:latin typeface="Arial" panose="020B0604020202020204" pitchFamily="34" charset="0"/>
                    <a:cs typeface="Arial" panose="020B0604020202020204" pitchFamily="34" charset="0"/>
                  </a:rPr>
                  <a:t>Control</a:t>
                </a:r>
                <a:endParaRPr lang="he-IL" b="1" dirty="0">
                  <a:solidFill>
                    <a:schemeClr val="bg1">
                      <a:lumMod val="95000"/>
                    </a:schemeClr>
                  </a:solidFill>
                  <a:latin typeface="Arial" panose="020B0604020202020204" pitchFamily="34" charset="0"/>
                  <a:cs typeface="Arial" panose="020B0604020202020204" pitchFamily="34" charset="0"/>
                </a:endParaRPr>
              </a:p>
            </p:txBody>
          </p:sp>
        </p:grpSp>
        <p:sp>
          <p:nvSpPr>
            <p:cNvPr id="11" name="TextBox 10">
              <a:extLst>
                <a:ext uri="{FF2B5EF4-FFF2-40B4-BE49-F238E27FC236}">
                  <a16:creationId xmlns:a16="http://schemas.microsoft.com/office/drawing/2014/main" xmlns="" id="{99C10804-509A-6710-CD4A-1C79A067F9B3}"/>
                </a:ext>
              </a:extLst>
            </p:cNvPr>
            <p:cNvSpPr txBox="1"/>
            <p:nvPr/>
          </p:nvSpPr>
          <p:spPr>
            <a:xfrm>
              <a:off x="300392" y="113431"/>
              <a:ext cx="407484"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A</a:t>
              </a:r>
              <a:endParaRPr lang="he-IL" sz="2400" b="1" dirty="0">
                <a:solidFill>
                  <a:schemeClr val="bg1">
                    <a:lumMod val="95000"/>
                  </a:schemeClr>
                </a:solidFill>
                <a:latin typeface="Arial" panose="020B0604020202020204" pitchFamily="34" charset="0"/>
                <a:cs typeface="Arial" panose="020B0604020202020204" pitchFamily="34" charset="0"/>
              </a:endParaRPr>
            </a:p>
          </p:txBody>
        </p:sp>
      </p:grpSp>
      <p:grpSp>
        <p:nvGrpSpPr>
          <p:cNvPr id="21" name="Group 20">
            <a:extLst>
              <a:ext uri="{FF2B5EF4-FFF2-40B4-BE49-F238E27FC236}">
                <a16:creationId xmlns:a16="http://schemas.microsoft.com/office/drawing/2014/main" xmlns="" id="{F34E57D4-B7B7-799A-959D-64992FAF66EE}"/>
              </a:ext>
            </a:extLst>
          </p:cNvPr>
          <p:cNvGrpSpPr/>
          <p:nvPr/>
        </p:nvGrpSpPr>
        <p:grpSpPr>
          <a:xfrm>
            <a:off x="300392" y="4573187"/>
            <a:ext cx="6247111" cy="4419687"/>
            <a:chOff x="300392" y="4573187"/>
            <a:chExt cx="6247111" cy="4419687"/>
          </a:xfrm>
        </p:grpSpPr>
        <p:grpSp>
          <p:nvGrpSpPr>
            <p:cNvPr id="19" name="Group 18">
              <a:extLst>
                <a:ext uri="{FF2B5EF4-FFF2-40B4-BE49-F238E27FC236}">
                  <a16:creationId xmlns:a16="http://schemas.microsoft.com/office/drawing/2014/main" xmlns="" id="{67229869-8D8A-2EE6-2F0B-F520B3BF45B9}"/>
                </a:ext>
              </a:extLst>
            </p:cNvPr>
            <p:cNvGrpSpPr/>
            <p:nvPr/>
          </p:nvGrpSpPr>
          <p:grpSpPr>
            <a:xfrm>
              <a:off x="300392" y="4573187"/>
              <a:ext cx="6247111" cy="4419687"/>
              <a:chOff x="300392" y="4573187"/>
              <a:chExt cx="6247111" cy="4419687"/>
            </a:xfrm>
          </p:grpSpPr>
          <p:grpSp>
            <p:nvGrpSpPr>
              <p:cNvPr id="13" name="Group 12">
                <a:extLst>
                  <a:ext uri="{FF2B5EF4-FFF2-40B4-BE49-F238E27FC236}">
                    <a16:creationId xmlns:a16="http://schemas.microsoft.com/office/drawing/2014/main" xmlns="" id="{BEE4DBD7-A180-48E2-5AF7-F923717B3CFB}"/>
                  </a:ext>
                </a:extLst>
              </p:cNvPr>
              <p:cNvGrpSpPr/>
              <p:nvPr/>
            </p:nvGrpSpPr>
            <p:grpSpPr>
              <a:xfrm>
                <a:off x="300392" y="4573187"/>
                <a:ext cx="6247111" cy="4419687"/>
                <a:chOff x="300392" y="4619407"/>
                <a:chExt cx="6247111" cy="4419687"/>
              </a:xfrm>
            </p:grpSpPr>
            <p:grpSp>
              <p:nvGrpSpPr>
                <p:cNvPr id="9" name="Group 8">
                  <a:extLst>
                    <a:ext uri="{FF2B5EF4-FFF2-40B4-BE49-F238E27FC236}">
                      <a16:creationId xmlns:a16="http://schemas.microsoft.com/office/drawing/2014/main" xmlns="" id="{F16206FA-DEEC-A5C4-2928-3A357B51E49D}"/>
                    </a:ext>
                  </a:extLst>
                </p:cNvPr>
                <p:cNvGrpSpPr/>
                <p:nvPr/>
              </p:nvGrpSpPr>
              <p:grpSpPr>
                <a:xfrm>
                  <a:off x="300392" y="4619407"/>
                  <a:ext cx="6247111" cy="4419687"/>
                  <a:chOff x="180472" y="4619407"/>
                  <a:chExt cx="6247111" cy="4419687"/>
                </a:xfrm>
              </p:grpSpPr>
              <p:pic>
                <p:nvPicPr>
                  <p:cNvPr id="7" name="Picture 6" descr="A close-up of a grey surface&#10;&#10;Description automatically generated">
                    <a:extLst>
                      <a:ext uri="{FF2B5EF4-FFF2-40B4-BE49-F238E27FC236}">
                        <a16:creationId xmlns:a16="http://schemas.microsoft.com/office/drawing/2014/main" xmlns="" id="{F91F568E-E305-CF6C-AA6E-01A46833D8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72" y="4619407"/>
                    <a:ext cx="6205337" cy="4419687"/>
                  </a:xfrm>
                  <a:prstGeom prst="rect">
                    <a:avLst/>
                  </a:prstGeom>
                </p:spPr>
              </p:pic>
              <p:sp>
                <p:nvSpPr>
                  <p:cNvPr id="8" name="TextBox 7">
                    <a:extLst>
                      <a:ext uri="{FF2B5EF4-FFF2-40B4-BE49-F238E27FC236}">
                        <a16:creationId xmlns:a16="http://schemas.microsoft.com/office/drawing/2014/main" xmlns="" id="{0A172BF1-C36B-C5FF-F24A-E4AF462CD497}"/>
                      </a:ext>
                    </a:extLst>
                  </p:cNvPr>
                  <p:cNvSpPr txBox="1"/>
                  <p:nvPr/>
                </p:nvSpPr>
                <p:spPr>
                  <a:xfrm>
                    <a:off x="4477369" y="4619407"/>
                    <a:ext cx="1950214" cy="369332"/>
                  </a:xfrm>
                  <a:prstGeom prst="rect">
                    <a:avLst/>
                  </a:prstGeom>
                  <a:noFill/>
                </p:spPr>
                <p:txBody>
                  <a:bodyPr wrap="none" rtlCol="1">
                    <a:spAutoFit/>
                  </a:bodyPr>
                  <a:lstStyle/>
                  <a:p>
                    <a:r>
                      <a:rPr lang="en-US" b="1" dirty="0">
                        <a:solidFill>
                          <a:schemeClr val="bg1">
                            <a:lumMod val="95000"/>
                          </a:schemeClr>
                        </a:solidFill>
                        <a:latin typeface="Arial" panose="020B0604020202020204" pitchFamily="34" charset="0"/>
                        <a:cs typeface="Arial" panose="020B0604020202020204" pitchFamily="34" charset="0"/>
                      </a:rPr>
                      <a:t>1.25 </a:t>
                    </a:r>
                    <a:r>
                      <a:rPr lang="el-GR" b="1" dirty="0">
                        <a:solidFill>
                          <a:schemeClr val="bg1">
                            <a:lumMod val="95000"/>
                          </a:schemeClr>
                        </a:solidFill>
                        <a:latin typeface="Arial" panose="020B0604020202020204" pitchFamily="34" charset="0"/>
                        <a:cs typeface="Arial" panose="020B0604020202020204" pitchFamily="34" charset="0"/>
                      </a:rPr>
                      <a:t>μ</a:t>
                    </a:r>
                    <a:r>
                      <a:rPr lang="en-US" b="1" dirty="0">
                        <a:solidFill>
                          <a:schemeClr val="bg1">
                            <a:lumMod val="95000"/>
                          </a:schemeClr>
                        </a:solidFill>
                        <a:latin typeface="Arial" panose="020B0604020202020204" pitchFamily="34" charset="0"/>
                        <a:cs typeface="Arial" panose="020B0604020202020204" pitchFamily="34" charset="0"/>
                      </a:rPr>
                      <a:t>g/mL CBD</a:t>
                    </a:r>
                    <a:endParaRPr lang="he-IL" b="1" dirty="0">
                      <a:solidFill>
                        <a:schemeClr val="bg1">
                          <a:lumMod val="95000"/>
                        </a:schemeClr>
                      </a:solidFill>
                      <a:latin typeface="Arial" panose="020B0604020202020204" pitchFamily="34" charset="0"/>
                      <a:cs typeface="Arial" panose="020B0604020202020204" pitchFamily="34" charset="0"/>
                    </a:endParaRPr>
                  </a:p>
                </p:txBody>
              </p:sp>
            </p:grpSp>
            <p:sp>
              <p:nvSpPr>
                <p:cNvPr id="12" name="TextBox 11">
                  <a:extLst>
                    <a:ext uri="{FF2B5EF4-FFF2-40B4-BE49-F238E27FC236}">
                      <a16:creationId xmlns:a16="http://schemas.microsoft.com/office/drawing/2014/main" xmlns="" id="{77095732-3EAF-2B2C-1D86-E7D7A2836425}"/>
                    </a:ext>
                  </a:extLst>
                </p:cNvPr>
                <p:cNvSpPr txBox="1"/>
                <p:nvPr/>
              </p:nvSpPr>
              <p:spPr>
                <a:xfrm>
                  <a:off x="300392" y="4619407"/>
                  <a:ext cx="407484"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B</a:t>
                  </a:r>
                  <a:endParaRPr lang="he-IL" sz="2400" b="1" dirty="0">
                    <a:solidFill>
                      <a:schemeClr val="bg1">
                        <a:lumMod val="95000"/>
                      </a:schemeClr>
                    </a:solidFill>
                    <a:latin typeface="Arial" panose="020B0604020202020204" pitchFamily="34" charset="0"/>
                    <a:cs typeface="Arial" panose="020B0604020202020204" pitchFamily="34" charset="0"/>
                  </a:endParaRPr>
                </a:p>
              </p:txBody>
            </p:sp>
          </p:grpSp>
          <p:cxnSp>
            <p:nvCxnSpPr>
              <p:cNvPr id="6" name="Straight Arrow Connector 5">
                <a:extLst>
                  <a:ext uri="{FF2B5EF4-FFF2-40B4-BE49-F238E27FC236}">
                    <a16:creationId xmlns:a16="http://schemas.microsoft.com/office/drawing/2014/main" xmlns="" id="{ED17AC3F-C4A4-61B5-D469-6E31975C22D3}"/>
                  </a:ext>
                </a:extLst>
              </p:cNvPr>
              <p:cNvCxnSpPr/>
              <p:nvPr/>
            </p:nvCxnSpPr>
            <p:spPr>
              <a:xfrm flipH="1">
                <a:off x="3749040" y="4953000"/>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xmlns="" id="{AF71D298-CA97-DB4E-10D7-BAAAF824A3E2}"/>
                  </a:ext>
                </a:extLst>
              </p:cNvPr>
              <p:cNvCxnSpPr/>
              <p:nvPr/>
            </p:nvCxnSpPr>
            <p:spPr>
              <a:xfrm flipH="1">
                <a:off x="5234940" y="5570220"/>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xmlns="" id="{756560A6-D3F1-006C-A870-F4113680BCB9}"/>
                  </a:ext>
                </a:extLst>
              </p:cNvPr>
              <p:cNvCxnSpPr/>
              <p:nvPr/>
            </p:nvCxnSpPr>
            <p:spPr>
              <a:xfrm flipH="1">
                <a:off x="929640" y="5433060"/>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xmlns="" id="{0C4BF8CB-D57B-58EC-FEAE-B143EE47B261}"/>
                  </a:ext>
                </a:extLst>
              </p:cNvPr>
              <p:cNvCxnSpPr/>
              <p:nvPr/>
            </p:nvCxnSpPr>
            <p:spPr>
              <a:xfrm flipH="1">
                <a:off x="5764742" y="6454007"/>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xmlns="" id="{0C918F94-6C14-162E-9712-C35A0239F199}"/>
                  </a:ext>
                </a:extLst>
              </p:cNvPr>
              <p:cNvCxnSpPr/>
              <p:nvPr/>
            </p:nvCxnSpPr>
            <p:spPr>
              <a:xfrm flipH="1">
                <a:off x="6188769" y="6910697"/>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cxnSp>
          <p:nvCxnSpPr>
            <p:cNvPr id="20" name="Straight Arrow Connector 19">
              <a:extLst>
                <a:ext uri="{FF2B5EF4-FFF2-40B4-BE49-F238E27FC236}">
                  <a16:creationId xmlns:a16="http://schemas.microsoft.com/office/drawing/2014/main" xmlns="" id="{50571CAE-3B9F-902D-48A4-BAF35C10A3AC}"/>
                </a:ext>
              </a:extLst>
            </p:cNvPr>
            <p:cNvCxnSpPr/>
            <p:nvPr/>
          </p:nvCxnSpPr>
          <p:spPr>
            <a:xfrm flipH="1">
              <a:off x="3634740" y="6431147"/>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41136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2108A8E4-3D27-3E81-BA24-C83CBCB6CAE5}"/>
              </a:ext>
            </a:extLst>
          </p:cNvPr>
          <p:cNvSpPr txBox="1"/>
          <p:nvPr/>
        </p:nvSpPr>
        <p:spPr>
          <a:xfrm>
            <a:off x="0" y="9145842"/>
            <a:ext cx="6967241" cy="646331"/>
          </a:xfrm>
          <a:prstGeom prst="rect">
            <a:avLst/>
          </a:prstGeom>
          <a:noFill/>
        </p:spPr>
        <p:txBody>
          <a:bodyPr wrap="square" rtlCol="1">
            <a:spAutoFit/>
          </a:bodyPr>
          <a:lstStyle/>
          <a:p>
            <a:r>
              <a:rPr lang="en-US" sz="1200" b="1" dirty="0">
                <a:latin typeface="Times New Roman" panose="02020603050405020304" pitchFamily="18" charset="0"/>
                <a:cs typeface="Times New Roman" panose="02020603050405020304" pitchFamily="18" charset="0"/>
              </a:rPr>
              <a:t>Supplementary Figures S5C-D</a:t>
            </a:r>
            <a:r>
              <a:rPr lang="en-US" sz="1200" dirty="0">
                <a:latin typeface="Times New Roman" panose="02020603050405020304" pitchFamily="18" charset="0"/>
                <a:cs typeface="Times New Roman" panose="02020603050405020304" pitchFamily="18" charset="0"/>
              </a:rPr>
              <a:t>. HR-SEM images (</a:t>
            </a:r>
            <a:r>
              <a:rPr lang="en-US" sz="1200" kern="0" dirty="0">
                <a:latin typeface="Times New Roman" panose="02020603050405020304" pitchFamily="18" charset="0"/>
                <a:ea typeface="Aptos" panose="020B0004020202020204" pitchFamily="34" charset="0"/>
                <a:cs typeface="Times New Roman" panose="02020603050405020304" pitchFamily="18" charset="0"/>
              </a:rPr>
              <a:t>×</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5000 magnifications) of </a:t>
            </a:r>
            <a:r>
              <a:rPr lang="en-US" sz="1200" kern="0" dirty="0">
                <a:latin typeface="Times New Roman" panose="02020603050405020304" pitchFamily="18" charset="0"/>
                <a:ea typeface="Aptos" panose="020B0004020202020204" pitchFamily="34" charset="0"/>
                <a:cs typeface="Times New Roman" panose="02020603050405020304" pitchFamily="18" charset="0"/>
              </a:rPr>
              <a:t>2.</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5 </a:t>
            </a:r>
            <a:r>
              <a:rPr lang="el-GR" sz="1200" kern="0" dirty="0">
                <a:effectLst/>
                <a:latin typeface="Times New Roman" panose="02020603050405020304" pitchFamily="18" charset="0"/>
                <a:ea typeface="Aptos" panose="020B0004020202020204" pitchFamily="34" charset="0"/>
                <a:cs typeface="Times New Roman" panose="02020603050405020304" pitchFamily="18" charset="0"/>
              </a:rPr>
              <a:t>μ</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g/mL (C) and 5 </a:t>
            </a:r>
            <a:r>
              <a:rPr lang="el-GR" sz="1200" kern="0" dirty="0">
                <a:effectLst/>
                <a:latin typeface="Times New Roman" panose="02020603050405020304" pitchFamily="18" charset="0"/>
                <a:ea typeface="Aptos" panose="020B0004020202020204" pitchFamily="34" charset="0"/>
                <a:cs typeface="Times New Roman" panose="02020603050405020304" pitchFamily="18" charset="0"/>
              </a:rPr>
              <a:t>μ</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g/mL CBD-treated (D) </a:t>
            </a:r>
            <a:r>
              <a:rPr lang="en-US" sz="1200" i="1" kern="0" dirty="0">
                <a:effectLst/>
                <a:latin typeface="Times New Roman" panose="02020603050405020304" pitchFamily="18" charset="0"/>
                <a:ea typeface="Aptos" panose="020B0004020202020204" pitchFamily="34" charset="0"/>
                <a:cs typeface="Times New Roman" panose="02020603050405020304" pitchFamily="18" charset="0"/>
              </a:rPr>
              <a:t>Gardnerella vaginalis </a:t>
            </a:r>
            <a:r>
              <a:rPr lang="en-US" sz="1200" kern="0" dirty="0">
                <a:latin typeface="Times New Roman" panose="02020603050405020304" pitchFamily="18" charset="0"/>
                <a:ea typeface="Aptos" panose="020B0004020202020204" pitchFamily="34" charset="0"/>
                <a:cs typeface="Times New Roman" panose="02020603050405020304" pitchFamily="18" charset="0"/>
              </a:rPr>
              <a:t>CI-1 after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a 24 h incubation. The red arrows point to huge structures that may be a swollen bacterium or a fusion of several bacteria. </a:t>
            </a:r>
            <a:endParaRPr lang="he-IL" sz="1200" dirty="0">
              <a:latin typeface="Times New Roman" panose="02020603050405020304" pitchFamily="18" charset="0"/>
              <a:cs typeface="Times New Roman" panose="02020603050405020304" pitchFamily="18" charset="0"/>
            </a:endParaRPr>
          </a:p>
        </p:txBody>
      </p:sp>
      <p:grpSp>
        <p:nvGrpSpPr>
          <p:cNvPr id="26" name="Group 25">
            <a:extLst>
              <a:ext uri="{FF2B5EF4-FFF2-40B4-BE49-F238E27FC236}">
                <a16:creationId xmlns:a16="http://schemas.microsoft.com/office/drawing/2014/main" xmlns="" id="{C49491E0-1BDC-50ED-61EA-4B30EC51D3B9}"/>
              </a:ext>
            </a:extLst>
          </p:cNvPr>
          <p:cNvGrpSpPr/>
          <p:nvPr/>
        </p:nvGrpSpPr>
        <p:grpSpPr>
          <a:xfrm>
            <a:off x="308767" y="140216"/>
            <a:ext cx="6306023" cy="9003557"/>
            <a:chOff x="308767" y="140216"/>
            <a:chExt cx="6306023" cy="9003557"/>
          </a:xfrm>
        </p:grpSpPr>
        <p:grpSp>
          <p:nvGrpSpPr>
            <p:cNvPr id="6" name="Group 5">
              <a:extLst>
                <a:ext uri="{FF2B5EF4-FFF2-40B4-BE49-F238E27FC236}">
                  <a16:creationId xmlns:a16="http://schemas.microsoft.com/office/drawing/2014/main" xmlns="" id="{4AD97612-B000-A73E-E902-C06E7B830FC0}"/>
                </a:ext>
              </a:extLst>
            </p:cNvPr>
            <p:cNvGrpSpPr/>
            <p:nvPr/>
          </p:nvGrpSpPr>
          <p:grpSpPr>
            <a:xfrm>
              <a:off x="308767" y="140216"/>
              <a:ext cx="6255868" cy="4446774"/>
              <a:chOff x="308767" y="140216"/>
              <a:chExt cx="6255868" cy="4446774"/>
            </a:xfrm>
          </p:grpSpPr>
          <p:pic>
            <p:nvPicPr>
              <p:cNvPr id="3" name="Picture 2" descr="A close-up of a grey surface&#10;&#10;Description automatically generated">
                <a:extLst>
                  <a:ext uri="{FF2B5EF4-FFF2-40B4-BE49-F238E27FC236}">
                    <a16:creationId xmlns:a16="http://schemas.microsoft.com/office/drawing/2014/main" xmlns="" id="{EE301960-0C5F-4CB4-239D-3D85E2C158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8767" y="142285"/>
                <a:ext cx="6240463" cy="4444705"/>
              </a:xfrm>
              <a:prstGeom prst="rect">
                <a:avLst/>
              </a:prstGeom>
            </p:spPr>
          </p:pic>
          <p:sp>
            <p:nvSpPr>
              <p:cNvPr id="4" name="TextBox 3">
                <a:extLst>
                  <a:ext uri="{FF2B5EF4-FFF2-40B4-BE49-F238E27FC236}">
                    <a16:creationId xmlns:a16="http://schemas.microsoft.com/office/drawing/2014/main" xmlns="" id="{ED57162E-8B77-4BE7-9551-52F4BDD9671A}"/>
                  </a:ext>
                </a:extLst>
              </p:cNvPr>
              <p:cNvSpPr txBox="1"/>
              <p:nvPr/>
            </p:nvSpPr>
            <p:spPr>
              <a:xfrm>
                <a:off x="4587812" y="140216"/>
                <a:ext cx="1976823" cy="369332"/>
              </a:xfrm>
              <a:prstGeom prst="rect">
                <a:avLst/>
              </a:prstGeom>
              <a:noFill/>
            </p:spPr>
            <p:txBody>
              <a:bodyPr wrap="none" rtlCol="1">
                <a:spAutoFit/>
              </a:bodyPr>
              <a:lstStyle/>
              <a:p>
                <a:r>
                  <a:rPr lang="en-US" b="1" dirty="0">
                    <a:solidFill>
                      <a:schemeClr val="bg1">
                        <a:lumMod val="95000"/>
                      </a:schemeClr>
                    </a:solidFill>
                  </a:rPr>
                  <a:t>2.5 </a:t>
                </a:r>
                <a:r>
                  <a:rPr lang="el-GR" b="1" dirty="0">
                    <a:solidFill>
                      <a:schemeClr val="bg1">
                        <a:lumMod val="95000"/>
                      </a:schemeClr>
                    </a:solidFill>
                  </a:rPr>
                  <a:t>μ</a:t>
                </a:r>
                <a:r>
                  <a:rPr lang="en-US" b="1" dirty="0">
                    <a:solidFill>
                      <a:schemeClr val="bg1">
                        <a:lumMod val="95000"/>
                      </a:schemeClr>
                    </a:solidFill>
                  </a:rPr>
                  <a:t>g/mL CBD</a:t>
                </a:r>
                <a:endParaRPr lang="he-IL" b="1" dirty="0">
                  <a:solidFill>
                    <a:schemeClr val="bg1">
                      <a:lumMod val="95000"/>
                    </a:schemeClr>
                  </a:solidFill>
                </a:endParaRPr>
              </a:p>
            </p:txBody>
          </p:sp>
          <p:sp>
            <p:nvSpPr>
              <p:cNvPr id="5" name="TextBox 4">
                <a:extLst>
                  <a:ext uri="{FF2B5EF4-FFF2-40B4-BE49-F238E27FC236}">
                    <a16:creationId xmlns:a16="http://schemas.microsoft.com/office/drawing/2014/main" xmlns="" id="{0D65A775-72E5-226D-C73A-DDAA5242275B}"/>
                  </a:ext>
                </a:extLst>
              </p:cNvPr>
              <p:cNvSpPr txBox="1"/>
              <p:nvPr/>
            </p:nvSpPr>
            <p:spPr>
              <a:xfrm>
                <a:off x="308768" y="142285"/>
                <a:ext cx="407484"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C</a:t>
                </a:r>
                <a:endParaRPr lang="he-IL" sz="2400" b="1" dirty="0">
                  <a:solidFill>
                    <a:schemeClr val="bg1">
                      <a:lumMod val="95000"/>
                    </a:schemeClr>
                  </a:solidFill>
                  <a:latin typeface="Arial" panose="020B0604020202020204" pitchFamily="34" charset="0"/>
                  <a:cs typeface="Arial" panose="020B0604020202020204" pitchFamily="34" charset="0"/>
                </a:endParaRPr>
              </a:p>
            </p:txBody>
          </p:sp>
        </p:grpSp>
        <p:pic>
          <p:nvPicPr>
            <p:cNvPr id="13" name="Picture 12" descr="A close-up of a surface&#10;&#10;Description automatically generated">
              <a:extLst>
                <a:ext uri="{FF2B5EF4-FFF2-40B4-BE49-F238E27FC236}">
                  <a16:creationId xmlns:a16="http://schemas.microsoft.com/office/drawing/2014/main" xmlns="" id="{3C30378A-0711-D978-5F29-120E2926CA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768" y="4699068"/>
              <a:ext cx="6240463" cy="4444705"/>
            </a:xfrm>
            <a:prstGeom prst="rect">
              <a:avLst/>
            </a:prstGeom>
          </p:spPr>
        </p:pic>
        <p:sp>
          <p:nvSpPr>
            <p:cNvPr id="14" name="TextBox 13">
              <a:extLst>
                <a:ext uri="{FF2B5EF4-FFF2-40B4-BE49-F238E27FC236}">
                  <a16:creationId xmlns:a16="http://schemas.microsoft.com/office/drawing/2014/main" xmlns="" id="{AED8BF68-2E49-E02F-1F37-AE60E381FEEA}"/>
                </a:ext>
              </a:extLst>
            </p:cNvPr>
            <p:cNvSpPr txBox="1"/>
            <p:nvPr/>
          </p:nvSpPr>
          <p:spPr>
            <a:xfrm>
              <a:off x="308768" y="4758694"/>
              <a:ext cx="407484"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D</a:t>
              </a:r>
              <a:endParaRPr lang="he-IL" sz="2400" b="1" dirty="0">
                <a:solidFill>
                  <a:schemeClr val="bg1">
                    <a:lumMod val="95000"/>
                  </a:schemeClr>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xmlns="" id="{534FE202-CC40-3EBB-94EB-23FE2D2D5615}"/>
                </a:ext>
              </a:extLst>
            </p:cNvPr>
            <p:cNvSpPr txBox="1"/>
            <p:nvPr/>
          </p:nvSpPr>
          <p:spPr>
            <a:xfrm>
              <a:off x="4913683" y="4697402"/>
              <a:ext cx="1701107" cy="369332"/>
            </a:xfrm>
            <a:prstGeom prst="rect">
              <a:avLst/>
            </a:prstGeom>
            <a:noFill/>
          </p:spPr>
          <p:txBody>
            <a:bodyPr wrap="none" rtlCol="1">
              <a:spAutoFit/>
            </a:bodyPr>
            <a:lstStyle/>
            <a:p>
              <a:r>
                <a:rPr lang="en-US" b="1" dirty="0">
                  <a:solidFill>
                    <a:schemeClr val="bg1">
                      <a:lumMod val="95000"/>
                    </a:schemeClr>
                  </a:solidFill>
                </a:rPr>
                <a:t>5 </a:t>
              </a:r>
              <a:r>
                <a:rPr lang="el-GR" b="1" dirty="0">
                  <a:solidFill>
                    <a:schemeClr val="bg1">
                      <a:lumMod val="95000"/>
                    </a:schemeClr>
                  </a:solidFill>
                </a:rPr>
                <a:t>μ</a:t>
              </a:r>
              <a:r>
                <a:rPr lang="en-US" b="1" dirty="0">
                  <a:solidFill>
                    <a:schemeClr val="bg1">
                      <a:lumMod val="95000"/>
                    </a:schemeClr>
                  </a:solidFill>
                </a:rPr>
                <a:t>g/mL CBD</a:t>
              </a:r>
              <a:endParaRPr lang="he-IL" b="1" dirty="0">
                <a:solidFill>
                  <a:schemeClr val="bg1">
                    <a:lumMod val="95000"/>
                  </a:schemeClr>
                </a:solidFill>
              </a:endParaRPr>
            </a:p>
          </p:txBody>
        </p:sp>
        <p:cxnSp>
          <p:nvCxnSpPr>
            <p:cNvPr id="16" name="Straight Arrow Connector 15">
              <a:extLst>
                <a:ext uri="{FF2B5EF4-FFF2-40B4-BE49-F238E27FC236}">
                  <a16:creationId xmlns:a16="http://schemas.microsoft.com/office/drawing/2014/main" xmlns="" id="{B3CDB820-1249-E3B4-F9F4-E8158311EB62}"/>
                </a:ext>
              </a:extLst>
            </p:cNvPr>
            <p:cNvCxnSpPr>
              <a:cxnSpLocks/>
            </p:cNvCxnSpPr>
            <p:nvPr/>
          </p:nvCxnSpPr>
          <p:spPr>
            <a:xfrm>
              <a:off x="4191000" y="4821558"/>
              <a:ext cx="354497" cy="6051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xmlns="" id="{E3927886-3B2D-519C-A157-E5877828BA60}"/>
                </a:ext>
              </a:extLst>
            </p:cNvPr>
            <p:cNvCxnSpPr/>
            <p:nvPr/>
          </p:nvCxnSpPr>
          <p:spPr>
            <a:xfrm flipH="1">
              <a:off x="2710815" y="5570220"/>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xmlns="" id="{9FECFF57-CDB3-BECF-C194-3B428E8808BF}"/>
                </a:ext>
              </a:extLst>
            </p:cNvPr>
            <p:cNvCxnSpPr/>
            <p:nvPr/>
          </p:nvCxnSpPr>
          <p:spPr>
            <a:xfrm flipH="1">
              <a:off x="5803993" y="3198495"/>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xmlns="" id="{9FFAF192-D54D-AD8C-EB71-F2CFD8A7C41F}"/>
                </a:ext>
              </a:extLst>
            </p:cNvPr>
            <p:cNvCxnSpPr/>
            <p:nvPr/>
          </p:nvCxnSpPr>
          <p:spPr>
            <a:xfrm flipH="1">
              <a:off x="3369320" y="893445"/>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xmlns="" id="{A323FFFD-6319-FCB1-B65F-C23D07E541EF}"/>
                </a:ext>
              </a:extLst>
            </p:cNvPr>
            <p:cNvCxnSpPr/>
            <p:nvPr/>
          </p:nvCxnSpPr>
          <p:spPr>
            <a:xfrm flipH="1">
              <a:off x="1740545" y="2558715"/>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xmlns="" id="{26882AB4-5CB9-D957-4376-B7F98487BB52}"/>
                </a:ext>
              </a:extLst>
            </p:cNvPr>
            <p:cNvCxnSpPr/>
            <p:nvPr/>
          </p:nvCxnSpPr>
          <p:spPr>
            <a:xfrm flipH="1">
              <a:off x="1603385" y="6784260"/>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xmlns="" id="{7CEAFF76-B869-9075-B641-BEE50155D956}"/>
                </a:ext>
              </a:extLst>
            </p:cNvPr>
            <p:cNvCxnSpPr>
              <a:cxnSpLocks/>
            </p:cNvCxnSpPr>
            <p:nvPr/>
          </p:nvCxnSpPr>
          <p:spPr>
            <a:xfrm>
              <a:off x="6020696" y="7281299"/>
              <a:ext cx="292090" cy="23399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77656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A1C47E0D-8389-D12E-3B35-86BD6AEAE583}"/>
              </a:ext>
            </a:extLst>
          </p:cNvPr>
          <p:cNvSpPr txBox="1"/>
          <p:nvPr/>
        </p:nvSpPr>
        <p:spPr>
          <a:xfrm>
            <a:off x="0" y="9072063"/>
            <a:ext cx="6858000" cy="646331"/>
          </a:xfrm>
          <a:prstGeom prst="rect">
            <a:avLst/>
          </a:prstGeom>
          <a:noFill/>
        </p:spPr>
        <p:txBody>
          <a:bodyPr wrap="square" rtlCol="1">
            <a:spAutoFit/>
          </a:bodyPr>
          <a:lstStyle/>
          <a:p>
            <a:r>
              <a:rPr lang="en-US" sz="1200" b="1" dirty="0">
                <a:latin typeface="Times New Roman" panose="02020603050405020304" pitchFamily="18" charset="0"/>
                <a:cs typeface="Times New Roman" panose="02020603050405020304" pitchFamily="18" charset="0"/>
              </a:rPr>
              <a:t>Supplementary Figures S5E-F</a:t>
            </a:r>
            <a:r>
              <a:rPr lang="en-US" sz="1200" dirty="0">
                <a:latin typeface="Times New Roman" panose="02020603050405020304" pitchFamily="18" charset="0"/>
                <a:cs typeface="Times New Roman" panose="02020603050405020304" pitchFamily="18" charset="0"/>
              </a:rPr>
              <a:t>. HR-SEM images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×5000 magnifications) of 10 </a:t>
            </a:r>
            <a:r>
              <a:rPr lang="el-GR" sz="1200" kern="0" dirty="0">
                <a:effectLst/>
                <a:latin typeface="Times New Roman" panose="02020603050405020304" pitchFamily="18" charset="0"/>
                <a:ea typeface="Aptos" panose="020B0004020202020204" pitchFamily="34" charset="0"/>
                <a:cs typeface="Times New Roman" panose="02020603050405020304" pitchFamily="18" charset="0"/>
              </a:rPr>
              <a:t>μ</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g/mL CBD-treated (E) and 0.1% ethanol-treated (D) </a:t>
            </a:r>
            <a:r>
              <a:rPr lang="en-US" sz="1200" i="1" kern="0" dirty="0">
                <a:effectLst/>
                <a:latin typeface="Times New Roman" panose="02020603050405020304" pitchFamily="18" charset="0"/>
                <a:ea typeface="Aptos" panose="020B0004020202020204" pitchFamily="34" charset="0"/>
                <a:cs typeface="Times New Roman" panose="02020603050405020304" pitchFamily="18" charset="0"/>
              </a:rPr>
              <a:t>Gardnerella vaginalis </a:t>
            </a:r>
            <a:r>
              <a:rPr lang="en-US" sz="1200" kern="0" dirty="0">
                <a:latin typeface="Times New Roman" panose="02020603050405020304" pitchFamily="18" charset="0"/>
                <a:ea typeface="Aptos" panose="020B0004020202020204" pitchFamily="34" charset="0"/>
                <a:cs typeface="Times New Roman" panose="02020603050405020304" pitchFamily="18" charset="0"/>
              </a:rPr>
              <a:t>CI-1 after </a:t>
            </a:r>
            <a:r>
              <a:rPr lang="en-US" sz="1200" kern="0" dirty="0">
                <a:effectLst/>
                <a:latin typeface="Times New Roman" panose="02020603050405020304" pitchFamily="18" charset="0"/>
                <a:ea typeface="Aptos" panose="020B0004020202020204" pitchFamily="34" charset="0"/>
                <a:cs typeface="Times New Roman" panose="02020603050405020304" pitchFamily="18" charset="0"/>
              </a:rPr>
              <a:t>a 24 h incubation. The red arrows point to huge structures that may be a swollen bacterium or a fusion of several bacteria. </a:t>
            </a:r>
            <a:endParaRPr lang="he-IL" sz="1200" dirty="0">
              <a:latin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xmlns="" id="{7857BB00-C497-4CBD-C2B2-E3BE5C583874}"/>
              </a:ext>
            </a:extLst>
          </p:cNvPr>
          <p:cNvGrpSpPr/>
          <p:nvPr/>
        </p:nvGrpSpPr>
        <p:grpSpPr>
          <a:xfrm>
            <a:off x="333825" y="130779"/>
            <a:ext cx="6174898" cy="8922730"/>
            <a:chOff x="333825" y="130779"/>
            <a:chExt cx="6174898" cy="8922730"/>
          </a:xfrm>
        </p:grpSpPr>
        <p:pic>
          <p:nvPicPr>
            <p:cNvPr id="9" name="Picture 8" descr="A close-up of a microscope&#10;&#10;Description automatically generated">
              <a:extLst>
                <a:ext uri="{FF2B5EF4-FFF2-40B4-BE49-F238E27FC236}">
                  <a16:creationId xmlns:a16="http://schemas.microsoft.com/office/drawing/2014/main" xmlns="" id="{A1B30D9F-8B20-701F-058C-4644072473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3825" y="4660009"/>
              <a:ext cx="6168570" cy="4393500"/>
            </a:xfrm>
            <a:prstGeom prst="rect">
              <a:avLst/>
            </a:prstGeom>
          </p:spPr>
        </p:pic>
        <p:grpSp>
          <p:nvGrpSpPr>
            <p:cNvPr id="18" name="Group 17">
              <a:extLst>
                <a:ext uri="{FF2B5EF4-FFF2-40B4-BE49-F238E27FC236}">
                  <a16:creationId xmlns:a16="http://schemas.microsoft.com/office/drawing/2014/main" xmlns="" id="{7667514C-5FF9-4E01-86E9-CAD011A5B681}"/>
                </a:ext>
              </a:extLst>
            </p:cNvPr>
            <p:cNvGrpSpPr/>
            <p:nvPr/>
          </p:nvGrpSpPr>
          <p:grpSpPr>
            <a:xfrm>
              <a:off x="333825" y="130779"/>
              <a:ext cx="6174898" cy="5053053"/>
              <a:chOff x="333825" y="130779"/>
              <a:chExt cx="6174898" cy="5053053"/>
            </a:xfrm>
          </p:grpSpPr>
          <p:grpSp>
            <p:nvGrpSpPr>
              <p:cNvPr id="7" name="Group 6">
                <a:extLst>
                  <a:ext uri="{FF2B5EF4-FFF2-40B4-BE49-F238E27FC236}">
                    <a16:creationId xmlns:a16="http://schemas.microsoft.com/office/drawing/2014/main" xmlns="" id="{66AA3DAC-2B0B-F525-8D29-BFB5728E62C8}"/>
                  </a:ext>
                </a:extLst>
              </p:cNvPr>
              <p:cNvGrpSpPr/>
              <p:nvPr/>
            </p:nvGrpSpPr>
            <p:grpSpPr>
              <a:xfrm>
                <a:off x="333826" y="130779"/>
                <a:ext cx="6174897" cy="4422375"/>
                <a:chOff x="217714" y="232141"/>
                <a:chExt cx="6174897" cy="4422375"/>
              </a:xfrm>
            </p:grpSpPr>
            <p:pic>
              <p:nvPicPr>
                <p:cNvPr id="3" name="Picture 2" descr="A close-up of a grey surface&#10;&#10;Description automatically generated">
                  <a:extLst>
                    <a:ext uri="{FF2B5EF4-FFF2-40B4-BE49-F238E27FC236}">
                      <a16:creationId xmlns:a16="http://schemas.microsoft.com/office/drawing/2014/main" xmlns="" id="{59712FF1-0165-8B0A-DF44-FD675CA0EA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714" y="261016"/>
                  <a:ext cx="6168571" cy="4393500"/>
                </a:xfrm>
                <a:prstGeom prst="rect">
                  <a:avLst/>
                </a:prstGeom>
              </p:spPr>
            </p:pic>
            <p:sp>
              <p:nvSpPr>
                <p:cNvPr id="5" name="TextBox 4">
                  <a:extLst>
                    <a:ext uri="{FF2B5EF4-FFF2-40B4-BE49-F238E27FC236}">
                      <a16:creationId xmlns:a16="http://schemas.microsoft.com/office/drawing/2014/main" xmlns="" id="{A0077AB0-E5DA-7C35-0B3D-1746EEEBD422}"/>
                    </a:ext>
                  </a:extLst>
                </p:cNvPr>
                <p:cNvSpPr txBox="1"/>
                <p:nvPr/>
              </p:nvSpPr>
              <p:spPr>
                <a:xfrm>
                  <a:off x="217714" y="261016"/>
                  <a:ext cx="389850"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E</a:t>
                  </a:r>
                  <a:endParaRPr lang="he-IL" sz="2400" b="1" dirty="0">
                    <a:solidFill>
                      <a:schemeClr val="bg1">
                        <a:lumMod val="95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xmlns="" id="{8E5BDABB-6DE8-936D-30CD-72F925663EDC}"/>
                    </a:ext>
                  </a:extLst>
                </p:cNvPr>
                <p:cNvSpPr txBox="1"/>
                <p:nvPr/>
              </p:nvSpPr>
              <p:spPr>
                <a:xfrm>
                  <a:off x="4634757" y="232141"/>
                  <a:ext cx="1757854" cy="369332"/>
                </a:xfrm>
                <a:prstGeom prst="rect">
                  <a:avLst/>
                </a:prstGeom>
                <a:noFill/>
              </p:spPr>
              <p:txBody>
                <a:bodyPr wrap="none" rtlCol="1">
                  <a:spAutoFit/>
                </a:bodyPr>
                <a:lstStyle/>
                <a:p>
                  <a:r>
                    <a:rPr lang="en-US" b="1" dirty="0">
                      <a:solidFill>
                        <a:schemeClr val="bg1">
                          <a:lumMod val="95000"/>
                        </a:schemeClr>
                      </a:solidFill>
                      <a:latin typeface="Arial" panose="020B0604020202020204" pitchFamily="34" charset="0"/>
                      <a:cs typeface="Arial" panose="020B0604020202020204" pitchFamily="34" charset="0"/>
                    </a:rPr>
                    <a:t>10 </a:t>
                  </a:r>
                  <a:r>
                    <a:rPr lang="el-GR" b="1" dirty="0">
                      <a:solidFill>
                        <a:schemeClr val="bg1">
                          <a:lumMod val="95000"/>
                        </a:schemeClr>
                      </a:solidFill>
                      <a:latin typeface="Arial" panose="020B0604020202020204" pitchFamily="34" charset="0"/>
                      <a:cs typeface="Arial" panose="020B0604020202020204" pitchFamily="34" charset="0"/>
                    </a:rPr>
                    <a:t>μ</a:t>
                  </a:r>
                  <a:r>
                    <a:rPr lang="en-US" b="1" dirty="0">
                      <a:solidFill>
                        <a:schemeClr val="bg1">
                          <a:lumMod val="95000"/>
                        </a:schemeClr>
                      </a:solidFill>
                      <a:latin typeface="Arial" panose="020B0604020202020204" pitchFamily="34" charset="0"/>
                      <a:cs typeface="Arial" panose="020B0604020202020204" pitchFamily="34" charset="0"/>
                    </a:rPr>
                    <a:t>g/mL CBD</a:t>
                  </a:r>
                  <a:endParaRPr lang="he-IL" b="1" dirty="0">
                    <a:solidFill>
                      <a:schemeClr val="bg1">
                        <a:lumMod val="95000"/>
                      </a:schemeClr>
                    </a:solidFill>
                    <a:latin typeface="Arial" panose="020B0604020202020204" pitchFamily="34" charset="0"/>
                    <a:cs typeface="Arial" panose="020B0604020202020204" pitchFamily="34" charset="0"/>
                  </a:endParaRPr>
                </a:p>
              </p:txBody>
            </p:sp>
          </p:grpSp>
          <p:sp>
            <p:nvSpPr>
              <p:cNvPr id="10" name="TextBox 9">
                <a:extLst>
                  <a:ext uri="{FF2B5EF4-FFF2-40B4-BE49-F238E27FC236}">
                    <a16:creationId xmlns:a16="http://schemas.microsoft.com/office/drawing/2014/main" xmlns="" id="{A1BCB582-A6CD-573F-162C-A1D46A45EE96}"/>
                  </a:ext>
                </a:extLst>
              </p:cNvPr>
              <p:cNvSpPr txBox="1"/>
              <p:nvPr/>
            </p:nvSpPr>
            <p:spPr>
              <a:xfrm>
                <a:off x="333825" y="4722167"/>
                <a:ext cx="372218" cy="461665"/>
              </a:xfrm>
              <a:prstGeom prst="rect">
                <a:avLst/>
              </a:prstGeom>
              <a:noFill/>
            </p:spPr>
            <p:txBody>
              <a:bodyPr wrap="none" rtlCol="1">
                <a:spAutoFit/>
              </a:bodyPr>
              <a:lstStyle/>
              <a:p>
                <a:r>
                  <a:rPr lang="en-US" sz="2400" b="1" dirty="0">
                    <a:solidFill>
                      <a:schemeClr val="bg1">
                        <a:lumMod val="95000"/>
                      </a:schemeClr>
                    </a:solidFill>
                    <a:latin typeface="Arial" panose="020B0604020202020204" pitchFamily="34" charset="0"/>
                    <a:cs typeface="Arial" panose="020B0604020202020204" pitchFamily="34" charset="0"/>
                  </a:rPr>
                  <a:t>F</a:t>
                </a:r>
                <a:endParaRPr lang="he-IL" sz="2400" b="1" dirty="0">
                  <a:solidFill>
                    <a:schemeClr val="bg1">
                      <a:lumMod val="95000"/>
                    </a:schemeClr>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xmlns="" id="{9512F9F8-733B-CBD2-A43D-912FF6A362CE}"/>
                  </a:ext>
                </a:extLst>
              </p:cNvPr>
              <p:cNvSpPr txBox="1"/>
              <p:nvPr/>
            </p:nvSpPr>
            <p:spPr>
              <a:xfrm>
                <a:off x="4958383" y="4660009"/>
                <a:ext cx="1544012" cy="369332"/>
              </a:xfrm>
              <a:prstGeom prst="rect">
                <a:avLst/>
              </a:prstGeom>
              <a:noFill/>
            </p:spPr>
            <p:txBody>
              <a:bodyPr wrap="none" rtlCol="1">
                <a:spAutoFit/>
              </a:bodyPr>
              <a:lstStyle/>
              <a:p>
                <a:r>
                  <a:rPr lang="en-US" b="1" dirty="0">
                    <a:solidFill>
                      <a:schemeClr val="bg1">
                        <a:lumMod val="95000"/>
                      </a:schemeClr>
                    </a:solidFill>
                    <a:latin typeface="Times New Roman" panose="02020603050405020304" pitchFamily="18" charset="0"/>
                    <a:cs typeface="Times New Roman" panose="02020603050405020304" pitchFamily="18" charset="0"/>
                  </a:rPr>
                  <a:t>0.1% Ethanol</a:t>
                </a:r>
                <a:endParaRPr lang="he-IL" b="1" dirty="0">
                  <a:solidFill>
                    <a:schemeClr val="bg1">
                      <a:lumMod val="95000"/>
                    </a:schemeClr>
                  </a:solidFill>
                  <a:latin typeface="Times New Roman" panose="02020603050405020304" pitchFamily="18" charset="0"/>
                  <a:cs typeface="Times New Roman" panose="02020603050405020304" pitchFamily="18" charset="0"/>
                </a:endParaRPr>
              </a:p>
            </p:txBody>
          </p:sp>
          <p:cxnSp>
            <p:nvCxnSpPr>
              <p:cNvPr id="12" name="Straight Arrow Connector 11">
                <a:extLst>
                  <a:ext uri="{FF2B5EF4-FFF2-40B4-BE49-F238E27FC236}">
                    <a16:creationId xmlns:a16="http://schemas.microsoft.com/office/drawing/2014/main" xmlns="" id="{64E036F0-8BDD-2BC0-D452-48C4B8106525}"/>
                  </a:ext>
                </a:extLst>
              </p:cNvPr>
              <p:cNvCxnSpPr/>
              <p:nvPr/>
            </p:nvCxnSpPr>
            <p:spPr>
              <a:xfrm flipH="1">
                <a:off x="2047885" y="2219244"/>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xmlns="" id="{C626CA10-E604-B8B7-F143-61C71C03C893}"/>
                  </a:ext>
                </a:extLst>
              </p:cNvPr>
              <p:cNvCxnSpPr/>
              <p:nvPr/>
            </p:nvCxnSpPr>
            <p:spPr>
              <a:xfrm flipH="1">
                <a:off x="1603385" y="2219244"/>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xmlns="" id="{FEC95D61-3D4C-2D90-EFA1-CF57D76EE2E0}"/>
                  </a:ext>
                </a:extLst>
              </p:cNvPr>
              <p:cNvCxnSpPr/>
              <p:nvPr/>
            </p:nvCxnSpPr>
            <p:spPr>
              <a:xfrm flipH="1">
                <a:off x="793991" y="2219244"/>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xmlns="" id="{3AAE62DE-4132-AA21-83F0-412FD2271B8D}"/>
                  </a:ext>
                </a:extLst>
              </p:cNvPr>
              <p:cNvCxnSpPr/>
              <p:nvPr/>
            </p:nvCxnSpPr>
            <p:spPr>
              <a:xfrm flipH="1">
                <a:off x="2206876" y="715331"/>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xmlns="" id="{0EFB0A42-5137-B721-8B13-86F51ABE2C50}"/>
                  </a:ext>
                </a:extLst>
              </p:cNvPr>
              <p:cNvCxnSpPr/>
              <p:nvPr/>
            </p:nvCxnSpPr>
            <p:spPr>
              <a:xfrm flipH="1">
                <a:off x="2435476" y="833937"/>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xmlns="" id="{2FC3AAB1-CD12-5DF2-8BC6-B62FFD61B529}"/>
                  </a:ext>
                </a:extLst>
              </p:cNvPr>
              <p:cNvCxnSpPr/>
              <p:nvPr/>
            </p:nvCxnSpPr>
            <p:spPr>
              <a:xfrm flipH="1">
                <a:off x="641097" y="368443"/>
                <a:ext cx="228600" cy="2743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424929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xmlns="" id="{A67B0103-8B62-C862-DC7D-07E9DFD91490}"/>
              </a:ext>
            </a:extLst>
          </p:cNvPr>
          <p:cNvGrpSpPr/>
          <p:nvPr/>
        </p:nvGrpSpPr>
        <p:grpSpPr>
          <a:xfrm>
            <a:off x="0" y="143613"/>
            <a:ext cx="6198307" cy="4720840"/>
            <a:chOff x="0" y="143613"/>
            <a:chExt cx="6198307" cy="4720840"/>
          </a:xfrm>
        </p:grpSpPr>
        <p:graphicFrame>
          <p:nvGraphicFramePr>
            <p:cNvPr id="6" name="Chart 5">
              <a:extLst>
                <a:ext uri="{FF2B5EF4-FFF2-40B4-BE49-F238E27FC236}">
                  <a16:creationId xmlns:a16="http://schemas.microsoft.com/office/drawing/2014/main" xmlns="" id="{93CE8DDD-3B20-47FC-8940-2202BD57A480}"/>
                </a:ext>
              </a:extLst>
            </p:cNvPr>
            <p:cNvGraphicFramePr>
              <a:graphicFrameLocks/>
            </p:cNvGraphicFramePr>
            <p:nvPr>
              <p:extLst>
                <p:ext uri="{D42A27DB-BD31-4B8C-83A1-F6EECF244321}">
                  <p14:modId xmlns:p14="http://schemas.microsoft.com/office/powerpoint/2010/main" val="1748406357"/>
                </p:ext>
              </p:extLst>
            </p:nvPr>
          </p:nvGraphicFramePr>
          <p:xfrm>
            <a:off x="3234171" y="2664433"/>
            <a:ext cx="2950620" cy="1763207"/>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p:cNvGrpSpPr/>
            <p:nvPr/>
          </p:nvGrpSpPr>
          <p:grpSpPr>
            <a:xfrm>
              <a:off x="84905" y="417993"/>
              <a:ext cx="3194116" cy="2100650"/>
              <a:chOff x="718751" y="923925"/>
              <a:chExt cx="2967424" cy="2100650"/>
            </a:xfrm>
          </p:grpSpPr>
          <p:pic>
            <p:nvPicPr>
              <p:cNvPr id="3" name="Picture 6"/>
              <p:cNvPicPr>
                <a:picLocks/>
              </p:cNvPicPr>
              <p:nvPr/>
            </p:nvPicPr>
            <p:blipFill>
              <a:blip r:embed="rId3"/>
              <a:stretch>
                <a:fillRect/>
              </a:stretch>
            </p:blipFill>
            <p:spPr>
              <a:xfrm>
                <a:off x="857250" y="923925"/>
                <a:ext cx="2828925" cy="1933576"/>
              </a:xfrm>
              <a:prstGeom prst="rect">
                <a:avLst/>
              </a:prstGeom>
            </p:spPr>
          </p:pic>
          <p:sp>
            <p:nvSpPr>
              <p:cNvPr id="4" name="TextBox 3"/>
              <p:cNvSpPr txBox="1"/>
              <p:nvPr/>
            </p:nvSpPr>
            <p:spPr>
              <a:xfrm>
                <a:off x="1971675" y="2747576"/>
                <a:ext cx="771365" cy="276999"/>
              </a:xfrm>
              <a:prstGeom prst="rect">
                <a:avLst/>
              </a:prstGeom>
              <a:noFill/>
            </p:spPr>
            <p:txBody>
              <a:bodyPr wrap="none" rtlCol="0">
                <a:spAutoFit/>
              </a:bodyPr>
              <a:lstStyle/>
              <a:p>
                <a:r>
                  <a:rPr lang="en-US" sz="1200" dirty="0"/>
                  <a:t>Nile Red</a:t>
                </a:r>
              </a:p>
            </p:txBody>
          </p:sp>
          <p:sp>
            <p:nvSpPr>
              <p:cNvPr id="5" name="TextBox 4"/>
              <p:cNvSpPr txBox="1"/>
              <p:nvPr/>
            </p:nvSpPr>
            <p:spPr>
              <a:xfrm rot="16200000">
                <a:off x="560535" y="1652202"/>
                <a:ext cx="593432" cy="276999"/>
              </a:xfrm>
              <a:prstGeom prst="rect">
                <a:avLst/>
              </a:prstGeom>
              <a:noFill/>
            </p:spPr>
            <p:txBody>
              <a:bodyPr wrap="none" rtlCol="0">
                <a:spAutoFit/>
              </a:bodyPr>
              <a:lstStyle/>
              <a:p>
                <a:r>
                  <a:rPr lang="en-US" sz="1200" dirty="0"/>
                  <a:t>Count</a:t>
                </a:r>
              </a:p>
            </p:txBody>
          </p:sp>
        </p:grpSp>
        <p:graphicFrame>
          <p:nvGraphicFramePr>
            <p:cNvPr id="56" name="Chart 55">
              <a:extLst>
                <a:ext uri="{FF2B5EF4-FFF2-40B4-BE49-F238E27FC236}">
                  <a16:creationId xmlns:a16="http://schemas.microsoft.com/office/drawing/2014/main" xmlns="" id="{5F09CEEB-224A-41DE-9E14-C28311644544}"/>
                </a:ext>
              </a:extLst>
            </p:cNvPr>
            <p:cNvGraphicFramePr>
              <a:graphicFrameLocks/>
            </p:cNvGraphicFramePr>
            <p:nvPr>
              <p:extLst>
                <p:ext uri="{D42A27DB-BD31-4B8C-83A1-F6EECF244321}">
                  <p14:modId xmlns:p14="http://schemas.microsoft.com/office/powerpoint/2010/main" val="3782907375"/>
                </p:ext>
              </p:extLst>
            </p:nvPr>
          </p:nvGraphicFramePr>
          <p:xfrm>
            <a:off x="2946932" y="404147"/>
            <a:ext cx="3251375" cy="1744060"/>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Group 6"/>
            <p:cNvGrpSpPr/>
            <p:nvPr/>
          </p:nvGrpSpPr>
          <p:grpSpPr>
            <a:xfrm>
              <a:off x="3340661" y="1979696"/>
              <a:ext cx="2770262" cy="552674"/>
              <a:chOff x="3701280" y="2816220"/>
              <a:chExt cx="2770262" cy="552674"/>
            </a:xfrm>
          </p:grpSpPr>
          <p:grpSp>
            <p:nvGrpSpPr>
              <p:cNvPr id="8" name="קבוצה 29">
                <a:extLst>
                  <a:ext uri="{FF2B5EF4-FFF2-40B4-BE49-F238E27FC236}">
                    <a16:creationId xmlns:a16="http://schemas.microsoft.com/office/drawing/2014/main" xmlns="" id="{1779E8E5-4C7D-9445-934F-C88ACB25FA28}"/>
                  </a:ext>
                </a:extLst>
              </p:cNvPr>
              <p:cNvGrpSpPr/>
              <p:nvPr/>
            </p:nvGrpSpPr>
            <p:grpSpPr>
              <a:xfrm>
                <a:off x="4440967" y="2816220"/>
                <a:ext cx="2030575" cy="552674"/>
                <a:chOff x="1256797" y="3849300"/>
                <a:chExt cx="2936365" cy="377497"/>
              </a:xfrm>
            </p:grpSpPr>
            <p:sp>
              <p:nvSpPr>
                <p:cNvPr id="10" name="תיבת טקסט 30">
                  <a:extLst>
                    <a:ext uri="{FF2B5EF4-FFF2-40B4-BE49-F238E27FC236}">
                      <a16:creationId xmlns:a16="http://schemas.microsoft.com/office/drawing/2014/main" xmlns="" id="{3BD253E7-409A-460B-1F9E-7A4C32D2EA85}"/>
                    </a:ext>
                  </a:extLst>
                </p:cNvPr>
                <p:cNvSpPr txBox="1"/>
                <p:nvPr/>
              </p:nvSpPr>
              <p:spPr>
                <a:xfrm>
                  <a:off x="1256797"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11" name="תיבת טקסט 31">
                  <a:extLst>
                    <a:ext uri="{FF2B5EF4-FFF2-40B4-BE49-F238E27FC236}">
                      <a16:creationId xmlns:a16="http://schemas.microsoft.com/office/drawing/2014/main" xmlns="" id="{C8858FC9-1960-B2F1-A6FC-2DCBB24B0760}"/>
                    </a:ext>
                  </a:extLst>
                </p:cNvPr>
                <p:cNvSpPr txBox="1"/>
                <p:nvPr/>
              </p:nvSpPr>
              <p:spPr>
                <a:xfrm>
                  <a:off x="1566048" y="3849300"/>
                  <a:ext cx="439101"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12" name="תיבת טקסט 32">
                  <a:extLst>
                    <a:ext uri="{FF2B5EF4-FFF2-40B4-BE49-F238E27FC236}">
                      <a16:creationId xmlns:a16="http://schemas.microsoft.com/office/drawing/2014/main" xmlns="" id="{07205799-4AAC-DFF9-A2A8-7AEBD052E8A8}"/>
                    </a:ext>
                  </a:extLst>
                </p:cNvPr>
                <p:cNvSpPr txBox="1"/>
                <p:nvPr/>
              </p:nvSpPr>
              <p:spPr>
                <a:xfrm>
                  <a:off x="2139237"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13" name="תיבת טקסט 33">
                  <a:extLst>
                    <a:ext uri="{FF2B5EF4-FFF2-40B4-BE49-F238E27FC236}">
                      <a16:creationId xmlns:a16="http://schemas.microsoft.com/office/drawing/2014/main" xmlns="" id="{7BADC8E0-3FC1-2CF9-CF56-CA5DF976F777}"/>
                    </a:ext>
                  </a:extLst>
                </p:cNvPr>
                <p:cNvSpPr txBox="1"/>
                <p:nvPr/>
              </p:nvSpPr>
              <p:spPr>
                <a:xfrm>
                  <a:off x="2745617"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14" name="תיבת טקסט 34">
                  <a:extLst>
                    <a:ext uri="{FF2B5EF4-FFF2-40B4-BE49-F238E27FC236}">
                      <a16:creationId xmlns:a16="http://schemas.microsoft.com/office/drawing/2014/main" xmlns="" id="{137B92A9-B126-9665-0BA6-D24CD36B5569}"/>
                    </a:ext>
                  </a:extLst>
                </p:cNvPr>
                <p:cNvSpPr txBox="1"/>
                <p:nvPr/>
              </p:nvSpPr>
              <p:spPr>
                <a:xfrm>
                  <a:off x="3152371" y="3849300"/>
                  <a:ext cx="322473"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15" name="תיבת טקסט 35">
                  <a:extLst>
                    <a:ext uri="{FF2B5EF4-FFF2-40B4-BE49-F238E27FC236}">
                      <a16:creationId xmlns:a16="http://schemas.microsoft.com/office/drawing/2014/main" xmlns="" id="{55A690D5-CD96-FFA7-B3D8-C2C6A44ED652}"/>
                    </a:ext>
                  </a:extLst>
                </p:cNvPr>
                <p:cNvSpPr txBox="1"/>
                <p:nvPr/>
              </p:nvSpPr>
              <p:spPr>
                <a:xfrm>
                  <a:off x="3682626"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16" name="מחבר ישר 36">
                  <a:extLst>
                    <a:ext uri="{FF2B5EF4-FFF2-40B4-BE49-F238E27FC236}">
                      <a16:creationId xmlns:a16="http://schemas.microsoft.com/office/drawing/2014/main" xmlns="" id="{AA71E29A-EE75-B75B-489C-DBA07F68D895}"/>
                    </a:ext>
                  </a:extLst>
                </p:cNvPr>
                <p:cNvCxnSpPr/>
                <p:nvPr/>
              </p:nvCxnSpPr>
              <p:spPr>
                <a:xfrm>
                  <a:off x="1303560" y="4028806"/>
                  <a:ext cx="2230744" cy="0"/>
                </a:xfrm>
                <a:prstGeom prst="line">
                  <a:avLst/>
                </a:prstGeom>
              </p:spPr>
              <p:style>
                <a:lnRef idx="1">
                  <a:schemeClr val="dk1"/>
                </a:lnRef>
                <a:fillRef idx="0">
                  <a:schemeClr val="dk1"/>
                </a:fillRef>
                <a:effectRef idx="0">
                  <a:schemeClr val="dk1"/>
                </a:effectRef>
                <a:fontRef idx="minor">
                  <a:schemeClr val="tx1"/>
                </a:fontRef>
              </p:style>
            </p:cxnSp>
            <p:sp>
              <p:nvSpPr>
                <p:cNvPr id="17" name="תיבת טקסט 37">
                  <a:extLst>
                    <a:ext uri="{FF2B5EF4-FFF2-40B4-BE49-F238E27FC236}">
                      <a16:creationId xmlns:a16="http://schemas.microsoft.com/office/drawing/2014/main" xmlns="" id="{BC740E8C-5903-06E0-4BAE-069B7415C170}"/>
                    </a:ext>
                  </a:extLst>
                </p:cNvPr>
                <p:cNvSpPr txBox="1"/>
                <p:nvPr/>
              </p:nvSpPr>
              <p:spPr>
                <a:xfrm flipH="1">
                  <a:off x="1742955"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sp>
            <p:nvSpPr>
              <p:cNvPr id="9" name="תיבת טקסט 35">
                <a:extLst>
                  <a:ext uri="{FF2B5EF4-FFF2-40B4-BE49-F238E27FC236}">
                    <a16:creationId xmlns:a16="http://schemas.microsoft.com/office/drawing/2014/main" xmlns="" id="{55A690D5-CD96-FFA7-B3D8-C2C6A44ED652}"/>
                  </a:ext>
                </a:extLst>
              </p:cNvPr>
              <p:cNvSpPr txBox="1"/>
              <p:nvPr/>
            </p:nvSpPr>
            <p:spPr>
              <a:xfrm>
                <a:off x="3701280" y="2827780"/>
                <a:ext cx="695549" cy="276999"/>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Unstained</a:t>
                </a:r>
                <a:endParaRPr lang="he-IL" sz="1200" dirty="0">
                  <a:latin typeface="Arial" panose="020B0604020202020204" pitchFamily="34" charset="0"/>
                  <a:cs typeface="Arial" panose="020B0604020202020204" pitchFamily="34" charset="0"/>
                </a:endParaRPr>
              </a:p>
            </p:txBody>
          </p:sp>
        </p:grpSp>
        <p:sp>
          <p:nvSpPr>
            <p:cNvPr id="18" name="TextBox 17"/>
            <p:cNvSpPr txBox="1"/>
            <p:nvPr/>
          </p:nvSpPr>
          <p:spPr>
            <a:xfrm>
              <a:off x="1730361" y="246501"/>
              <a:ext cx="354584" cy="276999"/>
            </a:xfrm>
            <a:prstGeom prst="rect">
              <a:avLst/>
            </a:prstGeom>
            <a:noFill/>
          </p:spPr>
          <p:txBody>
            <a:bodyPr wrap="none" rtlCol="0">
              <a:spAutoFit/>
            </a:bodyPr>
            <a:lstStyle/>
            <a:p>
              <a:r>
                <a:rPr lang="en-US" sz="1200" dirty="0"/>
                <a:t>4h</a:t>
              </a:r>
            </a:p>
          </p:txBody>
        </p:sp>
        <p:sp>
          <p:nvSpPr>
            <p:cNvPr id="19" name="TextBox 18"/>
            <p:cNvSpPr txBox="1"/>
            <p:nvPr/>
          </p:nvSpPr>
          <p:spPr>
            <a:xfrm>
              <a:off x="4648811" y="264090"/>
              <a:ext cx="354584" cy="276999"/>
            </a:xfrm>
            <a:prstGeom prst="rect">
              <a:avLst/>
            </a:prstGeom>
            <a:noFill/>
          </p:spPr>
          <p:txBody>
            <a:bodyPr wrap="none" rtlCol="0">
              <a:spAutoFit/>
            </a:bodyPr>
            <a:lstStyle/>
            <a:p>
              <a:r>
                <a:rPr lang="en-US" sz="1200" dirty="0"/>
                <a:t>4h</a:t>
              </a:r>
            </a:p>
          </p:txBody>
        </p:sp>
        <p:grpSp>
          <p:nvGrpSpPr>
            <p:cNvPr id="20" name="Group 19"/>
            <p:cNvGrpSpPr/>
            <p:nvPr/>
          </p:nvGrpSpPr>
          <p:grpSpPr>
            <a:xfrm>
              <a:off x="687965" y="473129"/>
              <a:ext cx="1083075" cy="1039497"/>
              <a:chOff x="2190051" y="5029422"/>
              <a:chExt cx="1083075" cy="1039497"/>
            </a:xfrm>
          </p:grpSpPr>
          <p:sp>
            <p:nvSpPr>
              <p:cNvPr id="21" name="Rectangle 20"/>
              <p:cNvSpPr/>
              <p:nvPr/>
            </p:nvSpPr>
            <p:spPr>
              <a:xfrm>
                <a:off x="2190051" y="5097382"/>
                <a:ext cx="106018" cy="106017"/>
              </a:xfrm>
              <a:prstGeom prst="rect">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190051" y="5231064"/>
                <a:ext cx="106018" cy="106017"/>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190051" y="5357126"/>
                <a:ext cx="106018" cy="10601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190051" y="5488154"/>
                <a:ext cx="106018" cy="106017"/>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190051" y="5627211"/>
                <a:ext cx="106018" cy="106017"/>
              </a:xfrm>
              <a:prstGeom prst="rect">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190051" y="5755065"/>
                <a:ext cx="106018" cy="106017"/>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190051" y="5887702"/>
                <a:ext cx="106018" cy="106017"/>
              </a:xfrm>
              <a:prstGeom prst="rect">
                <a:avLst/>
              </a:prstGeom>
              <a:solidFill>
                <a:schemeClr val="accent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2234059" y="5029422"/>
                <a:ext cx="704039" cy="230832"/>
              </a:xfrm>
              <a:prstGeom prst="rect">
                <a:avLst/>
              </a:prstGeom>
              <a:noFill/>
            </p:spPr>
            <p:txBody>
              <a:bodyPr wrap="none" rtlCol="0">
                <a:spAutoFit/>
              </a:bodyPr>
              <a:lstStyle/>
              <a:p>
                <a:r>
                  <a:rPr lang="en-US" sz="900" dirty="0"/>
                  <a:t>Unstained</a:t>
                </a:r>
              </a:p>
            </p:txBody>
          </p:sp>
          <p:sp>
            <p:nvSpPr>
              <p:cNvPr id="29" name="TextBox 28"/>
              <p:cNvSpPr txBox="1"/>
              <p:nvPr/>
            </p:nvSpPr>
            <p:spPr>
              <a:xfrm>
                <a:off x="2234059" y="5158334"/>
                <a:ext cx="556563" cy="230832"/>
              </a:xfrm>
              <a:prstGeom prst="rect">
                <a:avLst/>
              </a:prstGeom>
              <a:noFill/>
            </p:spPr>
            <p:txBody>
              <a:bodyPr wrap="none" rtlCol="0">
                <a:spAutoFit/>
              </a:bodyPr>
              <a:lstStyle/>
              <a:p>
                <a:r>
                  <a:rPr lang="en-US" sz="900" dirty="0"/>
                  <a:t>Control</a:t>
                </a:r>
              </a:p>
            </p:txBody>
          </p:sp>
          <p:sp>
            <p:nvSpPr>
              <p:cNvPr id="30" name="TextBox 29"/>
              <p:cNvSpPr txBox="1"/>
              <p:nvPr/>
            </p:nvSpPr>
            <p:spPr>
              <a:xfrm>
                <a:off x="2234059" y="5297279"/>
                <a:ext cx="1039067" cy="230832"/>
              </a:xfrm>
              <a:prstGeom prst="rect">
                <a:avLst/>
              </a:prstGeom>
              <a:noFill/>
            </p:spPr>
            <p:txBody>
              <a:bodyPr wrap="none" rtlCol="0">
                <a:spAutoFit/>
              </a:bodyPr>
              <a:lstStyle/>
              <a:p>
                <a:r>
                  <a:rPr lang="en-US" sz="900" dirty="0"/>
                  <a:t>1.25 µg/mL CBD</a:t>
                </a:r>
              </a:p>
            </p:txBody>
          </p:sp>
          <p:sp>
            <p:nvSpPr>
              <p:cNvPr id="31" name="TextBox 30"/>
              <p:cNvSpPr txBox="1"/>
              <p:nvPr/>
            </p:nvSpPr>
            <p:spPr>
              <a:xfrm>
                <a:off x="2234059" y="5428457"/>
                <a:ext cx="974947" cy="230832"/>
              </a:xfrm>
              <a:prstGeom prst="rect">
                <a:avLst/>
              </a:prstGeom>
              <a:noFill/>
            </p:spPr>
            <p:txBody>
              <a:bodyPr wrap="none" rtlCol="0">
                <a:spAutoFit/>
              </a:bodyPr>
              <a:lstStyle/>
              <a:p>
                <a:r>
                  <a:rPr lang="en-US" sz="900" dirty="0"/>
                  <a:t>2.5 µg/mL CBD</a:t>
                </a:r>
              </a:p>
            </p:txBody>
          </p:sp>
          <p:sp>
            <p:nvSpPr>
              <p:cNvPr id="32" name="TextBox 31"/>
              <p:cNvSpPr txBox="1"/>
              <p:nvPr/>
            </p:nvSpPr>
            <p:spPr>
              <a:xfrm>
                <a:off x="2229808" y="5566347"/>
                <a:ext cx="878767" cy="230832"/>
              </a:xfrm>
              <a:prstGeom prst="rect">
                <a:avLst/>
              </a:prstGeom>
              <a:noFill/>
            </p:spPr>
            <p:txBody>
              <a:bodyPr wrap="none" rtlCol="0">
                <a:spAutoFit/>
              </a:bodyPr>
              <a:lstStyle/>
              <a:p>
                <a:r>
                  <a:rPr lang="en-US" sz="900" dirty="0"/>
                  <a:t>5 µg/mL CBD</a:t>
                </a:r>
              </a:p>
            </p:txBody>
          </p:sp>
          <p:sp>
            <p:nvSpPr>
              <p:cNvPr id="33" name="TextBox 32"/>
              <p:cNvSpPr txBox="1"/>
              <p:nvPr/>
            </p:nvSpPr>
            <p:spPr>
              <a:xfrm>
                <a:off x="2216556" y="5700760"/>
                <a:ext cx="942887" cy="230832"/>
              </a:xfrm>
              <a:prstGeom prst="rect">
                <a:avLst/>
              </a:prstGeom>
              <a:noFill/>
            </p:spPr>
            <p:txBody>
              <a:bodyPr wrap="none" rtlCol="0">
                <a:spAutoFit/>
              </a:bodyPr>
              <a:lstStyle/>
              <a:p>
                <a:r>
                  <a:rPr lang="en-US" sz="900" dirty="0"/>
                  <a:t>10 µg/mL CBD</a:t>
                </a:r>
              </a:p>
            </p:txBody>
          </p:sp>
          <p:sp>
            <p:nvSpPr>
              <p:cNvPr id="34" name="TextBox 33"/>
              <p:cNvSpPr txBox="1"/>
              <p:nvPr/>
            </p:nvSpPr>
            <p:spPr>
              <a:xfrm>
                <a:off x="2229808" y="5838087"/>
                <a:ext cx="870751" cy="230832"/>
              </a:xfrm>
              <a:prstGeom prst="rect">
                <a:avLst/>
              </a:prstGeom>
              <a:noFill/>
            </p:spPr>
            <p:txBody>
              <a:bodyPr wrap="none" rtlCol="0">
                <a:spAutoFit/>
              </a:bodyPr>
              <a:lstStyle/>
              <a:p>
                <a:r>
                  <a:rPr lang="en-US" sz="900" dirty="0"/>
                  <a:t>0.1% Ethanol</a:t>
                </a:r>
              </a:p>
            </p:txBody>
          </p:sp>
        </p:grpSp>
        <p:sp>
          <p:nvSpPr>
            <p:cNvPr id="35" name="TextBox 34"/>
            <p:cNvSpPr txBox="1"/>
            <p:nvPr/>
          </p:nvSpPr>
          <p:spPr>
            <a:xfrm>
              <a:off x="5053386" y="595524"/>
              <a:ext cx="30008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p>
          </p:txBody>
        </p:sp>
        <p:sp>
          <p:nvSpPr>
            <p:cNvPr id="36" name="TextBox 35"/>
            <p:cNvSpPr txBox="1"/>
            <p:nvPr/>
          </p:nvSpPr>
          <p:spPr>
            <a:xfrm>
              <a:off x="5416588" y="450895"/>
              <a:ext cx="30008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p>
          </p:txBody>
        </p:sp>
        <p:pic>
          <p:nvPicPr>
            <p:cNvPr id="37" name="Picture 6"/>
            <p:cNvPicPr>
              <a:picLocks/>
            </p:cNvPicPr>
            <p:nvPr/>
          </p:nvPicPr>
          <p:blipFill>
            <a:blip r:embed="rId5"/>
            <a:stretch>
              <a:fillRect/>
            </a:stretch>
          </p:blipFill>
          <p:spPr>
            <a:xfrm>
              <a:off x="205910" y="2720134"/>
              <a:ext cx="3002020" cy="1933576"/>
            </a:xfrm>
            <a:prstGeom prst="rect">
              <a:avLst/>
            </a:prstGeom>
          </p:spPr>
        </p:pic>
        <p:sp>
          <p:nvSpPr>
            <p:cNvPr id="38" name="TextBox 37"/>
            <p:cNvSpPr txBox="1"/>
            <p:nvPr/>
          </p:nvSpPr>
          <p:spPr>
            <a:xfrm>
              <a:off x="1706920" y="2564341"/>
              <a:ext cx="439544" cy="276999"/>
            </a:xfrm>
            <a:prstGeom prst="rect">
              <a:avLst/>
            </a:prstGeom>
            <a:noFill/>
          </p:spPr>
          <p:txBody>
            <a:bodyPr wrap="none" rtlCol="0">
              <a:spAutoFit/>
            </a:bodyPr>
            <a:lstStyle/>
            <a:p>
              <a:r>
                <a:rPr lang="en-US" sz="1200" dirty="0"/>
                <a:t>24h</a:t>
              </a:r>
            </a:p>
          </p:txBody>
        </p:sp>
        <p:sp>
          <p:nvSpPr>
            <p:cNvPr id="39" name="TextBox 38"/>
            <p:cNvSpPr txBox="1"/>
            <p:nvPr/>
          </p:nvSpPr>
          <p:spPr>
            <a:xfrm>
              <a:off x="1433544" y="4578202"/>
              <a:ext cx="830292" cy="276999"/>
            </a:xfrm>
            <a:prstGeom prst="rect">
              <a:avLst/>
            </a:prstGeom>
            <a:noFill/>
          </p:spPr>
          <p:txBody>
            <a:bodyPr wrap="none" rtlCol="0">
              <a:spAutoFit/>
            </a:bodyPr>
            <a:lstStyle/>
            <a:p>
              <a:r>
                <a:rPr lang="en-US" sz="1200" dirty="0"/>
                <a:t>Nile Red</a:t>
              </a:r>
            </a:p>
          </p:txBody>
        </p:sp>
        <p:sp>
          <p:nvSpPr>
            <p:cNvPr id="40" name="TextBox 39"/>
            <p:cNvSpPr txBox="1"/>
            <p:nvPr/>
          </p:nvSpPr>
          <p:spPr>
            <a:xfrm rot="16200000">
              <a:off x="-90806" y="3341137"/>
              <a:ext cx="593432" cy="298160"/>
            </a:xfrm>
            <a:prstGeom prst="rect">
              <a:avLst/>
            </a:prstGeom>
            <a:noFill/>
          </p:spPr>
          <p:txBody>
            <a:bodyPr wrap="none" rtlCol="0">
              <a:spAutoFit/>
            </a:bodyPr>
            <a:lstStyle/>
            <a:p>
              <a:r>
                <a:rPr lang="en-US" sz="1200" dirty="0"/>
                <a:t>Count</a:t>
              </a:r>
            </a:p>
          </p:txBody>
        </p:sp>
        <p:grpSp>
          <p:nvGrpSpPr>
            <p:cNvPr id="42" name="Group 41"/>
            <p:cNvGrpSpPr/>
            <p:nvPr/>
          </p:nvGrpSpPr>
          <p:grpSpPr>
            <a:xfrm>
              <a:off x="3318148" y="4311779"/>
              <a:ext cx="2783910" cy="552674"/>
              <a:chOff x="3701280" y="2816220"/>
              <a:chExt cx="2783910" cy="552674"/>
            </a:xfrm>
          </p:grpSpPr>
          <p:grpSp>
            <p:nvGrpSpPr>
              <p:cNvPr id="43" name="קבוצה 29">
                <a:extLst>
                  <a:ext uri="{FF2B5EF4-FFF2-40B4-BE49-F238E27FC236}">
                    <a16:creationId xmlns:a16="http://schemas.microsoft.com/office/drawing/2014/main" xmlns="" id="{1779E8E5-4C7D-9445-934F-C88ACB25FA28}"/>
                  </a:ext>
                </a:extLst>
              </p:cNvPr>
              <p:cNvGrpSpPr/>
              <p:nvPr/>
            </p:nvGrpSpPr>
            <p:grpSpPr>
              <a:xfrm>
                <a:off x="4440967" y="2816220"/>
                <a:ext cx="2044223" cy="552674"/>
                <a:chOff x="1256797" y="3849300"/>
                <a:chExt cx="2956101" cy="377497"/>
              </a:xfrm>
            </p:grpSpPr>
            <p:sp>
              <p:nvSpPr>
                <p:cNvPr id="45" name="תיבת טקסט 30">
                  <a:extLst>
                    <a:ext uri="{FF2B5EF4-FFF2-40B4-BE49-F238E27FC236}">
                      <a16:creationId xmlns:a16="http://schemas.microsoft.com/office/drawing/2014/main" xmlns="" id="{3BD253E7-409A-460B-1F9E-7A4C32D2EA85}"/>
                    </a:ext>
                  </a:extLst>
                </p:cNvPr>
                <p:cNvSpPr txBox="1"/>
                <p:nvPr/>
              </p:nvSpPr>
              <p:spPr>
                <a:xfrm>
                  <a:off x="1256797"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0</a:t>
                  </a:r>
                  <a:endParaRPr lang="he-IL" sz="1200" dirty="0">
                    <a:latin typeface="Arial" panose="020B0604020202020204" pitchFamily="34" charset="0"/>
                    <a:cs typeface="Arial" panose="020B0604020202020204" pitchFamily="34" charset="0"/>
                  </a:endParaRPr>
                </a:p>
              </p:txBody>
            </p:sp>
            <p:sp>
              <p:nvSpPr>
                <p:cNvPr id="46" name="תיבת טקסט 31">
                  <a:extLst>
                    <a:ext uri="{FF2B5EF4-FFF2-40B4-BE49-F238E27FC236}">
                      <a16:creationId xmlns:a16="http://schemas.microsoft.com/office/drawing/2014/main" xmlns="" id="{C8858FC9-1960-B2F1-A6FC-2DCBB24B0760}"/>
                    </a:ext>
                  </a:extLst>
                </p:cNvPr>
                <p:cNvSpPr txBox="1"/>
                <p:nvPr/>
              </p:nvSpPr>
              <p:spPr>
                <a:xfrm>
                  <a:off x="1584413" y="3849300"/>
                  <a:ext cx="439101"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1.25</a:t>
                  </a:r>
                  <a:endParaRPr lang="he-IL" sz="1200" dirty="0">
                    <a:latin typeface="Arial" panose="020B0604020202020204" pitchFamily="34" charset="0"/>
                    <a:cs typeface="Arial" panose="020B0604020202020204" pitchFamily="34" charset="0"/>
                  </a:endParaRPr>
                </a:p>
              </p:txBody>
            </p:sp>
            <p:sp>
              <p:nvSpPr>
                <p:cNvPr id="47" name="תיבת טקסט 32">
                  <a:extLst>
                    <a:ext uri="{FF2B5EF4-FFF2-40B4-BE49-F238E27FC236}">
                      <a16:creationId xmlns:a16="http://schemas.microsoft.com/office/drawing/2014/main" xmlns="" id="{07205799-4AAC-DFF9-A2A8-7AEBD052E8A8}"/>
                    </a:ext>
                  </a:extLst>
                </p:cNvPr>
                <p:cNvSpPr txBox="1"/>
                <p:nvPr/>
              </p:nvSpPr>
              <p:spPr>
                <a:xfrm>
                  <a:off x="2157602" y="3849300"/>
                  <a:ext cx="361837"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2.5</a:t>
                  </a:r>
                  <a:endParaRPr lang="he-IL" sz="1200" dirty="0">
                    <a:latin typeface="Arial" panose="020B0604020202020204" pitchFamily="34" charset="0"/>
                    <a:cs typeface="Arial" panose="020B0604020202020204" pitchFamily="34" charset="0"/>
                  </a:endParaRPr>
                </a:p>
              </p:txBody>
            </p:sp>
            <p:sp>
              <p:nvSpPr>
                <p:cNvPr id="48" name="תיבת טקסט 33">
                  <a:extLst>
                    <a:ext uri="{FF2B5EF4-FFF2-40B4-BE49-F238E27FC236}">
                      <a16:creationId xmlns:a16="http://schemas.microsoft.com/office/drawing/2014/main" xmlns="" id="{7BADC8E0-3FC1-2CF9-CF56-CA5DF976F777}"/>
                    </a:ext>
                  </a:extLst>
                </p:cNvPr>
                <p:cNvSpPr txBox="1"/>
                <p:nvPr/>
              </p:nvSpPr>
              <p:spPr>
                <a:xfrm>
                  <a:off x="2763982" y="3849300"/>
                  <a:ext cx="245210"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5</a:t>
                  </a:r>
                  <a:endParaRPr lang="he-IL" sz="1200" dirty="0">
                    <a:latin typeface="Arial" panose="020B0604020202020204" pitchFamily="34" charset="0"/>
                    <a:cs typeface="Arial" panose="020B0604020202020204" pitchFamily="34" charset="0"/>
                  </a:endParaRPr>
                </a:p>
              </p:txBody>
            </p:sp>
            <p:sp>
              <p:nvSpPr>
                <p:cNvPr id="49" name="תיבת טקסט 34">
                  <a:extLst>
                    <a:ext uri="{FF2B5EF4-FFF2-40B4-BE49-F238E27FC236}">
                      <a16:creationId xmlns:a16="http://schemas.microsoft.com/office/drawing/2014/main" xmlns="" id="{137B92A9-B126-9665-0BA6-D24CD36B5569}"/>
                    </a:ext>
                  </a:extLst>
                </p:cNvPr>
                <p:cNvSpPr txBox="1"/>
                <p:nvPr/>
              </p:nvSpPr>
              <p:spPr>
                <a:xfrm>
                  <a:off x="3170736" y="3849300"/>
                  <a:ext cx="322473" cy="189201"/>
                </a:xfrm>
                <a:prstGeom prst="rect">
                  <a:avLst/>
                </a:prstGeom>
                <a:noFill/>
              </p:spPr>
              <p:txBody>
                <a:bodyPr wrap="none" rtlCol="1">
                  <a:spAutoFit/>
                </a:bodyPr>
                <a:lstStyle/>
                <a:p>
                  <a:r>
                    <a:rPr lang="en-US" sz="1200" dirty="0">
                      <a:latin typeface="Arial" panose="020B0604020202020204" pitchFamily="34" charset="0"/>
                      <a:cs typeface="Arial" panose="020B0604020202020204" pitchFamily="34" charset="0"/>
                    </a:rPr>
                    <a:t>10</a:t>
                  </a:r>
                  <a:endParaRPr lang="he-IL" sz="1200" dirty="0">
                    <a:latin typeface="Arial" panose="020B0604020202020204" pitchFamily="34" charset="0"/>
                    <a:cs typeface="Arial" panose="020B0604020202020204" pitchFamily="34" charset="0"/>
                  </a:endParaRPr>
                </a:p>
              </p:txBody>
            </p:sp>
            <p:sp>
              <p:nvSpPr>
                <p:cNvPr id="50" name="תיבת טקסט 35">
                  <a:extLst>
                    <a:ext uri="{FF2B5EF4-FFF2-40B4-BE49-F238E27FC236}">
                      <a16:creationId xmlns:a16="http://schemas.microsoft.com/office/drawing/2014/main" xmlns="" id="{55A690D5-CD96-FFA7-B3D8-C2C6A44ED652}"/>
                    </a:ext>
                  </a:extLst>
                </p:cNvPr>
                <p:cNvSpPr txBox="1"/>
                <p:nvPr/>
              </p:nvSpPr>
              <p:spPr>
                <a:xfrm>
                  <a:off x="3702362" y="3849300"/>
                  <a:ext cx="510536" cy="315335"/>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0.1%</a:t>
                  </a:r>
                </a:p>
                <a:p>
                  <a:pPr algn="ctr"/>
                  <a:r>
                    <a:rPr lang="en-US" sz="1200" dirty="0">
                      <a:latin typeface="Arial" panose="020B0604020202020204" pitchFamily="34" charset="0"/>
                      <a:cs typeface="Arial" panose="020B0604020202020204" pitchFamily="34" charset="0"/>
                    </a:rPr>
                    <a:t>EtOH</a:t>
                  </a:r>
                  <a:endParaRPr lang="he-IL" sz="1200" dirty="0">
                    <a:latin typeface="Arial" panose="020B0604020202020204" pitchFamily="34" charset="0"/>
                    <a:cs typeface="Arial" panose="020B0604020202020204" pitchFamily="34" charset="0"/>
                  </a:endParaRPr>
                </a:p>
              </p:txBody>
            </p:sp>
            <p:cxnSp>
              <p:nvCxnSpPr>
                <p:cNvPr id="51" name="מחבר ישר 36">
                  <a:extLst>
                    <a:ext uri="{FF2B5EF4-FFF2-40B4-BE49-F238E27FC236}">
                      <a16:creationId xmlns:a16="http://schemas.microsoft.com/office/drawing/2014/main" xmlns="" id="{AA71E29A-EE75-B75B-489C-DBA07F68D895}"/>
                    </a:ext>
                  </a:extLst>
                </p:cNvPr>
                <p:cNvCxnSpPr/>
                <p:nvPr/>
              </p:nvCxnSpPr>
              <p:spPr>
                <a:xfrm>
                  <a:off x="1303560" y="4028806"/>
                  <a:ext cx="2230744" cy="0"/>
                </a:xfrm>
                <a:prstGeom prst="line">
                  <a:avLst/>
                </a:prstGeom>
              </p:spPr>
              <p:style>
                <a:lnRef idx="1">
                  <a:schemeClr val="dk1"/>
                </a:lnRef>
                <a:fillRef idx="0">
                  <a:schemeClr val="dk1"/>
                </a:fillRef>
                <a:effectRef idx="0">
                  <a:schemeClr val="dk1"/>
                </a:effectRef>
                <a:fontRef idx="minor">
                  <a:schemeClr val="tx1"/>
                </a:fontRef>
              </p:style>
            </p:cxnSp>
            <p:sp>
              <p:nvSpPr>
                <p:cNvPr id="52" name="תיבת טקסט 37">
                  <a:extLst>
                    <a:ext uri="{FF2B5EF4-FFF2-40B4-BE49-F238E27FC236}">
                      <a16:creationId xmlns:a16="http://schemas.microsoft.com/office/drawing/2014/main" xmlns="" id="{BC740E8C-5903-06E0-4BAE-069B7415C170}"/>
                    </a:ext>
                  </a:extLst>
                </p:cNvPr>
                <p:cNvSpPr txBox="1"/>
                <p:nvPr/>
              </p:nvSpPr>
              <p:spPr>
                <a:xfrm flipH="1">
                  <a:off x="1742955" y="4037596"/>
                  <a:ext cx="1807944" cy="189201"/>
                </a:xfrm>
                <a:prstGeom prst="rect">
                  <a:avLst/>
                </a:prstGeom>
                <a:noFill/>
              </p:spPr>
              <p:txBody>
                <a:bodyPr wrap="square" rtlCol="1">
                  <a:spAutoFit/>
                </a:bodyPr>
                <a:lstStyle/>
                <a:p>
                  <a:r>
                    <a:rPr lang="en-US" sz="1200" dirty="0">
                      <a:latin typeface="Arial" panose="020B0604020202020204" pitchFamily="34" charset="0"/>
                      <a:cs typeface="Arial" panose="020B0604020202020204" pitchFamily="34" charset="0"/>
                    </a:rPr>
                    <a:t>CBD (µg/mL)</a:t>
                  </a:r>
                  <a:endParaRPr lang="he-IL" sz="1200" dirty="0">
                    <a:latin typeface="Arial" panose="020B0604020202020204" pitchFamily="34" charset="0"/>
                    <a:cs typeface="Arial" panose="020B0604020202020204" pitchFamily="34" charset="0"/>
                  </a:endParaRPr>
                </a:p>
              </p:txBody>
            </p:sp>
          </p:grpSp>
          <p:sp>
            <p:nvSpPr>
              <p:cNvPr id="44" name="תיבת טקסט 35">
                <a:extLst>
                  <a:ext uri="{FF2B5EF4-FFF2-40B4-BE49-F238E27FC236}">
                    <a16:creationId xmlns:a16="http://schemas.microsoft.com/office/drawing/2014/main" xmlns="" id="{55A690D5-CD96-FFA7-B3D8-C2C6A44ED652}"/>
                  </a:ext>
                </a:extLst>
              </p:cNvPr>
              <p:cNvSpPr txBox="1"/>
              <p:nvPr/>
            </p:nvSpPr>
            <p:spPr>
              <a:xfrm>
                <a:off x="3701280" y="2827780"/>
                <a:ext cx="695549" cy="276999"/>
              </a:xfrm>
              <a:prstGeom prst="rect">
                <a:avLst/>
              </a:prstGeom>
              <a:noFill/>
            </p:spPr>
            <p:txBody>
              <a:bodyPr wrap="none" rtlCol="1">
                <a:spAutoFit/>
              </a:bodyPr>
              <a:lstStyle/>
              <a:p>
                <a:pPr algn="ctr"/>
                <a:r>
                  <a:rPr lang="en-US" sz="1200" dirty="0">
                    <a:latin typeface="Arial" panose="020B0604020202020204" pitchFamily="34" charset="0"/>
                    <a:cs typeface="Arial" panose="020B0604020202020204" pitchFamily="34" charset="0"/>
                  </a:rPr>
                  <a:t>Unstained</a:t>
                </a:r>
                <a:endParaRPr lang="he-IL" sz="1200" dirty="0">
                  <a:latin typeface="Arial" panose="020B0604020202020204" pitchFamily="34" charset="0"/>
                  <a:cs typeface="Arial" panose="020B0604020202020204" pitchFamily="34" charset="0"/>
                </a:endParaRPr>
              </a:p>
            </p:txBody>
          </p:sp>
        </p:grpSp>
        <p:sp>
          <p:nvSpPr>
            <p:cNvPr id="53" name="TextBox 52"/>
            <p:cNvSpPr txBox="1"/>
            <p:nvPr/>
          </p:nvSpPr>
          <p:spPr>
            <a:xfrm>
              <a:off x="5065785" y="2901719"/>
              <a:ext cx="30008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p>
          </p:txBody>
        </p:sp>
        <p:sp>
          <p:nvSpPr>
            <p:cNvPr id="54" name="TextBox 53"/>
            <p:cNvSpPr txBox="1"/>
            <p:nvPr/>
          </p:nvSpPr>
          <p:spPr>
            <a:xfrm>
              <a:off x="5405701" y="2765781"/>
              <a:ext cx="30008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p>
          </p:txBody>
        </p:sp>
        <p:sp>
          <p:nvSpPr>
            <p:cNvPr id="55" name="TextBox 54"/>
            <p:cNvSpPr txBox="1"/>
            <p:nvPr/>
          </p:nvSpPr>
          <p:spPr>
            <a:xfrm>
              <a:off x="4724507" y="3063807"/>
              <a:ext cx="300082"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p>
          </p:txBody>
        </p:sp>
        <p:sp>
          <p:nvSpPr>
            <p:cNvPr id="60" name="TextBox 59"/>
            <p:cNvSpPr txBox="1"/>
            <p:nvPr/>
          </p:nvSpPr>
          <p:spPr>
            <a:xfrm>
              <a:off x="4697256" y="2572222"/>
              <a:ext cx="439544" cy="276999"/>
            </a:xfrm>
            <a:prstGeom prst="rect">
              <a:avLst/>
            </a:prstGeom>
            <a:noFill/>
          </p:spPr>
          <p:txBody>
            <a:bodyPr wrap="none" rtlCol="0">
              <a:spAutoFit/>
            </a:bodyPr>
            <a:lstStyle/>
            <a:p>
              <a:r>
                <a:rPr lang="en-US" sz="1200" dirty="0"/>
                <a:t>24h</a:t>
              </a:r>
            </a:p>
          </p:txBody>
        </p:sp>
        <p:sp>
          <p:nvSpPr>
            <p:cNvPr id="61" name="Rectangle 60"/>
            <p:cNvSpPr/>
            <p:nvPr/>
          </p:nvSpPr>
          <p:spPr>
            <a:xfrm rot="16200000">
              <a:off x="2564339" y="3424642"/>
              <a:ext cx="1234633" cy="276999"/>
            </a:xfrm>
            <a:prstGeom prst="rect">
              <a:avLst/>
            </a:prstGeom>
          </p:spPr>
          <p:txBody>
            <a:bodyPr wrap="none">
              <a:spAutoFit/>
            </a:bodyPr>
            <a:lstStyle/>
            <a:p>
              <a:r>
                <a:rPr lang="en-US" sz="1200" dirty="0">
                  <a:solidFill>
                    <a:sysClr val="windowText" lastClr="000000"/>
                  </a:solidFill>
                </a:rPr>
                <a:t>RFI of Nile Red</a:t>
              </a:r>
              <a:endParaRPr lang="en-US" sz="1200" dirty="0"/>
            </a:p>
          </p:txBody>
        </p:sp>
        <p:sp>
          <p:nvSpPr>
            <p:cNvPr id="62" name="TextBox 61">
              <a:extLst>
                <a:ext uri="{FF2B5EF4-FFF2-40B4-BE49-F238E27FC236}">
                  <a16:creationId xmlns:a16="http://schemas.microsoft.com/office/drawing/2014/main" xmlns="" id="{47BA65D8-0EC0-F557-1FB7-AC3337D1C753}"/>
                </a:ext>
              </a:extLst>
            </p:cNvPr>
            <p:cNvSpPr txBox="1"/>
            <p:nvPr/>
          </p:nvSpPr>
          <p:spPr>
            <a:xfrm>
              <a:off x="0" y="143613"/>
              <a:ext cx="389918" cy="369332"/>
            </a:xfrm>
            <a:prstGeom prst="rect">
              <a:avLst/>
            </a:prstGeom>
            <a:noFill/>
          </p:spPr>
          <p:txBody>
            <a:bodyPr wrap="square" rtlCol="1">
              <a:spAutoFit/>
            </a:bodyPr>
            <a:lstStyle/>
            <a:p>
              <a:r>
                <a:rPr lang="en-US" b="1" dirty="0">
                  <a:latin typeface="Arial" panose="020B0604020202020204" pitchFamily="34" charset="0"/>
                  <a:cs typeface="Arial" panose="020B0604020202020204" pitchFamily="34" charset="0"/>
                </a:rPr>
                <a:t>A</a:t>
              </a:r>
              <a:endParaRPr lang="he-IL" b="1" dirty="0">
                <a:latin typeface="Arial" panose="020B0604020202020204" pitchFamily="34" charset="0"/>
                <a:cs typeface="Arial" panose="020B0604020202020204" pitchFamily="34" charset="0"/>
              </a:endParaRPr>
            </a:p>
          </p:txBody>
        </p:sp>
        <p:sp>
          <p:nvSpPr>
            <p:cNvPr id="63" name="TextBox 62">
              <a:extLst>
                <a:ext uri="{FF2B5EF4-FFF2-40B4-BE49-F238E27FC236}">
                  <a16:creationId xmlns:a16="http://schemas.microsoft.com/office/drawing/2014/main" xmlns="" id="{7B459ADC-AA2E-591F-2BB5-AF783EB9ED02}"/>
                </a:ext>
              </a:extLst>
            </p:cNvPr>
            <p:cNvSpPr txBox="1"/>
            <p:nvPr/>
          </p:nvSpPr>
          <p:spPr>
            <a:xfrm>
              <a:off x="3039212" y="143613"/>
              <a:ext cx="389918" cy="369332"/>
            </a:xfrm>
            <a:prstGeom prst="rect">
              <a:avLst/>
            </a:prstGeom>
            <a:noFill/>
          </p:spPr>
          <p:txBody>
            <a:bodyPr wrap="square" rtlCol="1">
              <a:spAutoFit/>
            </a:bodyPr>
            <a:lstStyle/>
            <a:p>
              <a:r>
                <a:rPr lang="en-US" b="1" dirty="0">
                  <a:latin typeface="Arial" panose="020B0604020202020204" pitchFamily="34" charset="0"/>
                  <a:cs typeface="Arial" panose="020B0604020202020204" pitchFamily="34" charset="0"/>
                </a:rPr>
                <a:t>B</a:t>
              </a:r>
              <a:endParaRPr lang="he-IL" b="1" dirty="0">
                <a:latin typeface="Arial" panose="020B0604020202020204" pitchFamily="34" charset="0"/>
                <a:cs typeface="Arial" panose="020B0604020202020204" pitchFamily="34" charset="0"/>
              </a:endParaRPr>
            </a:p>
          </p:txBody>
        </p:sp>
        <p:sp>
          <p:nvSpPr>
            <p:cNvPr id="64" name="TextBox 63">
              <a:extLst>
                <a:ext uri="{FF2B5EF4-FFF2-40B4-BE49-F238E27FC236}">
                  <a16:creationId xmlns:a16="http://schemas.microsoft.com/office/drawing/2014/main" xmlns="" id="{47BA65D8-0EC0-F557-1FB7-AC3337D1C753}"/>
                </a:ext>
              </a:extLst>
            </p:cNvPr>
            <p:cNvSpPr txBox="1"/>
            <p:nvPr/>
          </p:nvSpPr>
          <p:spPr>
            <a:xfrm>
              <a:off x="21987" y="2529711"/>
              <a:ext cx="389918" cy="369332"/>
            </a:xfrm>
            <a:prstGeom prst="rect">
              <a:avLst/>
            </a:prstGeom>
            <a:noFill/>
          </p:spPr>
          <p:txBody>
            <a:bodyPr wrap="square" rtlCol="1">
              <a:spAutoFit/>
            </a:bodyPr>
            <a:lstStyle/>
            <a:p>
              <a:r>
                <a:rPr lang="en-US" b="1" dirty="0">
                  <a:latin typeface="Arial" panose="020B0604020202020204" pitchFamily="34" charset="0"/>
                  <a:cs typeface="Arial" panose="020B0604020202020204" pitchFamily="34" charset="0"/>
                </a:rPr>
                <a:t>C</a:t>
              </a:r>
              <a:endParaRPr lang="he-IL" b="1" dirty="0">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xmlns="" id="{47BA65D8-0EC0-F557-1FB7-AC3337D1C753}"/>
                </a:ext>
              </a:extLst>
            </p:cNvPr>
            <p:cNvSpPr txBox="1"/>
            <p:nvPr/>
          </p:nvSpPr>
          <p:spPr>
            <a:xfrm>
              <a:off x="3039212" y="2529711"/>
              <a:ext cx="389918" cy="369332"/>
            </a:xfrm>
            <a:prstGeom prst="rect">
              <a:avLst/>
            </a:prstGeom>
            <a:noFill/>
          </p:spPr>
          <p:txBody>
            <a:bodyPr wrap="square" rtlCol="1">
              <a:spAutoFit/>
            </a:bodyPr>
            <a:lstStyle/>
            <a:p>
              <a:r>
                <a:rPr lang="en-US" b="1" dirty="0">
                  <a:latin typeface="Arial" panose="020B0604020202020204" pitchFamily="34" charset="0"/>
                  <a:cs typeface="Arial" panose="020B0604020202020204" pitchFamily="34" charset="0"/>
                </a:rPr>
                <a:t>D</a:t>
              </a:r>
              <a:endParaRPr lang="he-IL" b="1" dirty="0">
                <a:latin typeface="Arial" panose="020B0604020202020204" pitchFamily="34" charset="0"/>
                <a:cs typeface="Arial" panose="020B0604020202020204" pitchFamily="34" charset="0"/>
              </a:endParaRPr>
            </a:p>
          </p:txBody>
        </p:sp>
        <p:grpSp>
          <p:nvGrpSpPr>
            <p:cNvPr id="66" name="Group 65"/>
            <p:cNvGrpSpPr/>
            <p:nvPr/>
          </p:nvGrpSpPr>
          <p:grpSpPr>
            <a:xfrm>
              <a:off x="706200" y="2759324"/>
              <a:ext cx="1083075" cy="1039497"/>
              <a:chOff x="2190051" y="5029422"/>
              <a:chExt cx="1083075" cy="1039497"/>
            </a:xfrm>
          </p:grpSpPr>
          <p:sp>
            <p:nvSpPr>
              <p:cNvPr id="67" name="Rectangle 66"/>
              <p:cNvSpPr/>
              <p:nvPr/>
            </p:nvSpPr>
            <p:spPr>
              <a:xfrm>
                <a:off x="2190051" y="5097382"/>
                <a:ext cx="106018" cy="106017"/>
              </a:xfrm>
              <a:prstGeom prst="rect">
                <a:avLst/>
              </a:prstGeom>
              <a:solidFill>
                <a:schemeClr val="bg1">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2190051" y="5231064"/>
                <a:ext cx="106018" cy="106017"/>
              </a:xfrm>
              <a:prstGeom prst="rect">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2190051" y="5357126"/>
                <a:ext cx="106018" cy="106017"/>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2190051" y="5488154"/>
                <a:ext cx="106018" cy="106017"/>
              </a:xfrm>
              <a:prstGeom prst="rect">
                <a:avLst/>
              </a:prstGeom>
              <a:solidFill>
                <a:srgbClr val="0000CC"/>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2190051" y="5627211"/>
                <a:ext cx="106018" cy="106017"/>
              </a:xfrm>
              <a:prstGeom prst="rect">
                <a:avLst/>
              </a:prstGeom>
              <a:solidFill>
                <a:schemeClr val="accent6">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2190051" y="5755065"/>
                <a:ext cx="106018" cy="106017"/>
              </a:xfrm>
              <a:prstGeom prst="rect">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2190051" y="5887702"/>
                <a:ext cx="106018" cy="106017"/>
              </a:xfrm>
              <a:prstGeom prst="rect">
                <a:avLst/>
              </a:prstGeom>
              <a:solidFill>
                <a:schemeClr val="accent2">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2234059" y="5029422"/>
                <a:ext cx="704039" cy="230832"/>
              </a:xfrm>
              <a:prstGeom prst="rect">
                <a:avLst/>
              </a:prstGeom>
              <a:noFill/>
            </p:spPr>
            <p:txBody>
              <a:bodyPr wrap="none" rtlCol="0">
                <a:spAutoFit/>
              </a:bodyPr>
              <a:lstStyle/>
              <a:p>
                <a:r>
                  <a:rPr lang="en-US" sz="900" dirty="0"/>
                  <a:t>Unstained</a:t>
                </a:r>
              </a:p>
            </p:txBody>
          </p:sp>
          <p:sp>
            <p:nvSpPr>
              <p:cNvPr id="75" name="TextBox 74"/>
              <p:cNvSpPr txBox="1"/>
              <p:nvPr/>
            </p:nvSpPr>
            <p:spPr>
              <a:xfrm>
                <a:off x="2234059" y="5158334"/>
                <a:ext cx="556563" cy="230832"/>
              </a:xfrm>
              <a:prstGeom prst="rect">
                <a:avLst/>
              </a:prstGeom>
              <a:noFill/>
            </p:spPr>
            <p:txBody>
              <a:bodyPr wrap="none" rtlCol="0">
                <a:spAutoFit/>
              </a:bodyPr>
              <a:lstStyle/>
              <a:p>
                <a:r>
                  <a:rPr lang="en-US" sz="900" dirty="0"/>
                  <a:t>Control</a:t>
                </a:r>
              </a:p>
            </p:txBody>
          </p:sp>
          <p:sp>
            <p:nvSpPr>
              <p:cNvPr id="76" name="TextBox 75"/>
              <p:cNvSpPr txBox="1"/>
              <p:nvPr/>
            </p:nvSpPr>
            <p:spPr>
              <a:xfrm>
                <a:off x="2234059" y="5297279"/>
                <a:ext cx="1039067" cy="230832"/>
              </a:xfrm>
              <a:prstGeom prst="rect">
                <a:avLst/>
              </a:prstGeom>
              <a:noFill/>
            </p:spPr>
            <p:txBody>
              <a:bodyPr wrap="none" rtlCol="0">
                <a:spAutoFit/>
              </a:bodyPr>
              <a:lstStyle/>
              <a:p>
                <a:r>
                  <a:rPr lang="en-US" sz="900" dirty="0"/>
                  <a:t>1.25 µg/mL CBD</a:t>
                </a:r>
              </a:p>
            </p:txBody>
          </p:sp>
          <p:sp>
            <p:nvSpPr>
              <p:cNvPr id="77" name="TextBox 76"/>
              <p:cNvSpPr txBox="1"/>
              <p:nvPr/>
            </p:nvSpPr>
            <p:spPr>
              <a:xfrm>
                <a:off x="2234059" y="5428457"/>
                <a:ext cx="974947" cy="230832"/>
              </a:xfrm>
              <a:prstGeom prst="rect">
                <a:avLst/>
              </a:prstGeom>
              <a:noFill/>
            </p:spPr>
            <p:txBody>
              <a:bodyPr wrap="none" rtlCol="0">
                <a:spAutoFit/>
              </a:bodyPr>
              <a:lstStyle/>
              <a:p>
                <a:r>
                  <a:rPr lang="en-US" sz="900" dirty="0"/>
                  <a:t>2.5 µg/mL CBD</a:t>
                </a:r>
              </a:p>
            </p:txBody>
          </p:sp>
          <p:sp>
            <p:nvSpPr>
              <p:cNvPr id="78" name="TextBox 77"/>
              <p:cNvSpPr txBox="1"/>
              <p:nvPr/>
            </p:nvSpPr>
            <p:spPr>
              <a:xfrm>
                <a:off x="2229808" y="5566347"/>
                <a:ext cx="878767" cy="230832"/>
              </a:xfrm>
              <a:prstGeom prst="rect">
                <a:avLst/>
              </a:prstGeom>
              <a:noFill/>
            </p:spPr>
            <p:txBody>
              <a:bodyPr wrap="none" rtlCol="0">
                <a:spAutoFit/>
              </a:bodyPr>
              <a:lstStyle/>
              <a:p>
                <a:r>
                  <a:rPr lang="en-US" sz="900" dirty="0"/>
                  <a:t>5 µg/mL CBD</a:t>
                </a:r>
              </a:p>
            </p:txBody>
          </p:sp>
          <p:sp>
            <p:nvSpPr>
              <p:cNvPr id="79" name="TextBox 78"/>
              <p:cNvSpPr txBox="1"/>
              <p:nvPr/>
            </p:nvSpPr>
            <p:spPr>
              <a:xfrm>
                <a:off x="2216556" y="5700760"/>
                <a:ext cx="942887" cy="230832"/>
              </a:xfrm>
              <a:prstGeom prst="rect">
                <a:avLst/>
              </a:prstGeom>
              <a:noFill/>
            </p:spPr>
            <p:txBody>
              <a:bodyPr wrap="none" rtlCol="0">
                <a:spAutoFit/>
              </a:bodyPr>
              <a:lstStyle/>
              <a:p>
                <a:r>
                  <a:rPr lang="en-US" sz="900" dirty="0"/>
                  <a:t>10 µg/mL CBD</a:t>
                </a:r>
              </a:p>
            </p:txBody>
          </p:sp>
          <p:sp>
            <p:nvSpPr>
              <p:cNvPr id="80" name="TextBox 79"/>
              <p:cNvSpPr txBox="1"/>
              <p:nvPr/>
            </p:nvSpPr>
            <p:spPr>
              <a:xfrm>
                <a:off x="2229808" y="5838087"/>
                <a:ext cx="870751" cy="230832"/>
              </a:xfrm>
              <a:prstGeom prst="rect">
                <a:avLst/>
              </a:prstGeom>
              <a:noFill/>
            </p:spPr>
            <p:txBody>
              <a:bodyPr wrap="none" rtlCol="0">
                <a:spAutoFit/>
              </a:bodyPr>
              <a:lstStyle/>
              <a:p>
                <a:r>
                  <a:rPr lang="en-US" sz="900" dirty="0"/>
                  <a:t>0.1% Ethanol</a:t>
                </a:r>
              </a:p>
            </p:txBody>
          </p:sp>
        </p:grpSp>
      </p:grpSp>
      <p:sp>
        <p:nvSpPr>
          <p:cNvPr id="81" name="Rectangle 80"/>
          <p:cNvSpPr/>
          <p:nvPr/>
        </p:nvSpPr>
        <p:spPr>
          <a:xfrm>
            <a:off x="389918" y="5033553"/>
            <a:ext cx="5993208" cy="1015663"/>
          </a:xfrm>
          <a:prstGeom prst="rect">
            <a:avLst/>
          </a:prstGeom>
        </p:spPr>
        <p:txBody>
          <a:bodyPr wrap="square">
            <a:spAutoFit/>
          </a:bodyPr>
          <a:lstStyle/>
          <a:p>
            <a:pPr algn="just"/>
            <a:r>
              <a:rPr lang="en-US" sz="1200" b="1" dirty="0">
                <a:latin typeface="Times New Roman" panose="02020603050405020304" pitchFamily="18" charset="0"/>
                <a:cs typeface="Times New Roman" panose="02020603050405020304" pitchFamily="18" charset="0"/>
              </a:rPr>
              <a:t>Supplementary Figure S6. </a:t>
            </a:r>
            <a:r>
              <a:rPr lang="en-US" sz="1200" dirty="0">
                <a:latin typeface="Times New Roman" panose="02020603050405020304" pitchFamily="18" charset="0"/>
                <a:cs typeface="Times New Roman" panose="02020603050405020304" pitchFamily="18" charset="0"/>
              </a:rPr>
              <a:t>Nile red staining of </a:t>
            </a:r>
            <a:r>
              <a:rPr lang="en-US" sz="1200" i="1" dirty="0">
                <a:latin typeface="Times New Roman" panose="02020603050405020304" pitchFamily="18" charset="0"/>
                <a:cs typeface="Times New Roman" panose="02020603050405020304" pitchFamily="18" charset="0"/>
              </a:rPr>
              <a:t>G. vaginalis </a:t>
            </a:r>
            <a:r>
              <a:rPr lang="en-US" sz="1200" kern="0" dirty="0">
                <a:latin typeface="Times New Roman" panose="02020603050405020304" pitchFamily="18" charset="0"/>
                <a:ea typeface="Aptos" panose="020B0004020202020204" pitchFamily="34" charset="0"/>
                <a:cs typeface="Times New Roman" panose="02020603050405020304" pitchFamily="18" charset="0"/>
              </a:rPr>
              <a:t>CI-1</a:t>
            </a:r>
            <a:r>
              <a:rPr lang="en-US" sz="1200" dirty="0">
                <a:latin typeface="Times New Roman" panose="02020603050405020304" pitchFamily="18" charset="0"/>
                <a:cs typeface="Times New Roman" panose="02020603050405020304" pitchFamily="18" charset="0"/>
              </a:rPr>
              <a:t> that have been incubated with different concentrations of CBD for 4 h (</a:t>
            </a:r>
            <a:r>
              <a:rPr lang="en-US" sz="1200" b="1" dirty="0">
                <a:latin typeface="Times New Roman" panose="02020603050405020304" pitchFamily="18" charset="0"/>
                <a:cs typeface="Times New Roman" panose="02020603050405020304" pitchFamily="18" charset="0"/>
              </a:rPr>
              <a:t>A</a:t>
            </a:r>
            <a:r>
              <a:rPr lang="en-US" sz="1200" dirty="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B</a:t>
            </a:r>
            <a:r>
              <a:rPr lang="en-US" sz="1200" dirty="0">
                <a:latin typeface="Times New Roman" panose="02020603050405020304" pitchFamily="18" charset="0"/>
                <a:cs typeface="Times New Roman" panose="02020603050405020304" pitchFamily="18" charset="0"/>
              </a:rPr>
              <a:t>) and 24 h (</a:t>
            </a:r>
            <a:r>
              <a:rPr lang="en-US" sz="1200" b="1" dirty="0">
                <a:latin typeface="Times New Roman" panose="02020603050405020304" pitchFamily="18" charset="0"/>
                <a:cs typeface="Times New Roman" panose="02020603050405020304" pitchFamily="18" charset="0"/>
              </a:rPr>
              <a:t>C</a:t>
            </a:r>
            <a:r>
              <a:rPr lang="en-US" sz="1200" dirty="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D</a:t>
            </a:r>
            <a:r>
              <a:rPr lang="en-US" sz="1200" dirty="0">
                <a:latin typeface="Times New Roman" panose="02020603050405020304" pitchFamily="18" charset="0"/>
                <a:cs typeface="Times New Roman" panose="02020603050405020304" pitchFamily="18" charset="0"/>
              </a:rPr>
              <a:t>). N=3; * </a:t>
            </a:r>
            <a:r>
              <a:rPr lang="en-US" sz="1200" i="1" dirty="0">
                <a:latin typeface="Times New Roman" panose="02020603050405020304" pitchFamily="18" charset="0"/>
                <a:cs typeface="Times New Roman" panose="02020603050405020304" pitchFamily="18" charset="0"/>
              </a:rPr>
              <a:t>p </a:t>
            </a:r>
            <a:r>
              <a:rPr lang="en-US" sz="1200" dirty="0">
                <a:latin typeface="Times New Roman" panose="02020603050405020304" pitchFamily="18" charset="0"/>
                <a:cs typeface="Times New Roman" panose="02020603050405020304" pitchFamily="18" charset="0"/>
              </a:rPr>
              <a:t>&lt; 0.05 of treated samples compared to control and 0.1% ethanol.  RFI = relative fluorescence intensity. The individual data are presented in open circles. </a:t>
            </a:r>
            <a:endParaRPr lang="he-IL" sz="1200" dirty="0">
              <a:latin typeface="Times New Roman" panose="02020603050405020304" pitchFamily="18" charset="0"/>
              <a:cs typeface="Times New Roman" panose="02020603050405020304" pitchFamily="18" charset="0"/>
            </a:endParaRPr>
          </a:p>
          <a:p>
            <a:pPr algn="just"/>
            <a:endParaRPr lang="en-US" sz="1200" dirty="0"/>
          </a:p>
        </p:txBody>
      </p:sp>
    </p:spTree>
    <p:extLst>
      <p:ext uri="{BB962C8B-B14F-4D97-AF65-F5344CB8AC3E}">
        <p14:creationId xmlns:p14="http://schemas.microsoft.com/office/powerpoint/2010/main" val="173372148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3481</TotalTime>
  <Words>2569</Words>
  <Application>Microsoft Office PowerPoint</Application>
  <PresentationFormat>A4 Paper (210x297 mm)</PresentationFormat>
  <Paragraphs>433</Paragraphs>
  <Slides>15</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0</vt:i4>
      </vt:variant>
      <vt:variant>
        <vt:lpstr>Slide Titles</vt:lpstr>
      </vt:variant>
      <vt:variant>
        <vt:i4>15</vt:i4>
      </vt:variant>
    </vt:vector>
  </HeadingPairs>
  <TitlesOfParts>
    <vt:vector size="21" baseType="lpstr">
      <vt:lpstr>Aptos</vt:lpstr>
      <vt:lpstr>Arial</vt:lpstr>
      <vt:lpstr>Calibri</vt:lpstr>
      <vt:lpstr>Palatino Linotype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Ronit</dc:creator>
  <cp:lastModifiedBy>Ronit</cp:lastModifiedBy>
  <cp:revision>154</cp:revision>
  <cp:lastPrinted>2025-01-26T18:51:32Z</cp:lastPrinted>
  <dcterms:created xsi:type="dcterms:W3CDTF">2024-03-31T12:48:55Z</dcterms:created>
  <dcterms:modified xsi:type="dcterms:W3CDTF">2025-01-30T15:40:32Z</dcterms:modified>
</cp:coreProperties>
</file>