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3"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2" autoAdjust="0"/>
    <p:restoredTop sz="94660"/>
  </p:normalViewPr>
  <p:slideViewPr>
    <p:cSldViewPr snapToGrid="0">
      <p:cViewPr varScale="1">
        <p:scale>
          <a:sx n="88" d="100"/>
          <a:sy n="88" d="100"/>
        </p:scale>
        <p:origin x="43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0AB7D-6340-471F-8C2B-6BA213224AD3}"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1968591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0AB7D-6340-471F-8C2B-6BA213224AD3}"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2458413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0AB7D-6340-471F-8C2B-6BA213224AD3}"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428516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0AB7D-6340-471F-8C2B-6BA213224AD3}"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860148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0AB7D-6340-471F-8C2B-6BA213224AD3}" type="datetimeFigureOut">
              <a:rPr lang="en-US" smtClean="0"/>
              <a:t>4/18/2019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3937704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80AB7D-6340-471F-8C2B-6BA213224AD3}"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1401802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80AB7D-6340-471F-8C2B-6BA213224AD3}" type="datetimeFigureOut">
              <a:rPr lang="en-US" smtClean="0"/>
              <a:t>4/18/2019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2575564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80AB7D-6340-471F-8C2B-6BA213224AD3}" type="datetimeFigureOut">
              <a:rPr lang="en-US" smtClean="0"/>
              <a:t>4/18/2019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2794023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0AB7D-6340-471F-8C2B-6BA213224AD3}" type="datetimeFigureOut">
              <a:rPr lang="en-US" smtClean="0"/>
              <a:t>4/18/2019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3555255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0AB7D-6340-471F-8C2B-6BA213224AD3}"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1030040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0AB7D-6340-471F-8C2B-6BA213224AD3}" type="datetimeFigureOut">
              <a:rPr lang="en-US" smtClean="0"/>
              <a:t>4/18/2019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8DF54-DA44-4997-84F5-6101F7FF1B92}" type="slidenum">
              <a:rPr lang="en-US" smtClean="0"/>
              <a:t>‹#›</a:t>
            </a:fld>
            <a:endParaRPr lang="en-US"/>
          </a:p>
        </p:txBody>
      </p:sp>
    </p:spTree>
    <p:extLst>
      <p:ext uri="{BB962C8B-B14F-4D97-AF65-F5344CB8AC3E}">
        <p14:creationId xmlns:p14="http://schemas.microsoft.com/office/powerpoint/2010/main" val="3012175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0AB7D-6340-471F-8C2B-6BA213224AD3}" type="datetimeFigureOut">
              <a:rPr lang="en-US" smtClean="0"/>
              <a:t>4/18/2019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8DF54-DA44-4997-84F5-6101F7FF1B92}" type="slidenum">
              <a:rPr lang="en-US" smtClean="0"/>
              <a:t>‹#›</a:t>
            </a:fld>
            <a:endParaRPr lang="en-US"/>
          </a:p>
        </p:txBody>
      </p:sp>
    </p:spTree>
    <p:extLst>
      <p:ext uri="{BB962C8B-B14F-4D97-AF65-F5344CB8AC3E}">
        <p14:creationId xmlns:p14="http://schemas.microsoft.com/office/powerpoint/2010/main" val="161370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7685" y="4946502"/>
            <a:ext cx="9193941" cy="923330"/>
          </a:xfrm>
          <a:prstGeom prst="rect">
            <a:avLst/>
          </a:prstGeom>
          <a:noFill/>
        </p:spPr>
        <p:txBody>
          <a:bodyPr wrap="square" rtlCol="0">
            <a:spAutoFit/>
          </a:bodyPr>
          <a:lstStyle/>
          <a:p>
            <a:r>
              <a:rPr lang="en-US" dirty="0" smtClean="0">
                <a:cs typeface="Arial" panose="020B0604020202020204" pitchFamily="34" charset="0"/>
              </a:rPr>
              <a:t>Figure S1. </a:t>
            </a:r>
            <a:r>
              <a:rPr lang="en-US" dirty="0" err="1" smtClean="0">
                <a:cs typeface="Arial" panose="020B0604020202020204" pitchFamily="34" charset="0"/>
              </a:rPr>
              <a:t>Hypersusceptibility</a:t>
            </a:r>
            <a:r>
              <a:rPr lang="en-US" dirty="0" smtClean="0">
                <a:cs typeface="Arial" panose="020B0604020202020204" pitchFamily="34" charset="0"/>
              </a:rPr>
              <a:t> growth curve of RN4220 pML100 vector (●) and RN4220 pML100::</a:t>
            </a:r>
            <a:r>
              <a:rPr lang="en-US" i="1" dirty="0" err="1" smtClean="0">
                <a:cs typeface="Arial" panose="020B0604020202020204" pitchFamily="34" charset="0"/>
              </a:rPr>
              <a:t>rnpA</a:t>
            </a:r>
            <a:r>
              <a:rPr lang="en-US" i="1" dirty="0" smtClean="0">
                <a:cs typeface="Arial" panose="020B0604020202020204" pitchFamily="34" charset="0"/>
              </a:rPr>
              <a:t>-KD </a:t>
            </a:r>
            <a:r>
              <a:rPr lang="en-US" dirty="0" smtClean="0">
                <a:cs typeface="Arial" panose="020B0604020202020204" pitchFamily="34" charset="0"/>
              </a:rPr>
              <a:t>(■) treated with (A) DMSO or (B) 0.5X MIC RNPA2000 (8 </a:t>
            </a:r>
            <a:r>
              <a:rPr lang="el-GR" dirty="0" smtClean="0">
                <a:cs typeface="Arial" panose="020B0604020202020204" pitchFamily="34" charset="0"/>
              </a:rPr>
              <a:t>μ</a:t>
            </a:r>
            <a:r>
              <a:rPr lang="en-US" dirty="0" smtClean="0">
                <a:cs typeface="Arial" panose="020B0604020202020204" pitchFamily="34" charset="0"/>
              </a:rPr>
              <a:t>g ml</a:t>
            </a:r>
            <a:r>
              <a:rPr lang="en-US" baseline="30000" dirty="0" smtClean="0">
                <a:cs typeface="Arial" panose="020B0604020202020204" pitchFamily="34" charset="0"/>
              </a:rPr>
              <a:t>-1</a:t>
            </a:r>
            <a:r>
              <a:rPr lang="en-US" dirty="0" smtClean="0">
                <a:cs typeface="Arial" panose="020B0604020202020204" pitchFamily="34" charset="0"/>
              </a:rPr>
              <a:t>). Curves are averages of two biological replicates with technical duplicates. </a:t>
            </a:r>
            <a:endParaRPr lang="en-US" i="1" dirty="0">
              <a:cs typeface="Arial" panose="020B0604020202020204" pitchFamily="34" charset="0"/>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394655" y="1594623"/>
            <a:ext cx="4428765" cy="2286000"/>
          </a:xfrm>
          <a:prstGeom prst="rect">
            <a:avLst/>
          </a:prstGeom>
        </p:spPr>
      </p:pic>
      <p:sp>
        <p:nvSpPr>
          <p:cNvPr id="19" name="TextBox 18"/>
          <p:cNvSpPr txBox="1"/>
          <p:nvPr/>
        </p:nvSpPr>
        <p:spPr>
          <a:xfrm>
            <a:off x="5949449" y="938150"/>
            <a:ext cx="309700" cy="369332"/>
          </a:xfrm>
          <a:prstGeom prst="rect">
            <a:avLst/>
          </a:prstGeom>
          <a:noFill/>
        </p:spPr>
        <p:txBody>
          <a:bodyPr wrap="none" rtlCol="0">
            <a:spAutoFit/>
          </a:bodyPr>
          <a:lstStyle/>
          <a:p>
            <a:r>
              <a:rPr lang="en-US" dirty="0" smtClean="0"/>
              <a:t>B</a:t>
            </a:r>
            <a:endParaRPr lang="en-US" dirty="0"/>
          </a:p>
        </p:txBody>
      </p:sp>
      <p:sp>
        <p:nvSpPr>
          <p:cNvPr id="20" name="TextBox 19"/>
          <p:cNvSpPr txBox="1"/>
          <p:nvPr/>
        </p:nvSpPr>
        <p:spPr>
          <a:xfrm>
            <a:off x="1023903" y="938150"/>
            <a:ext cx="317716" cy="369332"/>
          </a:xfrm>
          <a:prstGeom prst="rect">
            <a:avLst/>
          </a:prstGeom>
          <a:noFill/>
        </p:spPr>
        <p:txBody>
          <a:bodyPr wrap="none" rtlCol="0">
            <a:spAutoFit/>
          </a:bodyPr>
          <a:lstStyle/>
          <a:p>
            <a:r>
              <a:rPr lang="en-US" dirty="0"/>
              <a:t>A</a:t>
            </a: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3037" y="1350533"/>
            <a:ext cx="4246224" cy="2399559"/>
          </a:xfrm>
          <a:prstGeom prst="rect">
            <a:avLst/>
          </a:prstGeom>
        </p:spPr>
      </p:pic>
    </p:spTree>
    <p:extLst>
      <p:ext uri="{BB962C8B-B14F-4D97-AF65-F5344CB8AC3E}">
        <p14:creationId xmlns:p14="http://schemas.microsoft.com/office/powerpoint/2010/main" val="695925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t="14066"/>
          <a:stretch/>
        </p:blipFill>
        <p:spPr>
          <a:xfrm>
            <a:off x="1341619" y="1219200"/>
            <a:ext cx="3913505" cy="2577238"/>
          </a:xfrm>
          <a:prstGeom prst="rect">
            <a:avLst/>
          </a:prstGeom>
        </p:spPr>
      </p:pic>
      <p:pic>
        <p:nvPicPr>
          <p:cNvPr id="3" name="Picture 2"/>
          <p:cNvPicPr/>
          <p:nvPr/>
        </p:nvPicPr>
        <p:blipFill rotWithShape="1">
          <a:blip r:embed="rId3" cstate="print">
            <a:extLst>
              <a:ext uri="{28A0092B-C50C-407E-A947-70E740481C1C}">
                <a14:useLocalDpi xmlns:a14="http://schemas.microsoft.com/office/drawing/2010/main" val="0"/>
              </a:ext>
            </a:extLst>
          </a:blip>
          <a:srcRect t="13480"/>
          <a:stretch/>
        </p:blipFill>
        <p:spPr>
          <a:xfrm>
            <a:off x="6259149" y="1219200"/>
            <a:ext cx="3853815" cy="2578916"/>
          </a:xfrm>
          <a:prstGeom prst="rect">
            <a:avLst/>
          </a:prstGeom>
        </p:spPr>
      </p:pic>
      <p:sp>
        <p:nvSpPr>
          <p:cNvPr id="4" name="TextBox 3"/>
          <p:cNvSpPr txBox="1"/>
          <p:nvPr/>
        </p:nvSpPr>
        <p:spPr>
          <a:xfrm>
            <a:off x="5949449" y="938150"/>
            <a:ext cx="309700" cy="369332"/>
          </a:xfrm>
          <a:prstGeom prst="rect">
            <a:avLst/>
          </a:prstGeom>
          <a:noFill/>
        </p:spPr>
        <p:txBody>
          <a:bodyPr wrap="none" rtlCol="0">
            <a:spAutoFit/>
          </a:bodyPr>
          <a:lstStyle/>
          <a:p>
            <a:r>
              <a:rPr lang="en-US" dirty="0" smtClean="0"/>
              <a:t>B</a:t>
            </a:r>
            <a:endParaRPr lang="en-US" dirty="0"/>
          </a:p>
        </p:txBody>
      </p:sp>
      <p:sp>
        <p:nvSpPr>
          <p:cNvPr id="5" name="TextBox 4"/>
          <p:cNvSpPr txBox="1"/>
          <p:nvPr/>
        </p:nvSpPr>
        <p:spPr>
          <a:xfrm>
            <a:off x="1023903" y="938150"/>
            <a:ext cx="317716" cy="369332"/>
          </a:xfrm>
          <a:prstGeom prst="rect">
            <a:avLst/>
          </a:prstGeom>
          <a:noFill/>
        </p:spPr>
        <p:txBody>
          <a:bodyPr wrap="none" rtlCol="0">
            <a:spAutoFit/>
          </a:bodyPr>
          <a:lstStyle/>
          <a:p>
            <a:r>
              <a:rPr lang="en-US" dirty="0"/>
              <a:t>A</a:t>
            </a:r>
          </a:p>
        </p:txBody>
      </p:sp>
      <p:sp>
        <p:nvSpPr>
          <p:cNvPr id="7" name="TextBox 6"/>
          <p:cNvSpPr txBox="1"/>
          <p:nvPr/>
        </p:nvSpPr>
        <p:spPr>
          <a:xfrm>
            <a:off x="1341619" y="4077488"/>
            <a:ext cx="8771345" cy="1200329"/>
          </a:xfrm>
          <a:prstGeom prst="rect">
            <a:avLst/>
          </a:prstGeom>
          <a:noFill/>
        </p:spPr>
        <p:txBody>
          <a:bodyPr wrap="square" rtlCol="0">
            <a:spAutoFit/>
          </a:bodyPr>
          <a:lstStyle/>
          <a:p>
            <a:pPr algn="just"/>
            <a:r>
              <a:rPr lang="en-US" dirty="0" smtClean="0"/>
              <a:t>Figure S2. JC2 levels detected by HPLC in (A) standard curve using linear regression curve fitting and (B) Mueller Hinton broth stability time course. Concentration of JC2 in MH measured at 0, 0.5, 1, 2, 4, 8, and 16 </a:t>
            </a:r>
            <a:r>
              <a:rPr lang="en-US" dirty="0" err="1" smtClean="0"/>
              <a:t>hr</a:t>
            </a:r>
            <a:r>
              <a:rPr lang="en-US" dirty="0" smtClean="0"/>
              <a:t> calculated using the standard curve equation Y=4.578*X-19.73.</a:t>
            </a:r>
            <a:endParaRPr lang="en-US" dirty="0"/>
          </a:p>
        </p:txBody>
      </p:sp>
    </p:spTree>
    <p:extLst>
      <p:ext uri="{BB962C8B-B14F-4D97-AF65-F5344CB8AC3E}">
        <p14:creationId xmlns:p14="http://schemas.microsoft.com/office/powerpoint/2010/main" val="9199675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497</TotalTime>
  <Words>115</Words>
  <Application>Microsoft Office PowerPoint</Application>
  <PresentationFormat>Widescreen</PresentationFormat>
  <Paragraphs>6</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University of Rochester Medical Center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Colquhoun, Jennifer</dc:creator>
  <cp:lastModifiedBy>Colquhoun, Jennifer</cp:lastModifiedBy>
  <cp:revision>21</cp:revision>
  <dcterms:created xsi:type="dcterms:W3CDTF">2019-03-23T15:00:37Z</dcterms:created>
  <dcterms:modified xsi:type="dcterms:W3CDTF">2019-04-18T14:50:06Z</dcterms:modified>
</cp:coreProperties>
</file>