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14" r:id="rId2"/>
    <p:sldId id="266" r:id="rId3"/>
    <p:sldId id="267" r:id="rId4"/>
    <p:sldId id="313" r:id="rId5"/>
    <p:sldId id="272" r:id="rId6"/>
    <p:sldId id="274" r:id="rId7"/>
    <p:sldId id="277" r:id="rId8"/>
    <p:sldId id="265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2BBA6-1804-4166-975F-0D6D1ECE6EF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40D1C7-61DD-496C-9226-0ED72A1B9C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406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4174B4-AEC4-499A-856B-2CCF6D33797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0218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4174B4-AEC4-499A-856B-2CCF6D33797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6731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87C1DB-90D4-4F64-BBA7-44EF038C0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7E32B3E-FC05-4D9F-A7DB-4008976DEE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BBEF42-26C4-4982-A16B-81625AED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E68057-E9E0-4FD7-8118-8D76BBED8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9D8F6F-BE62-4726-A5A9-326E3D1D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3661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3B7CFB-5FC9-45CB-846B-E15610690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3DDEF87-7CA8-4CEF-86D4-EBD1DF19B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196D8B-E7C5-4A7E-B190-10B1DD028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DB04C5-6106-468F-AD3A-4C28B003B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786088C-0BF5-4F2C-A672-304C5FCB4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045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514A7B9-7B6A-4900-9599-D281308DE7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D663AA3-7133-4DB9-A1BB-5AA7F7ED1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347247-0BFE-4E3B-B886-C7D4C6AA7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B622BFD-ABD7-43D2-B9F8-42EC5E2B4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53E3EC-1F41-4472-ABDB-E42077D4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73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685FC1-8A62-4B78-BAF8-04CCFE8C7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DC0777D-6E38-4155-8328-6CD60E905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6F4B1AF-CCF8-4CE8-8571-86025AF00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88C051-06CA-4EDF-918C-423CA854B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BAD01AE-7607-4943-9837-6495F2F1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448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174B9-D95A-456A-8F8A-D4E6DED1A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43177BA-4D87-47DC-817D-09464C796A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74EDC68-0BE4-415F-8CCB-0694A644E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556E8A-BB96-407D-AA12-1777EF0F6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6DB75C-DE51-4C31-BCC2-E70C14205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33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F47842-9D08-4B89-8428-BA33A3105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E2F037-42C4-43BD-94F8-A3D32F6D1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82344FA-92F4-4C6E-A7E2-52EDC8BD7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F6A0734-67F7-459A-8B89-95E9D179C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B905855-C915-442E-9C93-3396F11BA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20D0BF4-D436-4DCF-9FD2-601AF2BD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02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1E5BCD-A34F-4123-A55D-82E7C7941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6BA32F4-086C-4080-90E7-2106A1603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B0D69B9-2A96-401A-9C60-B3B34CE16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67AC1E2-649D-4DE8-AA94-1A2D46B66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026B952-5FEC-4EF0-9D9E-0F4554143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21C52ED-F0D9-4159-BC50-1FB6782DD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CF5673C-C70C-49FD-9411-1103CCC0A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028642A-FEEE-4050-9497-9A025BC13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9792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D8B7D5-FED0-4613-8726-9EBF3C80B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07413B5-860D-4427-BD4D-1F0C8AA4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2184CF7-BF6D-461A-8FF3-7B8925281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89E31A4-DDA3-40EB-A198-82252CDC6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6853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C8E419-67A1-43EA-A1B8-8A80AB2AF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8CD3C6-01D3-4355-857D-AD2AE5C1D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65F8A97-30CD-47B4-85EA-5E360A32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83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3C0F8D-5630-4A5F-844C-5724DF341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C271681-0EAF-4DD7-A698-72CE336DE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9CE91E4-D0D5-428E-8B31-0F7DC5CAF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03A07C2-9FE0-43FD-B25E-00A92DA22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56F8D6-E4FE-4850-ADC6-F7BC59122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4412BA3-4328-4AD9-9776-8E946217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79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3B4E44-2060-4A76-8F4E-0F52C8A0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DC3A4F4-D099-436D-A764-B8FF045FB7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C29F00-12B6-48A0-80BD-F3DC8B8B1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4AEBFA-138E-40F9-BA64-F9C9AECEB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AA7C0EB-DC29-4801-ABA5-EE3B28439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69E02CF-9FF1-4C0C-8967-5EDE10CC0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78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747C531-CA9A-4D55-805D-426ED83DA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F45FB82-AA62-4B36-A35A-0888C9DAB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1524F25-338F-4810-8559-59F41EF418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64D78-5C31-4A17-87C7-C10DA370442E}" type="datetimeFigureOut">
              <a:rPr lang="ko-KR" altLang="en-US" smtClean="0"/>
              <a:t>2021-12-01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1270B9A-81D7-4BF5-92CA-D93E318CB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00C6E2-B460-46A1-9A2A-A1F2F22E9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33272-0E11-466C-A560-9031F7F33D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65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"/><Relationship Id="rId3" Type="http://schemas.openxmlformats.org/officeDocument/2006/relationships/image" Target="../media/image9.PNG"/><Relationship Id="rId7" Type="http://schemas.openxmlformats.org/officeDocument/2006/relationships/image" Target="../media/image1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"/><Relationship Id="rId11" Type="http://schemas.openxmlformats.org/officeDocument/2006/relationships/image" Target="../media/image17.tif"/><Relationship Id="rId5" Type="http://schemas.openxmlformats.org/officeDocument/2006/relationships/image" Target="../media/image11.PNG"/><Relationship Id="rId10" Type="http://schemas.openxmlformats.org/officeDocument/2006/relationships/image" Target="../media/image16.tif"/><Relationship Id="rId4" Type="http://schemas.openxmlformats.org/officeDocument/2006/relationships/image" Target="../media/image10.PNG"/><Relationship Id="rId9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옥외설치물, 다채로운이(가) 표시된 사진&#10;&#10;자동 생성된 설명">
            <a:extLst>
              <a:ext uri="{FF2B5EF4-FFF2-40B4-BE49-F238E27FC236}">
                <a16:creationId xmlns:a16="http://schemas.microsoft.com/office/drawing/2014/main" id="{A60809DA-B166-4AA2-BF97-E551906DA1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46" b="27383"/>
          <a:stretch/>
        </p:blipFill>
        <p:spPr>
          <a:xfrm>
            <a:off x="4283606" y="1989000"/>
            <a:ext cx="3852555" cy="2880000"/>
          </a:xfrm>
          <a:prstGeom prst="rect">
            <a:avLst/>
          </a:prstGeom>
        </p:spPr>
      </p:pic>
      <p:pic>
        <p:nvPicPr>
          <p:cNvPr id="5" name="그림 4" descr="밤하늘이(가) 표시된 사진&#10;&#10;자동 생성된 설명">
            <a:extLst>
              <a:ext uri="{FF2B5EF4-FFF2-40B4-BE49-F238E27FC236}">
                <a16:creationId xmlns:a16="http://schemas.microsoft.com/office/drawing/2014/main" id="{02BEB077-B307-4DE0-8C6A-60B1817A6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49" b="27379"/>
          <a:stretch/>
        </p:blipFill>
        <p:spPr>
          <a:xfrm>
            <a:off x="347606" y="1991448"/>
            <a:ext cx="3841564" cy="288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DDABEC-8E60-4E90-A5A8-892FB3475C9E}"/>
              </a:ext>
            </a:extLst>
          </p:cNvPr>
          <p:cNvSpPr txBox="1"/>
          <p:nvPr/>
        </p:nvSpPr>
        <p:spPr>
          <a:xfrm>
            <a:off x="2368657" y="1988886"/>
            <a:ext cx="17814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FF0000"/>
                </a:solidFill>
              </a:rPr>
              <a:t>OLIG2</a:t>
            </a:r>
            <a:r>
              <a:rPr lang="en-US" altLang="ko-KR" sz="2200" b="1" dirty="0"/>
              <a:t> </a:t>
            </a:r>
            <a:r>
              <a:rPr lang="en-US" altLang="ko-KR" sz="2200" b="1" dirty="0">
                <a:solidFill>
                  <a:srgbClr val="0070C0"/>
                </a:solidFill>
              </a:rPr>
              <a:t>DAPI</a:t>
            </a:r>
            <a:endParaRPr lang="ko-KR" altLang="en-US" sz="2200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C0D3A5-308B-4CD6-8F73-22EBE397FA24}"/>
              </a:ext>
            </a:extLst>
          </p:cNvPr>
          <p:cNvSpPr txBox="1"/>
          <p:nvPr/>
        </p:nvSpPr>
        <p:spPr>
          <a:xfrm>
            <a:off x="5809771" y="1988886"/>
            <a:ext cx="20054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200" b="1" dirty="0">
                <a:solidFill>
                  <a:srgbClr val="FF0000"/>
                </a:solidFill>
              </a:rPr>
              <a:t>NG2</a:t>
            </a:r>
            <a:r>
              <a:rPr lang="en-US" altLang="ko-KR" sz="2200" b="1" dirty="0"/>
              <a:t> </a:t>
            </a:r>
            <a:r>
              <a:rPr lang="en-US" altLang="ko-KR" sz="2200" b="1" dirty="0">
                <a:solidFill>
                  <a:srgbClr val="92D050"/>
                </a:solidFill>
              </a:rPr>
              <a:t>A2B5</a:t>
            </a:r>
            <a:r>
              <a:rPr lang="en-US" altLang="ko-KR" sz="2200" b="1" dirty="0"/>
              <a:t> </a:t>
            </a:r>
            <a:r>
              <a:rPr lang="en-US" altLang="ko-KR" sz="2200" b="1" dirty="0">
                <a:solidFill>
                  <a:srgbClr val="0070C0"/>
                </a:solidFill>
              </a:rPr>
              <a:t>DAPI</a:t>
            </a:r>
            <a:endParaRPr lang="ko-KR" altLang="en-US" sz="2200" b="1" dirty="0">
              <a:solidFill>
                <a:srgbClr val="0070C0"/>
              </a:solidFill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C820BC8E-9B5A-434A-86E9-58E4DB6BD2CC}"/>
              </a:ext>
            </a:extLst>
          </p:cNvPr>
          <p:cNvCxnSpPr>
            <a:cxnSpLocks/>
          </p:cNvCxnSpPr>
          <p:nvPr/>
        </p:nvCxnSpPr>
        <p:spPr>
          <a:xfrm>
            <a:off x="7647856" y="4717404"/>
            <a:ext cx="33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96EA2F0-0DF3-4C69-B49B-EF2CA005373F}"/>
              </a:ext>
            </a:extLst>
          </p:cNvPr>
          <p:cNvSpPr txBox="1"/>
          <p:nvPr/>
        </p:nvSpPr>
        <p:spPr>
          <a:xfrm>
            <a:off x="3412518" y="1514086"/>
            <a:ext cx="200247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300" b="1" dirty="0" err="1"/>
              <a:t>hiPSCs</a:t>
            </a:r>
            <a:r>
              <a:rPr lang="en-US" altLang="ko-KR" sz="2300" b="1" dirty="0"/>
              <a:t> (NL1)</a:t>
            </a:r>
            <a:endParaRPr lang="ko-KR" altLang="en-US" sz="23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E15C2F-05F2-4427-AAC2-2267CBBFAEC3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AFD4AB-82E4-44D9-8953-E85E1FD24E00}"/>
              </a:ext>
            </a:extLst>
          </p:cNvPr>
          <p:cNvSpPr txBox="1"/>
          <p:nvPr/>
        </p:nvSpPr>
        <p:spPr>
          <a:xfrm>
            <a:off x="273906" y="5070854"/>
            <a:ext cx="11400348" cy="69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S1. Differentiation of OPCs from </a:t>
            </a:r>
            <a:r>
              <a:rPr lang="en-US" altLang="ko-KR" sz="1400" b="1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hiPSC</a:t>
            </a:r>
            <a:r>
              <a:rPr lang="en-US" altLang="ko-KR" sz="1400" b="1" kern="100" dirty="0" err="1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</a:t>
            </a:r>
            <a:r>
              <a:rPr lang="en-US" altLang="ko-KR" sz="1400" b="1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(NL1 line)</a:t>
            </a: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(A-B) Representative fluorescence images of OLIG2-, NG2-, and A2B5-positive OPCs from </a:t>
            </a:r>
            <a:r>
              <a:rPr lang="en-US" altLang="ko-KR" sz="1400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hiPSCs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 Scale Bar: 20 µm. (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C) Quantitation of cells positive for the indicated markers.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0BADAE-72D9-465B-AD1C-8794D2A8CAD7}"/>
              </a:ext>
            </a:extLst>
          </p:cNvPr>
          <p:cNvSpPr txBox="1"/>
          <p:nvPr/>
        </p:nvSpPr>
        <p:spPr>
          <a:xfrm>
            <a:off x="8177609" y="2006016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/>
              <a:t>C</a:t>
            </a:r>
            <a:endParaRPr lang="ko-KR" altLang="en-US" sz="2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9AB409-C02E-4DE0-A442-6342095A2415}"/>
              </a:ext>
            </a:extLst>
          </p:cNvPr>
          <p:cNvSpPr txBox="1"/>
          <p:nvPr/>
        </p:nvSpPr>
        <p:spPr>
          <a:xfrm>
            <a:off x="360589" y="2019663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</a:rPr>
              <a:t>A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01EBF3-43BA-4F25-8241-5F81A1ABCB14}"/>
              </a:ext>
            </a:extLst>
          </p:cNvPr>
          <p:cNvSpPr txBox="1"/>
          <p:nvPr/>
        </p:nvSpPr>
        <p:spPr>
          <a:xfrm>
            <a:off x="4294652" y="1988829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</a:rPr>
              <a:t>B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1CDEA2D-E6CC-4680-93EF-33A3E18DAE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618" y="2455359"/>
            <a:ext cx="3574776" cy="2484647"/>
          </a:xfrm>
          <a:prstGeom prst="rect">
            <a:avLst/>
          </a:prstGeom>
        </p:spPr>
      </p:pic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31343EA0-3AE5-4C90-B290-66B56E7A4FCC}"/>
              </a:ext>
            </a:extLst>
          </p:cNvPr>
          <p:cNvCxnSpPr>
            <a:cxnSpLocks/>
          </p:cNvCxnSpPr>
          <p:nvPr/>
        </p:nvCxnSpPr>
        <p:spPr>
          <a:xfrm>
            <a:off x="3689810" y="4717404"/>
            <a:ext cx="334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624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05A0D4-B0DD-4EA8-88AB-A3668977114F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S2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_x345789712">
            <a:extLst>
              <a:ext uri="{FF2B5EF4-FFF2-40B4-BE49-F238E27FC236}">
                <a16:creationId xmlns:a16="http://schemas.microsoft.com/office/drawing/2014/main" id="{E784D0C9-4DB2-4F22-9D17-6A89905402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41"/>
          <a:stretch/>
        </p:blipFill>
        <p:spPr bwMode="auto">
          <a:xfrm>
            <a:off x="3167443" y="948829"/>
            <a:ext cx="4800900" cy="342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AB15D9-4B4B-4AEB-BA44-0851BF2FAAF0}"/>
              </a:ext>
            </a:extLst>
          </p:cNvPr>
          <p:cNvSpPr txBox="1"/>
          <p:nvPr/>
        </p:nvSpPr>
        <p:spPr>
          <a:xfrm>
            <a:off x="355338" y="4563418"/>
            <a:ext cx="11196320" cy="1668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S2. Optimizing virus titers for gene transduction.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OPCs were seeded on Matrigel at a density of 2.5 × 10</a:t>
            </a:r>
            <a:r>
              <a:rPr lang="en-US" altLang="ko-KR" sz="14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4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cells/cm</a:t>
            </a:r>
            <a:r>
              <a:rPr lang="en-US" altLang="ko-KR" sz="1400" kern="100" baseline="30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2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and infected with GFP-expressing lentivirus at various multiplicity of infections a day later. Viability was measured using CCK-8 assay 48 hours post viral infection and presented as the percentage for the measurement of the cells initially seeded (the y-axis on the left). Infection efficiency was measured by counting GFP-positive cells 48 hours post viral infection and presented as represents the percentage of GFP-positive cells among the total cells (the y-axis on the right).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D84FBE-E4E3-44A7-A329-0E00331A0E47}"/>
              </a:ext>
            </a:extLst>
          </p:cNvPr>
          <p:cNvSpPr txBox="1"/>
          <p:nvPr/>
        </p:nvSpPr>
        <p:spPr>
          <a:xfrm>
            <a:off x="7968343" y="1645920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/>
              <a:t>Cell viability</a:t>
            </a:r>
            <a:endParaRPr lang="ko-KR" altLang="en-US" sz="1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1E046F-BB64-43FE-B7EF-9F2E40D29791}"/>
              </a:ext>
            </a:extLst>
          </p:cNvPr>
          <p:cNvSpPr txBox="1"/>
          <p:nvPr/>
        </p:nvSpPr>
        <p:spPr>
          <a:xfrm>
            <a:off x="7968343" y="1885249"/>
            <a:ext cx="28626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rgbClr val="FF0000"/>
                </a:solidFill>
              </a:rPr>
              <a:t>Infection efficiency (% of GFP+ cells)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40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8B53D9-3319-4202-9518-3BDB4261A220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S3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CBFFD9D-AAE1-44BB-9005-C186F1858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702" y="1330212"/>
            <a:ext cx="6568336" cy="40172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8E4F26-9D37-42FE-AA6E-2499B22EB33C}"/>
              </a:ext>
            </a:extLst>
          </p:cNvPr>
          <p:cNvSpPr txBox="1"/>
          <p:nvPr/>
        </p:nvSpPr>
        <p:spPr>
          <a:xfrm>
            <a:off x="395826" y="5456668"/>
            <a:ext cx="11400348" cy="1022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S3. Comparison of the levels of </a:t>
            </a:r>
            <a:r>
              <a:rPr lang="en-US" altLang="ko-KR" sz="1400" b="1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SOX10</a:t>
            </a: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expression in OPCs infected with SOX10-lentivirus on various substrates.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Quantitative RT-PCR was performed to measure the level of exogenous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SOX10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expression on various substrates 48 hours post-viral infection. Statistical significance was tested using one-way ANOVA with Tukey's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post-hoc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test. </a:t>
            </a:r>
            <a:r>
              <a:rPr lang="en-US" altLang="ko-KR" sz="1400" kern="100" dirty="0" err="1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n.s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.: not significant.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77FA33-BC5C-417A-BDA5-9CD83A50D1FE}"/>
              </a:ext>
            </a:extLst>
          </p:cNvPr>
          <p:cNvSpPr txBox="1"/>
          <p:nvPr/>
        </p:nvSpPr>
        <p:spPr>
          <a:xfrm>
            <a:off x="6461760" y="1350532"/>
            <a:ext cx="2295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70790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별, 옥외설치물, 옅은, 밤하늘이(가) 표시된 사진&#10;&#10;자동 생성된 설명">
            <a:extLst>
              <a:ext uri="{FF2B5EF4-FFF2-40B4-BE49-F238E27FC236}">
                <a16:creationId xmlns:a16="http://schemas.microsoft.com/office/drawing/2014/main" id="{31D464C6-3EBB-4128-AF20-71C7C8C9B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08" y="1670758"/>
            <a:ext cx="3752675" cy="2814506"/>
          </a:xfrm>
          <a:prstGeom prst="rect">
            <a:avLst/>
          </a:prstGeom>
        </p:spPr>
      </p:pic>
      <p:pic>
        <p:nvPicPr>
          <p:cNvPr id="5" name="그림 4" descr="나무, 실외, 별, 옅은이(가) 표시된 사진&#10;&#10;자동 생성된 설명">
            <a:extLst>
              <a:ext uri="{FF2B5EF4-FFF2-40B4-BE49-F238E27FC236}">
                <a16:creationId xmlns:a16="http://schemas.microsoft.com/office/drawing/2014/main" id="{8C1A6EF3-65A9-4CAC-9107-D516F73091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75" y="1670758"/>
            <a:ext cx="3752675" cy="2814506"/>
          </a:xfrm>
          <a:prstGeom prst="rect">
            <a:avLst/>
          </a:prstGeom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47AB72DA-40B1-45DC-8E69-A9CAF86AAEBA}"/>
              </a:ext>
            </a:extLst>
          </p:cNvPr>
          <p:cNvSpPr/>
          <p:nvPr/>
        </p:nvSpPr>
        <p:spPr>
          <a:xfrm rot="19141576">
            <a:off x="2384840" y="3133216"/>
            <a:ext cx="185562" cy="4597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화살표: 오른쪽 7">
            <a:extLst>
              <a:ext uri="{FF2B5EF4-FFF2-40B4-BE49-F238E27FC236}">
                <a16:creationId xmlns:a16="http://schemas.microsoft.com/office/drawing/2014/main" id="{1E613680-A4BA-47D2-BE47-4CF2C2DAA462}"/>
              </a:ext>
            </a:extLst>
          </p:cNvPr>
          <p:cNvSpPr/>
          <p:nvPr/>
        </p:nvSpPr>
        <p:spPr>
          <a:xfrm rot="19141576">
            <a:off x="5489444" y="2357213"/>
            <a:ext cx="185562" cy="4597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9E33DE22-4E59-4D6F-AAB1-E21E2B0395B6}"/>
              </a:ext>
            </a:extLst>
          </p:cNvPr>
          <p:cNvSpPr/>
          <p:nvPr/>
        </p:nvSpPr>
        <p:spPr>
          <a:xfrm rot="19141576">
            <a:off x="5809484" y="2616293"/>
            <a:ext cx="185562" cy="4597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A767D5B3-B1F3-46E8-96FE-13C04D374C4B}"/>
              </a:ext>
            </a:extLst>
          </p:cNvPr>
          <p:cNvSpPr/>
          <p:nvPr/>
        </p:nvSpPr>
        <p:spPr>
          <a:xfrm rot="8071820">
            <a:off x="5656021" y="3827873"/>
            <a:ext cx="185562" cy="4597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화살표: 오른쪽 10">
            <a:extLst>
              <a:ext uri="{FF2B5EF4-FFF2-40B4-BE49-F238E27FC236}">
                <a16:creationId xmlns:a16="http://schemas.microsoft.com/office/drawing/2014/main" id="{3EDE2B39-C120-49FC-8AE6-CCAA23A8ABD9}"/>
              </a:ext>
            </a:extLst>
          </p:cNvPr>
          <p:cNvSpPr/>
          <p:nvPr/>
        </p:nvSpPr>
        <p:spPr>
          <a:xfrm rot="8071820">
            <a:off x="7112887" y="3055022"/>
            <a:ext cx="185562" cy="45975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F19282-1A9D-474C-B217-A0A40B6D049D}"/>
              </a:ext>
            </a:extLst>
          </p:cNvPr>
          <p:cNvSpPr txBox="1"/>
          <p:nvPr/>
        </p:nvSpPr>
        <p:spPr>
          <a:xfrm>
            <a:off x="6417394" y="1663839"/>
            <a:ext cx="184005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300" b="1" dirty="0">
                <a:solidFill>
                  <a:srgbClr val="FF0000"/>
                </a:solidFill>
              </a:rPr>
              <a:t>O4</a:t>
            </a:r>
            <a:r>
              <a:rPr lang="en-US" altLang="ko-KR" sz="2300" b="1" dirty="0"/>
              <a:t> </a:t>
            </a:r>
            <a:r>
              <a:rPr lang="en-US" altLang="ko-KR" sz="2300" b="1" dirty="0">
                <a:solidFill>
                  <a:srgbClr val="00B050"/>
                </a:solidFill>
              </a:rPr>
              <a:t>MBP</a:t>
            </a:r>
            <a:r>
              <a:rPr lang="en-US" altLang="ko-KR" sz="2300" b="1" dirty="0"/>
              <a:t> </a:t>
            </a:r>
            <a:r>
              <a:rPr lang="en-US" altLang="ko-KR" sz="2300" b="1" dirty="0">
                <a:solidFill>
                  <a:srgbClr val="0070C0"/>
                </a:solidFill>
              </a:rPr>
              <a:t>DAPI</a:t>
            </a:r>
            <a:endParaRPr lang="ko-KR" altLang="en-US" sz="2300" b="1" dirty="0">
              <a:solidFill>
                <a:srgbClr val="0070C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AA5DC8-A05B-4602-AF09-3F4B5831C168}"/>
              </a:ext>
            </a:extLst>
          </p:cNvPr>
          <p:cNvSpPr txBox="1"/>
          <p:nvPr/>
        </p:nvSpPr>
        <p:spPr>
          <a:xfrm>
            <a:off x="756077" y="3943190"/>
            <a:ext cx="68159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300" b="1" dirty="0">
                <a:solidFill>
                  <a:schemeClr val="bg1"/>
                </a:solidFill>
              </a:rPr>
              <a:t>MG</a:t>
            </a:r>
            <a:endParaRPr lang="ko-KR" altLang="en-US" sz="2300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4E5E70-CA88-478F-B255-32F931B9FBFD}"/>
              </a:ext>
            </a:extLst>
          </p:cNvPr>
          <p:cNvSpPr txBox="1"/>
          <p:nvPr/>
        </p:nvSpPr>
        <p:spPr>
          <a:xfrm>
            <a:off x="4526964" y="3933123"/>
            <a:ext cx="97013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300" b="1" dirty="0">
                <a:solidFill>
                  <a:schemeClr val="bg1"/>
                </a:solidFill>
              </a:rPr>
              <a:t>VNP2</a:t>
            </a:r>
            <a:endParaRPr lang="ko-KR" altLang="en-US" sz="2300" b="1" dirty="0">
              <a:solidFill>
                <a:schemeClr val="bg1"/>
              </a:solidFill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26CBE71-EC8A-47A1-9142-372BD8C445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2" t="3774" r="4741" b="8292"/>
          <a:stretch/>
        </p:blipFill>
        <p:spPr>
          <a:xfrm>
            <a:off x="8636305" y="1990159"/>
            <a:ext cx="2767438" cy="25197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440CB23-2C66-498D-9192-FD9DEE8ABA1D}"/>
              </a:ext>
            </a:extLst>
          </p:cNvPr>
          <p:cNvSpPr txBox="1"/>
          <p:nvPr/>
        </p:nvSpPr>
        <p:spPr>
          <a:xfrm>
            <a:off x="3685654" y="1231210"/>
            <a:ext cx="200247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300" b="1" dirty="0" err="1"/>
              <a:t>hiPSCs</a:t>
            </a:r>
            <a:r>
              <a:rPr lang="en-US" altLang="ko-KR" sz="2300" b="1" dirty="0"/>
              <a:t> (NL1)</a:t>
            </a:r>
            <a:endParaRPr lang="ko-KR" altLang="en-US" sz="23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7B5A9C-5CA9-4FAF-8283-F568579F2F16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S4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05E2A0-798F-481A-840F-59425CA00B17}"/>
              </a:ext>
            </a:extLst>
          </p:cNvPr>
          <p:cNvSpPr txBox="1"/>
          <p:nvPr/>
        </p:nvSpPr>
        <p:spPr>
          <a:xfrm>
            <a:off x="256489" y="4744534"/>
            <a:ext cx="11400348" cy="1022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S4. Differentiation of oligodendrocytes from </a:t>
            </a:r>
            <a:r>
              <a:rPr lang="en-US" altLang="ko-KR" sz="1400" b="1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hiPSC</a:t>
            </a:r>
            <a:r>
              <a:rPr lang="en-US" altLang="ko-KR" sz="1400" b="1" kern="100" dirty="0" err="1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</a:t>
            </a:r>
            <a:r>
              <a:rPr lang="en-US" altLang="ko-KR" sz="1400" b="1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(NL1 line)</a:t>
            </a: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(A-B) Representative fluorescence images of O4-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and MBP-positive oligodendrocytes. Arrows indicate O4/MBP double-positive cells. 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Bar: 20 µm. (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C) Quantitation of marker-positive cells revealed that more MBP-positive cells were generated on VNP2 than on Matrigel. * P&lt;0.05, Student </a:t>
            </a:r>
            <a:r>
              <a:rPr lang="en-US" altLang="ko-KR" sz="1400" i="1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-test.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7C90EB-C75F-405A-8CB7-F090FD57B2A4}"/>
              </a:ext>
            </a:extLst>
          </p:cNvPr>
          <p:cNvSpPr txBox="1"/>
          <p:nvPr/>
        </p:nvSpPr>
        <p:spPr>
          <a:xfrm>
            <a:off x="8315383" y="1678321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/>
              <a:t>C</a:t>
            </a:r>
            <a:endParaRPr lang="ko-KR" altLang="en-US" sz="2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EA016E-2160-4647-A4D2-3FEE973F85A3}"/>
              </a:ext>
            </a:extLst>
          </p:cNvPr>
          <p:cNvSpPr txBox="1"/>
          <p:nvPr/>
        </p:nvSpPr>
        <p:spPr>
          <a:xfrm>
            <a:off x="712532" y="1677486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</a:rPr>
              <a:t>A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14F07A-8930-416F-9DD3-C89B14B9A435}"/>
              </a:ext>
            </a:extLst>
          </p:cNvPr>
          <p:cNvSpPr txBox="1"/>
          <p:nvPr/>
        </p:nvSpPr>
        <p:spPr>
          <a:xfrm>
            <a:off x="4516811" y="1670758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</a:rPr>
              <a:t>B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06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그림 44">
            <a:extLst>
              <a:ext uri="{FF2B5EF4-FFF2-40B4-BE49-F238E27FC236}">
                <a16:creationId xmlns:a16="http://schemas.microsoft.com/office/drawing/2014/main" id="{67967EB9-6641-4A3E-BECA-2819530C1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107" y="2636698"/>
            <a:ext cx="2138490" cy="1949081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EC77DDEF-C477-406B-9E58-1B42FDF6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72" y="639367"/>
            <a:ext cx="2148135" cy="2099997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CDB8A0A7-8047-46FF-A398-4B3DBD769B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107" y="4574402"/>
            <a:ext cx="2138491" cy="2039027"/>
          </a:xfrm>
          <a:prstGeom prst="rect">
            <a:avLst/>
          </a:prstGeom>
        </p:spPr>
      </p:pic>
      <p:pic>
        <p:nvPicPr>
          <p:cNvPr id="18" name="그림 17" descr="사람들, 군중, 옥외설치물, 별이(가) 표시된 사진&#10;&#10;자동 생성된 설명">
            <a:extLst>
              <a:ext uri="{FF2B5EF4-FFF2-40B4-BE49-F238E27FC236}">
                <a16:creationId xmlns:a16="http://schemas.microsoft.com/office/drawing/2014/main" id="{C3FC0971-6B7B-45EE-B92B-8B7D2D70F7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52" y="4620556"/>
            <a:ext cx="2678431" cy="2008823"/>
          </a:xfrm>
          <a:prstGeom prst="rect">
            <a:avLst/>
          </a:prstGeom>
        </p:spPr>
      </p:pic>
      <p:pic>
        <p:nvPicPr>
          <p:cNvPr id="6" name="그림 5" descr="어두운, 강장동물, 시청, 밤하늘이(가) 표시된 사진&#10;&#10;자동 생성된 설명">
            <a:extLst>
              <a:ext uri="{FF2B5EF4-FFF2-40B4-BE49-F238E27FC236}">
                <a16:creationId xmlns:a16="http://schemas.microsoft.com/office/drawing/2014/main" id="{20E17414-25AD-447F-862F-83A8FED713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914" y="4624831"/>
            <a:ext cx="2678431" cy="2008823"/>
          </a:xfrm>
          <a:prstGeom prst="rect">
            <a:avLst/>
          </a:prstGeom>
        </p:spPr>
      </p:pic>
      <p:pic>
        <p:nvPicPr>
          <p:cNvPr id="16" name="그림 15" descr="자주색, 어두운, 대양저, 밤하늘이(가) 표시된 사진&#10;&#10;자동 생성된 설명">
            <a:extLst>
              <a:ext uri="{FF2B5EF4-FFF2-40B4-BE49-F238E27FC236}">
                <a16:creationId xmlns:a16="http://schemas.microsoft.com/office/drawing/2014/main" id="{A804AF5D-2892-4E16-9BF6-7EA2317322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64" y="546013"/>
            <a:ext cx="2678432" cy="20088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F2581D9-BDE3-4343-856A-A6915D9F924B}"/>
              </a:ext>
            </a:extLst>
          </p:cNvPr>
          <p:cNvSpPr txBox="1"/>
          <p:nvPr/>
        </p:nvSpPr>
        <p:spPr>
          <a:xfrm>
            <a:off x="491660" y="4609442"/>
            <a:ext cx="2434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Caspase-3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AC92A6-D696-415F-8EB4-5F3D9835B5DA}"/>
              </a:ext>
            </a:extLst>
          </p:cNvPr>
          <p:cNvSpPr txBox="1"/>
          <p:nvPr/>
        </p:nvSpPr>
        <p:spPr>
          <a:xfrm>
            <a:off x="3415200" y="4619883"/>
            <a:ext cx="2203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Caspase-3</a:t>
            </a:r>
            <a:r>
              <a:rPr lang="en-US" altLang="ko-KR" sz="2000" b="1" dirty="0"/>
              <a:t>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6CB20F-B16E-45DB-8534-F35759A53C18}"/>
              </a:ext>
            </a:extLst>
          </p:cNvPr>
          <p:cNvSpPr txBox="1"/>
          <p:nvPr/>
        </p:nvSpPr>
        <p:spPr>
          <a:xfrm>
            <a:off x="491658" y="6279710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MG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5DCF26-9293-48C0-9D34-ACAB5C3ECEE1}"/>
              </a:ext>
            </a:extLst>
          </p:cNvPr>
          <p:cNvSpPr txBox="1"/>
          <p:nvPr/>
        </p:nvSpPr>
        <p:spPr>
          <a:xfrm>
            <a:off x="3492354" y="6290152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VNP2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pic>
        <p:nvPicPr>
          <p:cNvPr id="17" name="그림 16" descr="식물, 밤하늘이(가) 표시된 사진&#10;&#10;자동 생성된 설명">
            <a:extLst>
              <a:ext uri="{FF2B5EF4-FFF2-40B4-BE49-F238E27FC236}">
                <a16:creationId xmlns:a16="http://schemas.microsoft.com/office/drawing/2014/main" id="{522EFA4D-E360-4CBC-9224-CF3DFCA2DA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640" y="2576956"/>
            <a:ext cx="2678431" cy="2008823"/>
          </a:xfrm>
          <a:prstGeom prst="rect">
            <a:avLst/>
          </a:prstGeom>
        </p:spPr>
      </p:pic>
      <p:pic>
        <p:nvPicPr>
          <p:cNvPr id="21" name="그림 20" descr="밤하늘이(가) 표시된 사진&#10;&#10;자동 생성된 설명">
            <a:extLst>
              <a:ext uri="{FF2B5EF4-FFF2-40B4-BE49-F238E27FC236}">
                <a16:creationId xmlns:a16="http://schemas.microsoft.com/office/drawing/2014/main" id="{99961A70-B59F-4799-8D3D-23B4A61CD2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59" y="2576955"/>
            <a:ext cx="2678432" cy="2008824"/>
          </a:xfrm>
          <a:prstGeom prst="rect">
            <a:avLst/>
          </a:prstGeom>
        </p:spPr>
      </p:pic>
      <p:pic>
        <p:nvPicPr>
          <p:cNvPr id="23" name="그림 22" descr="군중이(가) 표시된 사진&#10;&#10;자동 생성된 설명">
            <a:extLst>
              <a:ext uri="{FF2B5EF4-FFF2-40B4-BE49-F238E27FC236}">
                <a16:creationId xmlns:a16="http://schemas.microsoft.com/office/drawing/2014/main" id="{6782EBF3-3CDD-4DF6-A8C0-B32E22A1872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59" y="544467"/>
            <a:ext cx="2678433" cy="200882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767E093-9484-45FC-84D2-A58FB193901E}"/>
              </a:ext>
            </a:extLst>
          </p:cNvPr>
          <p:cNvSpPr txBox="1"/>
          <p:nvPr/>
        </p:nvSpPr>
        <p:spPr>
          <a:xfrm>
            <a:off x="506102" y="4247225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MG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8ECB39-E201-4EC6-9E12-40B3AD194022}"/>
              </a:ext>
            </a:extLst>
          </p:cNvPr>
          <p:cNvSpPr txBox="1"/>
          <p:nvPr/>
        </p:nvSpPr>
        <p:spPr>
          <a:xfrm>
            <a:off x="491659" y="2204050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MG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45207E6-B5C1-41C0-B5ED-B5C43E16C07A}"/>
              </a:ext>
            </a:extLst>
          </p:cNvPr>
          <p:cNvSpPr txBox="1"/>
          <p:nvPr/>
        </p:nvSpPr>
        <p:spPr>
          <a:xfrm>
            <a:off x="3400914" y="4247225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VNP2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0356DF-3DC8-4942-B39C-0B44EDC612BD}"/>
              </a:ext>
            </a:extLst>
          </p:cNvPr>
          <p:cNvSpPr txBox="1"/>
          <p:nvPr/>
        </p:nvSpPr>
        <p:spPr>
          <a:xfrm>
            <a:off x="3463453" y="2204050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</a:rPr>
              <a:t>VNP2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B9154F-F9D5-4E3F-AD80-565A93D66782}"/>
              </a:ext>
            </a:extLst>
          </p:cNvPr>
          <p:cNvSpPr txBox="1"/>
          <p:nvPr/>
        </p:nvSpPr>
        <p:spPr>
          <a:xfrm>
            <a:off x="457981" y="554625"/>
            <a:ext cx="2434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Olig2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C7CCA70-FC2E-48CD-882D-7E372EDA840A}"/>
              </a:ext>
            </a:extLst>
          </p:cNvPr>
          <p:cNvSpPr txBox="1"/>
          <p:nvPr/>
        </p:nvSpPr>
        <p:spPr>
          <a:xfrm>
            <a:off x="3389240" y="579624"/>
            <a:ext cx="2434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Olig2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884692C-A631-4DF4-9DFA-7681392C5A34}"/>
              </a:ext>
            </a:extLst>
          </p:cNvPr>
          <p:cNvSpPr txBox="1"/>
          <p:nvPr/>
        </p:nvSpPr>
        <p:spPr>
          <a:xfrm>
            <a:off x="457981" y="2576956"/>
            <a:ext cx="2434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00B050"/>
                </a:solidFill>
              </a:rPr>
              <a:t>Ki67</a:t>
            </a:r>
            <a:r>
              <a:rPr lang="en-US" altLang="ko-KR" sz="2000" b="1" dirty="0">
                <a:solidFill>
                  <a:srgbClr val="FF0000"/>
                </a:solidFill>
              </a:rPr>
              <a:t>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77BDDB5-0BE7-4423-8673-841FA4CAAF84}"/>
              </a:ext>
            </a:extLst>
          </p:cNvPr>
          <p:cNvSpPr txBox="1"/>
          <p:nvPr/>
        </p:nvSpPr>
        <p:spPr>
          <a:xfrm>
            <a:off x="3400914" y="2576956"/>
            <a:ext cx="24345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00B050"/>
                </a:solidFill>
              </a:rPr>
              <a:t>Ki67</a:t>
            </a:r>
            <a:r>
              <a:rPr lang="en-US" altLang="ko-KR" sz="2000" b="1" dirty="0">
                <a:solidFill>
                  <a:srgbClr val="FF0000"/>
                </a:solidFill>
              </a:rPr>
              <a:t> </a:t>
            </a:r>
            <a:r>
              <a:rPr lang="en-US" altLang="ko-KR" sz="2000" b="1" dirty="0">
                <a:solidFill>
                  <a:srgbClr val="0070C0"/>
                </a:solidFill>
              </a:rPr>
              <a:t>DAPI</a:t>
            </a:r>
            <a:endParaRPr lang="ko-KR" altLang="en-US" sz="2000" b="1" dirty="0">
              <a:solidFill>
                <a:srgbClr val="0070C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F68021-912E-4714-BEB0-EF79ABCE2D50}"/>
              </a:ext>
            </a:extLst>
          </p:cNvPr>
          <p:cNvSpPr txBox="1"/>
          <p:nvPr/>
        </p:nvSpPr>
        <p:spPr>
          <a:xfrm>
            <a:off x="156515" y="533777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A</a:t>
            </a:r>
            <a:endParaRPr lang="ko-KR" altLang="en-US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0EF046-2222-4FF9-93A8-1C1365A26ED7}"/>
              </a:ext>
            </a:extLst>
          </p:cNvPr>
          <p:cNvSpPr txBox="1"/>
          <p:nvPr/>
        </p:nvSpPr>
        <p:spPr>
          <a:xfrm>
            <a:off x="170943" y="252358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D</a:t>
            </a:r>
            <a:endParaRPr lang="ko-KR" altLang="en-US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B23389-D083-4111-8732-13B6D9BBB221}"/>
              </a:ext>
            </a:extLst>
          </p:cNvPr>
          <p:cNvSpPr txBox="1"/>
          <p:nvPr/>
        </p:nvSpPr>
        <p:spPr>
          <a:xfrm>
            <a:off x="173095" y="459574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G</a:t>
            </a:r>
            <a:endParaRPr lang="ko-KR" altLang="en-US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73CD5B-14A6-4D48-A4AB-DA4E6D23D2AA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S5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A18613-73BA-443B-81AB-C544D6E137B6}"/>
              </a:ext>
            </a:extLst>
          </p:cNvPr>
          <p:cNvSpPr txBox="1"/>
          <p:nvPr/>
        </p:nvSpPr>
        <p:spPr>
          <a:xfrm>
            <a:off x="3122545" y="53195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B</a:t>
            </a:r>
            <a:endParaRPr lang="ko-KR" altLang="en-US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F01A0C-239B-4D34-BAC7-B113EEE35072}"/>
              </a:ext>
            </a:extLst>
          </p:cNvPr>
          <p:cNvSpPr txBox="1"/>
          <p:nvPr/>
        </p:nvSpPr>
        <p:spPr>
          <a:xfrm>
            <a:off x="6152683" y="546013"/>
            <a:ext cx="290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C</a:t>
            </a:r>
            <a:endParaRPr lang="ko-KR" altLang="en-US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D645D5-D072-4BCF-9F49-94C159857816}"/>
              </a:ext>
            </a:extLst>
          </p:cNvPr>
          <p:cNvSpPr txBox="1"/>
          <p:nvPr/>
        </p:nvSpPr>
        <p:spPr>
          <a:xfrm>
            <a:off x="3130590" y="252358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E</a:t>
            </a:r>
            <a:endParaRPr lang="ko-KR" altLang="en-US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90068FA-A0F0-4C66-9B8E-A88529472972}"/>
              </a:ext>
            </a:extLst>
          </p:cNvPr>
          <p:cNvSpPr txBox="1"/>
          <p:nvPr/>
        </p:nvSpPr>
        <p:spPr>
          <a:xfrm>
            <a:off x="6152683" y="252358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F</a:t>
            </a:r>
            <a:endParaRPr lang="ko-KR" altLang="en-US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A360270-CBEF-435F-9140-765EA66C8938}"/>
              </a:ext>
            </a:extLst>
          </p:cNvPr>
          <p:cNvSpPr txBox="1"/>
          <p:nvPr/>
        </p:nvSpPr>
        <p:spPr>
          <a:xfrm>
            <a:off x="3145581" y="4612959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H</a:t>
            </a:r>
            <a:endParaRPr lang="ko-KR" altLang="en-US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F94838-50A4-46AF-B5BE-95CD80A1DB23}"/>
              </a:ext>
            </a:extLst>
          </p:cNvPr>
          <p:cNvSpPr txBox="1"/>
          <p:nvPr/>
        </p:nvSpPr>
        <p:spPr>
          <a:xfrm>
            <a:off x="6136498" y="4612959"/>
            <a:ext cx="346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I</a:t>
            </a:r>
            <a:endParaRPr lang="ko-KR" altLang="en-US" b="1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A57B071-3DBD-4E66-9EF2-3D0D9B1EC609}"/>
              </a:ext>
            </a:extLst>
          </p:cNvPr>
          <p:cNvSpPr txBox="1"/>
          <p:nvPr/>
        </p:nvSpPr>
        <p:spPr>
          <a:xfrm>
            <a:off x="8577772" y="2977066"/>
            <a:ext cx="3441133" cy="3607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S5. Comparison of the attachment, proliferation, and survival of OPCs on Matrigel vs VNP2.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OPCs were seeded on either Matrigel or VNP2 and subjected to immunocytochemistry for OLIG2 (test for attachment), Ki67 (test for proliferation), and cleaved caspase-3 (test for cell death). Matrigel and VNP2 did not show significant differences in all three aspects based on student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-test. </a:t>
            </a:r>
            <a:r>
              <a:rPr lang="en-US" altLang="ko-KR" sz="1400" kern="100" dirty="0" err="1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</a:t>
            </a:r>
            <a:r>
              <a:rPr lang="en-US" altLang="ko-KR" sz="1400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.s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.: not significant. Scale bars: 10 µm.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D5FB0680-D706-47FF-864A-E70C38B301F6}"/>
              </a:ext>
            </a:extLst>
          </p:cNvPr>
          <p:cNvCxnSpPr>
            <a:cxnSpLocks/>
          </p:cNvCxnSpPr>
          <p:nvPr/>
        </p:nvCxnSpPr>
        <p:spPr>
          <a:xfrm>
            <a:off x="7252788" y="1283137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2790225-96C1-4355-BB6E-6B66A5879112}"/>
              </a:ext>
            </a:extLst>
          </p:cNvPr>
          <p:cNvSpPr txBox="1"/>
          <p:nvPr/>
        </p:nvSpPr>
        <p:spPr>
          <a:xfrm>
            <a:off x="7337816" y="979734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/>
              <a:t>n.s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0496E21F-DC7B-47B1-91E6-799F03C906D3}"/>
              </a:ext>
            </a:extLst>
          </p:cNvPr>
          <p:cNvCxnSpPr>
            <a:cxnSpLocks/>
          </p:cNvCxnSpPr>
          <p:nvPr/>
        </p:nvCxnSpPr>
        <p:spPr>
          <a:xfrm>
            <a:off x="7252788" y="3228272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C4E2A53-5E58-423C-8161-BB6237691A10}"/>
              </a:ext>
            </a:extLst>
          </p:cNvPr>
          <p:cNvSpPr txBox="1"/>
          <p:nvPr/>
        </p:nvSpPr>
        <p:spPr>
          <a:xfrm>
            <a:off x="7337816" y="2924869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/>
              <a:t>n.s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F3211FC3-83A9-4BB4-A614-BCF3033B1F94}"/>
              </a:ext>
            </a:extLst>
          </p:cNvPr>
          <p:cNvCxnSpPr>
            <a:cxnSpLocks/>
          </p:cNvCxnSpPr>
          <p:nvPr/>
        </p:nvCxnSpPr>
        <p:spPr>
          <a:xfrm>
            <a:off x="7252788" y="5131805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2D02B437-980A-4795-859F-302854659F48}"/>
              </a:ext>
            </a:extLst>
          </p:cNvPr>
          <p:cNvSpPr txBox="1"/>
          <p:nvPr/>
        </p:nvSpPr>
        <p:spPr>
          <a:xfrm>
            <a:off x="7337816" y="4828402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/>
              <a:t>n.s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30882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DBF79A7-2491-4E60-8C48-164EC2D3D9CA}"/>
              </a:ext>
            </a:extLst>
          </p:cNvPr>
          <p:cNvSpPr txBox="1"/>
          <p:nvPr/>
        </p:nvSpPr>
        <p:spPr>
          <a:xfrm>
            <a:off x="0" y="0"/>
            <a:ext cx="28023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S6</a:t>
            </a:r>
            <a:endParaRPr lang="ko-KR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299083E-7730-4311-8DE4-1F288725C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992" y="1046278"/>
            <a:ext cx="4648708" cy="3997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03A205-3315-4A65-99F2-4AF0DBDB1285}"/>
              </a:ext>
            </a:extLst>
          </p:cNvPr>
          <p:cNvSpPr txBox="1"/>
          <p:nvPr/>
        </p:nvSpPr>
        <p:spPr>
          <a:xfrm>
            <a:off x="436880" y="5184382"/>
            <a:ext cx="11318240" cy="699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 </a:t>
            </a: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S6. Examination of cell attachment at various concentrations of Matrigel and VNP2.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Attachment of OPCs were measured using CCK-8 assay 2 days after seeding. Statistical significance was tested using one-way ANOVA with Tukey's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post-hoc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test. </a:t>
            </a:r>
            <a:r>
              <a:rPr lang="en-US" altLang="ko-KR" sz="1400" kern="1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n.s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.: not significant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475EED-BF44-4A49-88A2-CC03CAFD87D6}"/>
              </a:ext>
            </a:extLst>
          </p:cNvPr>
          <p:cNvSpPr txBox="1"/>
          <p:nvPr/>
        </p:nvSpPr>
        <p:spPr>
          <a:xfrm>
            <a:off x="5656456" y="1828800"/>
            <a:ext cx="44916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err="1"/>
              <a:t>n.s</a:t>
            </a:r>
            <a:r>
              <a:rPr lang="en-US" altLang="ko-KR" sz="1400" b="1" dirty="0"/>
              <a:t>.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163518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0CF0296C-A82F-4551-BC4B-D0DD1B565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87" y="3710752"/>
            <a:ext cx="2410262" cy="214245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FB81386-F73A-481A-91EA-BD5C2BE15B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59" y="3679579"/>
            <a:ext cx="2410262" cy="214245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6FCED12-F148-4D13-9A04-03E487C3A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23" y="3710752"/>
            <a:ext cx="2410262" cy="21424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9730F8-D842-40A2-B2FA-341E1FD50173}"/>
              </a:ext>
            </a:extLst>
          </p:cNvPr>
          <p:cNvSpPr txBox="1"/>
          <p:nvPr/>
        </p:nvSpPr>
        <p:spPr>
          <a:xfrm>
            <a:off x="-2493" y="0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S7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7E7D0C-A52F-4D60-A6F4-9D3043AD85EC}"/>
              </a:ext>
            </a:extLst>
          </p:cNvPr>
          <p:cNvSpPr txBox="1"/>
          <p:nvPr/>
        </p:nvSpPr>
        <p:spPr>
          <a:xfrm>
            <a:off x="1" y="5835412"/>
            <a:ext cx="12191999" cy="1022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S7. Comparison of the expression of transcription factors critical for oligodendrocyte differentiation on Matrigel, VN, and VNP2.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(A) A heatmap of the expression of neural fate-spe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cific genes demonstrated an enrichment of OPC-specific genes in all cultures tested. (B-D) 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The expression levels of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OLIG1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OLIG2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 and </a:t>
            </a:r>
            <a:r>
              <a:rPr lang="en-US" altLang="ko-KR" sz="1400" i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NKX2.2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were compared based on normalized read-counts in RNA seq data. Note that OLIG1 and NKX2.2 were </a:t>
            </a:r>
            <a:r>
              <a:rPr lang="en-US" altLang="ko-KR" sz="1400" kern="100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most highly </a:t>
            </a:r>
            <a:r>
              <a:rPr lang="en-US" altLang="ko-KR" sz="1400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upregulated in VNP2.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07F8FB-B30F-4866-8FA9-C1FF79ACC6F8}"/>
              </a:ext>
            </a:extLst>
          </p:cNvPr>
          <p:cNvSpPr txBox="1"/>
          <p:nvPr/>
        </p:nvSpPr>
        <p:spPr>
          <a:xfrm>
            <a:off x="2034749" y="359016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B</a:t>
            </a:r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CCF786-A6E9-4215-BD93-C093C878143E}"/>
              </a:ext>
            </a:extLst>
          </p:cNvPr>
          <p:cNvSpPr txBox="1"/>
          <p:nvPr/>
        </p:nvSpPr>
        <p:spPr>
          <a:xfrm>
            <a:off x="4611610" y="3590163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C</a:t>
            </a:r>
            <a:endParaRPr lang="ko-KR" alt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4FBA60-16C6-4920-AB71-222BD49CEF10}"/>
              </a:ext>
            </a:extLst>
          </p:cNvPr>
          <p:cNvSpPr txBox="1"/>
          <p:nvPr/>
        </p:nvSpPr>
        <p:spPr>
          <a:xfrm>
            <a:off x="7165455" y="3590163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D</a:t>
            </a:r>
            <a:endParaRPr lang="ko-KR" alt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8715DB-6F23-45FE-9876-C4468B328F3B}"/>
              </a:ext>
            </a:extLst>
          </p:cNvPr>
          <p:cNvSpPr txBox="1"/>
          <p:nvPr/>
        </p:nvSpPr>
        <p:spPr>
          <a:xfrm>
            <a:off x="3998055" y="184666"/>
            <a:ext cx="34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A</a:t>
            </a:r>
            <a:endParaRPr lang="ko-KR" altLang="en-US" b="1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53E2BA32-D3B2-4AB8-A930-8E5ADCD418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626" y="147113"/>
            <a:ext cx="3627800" cy="345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589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E677E3A-3B72-47F7-8DCB-9F0EF0400B67}"/>
              </a:ext>
            </a:extLst>
          </p:cNvPr>
          <p:cNvSpPr txBox="1"/>
          <p:nvPr/>
        </p:nvSpPr>
        <p:spPr>
          <a:xfrm>
            <a:off x="-2493" y="0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S8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E00FBA74-A759-40A1-A863-9398CF37A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0" y="2009828"/>
            <a:ext cx="5860930" cy="2131248"/>
          </a:xfrm>
          <a:prstGeom prst="rect">
            <a:avLst/>
          </a:prstGeom>
        </p:spPr>
      </p:pic>
      <p:pic>
        <p:nvPicPr>
          <p:cNvPr id="10" name="그림 9" descr="텍스트이(가) 표시된 사진&#10;&#10;자동 생성된 설명">
            <a:extLst>
              <a:ext uri="{FF2B5EF4-FFF2-40B4-BE49-F238E27FC236}">
                <a16:creationId xmlns:a16="http://schemas.microsoft.com/office/drawing/2014/main" id="{91DD0E0A-B048-4781-B895-3ACE7774A9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41" y="2009828"/>
            <a:ext cx="6251659" cy="2131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B19C95F-74BB-4D7E-8519-07091B3B7464}"/>
              </a:ext>
            </a:extLst>
          </p:cNvPr>
          <p:cNvSpPr txBox="1"/>
          <p:nvPr/>
        </p:nvSpPr>
        <p:spPr>
          <a:xfrm>
            <a:off x="4810165" y="1642701"/>
            <a:ext cx="105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Group1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9EB2D7-246D-46C5-9125-49A34F39CA56}"/>
              </a:ext>
            </a:extLst>
          </p:cNvPr>
          <p:cNvSpPr txBox="1"/>
          <p:nvPr/>
        </p:nvSpPr>
        <p:spPr>
          <a:xfrm>
            <a:off x="5870317" y="1641378"/>
            <a:ext cx="105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Group2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D0D80B-CAD3-4F7D-8238-6011FCAB28DD}"/>
              </a:ext>
            </a:extLst>
          </p:cNvPr>
          <p:cNvSpPr txBox="1"/>
          <p:nvPr/>
        </p:nvSpPr>
        <p:spPr>
          <a:xfrm>
            <a:off x="753298" y="4395177"/>
            <a:ext cx="10685403" cy="37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50000"/>
              </a:lnSpc>
              <a:spcAft>
                <a:spcPts val="800"/>
              </a:spcAft>
            </a:pPr>
            <a:r>
              <a:rPr lang="en-US" altLang="ko-KR" sz="1400" b="1" kern="1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Supplementary Figure S8. GO term enrichment analysis for significantly changed genes in OPCs grown on Matrigel vs. VN and VNP2.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085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576</Words>
  <Application>Microsoft Office PowerPoint</Application>
  <PresentationFormat>Widescreen</PresentationFormat>
  <Paragraphs>65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맑은 고딕</vt:lpstr>
      <vt:lpstr>Arial</vt:lpstr>
      <vt:lpstr>Times New Roman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대성</dc:creator>
  <cp:lastModifiedBy>MDPI</cp:lastModifiedBy>
  <cp:revision>2</cp:revision>
  <dcterms:created xsi:type="dcterms:W3CDTF">2021-11-15T06:19:06Z</dcterms:created>
  <dcterms:modified xsi:type="dcterms:W3CDTF">2021-12-01T09:13:10Z</dcterms:modified>
</cp:coreProperties>
</file>