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4" r:id="rId2"/>
    <p:sldId id="279" r:id="rId3"/>
    <p:sldId id="280" r:id="rId4"/>
    <p:sldId id="284" r:id="rId5"/>
    <p:sldId id="276" r:id="rId6"/>
    <p:sldId id="285" r:id="rId7"/>
    <p:sldId id="281" r:id="rId8"/>
    <p:sldId id="283" r:id="rId9"/>
    <p:sldId id="278" r:id="rId10"/>
    <p:sldId id="282" r:id="rId11"/>
  </p:sldIdLst>
  <p:sldSz cx="6858000" cy="9144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5" autoAdjust="0"/>
    <p:restoredTop sz="96391" autoAdjust="0"/>
  </p:normalViewPr>
  <p:slideViewPr>
    <p:cSldViewPr>
      <p:cViewPr varScale="1">
        <p:scale>
          <a:sx n="64" d="100"/>
          <a:sy n="64" d="100"/>
        </p:scale>
        <p:origin x="2659" y="77"/>
      </p:cViewPr>
      <p:guideLst>
        <p:guide orient="horz" pos="2880"/>
        <p:guide pos="216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24B80752-E011-4EB0-9AD5-2A146A0CBDA8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8D76EA9-FD0D-4A6C-AB8F-EB0CB0FDA4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8277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76EA9-FD0D-4A6C-AB8F-EB0CB0FDA4FA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615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76EA9-FD0D-4A6C-AB8F-EB0CB0FDA4FA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0708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76EA9-FD0D-4A6C-AB8F-EB0CB0FDA4FA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9212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76EA9-FD0D-4A6C-AB8F-EB0CB0FDA4FA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841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76EA9-FD0D-4A6C-AB8F-EB0CB0FDA4FA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76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83D4B-A62C-44E6-A20C-C0C33DCB0E23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E64AC-0917-4306-B386-27ECF5856E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4428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6B07C-6B25-462A-B756-DA3C9F8CD223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05FA0-E445-409E-BD2A-B824435C99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5693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1B715-18D1-4D60-B26B-679AA8435676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212F8-0EAD-49C5-91F6-BFB2C3805E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2331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03CC2-F340-4595-B037-79D5B8DB9DDB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A56BB-56F2-4FF0-84B1-5368CA18D2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829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0BCAC-3AD2-48F9-9C35-AED9EC392F9D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CD534-989A-4411-9621-6585E4EAF0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2231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55FFA-DB8A-4C1B-9D6A-0CF0D426E2C1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36796-B9E6-48FA-B9F0-6DA200DA44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3211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69E19-903F-4593-AF04-74B97B63EA89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82E57-DFD0-4911-AEF0-14579125C7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7849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2392F-F8CD-4C00-A34A-3FD48815405B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62095-6F1E-4C9C-8FE3-9D70B863B7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9207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B302D-796E-4F4F-AF3B-B2D8C4088972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B8FA2-C316-4103-A227-5DB2D0E106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7601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A961E-6639-4FBB-916E-D3926E1235B8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661A5-1CBF-41AE-B374-1C737ECE7D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1921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39EBE-02A3-403C-9BEA-3C9951F7F967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3F42F-A5CF-41D5-8561-DAEA569A13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7940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2E1E567C-F9C9-4404-A7CE-BC01B3A929BB}" type="datetimeFigureOut">
              <a:rPr lang="en-US" altLang="en-US"/>
              <a:pPr>
                <a:defRPr/>
              </a:pPr>
              <a:t>12/27/2021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FE73E41-B84B-4363-8E4D-DECAA258EF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microsoft.com/office/2007/relationships/hdphoto" Target="../media/hdphoto6.wdp"/><Relationship Id="rId12" Type="http://schemas.microsoft.com/office/2007/relationships/hdphoto" Target="../media/hdphoto8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microsoft.com/office/2007/relationships/hdphoto" Target="../media/hdphoto7.wdp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microsoft.com/office/2007/relationships/hdphoto" Target="../media/hdphoto2.wdp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2824524" y="1151039"/>
            <a:ext cx="1345492" cy="381066"/>
            <a:chOff x="1959683" y="1983929"/>
            <a:chExt cx="1345492" cy="381066"/>
          </a:xfrm>
        </p:grpSpPr>
        <p:pic>
          <p:nvPicPr>
            <p:cNvPr id="3104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1959683" y="1983929"/>
              <a:ext cx="304800" cy="38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05" name="TextBox 16"/>
            <p:cNvSpPr txBox="1">
              <a:spLocks noChangeArrowheads="1"/>
            </p:cNvSpPr>
            <p:nvPr/>
          </p:nvSpPr>
          <p:spPr bwMode="auto">
            <a:xfrm>
              <a:off x="2051681" y="1988064"/>
              <a:ext cx="1253494" cy="27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Phospho-STAT3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sp>
        <p:nvSpPr>
          <p:cNvPr id="3109" name="Rectangle 39"/>
          <p:cNvSpPr>
            <a:spLocks noChangeArrowheads="1"/>
          </p:cNvSpPr>
          <p:nvPr/>
        </p:nvSpPr>
        <p:spPr bwMode="auto">
          <a:xfrm>
            <a:off x="410132" y="382323"/>
            <a:ext cx="2506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  0        5       10      25       50</a:t>
            </a:r>
            <a:endParaRPr lang="en-IN" altLang="en-US" sz="1400" dirty="0">
              <a:latin typeface="Times" panose="02020603050405020304" pitchFamily="18" charset="0"/>
            </a:endParaRPr>
          </a:p>
        </p:txBody>
      </p:sp>
      <p:sp>
        <p:nvSpPr>
          <p:cNvPr id="3111" name="TextBox 16"/>
          <p:cNvSpPr txBox="1">
            <a:spLocks noChangeArrowheads="1"/>
          </p:cNvSpPr>
          <p:nvPr/>
        </p:nvSpPr>
        <p:spPr bwMode="auto">
          <a:xfrm>
            <a:off x="2811692" y="397687"/>
            <a:ext cx="95090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3FC (µM)</a:t>
            </a:r>
            <a:endParaRPr lang="en-IN" altLang="en-US" sz="1400" b="1" dirty="0">
              <a:latin typeface="Times" panose="02020603050405020304" pitchFamily="18" charset="0"/>
            </a:endParaRPr>
          </a:p>
        </p:txBody>
      </p:sp>
      <p:sp>
        <p:nvSpPr>
          <p:cNvPr id="3078" name="Text Box 24"/>
          <p:cNvSpPr txBox="1">
            <a:spLocks noChangeArrowheads="1"/>
          </p:cNvSpPr>
          <p:nvPr/>
        </p:nvSpPr>
        <p:spPr bwMode="auto">
          <a:xfrm>
            <a:off x="6254750" y="-28575"/>
            <a:ext cx="603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" panose="02020603050405020304" pitchFamily="18" charset="0"/>
              </a:rPr>
              <a:t> F1</a:t>
            </a:r>
          </a:p>
        </p:txBody>
      </p:sp>
      <p:sp>
        <p:nvSpPr>
          <p:cNvPr id="3079" name="Text Box 87"/>
          <p:cNvSpPr txBox="1">
            <a:spLocks noChangeArrowheads="1"/>
          </p:cNvSpPr>
          <p:nvPr/>
        </p:nvSpPr>
        <p:spPr bwMode="auto">
          <a:xfrm>
            <a:off x="-54617" y="33338"/>
            <a:ext cx="369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Times" panose="02020603050405020304" pitchFamily="18" charset="0"/>
              </a:rPr>
              <a:t>B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70" y="690734"/>
            <a:ext cx="2471154" cy="2281065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87" y="3128981"/>
            <a:ext cx="2425870" cy="1468016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2875732" y="3576639"/>
            <a:ext cx="731537" cy="383281"/>
            <a:chOff x="2119314" y="2467869"/>
            <a:chExt cx="731537" cy="383281"/>
          </a:xfrm>
        </p:grpSpPr>
        <p:pic>
          <p:nvPicPr>
            <p:cNvPr id="74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119314" y="2470084"/>
              <a:ext cx="304800" cy="38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" name="TextBox 16"/>
            <p:cNvSpPr txBox="1">
              <a:spLocks noChangeArrowheads="1"/>
            </p:cNvSpPr>
            <p:nvPr/>
          </p:nvSpPr>
          <p:spPr bwMode="auto">
            <a:xfrm>
              <a:off x="2211312" y="2467869"/>
              <a:ext cx="639539" cy="27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STAT3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4"/>
          <p:cNvSpPr txBox="1">
            <a:spLocks noChangeArrowheads="1"/>
          </p:cNvSpPr>
          <p:nvPr/>
        </p:nvSpPr>
        <p:spPr bwMode="auto">
          <a:xfrm>
            <a:off x="6254750" y="0"/>
            <a:ext cx="60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" panose="02020603050405020304" pitchFamily="18" charset="0"/>
              </a:rPr>
              <a:t> F2</a:t>
            </a:r>
          </a:p>
        </p:txBody>
      </p:sp>
      <p:sp>
        <p:nvSpPr>
          <p:cNvPr id="6151" name="Text Box 87"/>
          <p:cNvSpPr txBox="1">
            <a:spLocks noChangeArrowheads="1"/>
          </p:cNvSpPr>
          <p:nvPr/>
        </p:nvSpPr>
        <p:spPr bwMode="auto">
          <a:xfrm>
            <a:off x="-43865" y="-22860"/>
            <a:ext cx="341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Times" panose="02020603050405020304" pitchFamily="18" charset="0"/>
              </a:rPr>
              <a:t>F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5981890" y="4052820"/>
            <a:ext cx="763880" cy="380651"/>
            <a:chOff x="5587064" y="4998905"/>
            <a:chExt cx="850571" cy="380651"/>
          </a:xfrm>
        </p:grpSpPr>
        <p:pic>
          <p:nvPicPr>
            <p:cNvPr id="93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5587064" y="4998905"/>
              <a:ext cx="304906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4" name="TextBox 16"/>
            <p:cNvSpPr txBox="1">
              <a:spLocks noChangeArrowheads="1"/>
            </p:cNvSpPr>
            <p:nvPr/>
          </p:nvSpPr>
          <p:spPr bwMode="auto">
            <a:xfrm>
              <a:off x="5688620" y="5003030"/>
              <a:ext cx="749015" cy="276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Survivin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"/>
          <a:stretch/>
        </p:blipFill>
        <p:spPr>
          <a:xfrm>
            <a:off x="195269" y="5536023"/>
            <a:ext cx="1984563" cy="2464977"/>
          </a:xfrm>
          <a:prstGeom prst="rect">
            <a:avLst/>
          </a:prstGeom>
        </p:spPr>
      </p:pic>
      <p:grpSp>
        <p:nvGrpSpPr>
          <p:cNvPr id="18" name="그룹 17"/>
          <p:cNvGrpSpPr/>
          <p:nvPr/>
        </p:nvGrpSpPr>
        <p:grpSpPr>
          <a:xfrm>
            <a:off x="2134331" y="6370685"/>
            <a:ext cx="731933" cy="380651"/>
            <a:chOff x="5572807" y="4275147"/>
            <a:chExt cx="731933" cy="380651"/>
          </a:xfrm>
        </p:grpSpPr>
        <p:pic>
          <p:nvPicPr>
            <p:cNvPr id="9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5572807" y="4275147"/>
              <a:ext cx="304906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" name="TextBox 16"/>
            <p:cNvSpPr txBox="1">
              <a:spLocks noChangeArrowheads="1"/>
            </p:cNvSpPr>
            <p:nvPr/>
          </p:nvSpPr>
          <p:spPr bwMode="auto">
            <a:xfrm>
              <a:off x="5674362" y="4279272"/>
              <a:ext cx="630378" cy="276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Bcl-xL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pic>
        <p:nvPicPr>
          <p:cNvPr id="22" name="그림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323" y="609910"/>
            <a:ext cx="2215445" cy="2861224"/>
          </a:xfrm>
          <a:prstGeom prst="rect">
            <a:avLst/>
          </a:prstGeom>
        </p:spPr>
      </p:pic>
      <p:grpSp>
        <p:nvGrpSpPr>
          <p:cNvPr id="23" name="그룹 22"/>
          <p:cNvGrpSpPr/>
          <p:nvPr/>
        </p:nvGrpSpPr>
        <p:grpSpPr>
          <a:xfrm>
            <a:off x="5758030" y="1643814"/>
            <a:ext cx="672615" cy="380651"/>
            <a:chOff x="5581312" y="4653304"/>
            <a:chExt cx="672615" cy="380651"/>
          </a:xfrm>
        </p:grpSpPr>
        <p:pic>
          <p:nvPicPr>
            <p:cNvPr id="9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5581312" y="4653304"/>
              <a:ext cx="304906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" name="TextBox 16"/>
            <p:cNvSpPr txBox="1">
              <a:spLocks noChangeArrowheads="1"/>
            </p:cNvSpPr>
            <p:nvPr/>
          </p:nvSpPr>
          <p:spPr bwMode="auto">
            <a:xfrm>
              <a:off x="5682867" y="4657428"/>
              <a:ext cx="571060" cy="276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Mcl-1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1659"/>
          <a:stretch/>
        </p:blipFill>
        <p:spPr>
          <a:xfrm>
            <a:off x="224440" y="3471134"/>
            <a:ext cx="2032985" cy="1996215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>
            <a:off x="2217925" y="4564796"/>
            <a:ext cx="629329" cy="380651"/>
            <a:chOff x="5572807" y="3932876"/>
            <a:chExt cx="629329" cy="380651"/>
          </a:xfrm>
        </p:grpSpPr>
        <p:pic>
          <p:nvPicPr>
            <p:cNvPr id="9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5572807" y="3932876"/>
              <a:ext cx="304906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0" name="TextBox 16"/>
            <p:cNvSpPr txBox="1">
              <a:spLocks noChangeArrowheads="1"/>
            </p:cNvSpPr>
            <p:nvPr/>
          </p:nvSpPr>
          <p:spPr bwMode="auto">
            <a:xfrm>
              <a:off x="5674362" y="3937001"/>
              <a:ext cx="527774" cy="276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Times" panose="02020603050405020304" pitchFamily="18" charset="0"/>
                </a:rPr>
                <a:t>Bcl-2</a:t>
              </a:r>
              <a:endParaRPr lang="en-IN" altLang="en-US" sz="1200" b="1">
                <a:latin typeface="Times" panose="02020603050405020304" pitchFamily="18" charset="0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5" y="617530"/>
            <a:ext cx="2176552" cy="2732867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035"/>
          <a:stretch/>
        </p:blipFill>
        <p:spPr>
          <a:xfrm>
            <a:off x="3986427" y="5272634"/>
            <a:ext cx="1875145" cy="1379103"/>
          </a:xfrm>
          <a:prstGeom prst="rect">
            <a:avLst/>
          </a:prstGeom>
        </p:spPr>
      </p:pic>
      <p:grpSp>
        <p:nvGrpSpPr>
          <p:cNvPr id="29" name="그룹 28"/>
          <p:cNvGrpSpPr/>
          <p:nvPr/>
        </p:nvGrpSpPr>
        <p:grpSpPr>
          <a:xfrm>
            <a:off x="5859585" y="5581534"/>
            <a:ext cx="714299" cy="380651"/>
            <a:chOff x="5600969" y="5341713"/>
            <a:chExt cx="714299" cy="380651"/>
          </a:xfrm>
        </p:grpSpPr>
        <p:pic>
          <p:nvPicPr>
            <p:cNvPr id="10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5600969" y="5341713"/>
              <a:ext cx="304906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" name="TextBox 16"/>
            <p:cNvSpPr txBox="1">
              <a:spLocks noChangeArrowheads="1"/>
            </p:cNvSpPr>
            <p:nvPr/>
          </p:nvSpPr>
          <p:spPr bwMode="auto">
            <a:xfrm>
              <a:off x="5702525" y="5345838"/>
              <a:ext cx="612743" cy="276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Times" panose="02020603050405020304" pitchFamily="18" charset="0"/>
                </a:rPr>
                <a:t>VEGF</a:t>
              </a:r>
              <a:endParaRPr lang="en-IN" altLang="en-US" sz="1200" b="1">
                <a:latin typeface="Times" panose="02020603050405020304" pitchFamily="18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5902333" y="7011530"/>
            <a:ext cx="778427" cy="380651"/>
            <a:chOff x="5587064" y="5718528"/>
            <a:chExt cx="778427" cy="380651"/>
          </a:xfrm>
        </p:grpSpPr>
        <p:pic>
          <p:nvPicPr>
            <p:cNvPr id="108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5587064" y="5718528"/>
              <a:ext cx="304906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9" name="TextBox 16"/>
            <p:cNvSpPr txBox="1">
              <a:spLocks noChangeArrowheads="1"/>
            </p:cNvSpPr>
            <p:nvPr/>
          </p:nvSpPr>
          <p:spPr bwMode="auto">
            <a:xfrm>
              <a:off x="5688620" y="5722653"/>
              <a:ext cx="676871" cy="276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β-Actin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22" t="76666" r="37778" b="11111"/>
          <a:stretch/>
        </p:blipFill>
        <p:spPr>
          <a:xfrm>
            <a:off x="3924489" y="6826313"/>
            <a:ext cx="1935096" cy="788372"/>
          </a:xfrm>
          <a:prstGeom prst="rect">
            <a:avLst/>
          </a:prstGeom>
        </p:spPr>
      </p:pic>
      <p:pic>
        <p:nvPicPr>
          <p:cNvPr id="49" name="그림 4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141" y="3656621"/>
            <a:ext cx="2118748" cy="1448779"/>
          </a:xfrm>
          <a:prstGeom prst="rect">
            <a:avLst/>
          </a:prstGeom>
        </p:spPr>
      </p:pic>
      <p:sp>
        <p:nvSpPr>
          <p:cNvPr id="121" name="TextBox 20"/>
          <p:cNvSpPr txBox="1">
            <a:spLocks noChangeArrowheads="1"/>
          </p:cNvSpPr>
          <p:nvPr/>
        </p:nvSpPr>
        <p:spPr bwMode="auto">
          <a:xfrm>
            <a:off x="5902333" y="368577"/>
            <a:ext cx="8434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Time (h)</a:t>
            </a:r>
            <a:endParaRPr lang="en-IN" altLang="en-US" sz="1400" b="1" dirty="0">
              <a:latin typeface="Times" panose="02020603050405020304" pitchFamily="18" charset="0"/>
            </a:endParaRPr>
          </a:p>
        </p:txBody>
      </p:sp>
      <p:sp>
        <p:nvSpPr>
          <p:cNvPr id="124" name="Rectangle 39"/>
          <p:cNvSpPr>
            <a:spLocks noChangeArrowheads="1"/>
          </p:cNvSpPr>
          <p:nvPr/>
        </p:nvSpPr>
        <p:spPr bwMode="auto">
          <a:xfrm>
            <a:off x="3760470" y="342077"/>
            <a:ext cx="21141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   0      8    16    24    48</a:t>
            </a:r>
            <a:endParaRPr lang="en-IN" altLang="en-US" sz="1400" dirty="0">
              <a:latin typeface="Times" panose="02020603050405020304" pitchFamily="18" charset="0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2294546" y="1672816"/>
            <a:ext cx="940349" cy="382874"/>
            <a:chOff x="-441253" y="3310276"/>
            <a:chExt cx="940349" cy="382874"/>
          </a:xfrm>
        </p:grpSpPr>
        <p:pic>
          <p:nvPicPr>
            <p:cNvPr id="12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-441253" y="3312499"/>
              <a:ext cx="304906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TextBox 44"/>
            <p:cNvSpPr txBox="1">
              <a:spLocks noChangeArrowheads="1"/>
            </p:cNvSpPr>
            <p:nvPr/>
          </p:nvSpPr>
          <p:spPr bwMode="auto">
            <a:xfrm>
              <a:off x="-339698" y="3310276"/>
              <a:ext cx="838794" cy="276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Times" panose="02020603050405020304" pitchFamily="18" charset="0"/>
                </a:rPr>
                <a:t>Cyclin D1</a:t>
              </a:r>
              <a:endParaRPr lang="en-IN" altLang="en-US" sz="1200" b="1">
                <a:latin typeface="Times" panose="02020603050405020304" pitchFamily="18" charset="0"/>
              </a:endParaRPr>
            </a:p>
          </p:txBody>
        </p:sp>
      </p:grpSp>
      <p:sp>
        <p:nvSpPr>
          <p:cNvPr id="133" name="TextBox 20"/>
          <p:cNvSpPr txBox="1">
            <a:spLocks noChangeArrowheads="1"/>
          </p:cNvSpPr>
          <p:nvPr/>
        </p:nvSpPr>
        <p:spPr bwMode="auto">
          <a:xfrm>
            <a:off x="2464810" y="368577"/>
            <a:ext cx="8434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Time (h)</a:t>
            </a:r>
            <a:endParaRPr lang="en-IN" altLang="en-US" sz="1400" b="1" dirty="0">
              <a:latin typeface="Times" panose="02020603050405020304" pitchFamily="18" charset="0"/>
            </a:endParaRPr>
          </a:p>
        </p:txBody>
      </p:sp>
      <p:sp>
        <p:nvSpPr>
          <p:cNvPr id="134" name="Rectangle 39"/>
          <p:cNvSpPr>
            <a:spLocks noChangeArrowheads="1"/>
          </p:cNvSpPr>
          <p:nvPr/>
        </p:nvSpPr>
        <p:spPr bwMode="auto">
          <a:xfrm>
            <a:off x="322947" y="342077"/>
            <a:ext cx="21141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   0      8    16    24    48</a:t>
            </a:r>
            <a:endParaRPr lang="en-IN" altLang="en-US" sz="1400" dirty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688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24"/>
          <p:cNvSpPr txBox="1">
            <a:spLocks noChangeArrowheads="1"/>
          </p:cNvSpPr>
          <p:nvPr/>
        </p:nvSpPr>
        <p:spPr bwMode="auto">
          <a:xfrm>
            <a:off x="6254750" y="-28575"/>
            <a:ext cx="603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" panose="02020603050405020304" pitchFamily="18" charset="0"/>
              </a:rPr>
              <a:t> F1</a:t>
            </a:r>
          </a:p>
        </p:txBody>
      </p:sp>
      <p:sp>
        <p:nvSpPr>
          <p:cNvPr id="3079" name="Text Box 87"/>
          <p:cNvSpPr txBox="1">
            <a:spLocks noChangeArrowheads="1"/>
          </p:cNvSpPr>
          <p:nvPr/>
        </p:nvSpPr>
        <p:spPr bwMode="auto">
          <a:xfrm>
            <a:off x="-41917" y="134939"/>
            <a:ext cx="3706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Times" panose="02020603050405020304" pitchFamily="18" charset="0"/>
              </a:rPr>
              <a:t>C</a:t>
            </a:r>
          </a:p>
        </p:txBody>
      </p:sp>
      <p:sp>
        <p:nvSpPr>
          <p:cNvPr id="3098" name="TextBox 16"/>
          <p:cNvSpPr txBox="1">
            <a:spLocks noChangeArrowheads="1"/>
          </p:cNvSpPr>
          <p:nvPr/>
        </p:nvSpPr>
        <p:spPr bwMode="auto">
          <a:xfrm>
            <a:off x="2108234" y="578179"/>
            <a:ext cx="8434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Time (h)</a:t>
            </a:r>
            <a:endParaRPr lang="en-IN" altLang="en-US" sz="1400" b="1" dirty="0">
              <a:latin typeface="Times" panose="02020603050405020304" pitchFamily="18" charset="0"/>
            </a:endParaRPr>
          </a:p>
        </p:txBody>
      </p:sp>
      <p:sp>
        <p:nvSpPr>
          <p:cNvPr id="3099" name="Rectangle 39"/>
          <p:cNvSpPr>
            <a:spLocks noChangeArrowheads="1"/>
          </p:cNvSpPr>
          <p:nvPr/>
        </p:nvSpPr>
        <p:spPr bwMode="auto">
          <a:xfrm>
            <a:off x="213117" y="624346"/>
            <a:ext cx="20571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   0       1      2      4       6</a:t>
            </a:r>
            <a:endParaRPr lang="en-IN" altLang="en-US" sz="1400" dirty="0">
              <a:latin typeface="Times" panose="02020603050405020304" pitchFamily="18" charset="0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39"/>
          <a:stretch/>
        </p:blipFill>
        <p:spPr>
          <a:xfrm>
            <a:off x="3520084" y="924056"/>
            <a:ext cx="2068239" cy="2352545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98"/>
          <a:stretch/>
        </p:blipFill>
        <p:spPr>
          <a:xfrm>
            <a:off x="84328" y="890590"/>
            <a:ext cx="2142644" cy="2538412"/>
          </a:xfrm>
          <a:prstGeom prst="rect">
            <a:avLst/>
          </a:prstGeom>
        </p:spPr>
      </p:pic>
      <p:grpSp>
        <p:nvGrpSpPr>
          <p:cNvPr id="69" name="그룹 68"/>
          <p:cNvGrpSpPr/>
          <p:nvPr/>
        </p:nvGrpSpPr>
        <p:grpSpPr>
          <a:xfrm>
            <a:off x="2226972" y="1896525"/>
            <a:ext cx="1364286" cy="380749"/>
            <a:chOff x="1971369" y="5131461"/>
            <a:chExt cx="1364286" cy="380749"/>
          </a:xfrm>
        </p:grpSpPr>
        <p:pic>
          <p:nvPicPr>
            <p:cNvPr id="70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1971369" y="5131461"/>
              <a:ext cx="304869" cy="380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" name="TextBox 16"/>
            <p:cNvSpPr txBox="1">
              <a:spLocks noChangeArrowheads="1"/>
            </p:cNvSpPr>
            <p:nvPr/>
          </p:nvSpPr>
          <p:spPr bwMode="auto">
            <a:xfrm>
              <a:off x="2081879" y="5134317"/>
              <a:ext cx="1253776" cy="276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Phospho-STAT3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5588324" y="1948334"/>
            <a:ext cx="1364286" cy="380749"/>
            <a:chOff x="2123769" y="5955078"/>
            <a:chExt cx="1364286" cy="380749"/>
          </a:xfrm>
        </p:grpSpPr>
        <p:pic>
          <p:nvPicPr>
            <p:cNvPr id="72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123769" y="5955078"/>
              <a:ext cx="304869" cy="380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TextBox 16"/>
            <p:cNvSpPr txBox="1">
              <a:spLocks noChangeArrowheads="1"/>
            </p:cNvSpPr>
            <p:nvPr/>
          </p:nvSpPr>
          <p:spPr bwMode="auto">
            <a:xfrm>
              <a:off x="2234279" y="5957934"/>
              <a:ext cx="1253776" cy="276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Phospho-STAT5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977" t="43333" r="43333" b="35556"/>
          <a:stretch/>
        </p:blipFill>
        <p:spPr>
          <a:xfrm>
            <a:off x="76200" y="3657218"/>
            <a:ext cx="2150772" cy="1701194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2226972" y="4507815"/>
            <a:ext cx="757426" cy="380749"/>
            <a:chOff x="-457198" y="6650188"/>
            <a:chExt cx="757426" cy="380749"/>
          </a:xfrm>
        </p:grpSpPr>
        <p:pic>
          <p:nvPicPr>
            <p:cNvPr id="47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-457198" y="6650188"/>
              <a:ext cx="304869" cy="380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Box 16"/>
            <p:cNvSpPr txBox="1">
              <a:spLocks noChangeArrowheads="1"/>
            </p:cNvSpPr>
            <p:nvPr/>
          </p:nvSpPr>
          <p:spPr bwMode="auto">
            <a:xfrm>
              <a:off x="-339455" y="6653044"/>
              <a:ext cx="639683" cy="276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STAT3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5716400" y="3730182"/>
            <a:ext cx="757426" cy="385513"/>
            <a:chOff x="-457198" y="7327746"/>
            <a:chExt cx="757426" cy="385513"/>
          </a:xfrm>
        </p:grpSpPr>
        <p:pic>
          <p:nvPicPr>
            <p:cNvPr id="50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-457198" y="7332510"/>
              <a:ext cx="304869" cy="380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TextBox 16"/>
            <p:cNvSpPr txBox="1">
              <a:spLocks noChangeArrowheads="1"/>
            </p:cNvSpPr>
            <p:nvPr/>
          </p:nvSpPr>
          <p:spPr bwMode="auto">
            <a:xfrm>
              <a:off x="-339455" y="7327746"/>
              <a:ext cx="639683" cy="276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STAT5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8" t="56346" r="41111" b="14529"/>
          <a:stretch/>
        </p:blipFill>
        <p:spPr>
          <a:xfrm>
            <a:off x="3438858" y="3416302"/>
            <a:ext cx="2259976" cy="2222499"/>
          </a:xfrm>
          <a:prstGeom prst="rect">
            <a:avLst/>
          </a:prstGeom>
        </p:spPr>
      </p:pic>
      <p:sp>
        <p:nvSpPr>
          <p:cNvPr id="57" name="TextBox 16"/>
          <p:cNvSpPr txBox="1">
            <a:spLocks noChangeArrowheads="1"/>
          </p:cNvSpPr>
          <p:nvPr/>
        </p:nvSpPr>
        <p:spPr bwMode="auto">
          <a:xfrm>
            <a:off x="5527695" y="651021"/>
            <a:ext cx="8434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Time (h)</a:t>
            </a:r>
            <a:endParaRPr lang="en-IN" altLang="en-US" sz="1400" b="1" dirty="0">
              <a:latin typeface="Times" panose="02020603050405020304" pitchFamily="18" charset="0"/>
            </a:endParaRPr>
          </a:p>
        </p:txBody>
      </p:sp>
      <p:sp>
        <p:nvSpPr>
          <p:cNvPr id="58" name="Rectangle 39"/>
          <p:cNvSpPr>
            <a:spLocks noChangeArrowheads="1"/>
          </p:cNvSpPr>
          <p:nvPr/>
        </p:nvSpPr>
        <p:spPr bwMode="auto">
          <a:xfrm>
            <a:off x="3632578" y="697188"/>
            <a:ext cx="20571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   0      1      2       4      6</a:t>
            </a:r>
            <a:endParaRPr lang="en-IN" altLang="en-US" sz="1400" dirty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517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4"/>
          <p:cNvSpPr txBox="1">
            <a:spLocks noChangeArrowheads="1"/>
          </p:cNvSpPr>
          <p:nvPr/>
        </p:nvSpPr>
        <p:spPr bwMode="auto">
          <a:xfrm>
            <a:off x="6254750" y="-44450"/>
            <a:ext cx="60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" panose="02020603050405020304" pitchFamily="18" charset="0"/>
              </a:rPr>
              <a:t> F1</a:t>
            </a:r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985355" y="347758"/>
            <a:ext cx="21292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  0       1      2       4       6</a:t>
            </a:r>
            <a:endParaRPr lang="en-IN" altLang="en-US" sz="1400" dirty="0">
              <a:latin typeface="Times" panose="02020603050405020304" pitchFamily="18" charset="0"/>
            </a:endParaRPr>
          </a:p>
        </p:txBody>
      </p:sp>
      <p:sp>
        <p:nvSpPr>
          <p:cNvPr id="48" name="Text Box 87"/>
          <p:cNvSpPr txBox="1">
            <a:spLocks noChangeArrowheads="1"/>
          </p:cNvSpPr>
          <p:nvPr/>
        </p:nvSpPr>
        <p:spPr bwMode="auto">
          <a:xfrm>
            <a:off x="344813" y="165716"/>
            <a:ext cx="3834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Times" panose="02020603050405020304" pitchFamily="18" charset="0"/>
              </a:rPr>
              <a:t>G</a:t>
            </a:r>
          </a:p>
        </p:txBody>
      </p:sp>
      <p:pic>
        <p:nvPicPr>
          <p:cNvPr id="50" name="그림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44"/>
          <a:stretch/>
        </p:blipFill>
        <p:spPr>
          <a:xfrm>
            <a:off x="937218" y="659742"/>
            <a:ext cx="2063089" cy="2260735"/>
          </a:xfrm>
          <a:prstGeom prst="rect">
            <a:avLst/>
          </a:prstGeom>
        </p:spPr>
      </p:pic>
      <p:pic>
        <p:nvPicPr>
          <p:cNvPr id="52" name="그림 1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84" t="52447" r="36255" b="31849"/>
          <a:stretch/>
        </p:blipFill>
        <p:spPr>
          <a:xfrm>
            <a:off x="914400" y="3200400"/>
            <a:ext cx="2220487" cy="1123706"/>
          </a:xfrm>
          <a:prstGeom prst="rect">
            <a:avLst/>
          </a:prstGeom>
        </p:spPr>
      </p:pic>
      <p:grpSp>
        <p:nvGrpSpPr>
          <p:cNvPr id="54" name="그룹 27"/>
          <p:cNvGrpSpPr/>
          <p:nvPr/>
        </p:nvGrpSpPr>
        <p:grpSpPr>
          <a:xfrm>
            <a:off x="3042858" y="1049361"/>
            <a:ext cx="1275499" cy="380731"/>
            <a:chOff x="4511829" y="4275771"/>
            <a:chExt cx="1275499" cy="380731"/>
          </a:xfrm>
        </p:grpSpPr>
        <p:pic>
          <p:nvPicPr>
            <p:cNvPr id="55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4511829" y="4275771"/>
              <a:ext cx="304903" cy="380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TextBox 16"/>
            <p:cNvSpPr txBox="1">
              <a:spLocks noChangeArrowheads="1"/>
            </p:cNvSpPr>
            <p:nvPr/>
          </p:nvSpPr>
          <p:spPr bwMode="auto">
            <a:xfrm>
              <a:off x="4603858" y="4279897"/>
              <a:ext cx="1183470" cy="276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Phospho-JAK1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grpSp>
        <p:nvGrpSpPr>
          <p:cNvPr id="57" name="그룹 29"/>
          <p:cNvGrpSpPr/>
          <p:nvPr/>
        </p:nvGrpSpPr>
        <p:grpSpPr>
          <a:xfrm>
            <a:off x="3094894" y="3670292"/>
            <a:ext cx="661481" cy="380731"/>
            <a:chOff x="4519062" y="4654943"/>
            <a:chExt cx="661481" cy="380731"/>
          </a:xfrm>
        </p:grpSpPr>
        <p:pic>
          <p:nvPicPr>
            <p:cNvPr id="58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4519062" y="4654943"/>
              <a:ext cx="304903" cy="380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TextBox 16"/>
            <p:cNvSpPr txBox="1">
              <a:spLocks noChangeArrowheads="1"/>
            </p:cNvSpPr>
            <p:nvPr/>
          </p:nvSpPr>
          <p:spPr bwMode="auto">
            <a:xfrm>
              <a:off x="4611092" y="4659069"/>
              <a:ext cx="569451" cy="276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JAK1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grpSp>
        <p:nvGrpSpPr>
          <p:cNvPr id="66" name="그룹 3"/>
          <p:cNvGrpSpPr/>
          <p:nvPr/>
        </p:nvGrpSpPr>
        <p:grpSpPr>
          <a:xfrm>
            <a:off x="3080317" y="386483"/>
            <a:ext cx="935464" cy="382955"/>
            <a:chOff x="4504241" y="3965515"/>
            <a:chExt cx="935464" cy="382955"/>
          </a:xfrm>
        </p:grpSpPr>
        <p:pic>
          <p:nvPicPr>
            <p:cNvPr id="67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4504241" y="3967739"/>
              <a:ext cx="304903" cy="380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TextBox 45"/>
            <p:cNvSpPr txBox="1">
              <a:spLocks noChangeArrowheads="1"/>
            </p:cNvSpPr>
            <p:nvPr/>
          </p:nvSpPr>
          <p:spPr bwMode="auto">
            <a:xfrm>
              <a:off x="4596269" y="3965515"/>
              <a:ext cx="84343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 dirty="0">
                  <a:latin typeface="Times" panose="02020603050405020304" pitchFamily="18" charset="0"/>
                </a:rPr>
                <a:t>Time (h)</a:t>
              </a:r>
              <a:endParaRPr lang="en-IN" altLang="en-US" sz="1400" b="1" dirty="0">
                <a:latin typeface="Times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1803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4"/>
          <p:cNvSpPr txBox="1">
            <a:spLocks noChangeArrowheads="1"/>
          </p:cNvSpPr>
          <p:nvPr/>
        </p:nvSpPr>
        <p:spPr bwMode="auto">
          <a:xfrm>
            <a:off x="6254750" y="-44450"/>
            <a:ext cx="60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" panose="02020603050405020304" pitchFamily="18" charset="0"/>
              </a:rPr>
              <a:t> F1</a:t>
            </a:r>
          </a:p>
        </p:txBody>
      </p:sp>
      <p:sp>
        <p:nvSpPr>
          <p:cNvPr id="4115" name="Rectangle 39"/>
          <p:cNvSpPr>
            <a:spLocks noChangeArrowheads="1"/>
          </p:cNvSpPr>
          <p:nvPr/>
        </p:nvSpPr>
        <p:spPr bwMode="auto">
          <a:xfrm>
            <a:off x="499648" y="243055"/>
            <a:ext cx="21292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  0       1      2       4       6</a:t>
            </a:r>
            <a:endParaRPr lang="en-IN" altLang="en-US" sz="1400" dirty="0">
              <a:latin typeface="Times" panose="02020603050405020304" pitchFamily="18" charset="0"/>
            </a:endParaRPr>
          </a:p>
        </p:txBody>
      </p:sp>
      <p:sp>
        <p:nvSpPr>
          <p:cNvPr id="4113" name="Text Box 87"/>
          <p:cNvSpPr txBox="1">
            <a:spLocks noChangeArrowheads="1"/>
          </p:cNvSpPr>
          <p:nvPr/>
        </p:nvSpPr>
        <p:spPr bwMode="auto">
          <a:xfrm>
            <a:off x="0" y="42882"/>
            <a:ext cx="3834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Times" panose="02020603050405020304" pitchFamily="18" charset="0"/>
              </a:rPr>
              <a:t>G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1123936" y="5450274"/>
            <a:ext cx="91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Times" panose="02020603050405020304" pitchFamily="18" charset="0"/>
                <a:cs typeface="Times" panose="02020603050405020304" pitchFamily="18" charset="0"/>
              </a:rPr>
              <a:t>HCCLM3</a:t>
            </a:r>
            <a:endParaRPr lang="ko-KR" altLang="en-US" sz="12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13" b="30517"/>
          <a:stretch/>
        </p:blipFill>
        <p:spPr>
          <a:xfrm>
            <a:off x="348795" y="705684"/>
            <a:ext cx="2337843" cy="2559970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47593" r="38888" b="29988"/>
          <a:stretch/>
        </p:blipFill>
        <p:spPr>
          <a:xfrm>
            <a:off x="339760" y="3316645"/>
            <a:ext cx="2488304" cy="2052609"/>
          </a:xfrm>
          <a:prstGeom prst="rect">
            <a:avLst/>
          </a:prstGeom>
        </p:spPr>
      </p:pic>
      <p:grpSp>
        <p:nvGrpSpPr>
          <p:cNvPr id="31" name="그룹 30"/>
          <p:cNvGrpSpPr/>
          <p:nvPr/>
        </p:nvGrpSpPr>
        <p:grpSpPr>
          <a:xfrm>
            <a:off x="2685793" y="1628776"/>
            <a:ext cx="1275498" cy="380731"/>
            <a:chOff x="4522052" y="4956910"/>
            <a:chExt cx="1275498" cy="380731"/>
          </a:xfrm>
        </p:grpSpPr>
        <p:pic>
          <p:nvPicPr>
            <p:cNvPr id="127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4522052" y="4956910"/>
              <a:ext cx="304903" cy="380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TextBox 16"/>
            <p:cNvSpPr txBox="1">
              <a:spLocks noChangeArrowheads="1"/>
            </p:cNvSpPr>
            <p:nvPr/>
          </p:nvSpPr>
          <p:spPr bwMode="auto">
            <a:xfrm>
              <a:off x="4614080" y="4961036"/>
              <a:ext cx="1183470" cy="276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Phospho-JAK2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2838244" y="4108311"/>
            <a:ext cx="660718" cy="380731"/>
            <a:chOff x="4529284" y="5297984"/>
            <a:chExt cx="660718" cy="380731"/>
          </a:xfrm>
        </p:grpSpPr>
        <p:pic>
          <p:nvPicPr>
            <p:cNvPr id="100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4529284" y="5297984"/>
              <a:ext cx="304903" cy="380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" name="TextBox 16"/>
            <p:cNvSpPr txBox="1">
              <a:spLocks noChangeArrowheads="1"/>
            </p:cNvSpPr>
            <p:nvPr/>
          </p:nvSpPr>
          <p:spPr bwMode="auto">
            <a:xfrm>
              <a:off x="4620551" y="5297984"/>
              <a:ext cx="569451" cy="276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JAK2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594610" y="281780"/>
            <a:ext cx="935464" cy="382955"/>
            <a:chOff x="4504241" y="3965515"/>
            <a:chExt cx="935464" cy="382955"/>
          </a:xfrm>
        </p:grpSpPr>
        <p:pic>
          <p:nvPicPr>
            <p:cNvPr id="103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4504241" y="3967739"/>
              <a:ext cx="304903" cy="380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" name="TextBox 45"/>
            <p:cNvSpPr txBox="1">
              <a:spLocks noChangeArrowheads="1"/>
            </p:cNvSpPr>
            <p:nvPr/>
          </p:nvSpPr>
          <p:spPr bwMode="auto">
            <a:xfrm>
              <a:off x="4596269" y="3965515"/>
              <a:ext cx="84343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 dirty="0">
                  <a:latin typeface="Times" panose="02020603050405020304" pitchFamily="18" charset="0"/>
                </a:rPr>
                <a:t>Time (h)</a:t>
              </a:r>
              <a:endParaRPr lang="en-IN" altLang="en-US" sz="1400" b="1" dirty="0">
                <a:latin typeface="Times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443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4"/>
          <p:cNvSpPr txBox="1">
            <a:spLocks noChangeArrowheads="1"/>
          </p:cNvSpPr>
          <p:nvPr/>
        </p:nvSpPr>
        <p:spPr bwMode="auto">
          <a:xfrm>
            <a:off x="6254750" y="-44450"/>
            <a:ext cx="60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" panose="02020603050405020304" pitchFamily="18" charset="0"/>
              </a:rPr>
              <a:t> F2</a:t>
            </a:r>
          </a:p>
        </p:txBody>
      </p:sp>
      <p:sp>
        <p:nvSpPr>
          <p:cNvPr id="4109" name="TextBox 47"/>
          <p:cNvSpPr txBox="1">
            <a:spLocks noChangeArrowheads="1"/>
          </p:cNvSpPr>
          <p:nvPr/>
        </p:nvSpPr>
        <p:spPr bwMode="auto">
          <a:xfrm>
            <a:off x="367815" y="361617"/>
            <a:ext cx="418707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Arial" panose="020B0604020202020204" pitchFamily="34" charset="0"/>
              </a:rPr>
              <a:t> </a:t>
            </a:r>
            <a:r>
              <a:rPr lang="en-US" altLang="en-US" sz="1400" b="1" dirty="0">
                <a:latin typeface="Times" panose="02020603050405020304" pitchFamily="18" charset="0"/>
              </a:rPr>
              <a:t>0    0      1     5     25    50      Pervanadate (</a:t>
            </a:r>
            <a:r>
              <a:rPr lang="en-US" altLang="en-US" sz="1400" b="1" dirty="0">
                <a:latin typeface="Times" panose="02020603050405020304" pitchFamily="18" charset="0"/>
                <a:sym typeface="Symbol" panose="05050102010706020507" pitchFamily="18" charset="2"/>
              </a:rPr>
              <a:t>M)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  <a:sym typeface="Symbol" panose="05050102010706020507" pitchFamily="18" charset="2"/>
              </a:rPr>
              <a:t> -     +     +      +     +     +       3FC</a:t>
            </a:r>
            <a:endParaRPr lang="en-US" altLang="en-US" sz="1400" dirty="0">
              <a:latin typeface="Times" panose="02020603050405020304" pitchFamily="18" charset="0"/>
            </a:endParaRPr>
          </a:p>
        </p:txBody>
      </p:sp>
      <p:sp>
        <p:nvSpPr>
          <p:cNvPr id="4106" name="Text Box 87"/>
          <p:cNvSpPr txBox="1">
            <a:spLocks noChangeArrowheads="1"/>
          </p:cNvSpPr>
          <p:nvPr/>
        </p:nvSpPr>
        <p:spPr bwMode="auto">
          <a:xfrm>
            <a:off x="34369" y="21273"/>
            <a:ext cx="369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Times" panose="02020603050405020304" pitchFamily="18" charset="0"/>
              </a:rPr>
              <a:t>A</a:t>
            </a: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4" t="17469" r="17778" b="31111"/>
          <a:stretch/>
        </p:blipFill>
        <p:spPr>
          <a:xfrm>
            <a:off x="157935" y="3505200"/>
            <a:ext cx="2373546" cy="2236612"/>
          </a:xfrm>
          <a:prstGeom prst="rect">
            <a:avLst/>
          </a:prstGeom>
        </p:spPr>
      </p:pic>
      <p:grpSp>
        <p:nvGrpSpPr>
          <p:cNvPr id="33" name="그룹 32"/>
          <p:cNvGrpSpPr/>
          <p:nvPr/>
        </p:nvGrpSpPr>
        <p:grpSpPr>
          <a:xfrm>
            <a:off x="2535829" y="4452925"/>
            <a:ext cx="748654" cy="382926"/>
            <a:chOff x="2584053" y="6825710"/>
            <a:chExt cx="748654" cy="382926"/>
          </a:xfrm>
        </p:grpSpPr>
        <p:pic>
          <p:nvPicPr>
            <p:cNvPr id="132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584053" y="6827935"/>
              <a:ext cx="304869" cy="380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" name="TextBox 16"/>
            <p:cNvSpPr txBox="1">
              <a:spLocks noChangeArrowheads="1"/>
            </p:cNvSpPr>
            <p:nvPr/>
          </p:nvSpPr>
          <p:spPr bwMode="auto">
            <a:xfrm>
              <a:off x="2693173" y="6825710"/>
              <a:ext cx="63953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STAT3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grpSp>
        <p:nvGrpSpPr>
          <p:cNvPr id="14" name="그룹 32"/>
          <p:cNvGrpSpPr/>
          <p:nvPr/>
        </p:nvGrpSpPr>
        <p:grpSpPr>
          <a:xfrm>
            <a:off x="2379047" y="1733014"/>
            <a:ext cx="1362605" cy="382926"/>
            <a:chOff x="2584053" y="6825710"/>
            <a:chExt cx="1362605" cy="382926"/>
          </a:xfrm>
        </p:grpSpPr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584053" y="6827935"/>
              <a:ext cx="304869" cy="380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6"/>
            <p:cNvSpPr txBox="1">
              <a:spLocks noChangeArrowheads="1"/>
            </p:cNvSpPr>
            <p:nvPr/>
          </p:nvSpPr>
          <p:spPr bwMode="auto">
            <a:xfrm>
              <a:off x="2693173" y="6825710"/>
              <a:ext cx="125348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Phospho-STAT3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90" y="989969"/>
            <a:ext cx="2107510" cy="243903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4"/>
          <p:cNvSpPr txBox="1">
            <a:spLocks noChangeArrowheads="1"/>
          </p:cNvSpPr>
          <p:nvPr/>
        </p:nvSpPr>
        <p:spPr bwMode="auto">
          <a:xfrm>
            <a:off x="6254750" y="-44450"/>
            <a:ext cx="60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" panose="02020603050405020304" pitchFamily="18" charset="0"/>
              </a:rPr>
              <a:t> F2</a:t>
            </a:r>
          </a:p>
        </p:txBody>
      </p:sp>
      <p:sp>
        <p:nvSpPr>
          <p:cNvPr id="70" name="Rectangle 39"/>
          <p:cNvSpPr>
            <a:spLocks noChangeArrowheads="1"/>
          </p:cNvSpPr>
          <p:nvPr/>
        </p:nvSpPr>
        <p:spPr bwMode="auto">
          <a:xfrm>
            <a:off x="483967" y="130299"/>
            <a:ext cx="21019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 0       5      10     25     50</a:t>
            </a:r>
            <a:endParaRPr lang="en-IN" altLang="en-US" sz="1400" dirty="0">
              <a:latin typeface="Times" panose="02020603050405020304" pitchFamily="18" charset="0"/>
            </a:endParaRPr>
          </a:p>
        </p:txBody>
      </p:sp>
      <p:sp>
        <p:nvSpPr>
          <p:cNvPr id="72" name="TextBox 16"/>
          <p:cNvSpPr txBox="1">
            <a:spLocks noChangeArrowheads="1"/>
          </p:cNvSpPr>
          <p:nvPr/>
        </p:nvSpPr>
        <p:spPr bwMode="auto">
          <a:xfrm>
            <a:off x="2504879" y="130315"/>
            <a:ext cx="95090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3FC (µM)</a:t>
            </a:r>
            <a:endParaRPr lang="en-IN" altLang="en-US" sz="1400" b="1" dirty="0">
              <a:latin typeface="Times" panose="02020603050405020304" pitchFamily="18" charset="0"/>
            </a:endParaRPr>
          </a:p>
        </p:txBody>
      </p:sp>
      <p:sp>
        <p:nvSpPr>
          <p:cNvPr id="80" name="Text Box 87"/>
          <p:cNvSpPr txBox="1">
            <a:spLocks noChangeArrowheads="1"/>
          </p:cNvSpPr>
          <p:nvPr/>
        </p:nvSpPr>
        <p:spPr bwMode="auto">
          <a:xfrm>
            <a:off x="-12700" y="39522"/>
            <a:ext cx="369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Times" panose="02020603050405020304" pitchFamily="18" charset="0"/>
              </a:rPr>
              <a:t>B</a:t>
            </a: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59" y="417215"/>
            <a:ext cx="2328720" cy="3440226"/>
          </a:xfrm>
          <a:prstGeom prst="rect">
            <a:avLst/>
          </a:prstGeom>
        </p:spPr>
      </p:pic>
      <p:grpSp>
        <p:nvGrpSpPr>
          <p:cNvPr id="17" name="그룹 32"/>
          <p:cNvGrpSpPr/>
          <p:nvPr/>
        </p:nvGrpSpPr>
        <p:grpSpPr>
          <a:xfrm>
            <a:off x="2738363" y="1576620"/>
            <a:ext cx="721788" cy="382926"/>
            <a:chOff x="2584053" y="6825710"/>
            <a:chExt cx="721788" cy="382926"/>
          </a:xfrm>
        </p:grpSpPr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584053" y="6827935"/>
              <a:ext cx="304869" cy="380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6"/>
            <p:cNvSpPr txBox="1">
              <a:spLocks noChangeArrowheads="1"/>
            </p:cNvSpPr>
            <p:nvPr/>
          </p:nvSpPr>
          <p:spPr bwMode="auto">
            <a:xfrm>
              <a:off x="2693173" y="6825710"/>
              <a:ext cx="61266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SHP-2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" t="4991" r="3874" b="2984"/>
          <a:stretch/>
        </p:blipFill>
        <p:spPr>
          <a:xfrm>
            <a:off x="200819" y="3962400"/>
            <a:ext cx="2519254" cy="3426187"/>
          </a:xfrm>
          <a:prstGeom prst="rect">
            <a:avLst/>
          </a:prstGeom>
          <a:ln>
            <a:noFill/>
          </a:ln>
        </p:spPr>
      </p:pic>
      <p:grpSp>
        <p:nvGrpSpPr>
          <p:cNvPr id="23" name="그룹 22"/>
          <p:cNvGrpSpPr/>
          <p:nvPr/>
        </p:nvGrpSpPr>
        <p:grpSpPr>
          <a:xfrm>
            <a:off x="2757413" y="5791200"/>
            <a:ext cx="778251" cy="380769"/>
            <a:chOff x="2326116" y="5499331"/>
            <a:chExt cx="778251" cy="380769"/>
          </a:xfrm>
        </p:grpSpPr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326116" y="5499331"/>
              <a:ext cx="304838" cy="38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Box 16"/>
            <p:cNvSpPr txBox="1">
              <a:spLocks noChangeArrowheads="1"/>
            </p:cNvSpPr>
            <p:nvPr/>
          </p:nvSpPr>
          <p:spPr bwMode="auto">
            <a:xfrm>
              <a:off x="2427648" y="5503457"/>
              <a:ext cx="676719" cy="27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β-Actin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0027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4"/>
          <p:cNvSpPr txBox="1">
            <a:spLocks noChangeArrowheads="1"/>
          </p:cNvSpPr>
          <p:nvPr/>
        </p:nvSpPr>
        <p:spPr bwMode="auto">
          <a:xfrm>
            <a:off x="6254750" y="-44450"/>
            <a:ext cx="60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" panose="02020603050405020304" pitchFamily="18" charset="0"/>
              </a:rPr>
              <a:t> F2</a:t>
            </a:r>
          </a:p>
        </p:txBody>
      </p:sp>
      <p:sp>
        <p:nvSpPr>
          <p:cNvPr id="81" name="Text Box 87"/>
          <p:cNvSpPr txBox="1">
            <a:spLocks noChangeArrowheads="1"/>
          </p:cNvSpPr>
          <p:nvPr/>
        </p:nvSpPr>
        <p:spPr bwMode="auto">
          <a:xfrm>
            <a:off x="-6464" y="17403"/>
            <a:ext cx="3706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Times" panose="02020603050405020304" pitchFamily="18" charset="0"/>
              </a:rPr>
              <a:t>C</a:t>
            </a:r>
          </a:p>
        </p:txBody>
      </p:sp>
      <p:sp>
        <p:nvSpPr>
          <p:cNvPr id="82" name="Text Box 7"/>
          <p:cNvSpPr txBox="1">
            <a:spLocks noChangeArrowheads="1"/>
          </p:cNvSpPr>
          <p:nvPr/>
        </p:nvSpPr>
        <p:spPr bwMode="auto">
          <a:xfrm>
            <a:off x="590978" y="302830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83" name="Text Box 7"/>
          <p:cNvSpPr txBox="1">
            <a:spLocks noChangeArrowheads="1"/>
          </p:cNvSpPr>
          <p:nvPr/>
        </p:nvSpPr>
        <p:spPr bwMode="auto">
          <a:xfrm>
            <a:off x="985769" y="302830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84" name="Text Box 7"/>
          <p:cNvSpPr txBox="1">
            <a:spLocks noChangeArrowheads="1"/>
          </p:cNvSpPr>
          <p:nvPr/>
        </p:nvSpPr>
        <p:spPr bwMode="auto">
          <a:xfrm>
            <a:off x="1465694" y="302830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+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85" name="Text Box 7"/>
          <p:cNvSpPr txBox="1">
            <a:spLocks noChangeArrowheads="1"/>
          </p:cNvSpPr>
          <p:nvPr/>
        </p:nvSpPr>
        <p:spPr bwMode="auto">
          <a:xfrm>
            <a:off x="1850883" y="302830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86" name="Text Box 7"/>
          <p:cNvSpPr txBox="1">
            <a:spLocks noChangeArrowheads="1"/>
          </p:cNvSpPr>
          <p:nvPr/>
        </p:nvSpPr>
        <p:spPr bwMode="auto">
          <a:xfrm>
            <a:off x="590978" y="87976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87" name="Text Box 7"/>
          <p:cNvSpPr txBox="1">
            <a:spLocks noChangeArrowheads="1"/>
          </p:cNvSpPr>
          <p:nvPr/>
        </p:nvSpPr>
        <p:spPr bwMode="auto">
          <a:xfrm>
            <a:off x="985769" y="87976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+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88" name="Text Box 7"/>
          <p:cNvSpPr txBox="1">
            <a:spLocks noChangeArrowheads="1"/>
          </p:cNvSpPr>
          <p:nvPr/>
        </p:nvSpPr>
        <p:spPr bwMode="auto">
          <a:xfrm>
            <a:off x="1465694" y="87976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+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89" name="Text Box 7"/>
          <p:cNvSpPr txBox="1">
            <a:spLocks noChangeArrowheads="1"/>
          </p:cNvSpPr>
          <p:nvPr/>
        </p:nvSpPr>
        <p:spPr bwMode="auto">
          <a:xfrm>
            <a:off x="1850883" y="87976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+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90" name="Text Box 7"/>
          <p:cNvSpPr txBox="1">
            <a:spLocks noChangeArrowheads="1"/>
          </p:cNvSpPr>
          <p:nvPr/>
        </p:nvSpPr>
        <p:spPr bwMode="auto">
          <a:xfrm>
            <a:off x="1850883" y="523103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+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91" name="Text Box 7"/>
          <p:cNvSpPr txBox="1">
            <a:spLocks noChangeArrowheads="1"/>
          </p:cNvSpPr>
          <p:nvPr/>
        </p:nvSpPr>
        <p:spPr bwMode="auto">
          <a:xfrm>
            <a:off x="590978" y="523103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92" name="Text Box 7"/>
          <p:cNvSpPr txBox="1">
            <a:spLocks noChangeArrowheads="1"/>
          </p:cNvSpPr>
          <p:nvPr/>
        </p:nvSpPr>
        <p:spPr bwMode="auto">
          <a:xfrm>
            <a:off x="985769" y="523103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93" name="Text Box 7"/>
          <p:cNvSpPr txBox="1">
            <a:spLocks noChangeArrowheads="1"/>
          </p:cNvSpPr>
          <p:nvPr/>
        </p:nvSpPr>
        <p:spPr bwMode="auto">
          <a:xfrm>
            <a:off x="1465694" y="523103"/>
            <a:ext cx="2472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94" name="Text Box 7"/>
          <p:cNvSpPr txBox="1">
            <a:spLocks noChangeArrowheads="1"/>
          </p:cNvSpPr>
          <p:nvPr/>
        </p:nvSpPr>
        <p:spPr bwMode="auto">
          <a:xfrm>
            <a:off x="2209800" y="294004"/>
            <a:ext cx="124291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Times" panose="02020603050405020304" pitchFamily="18" charset="0"/>
                <a:ea typeface="굴림" panose="020B0600000101010101" pitchFamily="50" charset="-127"/>
                <a:cs typeface="Times" panose="02020603050405020304" pitchFamily="18" charset="0"/>
              </a:rPr>
              <a:t>SHP-2 siRNA</a:t>
            </a:r>
          </a:p>
        </p:txBody>
      </p:sp>
      <p:sp>
        <p:nvSpPr>
          <p:cNvPr id="95" name="Text Box 7"/>
          <p:cNvSpPr txBox="1">
            <a:spLocks noChangeArrowheads="1"/>
          </p:cNvSpPr>
          <p:nvPr/>
        </p:nvSpPr>
        <p:spPr bwMode="auto">
          <a:xfrm>
            <a:off x="2209800" y="514277"/>
            <a:ext cx="14478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Times" panose="02020603050405020304" pitchFamily="18" charset="0"/>
                <a:ea typeface="굴림" panose="020B0600000101010101" pitchFamily="50" charset="-127"/>
                <a:cs typeface="Times" panose="02020603050405020304" pitchFamily="18" charset="0"/>
              </a:rPr>
              <a:t>Scramble siRNA</a:t>
            </a:r>
          </a:p>
        </p:txBody>
      </p:sp>
      <p:sp>
        <p:nvSpPr>
          <p:cNvPr id="96" name="TextBox 37"/>
          <p:cNvSpPr txBox="1"/>
          <p:nvPr/>
        </p:nvSpPr>
        <p:spPr>
          <a:xfrm>
            <a:off x="2209799" y="79150"/>
            <a:ext cx="113437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latin typeface="Times" panose="02020603050405020304" pitchFamily="18" charset="0"/>
                <a:cs typeface="Times" panose="02020603050405020304" pitchFamily="18" charset="0"/>
              </a:rPr>
              <a:t>3FC (50 </a:t>
            </a:r>
            <a:r>
              <a:rPr lang="en-US" altLang="ko-KR" sz="1400" b="1" dirty="0">
                <a:latin typeface="Symbol" panose="05050102010706020507" pitchFamily="18" charset="2"/>
                <a:cs typeface="Times" panose="02020603050405020304" pitchFamily="18" charset="0"/>
              </a:rPr>
              <a:t>m</a:t>
            </a:r>
            <a:r>
              <a:rPr lang="en-US" altLang="ko-KR" sz="1400" b="1" dirty="0">
                <a:latin typeface="Times" panose="02020603050405020304" pitchFamily="18" charset="0"/>
                <a:cs typeface="Times" panose="02020603050405020304" pitchFamily="18" charset="0"/>
              </a:rPr>
              <a:t>M)</a:t>
            </a:r>
            <a:endParaRPr lang="ko-KR" altLang="en-US" sz="14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1" t="11894" r="29523" b="27924"/>
          <a:stretch/>
        </p:blipFill>
        <p:spPr>
          <a:xfrm>
            <a:off x="118473" y="754942"/>
            <a:ext cx="2106203" cy="3161970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7" t="38904" r="23518" b="22009"/>
          <a:stretch/>
        </p:blipFill>
        <p:spPr>
          <a:xfrm>
            <a:off x="432224" y="3959055"/>
            <a:ext cx="2049346" cy="1895645"/>
          </a:xfrm>
          <a:prstGeom prst="rect">
            <a:avLst/>
          </a:prstGeom>
        </p:spPr>
      </p:pic>
      <p:grpSp>
        <p:nvGrpSpPr>
          <p:cNvPr id="23" name="그룹 22"/>
          <p:cNvGrpSpPr/>
          <p:nvPr/>
        </p:nvGrpSpPr>
        <p:grpSpPr>
          <a:xfrm>
            <a:off x="2224676" y="2196475"/>
            <a:ext cx="939549" cy="381066"/>
            <a:chOff x="5197422" y="8105516"/>
            <a:chExt cx="939549" cy="381066"/>
          </a:xfrm>
        </p:grpSpPr>
        <p:sp>
          <p:nvSpPr>
            <p:cNvPr id="107" name="Text Box 7"/>
            <p:cNvSpPr txBox="1">
              <a:spLocks noChangeArrowheads="1"/>
            </p:cNvSpPr>
            <p:nvPr/>
          </p:nvSpPr>
          <p:spPr bwMode="auto">
            <a:xfrm>
              <a:off x="5387039" y="8126814"/>
              <a:ext cx="7499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latinLnBrk="0">
                <a:spcBef>
                  <a:spcPct val="50000"/>
                </a:spcBef>
                <a:buFontTx/>
                <a:buNone/>
              </a:pPr>
              <a:r>
                <a:rPr lang="en-US" altLang="ko-KR" sz="1200" b="1" dirty="0">
                  <a:latin typeface="Times" panose="02020603050405020304" pitchFamily="18" charset="0"/>
                  <a:cs typeface="Times" panose="02020603050405020304" pitchFamily="18" charset="0"/>
                </a:rPr>
                <a:t>SHP-2</a:t>
              </a:r>
              <a:endParaRPr lang="en-US" altLang="ko-KR" sz="1200" b="1" dirty="0">
                <a:latin typeface="Times" panose="02020603050405020304" pitchFamily="18" charset="0"/>
                <a:ea typeface="굴림" panose="020B0600000101010101" pitchFamily="50" charset="-127"/>
                <a:cs typeface="Times" panose="02020603050405020304" pitchFamily="18" charset="0"/>
              </a:endParaRPr>
            </a:p>
          </p:txBody>
        </p:sp>
        <p:pic>
          <p:nvPicPr>
            <p:cNvPr id="108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5197422" y="8105516"/>
              <a:ext cx="304800" cy="38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그룹 23"/>
          <p:cNvGrpSpPr/>
          <p:nvPr/>
        </p:nvGrpSpPr>
        <p:grpSpPr>
          <a:xfrm>
            <a:off x="2497218" y="4498440"/>
            <a:ext cx="1524705" cy="381066"/>
            <a:chOff x="5197422" y="8441468"/>
            <a:chExt cx="1524705" cy="381066"/>
          </a:xfrm>
        </p:grpSpPr>
        <p:sp>
          <p:nvSpPr>
            <p:cNvPr id="110" name="Text Box 7"/>
            <p:cNvSpPr txBox="1">
              <a:spLocks noChangeArrowheads="1"/>
            </p:cNvSpPr>
            <p:nvPr/>
          </p:nvSpPr>
          <p:spPr bwMode="auto">
            <a:xfrm>
              <a:off x="5387039" y="8463715"/>
              <a:ext cx="133508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latinLnBrk="0">
                <a:spcBef>
                  <a:spcPct val="50000"/>
                </a:spcBef>
                <a:buFontTx/>
                <a:buNone/>
              </a:pPr>
              <a:r>
                <a:rPr lang="en-US" altLang="ko-KR" sz="1200" b="1" dirty="0">
                  <a:latin typeface="Times" panose="02020603050405020304" pitchFamily="18" charset="0"/>
                  <a:ea typeface="굴림" panose="020B0600000101010101" pitchFamily="50" charset="-127"/>
                  <a:cs typeface="Times" panose="02020603050405020304" pitchFamily="18" charset="0"/>
                </a:rPr>
                <a:t>phospho-STAT3</a:t>
              </a:r>
            </a:p>
          </p:txBody>
        </p:sp>
        <p:pic>
          <p:nvPicPr>
            <p:cNvPr id="118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5197422" y="8441468"/>
              <a:ext cx="304800" cy="38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34" t="69365" r="38833" b="20306"/>
          <a:stretch/>
        </p:blipFill>
        <p:spPr>
          <a:xfrm>
            <a:off x="411019" y="5959605"/>
            <a:ext cx="2124299" cy="1492005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2535318" y="6297955"/>
            <a:ext cx="939549" cy="381066"/>
            <a:chOff x="5197422" y="8775161"/>
            <a:chExt cx="939549" cy="381066"/>
          </a:xfrm>
        </p:grpSpPr>
        <p:sp>
          <p:nvSpPr>
            <p:cNvPr id="119" name="Text Box 7"/>
            <p:cNvSpPr txBox="1">
              <a:spLocks noChangeArrowheads="1"/>
            </p:cNvSpPr>
            <p:nvPr/>
          </p:nvSpPr>
          <p:spPr bwMode="auto">
            <a:xfrm>
              <a:off x="5395608" y="8825029"/>
              <a:ext cx="74136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latinLnBrk="0">
                <a:spcBef>
                  <a:spcPct val="50000"/>
                </a:spcBef>
                <a:buFontTx/>
                <a:buNone/>
              </a:pPr>
              <a:r>
                <a:rPr lang="en-US" altLang="ko-KR" sz="1200" b="1" dirty="0">
                  <a:latin typeface="Times" panose="02020603050405020304" pitchFamily="18" charset="0"/>
                  <a:ea typeface="굴림" panose="020B0600000101010101" pitchFamily="50" charset="-127"/>
                  <a:cs typeface="Times" panose="02020603050405020304" pitchFamily="18" charset="0"/>
                </a:rPr>
                <a:t>STAT3</a:t>
              </a:r>
            </a:p>
          </p:txBody>
        </p:sp>
        <p:pic>
          <p:nvPicPr>
            <p:cNvPr id="120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5197422" y="8775161"/>
              <a:ext cx="304800" cy="38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07871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4"/>
          <p:cNvSpPr txBox="1">
            <a:spLocks noChangeArrowheads="1"/>
          </p:cNvSpPr>
          <p:nvPr/>
        </p:nvSpPr>
        <p:spPr bwMode="auto">
          <a:xfrm>
            <a:off x="6254750" y="0"/>
            <a:ext cx="60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" panose="02020603050405020304" pitchFamily="18" charset="0"/>
              </a:rPr>
              <a:t> F2</a:t>
            </a:r>
          </a:p>
        </p:txBody>
      </p:sp>
      <p:sp>
        <p:nvSpPr>
          <p:cNvPr id="62" name="Text Box 7"/>
          <p:cNvSpPr txBox="1">
            <a:spLocks noChangeArrowheads="1"/>
          </p:cNvSpPr>
          <p:nvPr/>
        </p:nvSpPr>
        <p:spPr bwMode="auto">
          <a:xfrm>
            <a:off x="388765" y="864586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63" name="Text Box 7"/>
          <p:cNvSpPr txBox="1">
            <a:spLocks noChangeArrowheads="1"/>
          </p:cNvSpPr>
          <p:nvPr/>
        </p:nvSpPr>
        <p:spPr bwMode="auto">
          <a:xfrm>
            <a:off x="914159" y="864586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64" name="Text Box 7"/>
          <p:cNvSpPr txBox="1">
            <a:spLocks noChangeArrowheads="1"/>
          </p:cNvSpPr>
          <p:nvPr/>
        </p:nvSpPr>
        <p:spPr bwMode="auto">
          <a:xfrm>
            <a:off x="1449872" y="864586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+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65" name="Text Box 7"/>
          <p:cNvSpPr txBox="1">
            <a:spLocks noChangeArrowheads="1"/>
          </p:cNvSpPr>
          <p:nvPr/>
        </p:nvSpPr>
        <p:spPr bwMode="auto">
          <a:xfrm>
            <a:off x="1949567" y="864586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66" name="Text Box 7"/>
          <p:cNvSpPr txBox="1">
            <a:spLocks noChangeArrowheads="1"/>
          </p:cNvSpPr>
          <p:nvPr/>
        </p:nvSpPr>
        <p:spPr bwMode="auto">
          <a:xfrm>
            <a:off x="388765" y="549479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67" name="Text Box 7"/>
          <p:cNvSpPr txBox="1">
            <a:spLocks noChangeArrowheads="1"/>
          </p:cNvSpPr>
          <p:nvPr/>
        </p:nvSpPr>
        <p:spPr bwMode="auto">
          <a:xfrm>
            <a:off x="914159" y="549479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+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68" name="Text Box 7"/>
          <p:cNvSpPr txBox="1">
            <a:spLocks noChangeArrowheads="1"/>
          </p:cNvSpPr>
          <p:nvPr/>
        </p:nvSpPr>
        <p:spPr bwMode="auto">
          <a:xfrm>
            <a:off x="1449872" y="549479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+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69" name="Text Box 7"/>
          <p:cNvSpPr txBox="1">
            <a:spLocks noChangeArrowheads="1"/>
          </p:cNvSpPr>
          <p:nvPr/>
        </p:nvSpPr>
        <p:spPr bwMode="auto">
          <a:xfrm>
            <a:off x="1949567" y="549479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+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70" name="Text Box 7"/>
          <p:cNvSpPr txBox="1">
            <a:spLocks noChangeArrowheads="1"/>
          </p:cNvSpPr>
          <p:nvPr/>
        </p:nvSpPr>
        <p:spPr bwMode="auto">
          <a:xfrm>
            <a:off x="1949567" y="1140786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+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71" name="Text Box 7"/>
          <p:cNvSpPr txBox="1">
            <a:spLocks noChangeArrowheads="1"/>
          </p:cNvSpPr>
          <p:nvPr/>
        </p:nvSpPr>
        <p:spPr bwMode="auto">
          <a:xfrm>
            <a:off x="388765" y="1140786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72" name="Text Box 7"/>
          <p:cNvSpPr txBox="1">
            <a:spLocks noChangeArrowheads="1"/>
          </p:cNvSpPr>
          <p:nvPr/>
        </p:nvSpPr>
        <p:spPr bwMode="auto">
          <a:xfrm>
            <a:off x="914159" y="1140786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73" name="Text Box 7"/>
          <p:cNvSpPr txBox="1">
            <a:spLocks noChangeArrowheads="1"/>
          </p:cNvSpPr>
          <p:nvPr/>
        </p:nvSpPr>
        <p:spPr bwMode="auto">
          <a:xfrm>
            <a:off x="1449872" y="1140786"/>
            <a:ext cx="2602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-</a:t>
            </a:r>
            <a:endParaRPr lang="en-US" altLang="ko-KR" sz="1400" b="1" baseline="-25000" dirty="0"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74" name="Text Box 7"/>
          <p:cNvSpPr txBox="1">
            <a:spLocks noChangeArrowheads="1"/>
          </p:cNvSpPr>
          <p:nvPr/>
        </p:nvSpPr>
        <p:spPr bwMode="auto">
          <a:xfrm>
            <a:off x="2809877" y="864586"/>
            <a:ext cx="13083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Times" panose="02020603050405020304" pitchFamily="18" charset="0"/>
                <a:ea typeface="굴림" panose="020B0600000101010101" pitchFamily="50" charset="-127"/>
                <a:cs typeface="Times" panose="02020603050405020304" pitchFamily="18" charset="0"/>
              </a:rPr>
              <a:t>SHP-2 siRNA</a:t>
            </a:r>
          </a:p>
        </p:txBody>
      </p:sp>
      <p:sp>
        <p:nvSpPr>
          <p:cNvPr id="75" name="Text Box 7"/>
          <p:cNvSpPr txBox="1">
            <a:spLocks noChangeArrowheads="1"/>
          </p:cNvSpPr>
          <p:nvPr/>
        </p:nvSpPr>
        <p:spPr bwMode="auto">
          <a:xfrm>
            <a:off x="2809877" y="1140786"/>
            <a:ext cx="1524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latinLnBrk="0">
              <a:spcBef>
                <a:spcPct val="50000"/>
              </a:spcBef>
              <a:buFontTx/>
              <a:buNone/>
            </a:pPr>
            <a:r>
              <a:rPr lang="en-US" altLang="ko-KR" sz="1400" b="1" dirty="0">
                <a:latin typeface="Times" panose="02020603050405020304" pitchFamily="18" charset="0"/>
                <a:ea typeface="굴림" panose="020B0600000101010101" pitchFamily="50" charset="-127"/>
                <a:cs typeface="Times" panose="02020603050405020304" pitchFamily="18" charset="0"/>
              </a:rPr>
              <a:t>Scramble siRNA</a:t>
            </a:r>
          </a:p>
        </p:txBody>
      </p:sp>
      <p:sp>
        <p:nvSpPr>
          <p:cNvPr id="76" name="TextBox 37"/>
          <p:cNvSpPr txBox="1"/>
          <p:nvPr/>
        </p:nvSpPr>
        <p:spPr>
          <a:xfrm>
            <a:off x="2809876" y="539954"/>
            <a:ext cx="119407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latin typeface="Times" panose="02020603050405020304" pitchFamily="18" charset="0"/>
                <a:cs typeface="Times" panose="02020603050405020304" pitchFamily="18" charset="0"/>
              </a:rPr>
              <a:t>3FC (50 </a:t>
            </a:r>
            <a:r>
              <a:rPr lang="en-US" altLang="ko-KR" sz="1400" b="1" dirty="0">
                <a:latin typeface="Symbol" panose="05050102010706020507" pitchFamily="18" charset="2"/>
                <a:cs typeface="Times" panose="02020603050405020304" pitchFamily="18" charset="0"/>
              </a:rPr>
              <a:t>m</a:t>
            </a:r>
            <a:r>
              <a:rPr lang="en-US" altLang="ko-KR" sz="1400" b="1" dirty="0">
                <a:latin typeface="Times" panose="02020603050405020304" pitchFamily="18" charset="0"/>
                <a:cs typeface="Times" panose="02020603050405020304" pitchFamily="18" charset="0"/>
              </a:rPr>
              <a:t>M)</a:t>
            </a:r>
            <a:endParaRPr lang="ko-KR" altLang="en-US" sz="14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8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9" r="-63214" b="15431"/>
          <a:stretch>
            <a:fillRect/>
          </a:stretch>
        </p:blipFill>
        <p:spPr bwMode="auto">
          <a:xfrm>
            <a:off x="2539216" y="495243"/>
            <a:ext cx="367388" cy="381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9" r="-63214" b="15431"/>
          <a:stretch>
            <a:fillRect/>
          </a:stretch>
        </p:blipFill>
        <p:spPr bwMode="auto">
          <a:xfrm>
            <a:off x="2539216" y="835955"/>
            <a:ext cx="367388" cy="381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9" r="-63214" b="15431"/>
          <a:stretch>
            <a:fillRect/>
          </a:stretch>
        </p:blipFill>
        <p:spPr bwMode="auto">
          <a:xfrm>
            <a:off x="2539216" y="1140786"/>
            <a:ext cx="304800" cy="381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Text Box 87"/>
          <p:cNvSpPr txBox="1">
            <a:spLocks noChangeArrowheads="1"/>
          </p:cNvSpPr>
          <p:nvPr/>
        </p:nvSpPr>
        <p:spPr bwMode="auto">
          <a:xfrm>
            <a:off x="2847" y="0"/>
            <a:ext cx="369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Times" panose="02020603050405020304" pitchFamily="18" charset="0"/>
              </a:rPr>
              <a:t>D</a:t>
            </a:r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73333" r="43333" b="7778"/>
          <a:stretch/>
        </p:blipFill>
        <p:spPr>
          <a:xfrm>
            <a:off x="209990" y="3555002"/>
            <a:ext cx="2385845" cy="1931398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5" t="65555" r="35724" b="15556"/>
          <a:stretch/>
        </p:blipFill>
        <p:spPr>
          <a:xfrm>
            <a:off x="203678" y="1400272"/>
            <a:ext cx="2306086" cy="2028728"/>
          </a:xfrm>
          <a:prstGeom prst="rect">
            <a:avLst/>
          </a:prstGeom>
        </p:spPr>
      </p:pic>
      <p:grpSp>
        <p:nvGrpSpPr>
          <p:cNvPr id="121" name="그룹 120"/>
          <p:cNvGrpSpPr/>
          <p:nvPr/>
        </p:nvGrpSpPr>
        <p:grpSpPr>
          <a:xfrm>
            <a:off x="2538820" y="1702475"/>
            <a:ext cx="685093" cy="380769"/>
            <a:chOff x="2326116" y="4587248"/>
            <a:chExt cx="685093" cy="380769"/>
          </a:xfrm>
        </p:grpSpPr>
        <p:pic>
          <p:nvPicPr>
            <p:cNvPr id="124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326116" y="4587248"/>
              <a:ext cx="304838" cy="38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7" name="TextBox 16"/>
            <p:cNvSpPr txBox="1">
              <a:spLocks noChangeArrowheads="1"/>
            </p:cNvSpPr>
            <p:nvPr/>
          </p:nvSpPr>
          <p:spPr bwMode="auto">
            <a:xfrm>
              <a:off x="2427648" y="4591374"/>
              <a:ext cx="583561" cy="27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PARP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grpSp>
        <p:nvGrpSpPr>
          <p:cNvPr id="128" name="그룹 127"/>
          <p:cNvGrpSpPr/>
          <p:nvPr/>
        </p:nvGrpSpPr>
        <p:grpSpPr>
          <a:xfrm>
            <a:off x="2552184" y="2694201"/>
            <a:ext cx="1398258" cy="381066"/>
            <a:chOff x="2326116" y="5165630"/>
            <a:chExt cx="1398258" cy="381066"/>
          </a:xfrm>
        </p:grpSpPr>
        <p:sp>
          <p:nvSpPr>
            <p:cNvPr id="129" name="Text Box 7"/>
            <p:cNvSpPr txBox="1">
              <a:spLocks noChangeArrowheads="1"/>
            </p:cNvSpPr>
            <p:nvPr/>
          </p:nvSpPr>
          <p:spPr bwMode="auto">
            <a:xfrm>
              <a:off x="2522898" y="5211181"/>
              <a:ext cx="120147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latinLnBrk="0">
                <a:spcBef>
                  <a:spcPct val="50000"/>
                </a:spcBef>
                <a:buFontTx/>
                <a:buNone/>
              </a:pPr>
              <a:r>
                <a:rPr lang="en-US" altLang="ko-KR" sz="1200" b="1" dirty="0">
                  <a:latin typeface="Times" panose="02020603050405020304" pitchFamily="18" charset="0"/>
                  <a:cs typeface="Times" panose="02020603050405020304" pitchFamily="18" charset="0"/>
                </a:rPr>
                <a:t>Cleaved PARP</a:t>
              </a:r>
              <a:endParaRPr lang="en-US" altLang="ko-KR" sz="1200" b="1" dirty="0">
                <a:latin typeface="Times" panose="02020603050405020304" pitchFamily="18" charset="0"/>
                <a:ea typeface="굴림" panose="020B0600000101010101" pitchFamily="50" charset="-127"/>
                <a:cs typeface="Times" panose="02020603050405020304" pitchFamily="18" charset="0"/>
              </a:endParaRPr>
            </a:p>
          </p:txBody>
        </p:sp>
        <p:pic>
          <p:nvPicPr>
            <p:cNvPr id="130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326116" y="5165630"/>
              <a:ext cx="304800" cy="38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" name="그룹 132"/>
          <p:cNvGrpSpPr/>
          <p:nvPr/>
        </p:nvGrpSpPr>
        <p:grpSpPr>
          <a:xfrm>
            <a:off x="2575044" y="4330316"/>
            <a:ext cx="778251" cy="380769"/>
            <a:chOff x="2326116" y="5499331"/>
            <a:chExt cx="778251" cy="380769"/>
          </a:xfrm>
        </p:grpSpPr>
        <p:pic>
          <p:nvPicPr>
            <p:cNvPr id="134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326116" y="5499331"/>
              <a:ext cx="304838" cy="38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5" name="TextBox 16"/>
            <p:cNvSpPr txBox="1">
              <a:spLocks noChangeArrowheads="1"/>
            </p:cNvSpPr>
            <p:nvPr/>
          </p:nvSpPr>
          <p:spPr bwMode="auto">
            <a:xfrm>
              <a:off x="2427648" y="5503457"/>
              <a:ext cx="676719" cy="27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β-Actin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3763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4"/>
          <p:cNvSpPr txBox="1">
            <a:spLocks noChangeArrowheads="1"/>
          </p:cNvSpPr>
          <p:nvPr/>
        </p:nvSpPr>
        <p:spPr bwMode="auto">
          <a:xfrm>
            <a:off x="6254750" y="0"/>
            <a:ext cx="60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" panose="02020603050405020304" pitchFamily="18" charset="0"/>
              </a:rPr>
              <a:t> F2</a:t>
            </a:r>
          </a:p>
        </p:txBody>
      </p:sp>
      <p:sp>
        <p:nvSpPr>
          <p:cNvPr id="6183" name="TextBox 20"/>
          <p:cNvSpPr txBox="1">
            <a:spLocks noChangeArrowheads="1"/>
          </p:cNvSpPr>
          <p:nvPr/>
        </p:nvSpPr>
        <p:spPr bwMode="auto">
          <a:xfrm>
            <a:off x="2464810" y="368577"/>
            <a:ext cx="8434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Time (h)</a:t>
            </a:r>
            <a:endParaRPr lang="en-IN" altLang="en-US" sz="1400" b="1" dirty="0">
              <a:latin typeface="Times" panose="02020603050405020304" pitchFamily="18" charset="0"/>
            </a:endParaRPr>
          </a:p>
        </p:txBody>
      </p:sp>
      <p:sp>
        <p:nvSpPr>
          <p:cNvPr id="6184" name="Rectangle 39"/>
          <p:cNvSpPr>
            <a:spLocks noChangeArrowheads="1"/>
          </p:cNvSpPr>
          <p:nvPr/>
        </p:nvSpPr>
        <p:spPr bwMode="auto">
          <a:xfrm>
            <a:off x="322947" y="342077"/>
            <a:ext cx="21141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latin typeface="Times" panose="02020603050405020304" pitchFamily="18" charset="0"/>
              </a:rPr>
              <a:t>  0       8     16    24    48</a:t>
            </a:r>
            <a:endParaRPr lang="en-IN" altLang="en-US" sz="1400" dirty="0">
              <a:latin typeface="Times" panose="02020603050405020304" pitchFamily="18" charset="0"/>
            </a:endParaRPr>
          </a:p>
        </p:txBody>
      </p:sp>
      <p:sp>
        <p:nvSpPr>
          <p:cNvPr id="6150" name="Text Box 87"/>
          <p:cNvSpPr txBox="1">
            <a:spLocks noChangeArrowheads="1"/>
          </p:cNvSpPr>
          <p:nvPr/>
        </p:nvSpPr>
        <p:spPr bwMode="auto">
          <a:xfrm>
            <a:off x="0" y="0"/>
            <a:ext cx="369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Times" panose="02020603050405020304" pitchFamily="18" charset="0"/>
              </a:rPr>
              <a:t>E</a:t>
            </a: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9" t="71111" r="41111" b="7778"/>
          <a:stretch/>
        </p:blipFill>
        <p:spPr>
          <a:xfrm>
            <a:off x="167916" y="2986909"/>
            <a:ext cx="2386540" cy="1679417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6" t="47778" r="36666" b="24210"/>
          <a:stretch/>
        </p:blipFill>
        <p:spPr>
          <a:xfrm>
            <a:off x="369887" y="654184"/>
            <a:ext cx="2144441" cy="2162556"/>
          </a:xfrm>
          <a:prstGeom prst="rect">
            <a:avLst/>
          </a:prstGeom>
        </p:spPr>
      </p:pic>
      <p:grpSp>
        <p:nvGrpSpPr>
          <p:cNvPr id="33" name="그룹 32"/>
          <p:cNvGrpSpPr/>
          <p:nvPr/>
        </p:nvGrpSpPr>
        <p:grpSpPr>
          <a:xfrm>
            <a:off x="2541462" y="1878009"/>
            <a:ext cx="1134530" cy="380769"/>
            <a:chOff x="2326116" y="3670877"/>
            <a:chExt cx="1134530" cy="380769"/>
          </a:xfrm>
        </p:grpSpPr>
        <p:pic>
          <p:nvPicPr>
            <p:cNvPr id="113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326116" y="3670877"/>
              <a:ext cx="304838" cy="38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TextBox 16"/>
            <p:cNvSpPr txBox="1">
              <a:spLocks noChangeArrowheads="1"/>
            </p:cNvSpPr>
            <p:nvPr/>
          </p:nvSpPr>
          <p:spPr bwMode="auto">
            <a:xfrm>
              <a:off x="2427648" y="3675003"/>
              <a:ext cx="1032998" cy="27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Procaspase 3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2541462" y="2304329"/>
            <a:ext cx="1466008" cy="389343"/>
            <a:chOff x="2317750" y="4182657"/>
            <a:chExt cx="1466008" cy="389343"/>
          </a:xfrm>
        </p:grpSpPr>
        <p:pic>
          <p:nvPicPr>
            <p:cNvPr id="119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317750" y="4191231"/>
              <a:ext cx="304838" cy="38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0" name="TextBox 16"/>
            <p:cNvSpPr txBox="1">
              <a:spLocks noChangeArrowheads="1"/>
            </p:cNvSpPr>
            <p:nvPr/>
          </p:nvSpPr>
          <p:spPr bwMode="auto">
            <a:xfrm>
              <a:off x="2419282" y="4182657"/>
              <a:ext cx="136447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Cleaved caspase 3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2562076" y="3270048"/>
            <a:ext cx="685093" cy="380769"/>
            <a:chOff x="2326116" y="4587248"/>
            <a:chExt cx="685093" cy="380769"/>
          </a:xfrm>
        </p:grpSpPr>
        <p:pic>
          <p:nvPicPr>
            <p:cNvPr id="122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326116" y="4587248"/>
              <a:ext cx="304838" cy="38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" name="TextBox 16"/>
            <p:cNvSpPr txBox="1">
              <a:spLocks noChangeArrowheads="1"/>
            </p:cNvSpPr>
            <p:nvPr/>
          </p:nvSpPr>
          <p:spPr bwMode="auto">
            <a:xfrm>
              <a:off x="2427648" y="4591374"/>
              <a:ext cx="583561" cy="27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PARP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2571606" y="3997882"/>
            <a:ext cx="1398258" cy="381066"/>
            <a:chOff x="2326116" y="5165630"/>
            <a:chExt cx="1398258" cy="381066"/>
          </a:xfrm>
        </p:grpSpPr>
        <p:sp>
          <p:nvSpPr>
            <p:cNvPr id="125" name="Text Box 7"/>
            <p:cNvSpPr txBox="1">
              <a:spLocks noChangeArrowheads="1"/>
            </p:cNvSpPr>
            <p:nvPr/>
          </p:nvSpPr>
          <p:spPr bwMode="auto">
            <a:xfrm>
              <a:off x="2522898" y="5211181"/>
              <a:ext cx="120147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latinLnBrk="0">
                <a:spcBef>
                  <a:spcPct val="50000"/>
                </a:spcBef>
                <a:buFontTx/>
                <a:buNone/>
              </a:pPr>
              <a:r>
                <a:rPr lang="en-US" altLang="ko-KR" sz="1200" b="1" dirty="0">
                  <a:latin typeface="Times" panose="02020603050405020304" pitchFamily="18" charset="0"/>
                  <a:cs typeface="Times" panose="02020603050405020304" pitchFamily="18" charset="0"/>
                </a:rPr>
                <a:t>Cleaved PARP</a:t>
              </a:r>
              <a:endParaRPr lang="en-US" altLang="ko-KR" sz="1200" b="1" dirty="0">
                <a:latin typeface="Times" panose="02020603050405020304" pitchFamily="18" charset="0"/>
                <a:ea typeface="굴림" panose="020B0600000101010101" pitchFamily="50" charset="-127"/>
                <a:cs typeface="Times" panose="02020603050405020304" pitchFamily="18" charset="0"/>
              </a:endParaRPr>
            </a:p>
          </p:txBody>
        </p:sp>
        <p:pic>
          <p:nvPicPr>
            <p:cNvPr id="126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326116" y="5165630"/>
              <a:ext cx="304800" cy="38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26"/>
          <a:stretch/>
        </p:blipFill>
        <p:spPr>
          <a:xfrm>
            <a:off x="246063" y="4756963"/>
            <a:ext cx="2344737" cy="1860421"/>
          </a:xfrm>
          <a:prstGeom prst="rect">
            <a:avLst/>
          </a:prstGeom>
        </p:spPr>
      </p:pic>
      <p:grpSp>
        <p:nvGrpSpPr>
          <p:cNvPr id="39" name="그룹 38"/>
          <p:cNvGrpSpPr/>
          <p:nvPr/>
        </p:nvGrpSpPr>
        <p:grpSpPr>
          <a:xfrm>
            <a:off x="2590800" y="5437898"/>
            <a:ext cx="778251" cy="380769"/>
            <a:chOff x="2326116" y="5499331"/>
            <a:chExt cx="778251" cy="380769"/>
          </a:xfrm>
        </p:grpSpPr>
        <p:pic>
          <p:nvPicPr>
            <p:cNvPr id="131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r="-63214" b="15431"/>
            <a:stretch>
              <a:fillRect/>
            </a:stretch>
          </p:blipFill>
          <p:spPr bwMode="auto">
            <a:xfrm>
              <a:off x="2326116" y="5499331"/>
              <a:ext cx="304838" cy="38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2" name="TextBox 16"/>
            <p:cNvSpPr txBox="1">
              <a:spLocks noChangeArrowheads="1"/>
            </p:cNvSpPr>
            <p:nvPr/>
          </p:nvSpPr>
          <p:spPr bwMode="auto">
            <a:xfrm>
              <a:off x="2427648" y="5503457"/>
              <a:ext cx="676719" cy="27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 dirty="0">
                  <a:latin typeface="Times" panose="02020603050405020304" pitchFamily="18" charset="0"/>
                </a:rPr>
                <a:t>β-Actin</a:t>
              </a:r>
              <a:endParaRPr lang="en-IN" altLang="en-US" sz="1200" b="1" dirty="0">
                <a:latin typeface="Times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8832</TotalTime>
  <Words>226</Words>
  <Application>Microsoft Office PowerPoint</Application>
  <PresentationFormat>On-screen Show (4:3)</PresentationFormat>
  <Paragraphs>108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굴림</vt:lpstr>
      <vt:lpstr>맑은 고딕</vt:lpstr>
      <vt:lpstr>ＭＳ Ｐゴシック</vt:lpstr>
      <vt:lpstr>ＭＳ Ｐゴシック</vt:lpstr>
      <vt:lpstr>Arial</vt:lpstr>
      <vt:lpstr>Calibri</vt:lpstr>
      <vt:lpstr>Symbol</vt:lpstr>
      <vt:lpstr>Times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MINI</dc:creator>
  <cp:keywords/>
  <dc:description/>
  <cp:lastModifiedBy>MDPI</cp:lastModifiedBy>
  <cp:revision>210</cp:revision>
  <cp:lastPrinted>2020-09-11T04:39:44Z</cp:lastPrinted>
  <dcterms:created xsi:type="dcterms:W3CDTF">2006-08-16T00:00:00Z</dcterms:created>
  <dcterms:modified xsi:type="dcterms:W3CDTF">2021-12-27T01:18:38Z</dcterms:modified>
  <cp:category/>
</cp:coreProperties>
</file>