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8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68" r:id="rId11"/>
    <p:sldId id="282" r:id="rId12"/>
    <p:sldId id="259" r:id="rId13"/>
    <p:sldId id="260" r:id="rId14"/>
    <p:sldId id="269" r:id="rId15"/>
    <p:sldId id="261" r:id="rId16"/>
    <p:sldId id="262" r:id="rId17"/>
    <p:sldId id="263" r:id="rId18"/>
    <p:sldId id="264" r:id="rId19"/>
    <p:sldId id="266" r:id="rId20"/>
    <p:sldId id="271" r:id="rId21"/>
    <p:sldId id="272" r:id="rId22"/>
    <p:sldId id="27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3" autoAdjust="0"/>
  </p:normalViewPr>
  <p:slideViewPr>
    <p:cSldViewPr snapToGrid="0">
      <p:cViewPr varScale="1">
        <p:scale>
          <a:sx n="76" d="100"/>
          <a:sy n="76" d="100"/>
        </p:scale>
        <p:origin x="857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E0F69-3903-4420-AF59-FE3099BDD978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A607E-E89C-464A-AF52-FBE33CA838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1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49551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492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717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7978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A607E-E89C-464A-AF52-FBE33CA838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16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8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26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0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5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6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58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12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6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600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B8F28BEE-344C-4F46-A2AA-16B7DC7BEB35}" type="datetimeFigureOut">
              <a:rPr lang="en-US" smtClean="0"/>
              <a:t>9/4/2022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F3CDB9C4-4E3C-42DD-A9C0-133EF8A6E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4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ython.org/downloads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A user-Friendly Tool to measure blood flow velocity and blood cells count in zebrafish videos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Software package compiled in Python for research to analyze blood flow velocity and blood cells count in animal model zebrafish dorsal aorta videos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52" name="Picture 4" descr="Python (programming language) -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265" y="2978331"/>
            <a:ext cx="3102932" cy="287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5934F0DA-F111-5387-C754-CC9F1177DAD1}"/>
              </a:ext>
            </a:extLst>
          </p:cNvPr>
          <p:cNvSpPr txBox="1"/>
          <p:nvPr/>
        </p:nvSpPr>
        <p:spPr>
          <a:xfrm>
            <a:off x="1728317" y="4904396"/>
            <a:ext cx="52223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chemeClr val="bg1"/>
                </a:solidFill>
              </a:rPr>
              <a:t>Ali Farhan and Chung-Der Hsiao</a:t>
            </a:r>
          </a:p>
          <a:p>
            <a:r>
              <a:rPr lang="en-US" altLang="zh-TW" sz="2400" dirty="0">
                <a:solidFill>
                  <a:schemeClr val="bg1"/>
                </a:solidFill>
              </a:rPr>
              <a:t>Chung Yuan Christian University, Taiwan</a:t>
            </a:r>
            <a:endParaRPr lang="zh-TW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80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949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Essential requirements to initialize Openbloodflow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Have to extract package zip file at desired location of system: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594" y="2586809"/>
            <a:ext cx="643128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621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/>
              <a:t>Necessary modules to install the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Pip </a:t>
            </a:r>
          </a:p>
          <a:p>
            <a:pPr algn="just"/>
            <a:r>
              <a:rPr lang="en-US" dirty="0"/>
              <a:t>Package Installer for Python is the de facto and recommended package-management system written in Python and is used to install and manage software packages. It connects to an online repository of public packages, called the </a:t>
            </a:r>
            <a:r>
              <a:rPr lang="en-US" b="1" dirty="0">
                <a:solidFill>
                  <a:srgbClr val="FFFF00"/>
                </a:solidFill>
              </a:rPr>
              <a:t>Python Package Index</a:t>
            </a:r>
            <a:r>
              <a:rPr lang="en-US" dirty="0">
                <a:solidFill>
                  <a:srgbClr val="FFFF00"/>
                </a:solidFill>
              </a:rPr>
              <a:t>.</a:t>
            </a:r>
          </a:p>
          <a:p>
            <a:pPr algn="just"/>
            <a:r>
              <a:rPr lang="en-US" dirty="0">
                <a:solidFill>
                  <a:srgbClr val="FFFF00"/>
                </a:solidFill>
              </a:rPr>
              <a:t>Pandas</a:t>
            </a:r>
          </a:p>
          <a:p>
            <a:pPr algn="just"/>
            <a:r>
              <a:rPr lang="en-US" dirty="0"/>
              <a:t>pandas is a software library written for the Python programming language for data manipulation and analysis. In particular, it offers data structures and operations for manipulating numerical tables and time series. 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1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50" y="469321"/>
            <a:ext cx="12015650" cy="1183129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Install the program libraries using pip command in </a:t>
            </a:r>
            <a:r>
              <a:rPr lang="en-US" b="1" dirty="0" err="1"/>
              <a:t>cmd</a:t>
            </a:r>
            <a:r>
              <a:rPr lang="en-US" b="1" dirty="0"/>
              <a:t> </a:t>
            </a:r>
            <a:r>
              <a:rPr lang="en-US" b="1" dirty="0" err="1"/>
              <a:t>propmpt</a:t>
            </a:r>
            <a:r>
              <a:rPr lang="en-US" b="1" dirty="0"/>
              <a:t> window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2919" y="2011680"/>
            <a:ext cx="4081008" cy="4206240"/>
          </a:xfrm>
          <a:solidFill>
            <a:srgbClr val="FFC000"/>
          </a:solidFill>
        </p:spPr>
        <p:txBody>
          <a:bodyPr>
            <a:normAutofit fontScale="47500" lnSpcReduction="20000"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</a:rPr>
              <a:t>Python 3.8 and above version required</a:t>
            </a:r>
          </a:p>
          <a:p>
            <a:pPr algn="just"/>
            <a:r>
              <a:rPr lang="en-US" b="1" dirty="0">
                <a:solidFill>
                  <a:schemeClr val="bg1"/>
                </a:solidFill>
              </a:rPr>
              <a:t>Following libraries have to install using command prompt in windows:</a:t>
            </a:r>
          </a:p>
          <a:p>
            <a:pPr algn="just"/>
            <a:r>
              <a:rPr lang="en-US" b="1" dirty="0">
                <a:solidFill>
                  <a:schemeClr val="bg1"/>
                </a:solidFill>
              </a:rPr>
              <a:t>Pip install pillow</a:t>
            </a:r>
          </a:p>
          <a:p>
            <a:pPr algn="just"/>
            <a:r>
              <a:rPr lang="en-US" b="1" dirty="0">
                <a:solidFill>
                  <a:schemeClr val="bg1"/>
                </a:solidFill>
              </a:rPr>
              <a:t>Python3 –m pip install –upgrade pip</a:t>
            </a:r>
          </a:p>
          <a:p>
            <a:pPr algn="just"/>
            <a:r>
              <a:rPr lang="en-US" b="1" dirty="0">
                <a:solidFill>
                  <a:schemeClr val="bg1"/>
                </a:solidFill>
              </a:rPr>
              <a:t>Pip install </a:t>
            </a:r>
            <a:r>
              <a:rPr lang="en-US" b="1" dirty="0" err="1">
                <a:solidFill>
                  <a:schemeClr val="bg1"/>
                </a:solidFill>
              </a:rPr>
              <a:t>tk</a:t>
            </a:r>
            <a:endParaRPr lang="en-US" b="1" dirty="0">
              <a:solidFill>
                <a:schemeClr val="bg1"/>
              </a:solidFill>
            </a:endParaRP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</a:t>
            </a:r>
            <a:r>
              <a:rPr lang="en-US" b="1" dirty="0" err="1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pyautogui</a:t>
            </a:r>
            <a:endParaRPr lang="en-US" b="1" dirty="0">
              <a:solidFill>
                <a:schemeClr val="bg1"/>
              </a:solidFill>
              <a:ea typeface="Palatino Linotype"/>
              <a:cs typeface="Palatino Linotype"/>
              <a:sym typeface="Palatino Linotype"/>
            </a:endParaRP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</a:t>
            </a:r>
            <a:r>
              <a:rPr lang="en-US" b="1" dirty="0" err="1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opencv</a:t>
            </a:r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-python</a:t>
            </a: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</a:t>
            </a:r>
            <a:r>
              <a:rPr lang="en-US" b="1" dirty="0" err="1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vidstab</a:t>
            </a:r>
            <a:endParaRPr lang="en-US" b="1" dirty="0">
              <a:solidFill>
                <a:schemeClr val="bg1"/>
              </a:solidFill>
              <a:ea typeface="Palatino Linotype"/>
              <a:cs typeface="Palatino Linotype"/>
              <a:sym typeface="Palatino Linotype"/>
            </a:endParaRPr>
          </a:p>
          <a:p>
            <a:pPr algn="just"/>
            <a:r>
              <a:rPr lang="en-US" b="1" dirty="0">
                <a:solidFill>
                  <a:schemeClr val="bg1"/>
                </a:solidFill>
                <a:sym typeface="Palatino Linotype"/>
              </a:rPr>
              <a:t>Pip install math</a:t>
            </a: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</a:t>
            </a:r>
            <a:r>
              <a:rPr lang="en-US" b="1" dirty="0" err="1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numpy</a:t>
            </a:r>
            <a:endParaRPr lang="en-US" b="1" dirty="0">
              <a:solidFill>
                <a:schemeClr val="bg1"/>
              </a:solidFill>
              <a:ea typeface="Palatino Linotype"/>
              <a:cs typeface="Palatino Linotype"/>
              <a:sym typeface="Palatino Linotype"/>
            </a:endParaRP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</a:t>
            </a:r>
            <a:r>
              <a:rPr lang="en-US" b="1" dirty="0" err="1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matplotlib</a:t>
            </a:r>
            <a:endParaRPr lang="en-US" b="1" dirty="0">
              <a:solidFill>
                <a:schemeClr val="bg1"/>
              </a:solidFill>
              <a:ea typeface="Palatino Linotype"/>
              <a:cs typeface="Palatino Linotype"/>
              <a:sym typeface="Palatino Linotype"/>
            </a:endParaRP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pandas</a:t>
            </a:r>
            <a:endParaRPr lang="en-US" b="1" dirty="0">
              <a:solidFill>
                <a:schemeClr val="bg1"/>
              </a:solidFill>
              <a:sym typeface="Palatino Linotype"/>
            </a:endParaRP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regex</a:t>
            </a:r>
          </a:p>
          <a:p>
            <a:pPr algn="just"/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Pip install </a:t>
            </a:r>
            <a:r>
              <a:rPr lang="en-US" b="1" dirty="0" err="1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threadpool</a:t>
            </a:r>
            <a:r>
              <a:rPr lang="en-US" b="1" dirty="0">
                <a:solidFill>
                  <a:schemeClr val="bg1"/>
                </a:solidFill>
                <a:ea typeface="Palatino Linotype"/>
                <a:cs typeface="Palatino Linotype"/>
                <a:sym typeface="Palatino Linotype"/>
              </a:rPr>
              <a:t>==1.3.2</a:t>
            </a:r>
          </a:p>
          <a:p>
            <a:pPr algn="just"/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927" y="1832656"/>
            <a:ext cx="6975564" cy="50422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91394" y="3376749"/>
            <a:ext cx="2240280" cy="230832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Install the libraries using command prompt</a:t>
            </a:r>
          </a:p>
          <a:p>
            <a:endParaRPr lang="en-US" dirty="0"/>
          </a:p>
          <a:p>
            <a:r>
              <a:rPr lang="en-US" dirty="0"/>
              <a:t>Wait for installation time depending on system’s specifications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68880" y="2756263"/>
            <a:ext cx="2952206" cy="202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8547071" y="1934170"/>
            <a:ext cx="3712420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successful installation of each module shall display the message in command prompt</a:t>
            </a:r>
          </a:p>
        </p:txBody>
      </p:sp>
    </p:spTree>
    <p:extLst>
      <p:ext uri="{BB962C8B-B14F-4D97-AF65-F5344CB8AC3E}">
        <p14:creationId xmlns:p14="http://schemas.microsoft.com/office/powerpoint/2010/main" val="1778320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148" y="416043"/>
            <a:ext cx="6130887" cy="74128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Open .bat file to run </a:t>
            </a:r>
            <a:r>
              <a:rPr lang="en-US" b="1" dirty="0" err="1"/>
              <a:t>gui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0409"/>
            <a:ext cx="10515600" cy="4351338"/>
          </a:xfrm>
          <a:noFill/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By selecting run.bat file GUI will be displayed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914" y="2240279"/>
            <a:ext cx="7354788" cy="4565469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4683034" y="4140926"/>
            <a:ext cx="561703" cy="90786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929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058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b="1" dirty="0"/>
              <a:t>Windows based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tool is designed for easy installation and operation on windows operating system </a:t>
            </a:r>
          </a:p>
        </p:txBody>
      </p:sp>
      <p:pic>
        <p:nvPicPr>
          <p:cNvPr id="3074" name="Picture 2" descr="Windows Vista Support Has Ended, So Update ASAP | WIR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146" y="3033123"/>
            <a:ext cx="5087983" cy="358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74" y="2971800"/>
            <a:ext cx="5019946" cy="364997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39663" y="4936491"/>
            <a:ext cx="1789611" cy="7707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Graphical User Interface </a:t>
            </a:r>
            <a:r>
              <a:rPr lang="en-US" dirty="0" err="1"/>
              <a:t>OpenBloodFlow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1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2E7A77D-86F7-79BE-3105-CB651796C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1947" y="385222"/>
            <a:ext cx="4827396" cy="770339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Outlooking of GUI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76" y="2011363"/>
            <a:ext cx="6256861" cy="4206875"/>
          </a:xfrm>
        </p:spPr>
      </p:pic>
      <p:sp>
        <p:nvSpPr>
          <p:cNvPr id="5" name="TextBox 4"/>
          <p:cNvSpPr txBox="1"/>
          <p:nvPr/>
        </p:nvSpPr>
        <p:spPr>
          <a:xfrm>
            <a:off x="499739" y="2001471"/>
            <a:ext cx="2181497" cy="34163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preview of selected ROI of dorsal aorta was challenging part to set in central window.</a:t>
            </a:r>
          </a:p>
          <a:p>
            <a:endParaRPr lang="en-US" dirty="0"/>
          </a:p>
          <a:p>
            <a:r>
              <a:rPr lang="en-US" dirty="0"/>
              <a:t>In order to grasp the stabilized view of dorsal aorta of masked window by using </a:t>
            </a:r>
            <a:r>
              <a:rPr lang="en-US" dirty="0" err="1"/>
              <a:t>tkinter</a:t>
            </a:r>
            <a:r>
              <a:rPr lang="en-US" dirty="0"/>
              <a:t> module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50474" y="1998296"/>
            <a:ext cx="2168435" cy="424731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On click event of ‘Select ROI Automatic’ button</a:t>
            </a:r>
            <a:br>
              <a:rPr lang="en-US" dirty="0"/>
            </a:br>
            <a:r>
              <a:rPr lang="en-US" dirty="0"/>
              <a:t>and ‘Select ROI Manually’ button </a:t>
            </a:r>
            <a:r>
              <a:rPr lang="en-US" b="1" dirty="0" err="1"/>
              <a:t>is_selected</a:t>
            </a:r>
            <a:r>
              <a:rPr lang="en-US" b="1" dirty="0"/>
              <a:t> </a:t>
            </a:r>
            <a:r>
              <a:rPr lang="en-US" dirty="0"/>
              <a:t>variable is set to True and False respectively. </a:t>
            </a:r>
          </a:p>
          <a:p>
            <a:endParaRPr lang="en-US" dirty="0"/>
          </a:p>
          <a:p>
            <a:r>
              <a:rPr lang="en-US" dirty="0"/>
              <a:t>After setting this variable, paths of all videos got from the folder location selected by user.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593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9771" y="370151"/>
            <a:ext cx="6254262" cy="790434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en-US" dirty="0"/>
              <a:t>Steps to start analysis</a:t>
            </a: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165" y="2011681"/>
            <a:ext cx="6471720" cy="4348162"/>
          </a:xfrm>
        </p:spPr>
      </p:pic>
      <p:sp>
        <p:nvSpPr>
          <p:cNvPr id="6" name="TextBox 5"/>
          <p:cNvSpPr txBox="1"/>
          <p:nvPr/>
        </p:nvSpPr>
        <p:spPr>
          <a:xfrm>
            <a:off x="9894188" y="2683342"/>
            <a:ext cx="156847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Upload Videos folder</a:t>
            </a:r>
          </a:p>
        </p:txBody>
      </p:sp>
      <p:sp>
        <p:nvSpPr>
          <p:cNvPr id="8" name="Curved Left Arrow 7"/>
          <p:cNvSpPr/>
          <p:nvPr/>
        </p:nvSpPr>
        <p:spPr>
          <a:xfrm>
            <a:off x="9103885" y="3687588"/>
            <a:ext cx="698863" cy="682840"/>
          </a:xfrm>
          <a:prstGeom prst="curved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94189" y="3816430"/>
            <a:ext cx="145961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Selecting ROI</a:t>
            </a:r>
          </a:p>
        </p:txBody>
      </p: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 flipV="1">
            <a:off x="9103885" y="3006507"/>
            <a:ext cx="790303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957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128" y="357895"/>
            <a:ext cx="7191063" cy="64628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Dorsal Aorta Preview in GUI</a:t>
            </a:r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776" y="2011363"/>
            <a:ext cx="6256861" cy="4206875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211" y="2410096"/>
            <a:ext cx="4199710" cy="314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59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3103" y="527565"/>
            <a:ext cx="7425314" cy="649759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Results Blood flow velocity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69317"/>
            <a:ext cx="5353594" cy="4351338"/>
          </a:xfrm>
        </p:spPr>
      </p:pic>
      <p:cxnSp>
        <p:nvCxnSpPr>
          <p:cNvPr id="13" name="Straight Arrow Connector 12"/>
          <p:cNvCxnSpPr/>
          <p:nvPr/>
        </p:nvCxnSpPr>
        <p:spPr>
          <a:xfrm>
            <a:off x="6145760" y="4826725"/>
            <a:ext cx="69264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407" y="2230481"/>
            <a:ext cx="5283924" cy="371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993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4879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Results saved in graphs folder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1362"/>
            <a:ext cx="6316980" cy="31623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980" y="2471362"/>
            <a:ext cx="5283924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83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>
            <a:spLocks noGrp="1"/>
          </p:cNvSpPr>
          <p:nvPr>
            <p:ph type="title"/>
          </p:nvPr>
        </p:nvSpPr>
        <p:spPr>
          <a:xfrm>
            <a:off x="2905760" y="355600"/>
            <a:ext cx="5730240" cy="753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alatino Linotype"/>
              <a:buNone/>
            </a:pPr>
            <a:r>
              <a:rPr lang="en-US" b="1">
                <a:latin typeface="Palatino Linotype"/>
                <a:ea typeface="Palatino Linotype"/>
                <a:cs typeface="Palatino Linotype"/>
                <a:sym typeface="Palatino Linotype"/>
              </a:rPr>
              <a:t>Introduction</a:t>
            </a:r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body" idx="1"/>
          </p:nvPr>
        </p:nvSpPr>
        <p:spPr>
          <a:xfrm>
            <a:off x="413657" y="2380797"/>
            <a:ext cx="10058400" cy="260921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Using AI-based </a:t>
            </a:r>
            <a:r>
              <a:rPr lang="en-US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OpenCV library </a:t>
            </a: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to detect automatically blood flow velocity in zebrafish and </a:t>
            </a:r>
            <a:r>
              <a:rPr lang="en-US" dirty="0" err="1">
                <a:latin typeface="Palatino Linotype"/>
                <a:ea typeface="Palatino Linotype"/>
                <a:cs typeface="Palatino Linotype"/>
                <a:sym typeface="Palatino Linotype"/>
              </a:rPr>
              <a:t>medaka</a:t>
            </a: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 videos</a:t>
            </a:r>
            <a:endParaRPr lang="en-US" dirty="0">
              <a:ea typeface="Palatino Linotype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en-US" dirty="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Optical flow </a:t>
            </a: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concept used to analyze the blood flow velocity in dorsal aorta of zebrafish and </a:t>
            </a:r>
            <a:r>
              <a:rPr lang="en-US" dirty="0" err="1">
                <a:latin typeface="Palatino Linotype"/>
                <a:ea typeface="Palatino Linotype"/>
                <a:cs typeface="Palatino Linotype"/>
                <a:sym typeface="Palatino Linotype"/>
              </a:rPr>
              <a:t>medaka</a:t>
            </a:r>
            <a:endParaRPr dirty="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Results being </a:t>
            </a:r>
            <a:r>
              <a:rPr lang="en-US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validated</a:t>
            </a: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 on the basis of comparison with previously published method of this lab as </a:t>
            </a:r>
            <a:r>
              <a:rPr lang="en-US" dirty="0" err="1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ImageJ</a:t>
            </a:r>
            <a:r>
              <a:rPr lang="en-US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3937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574" y="2011363"/>
            <a:ext cx="6525882" cy="4206875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en-US" b="1" dirty="0"/>
              <a:t>Analyze Blood Cells count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788" y="3344092"/>
            <a:ext cx="42846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Open same folder where program files are placed and open “Graphs” Folder </a:t>
            </a:r>
          </a:p>
          <a:p>
            <a:endParaRPr lang="en-US" b="1" dirty="0">
              <a:solidFill>
                <a:srgbClr val="FFFF00"/>
              </a:solidFill>
            </a:endParaRPr>
          </a:p>
          <a:p>
            <a:r>
              <a:rPr lang="en-US" b="1" dirty="0">
                <a:solidFill>
                  <a:srgbClr val="FFFF00"/>
                </a:solidFill>
              </a:rPr>
              <a:t>Open csv file to get per frame blood cell count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330336" y="3900182"/>
            <a:ext cx="2116184" cy="3651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1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/>
              <a:t>comparison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2936"/>
            <a:ext cx="5897880" cy="336804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879" y="1792936"/>
            <a:ext cx="2363834" cy="5065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103674"/>
            <a:ext cx="5897878" cy="175432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 the csv file per frame data of number of cells passing in Region of Interest at time (1 minute) elongated video of (10 seconds) 200fps being presented. </a:t>
            </a:r>
          </a:p>
          <a:p>
            <a:endParaRPr lang="en-US" dirty="0"/>
          </a:p>
          <a:p>
            <a:r>
              <a:rPr lang="en-US" dirty="0"/>
              <a:t>The Graph chart exhibited average of blood cell count data showing in csv file.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7391" y="3043031"/>
            <a:ext cx="3930287" cy="1391165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8464731" y="3409406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" name="Oval 9"/>
          <p:cNvSpPr/>
          <p:nvPr/>
        </p:nvSpPr>
        <p:spPr>
          <a:xfrm>
            <a:off x="8817972" y="3494888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1" name="Oval 10"/>
          <p:cNvSpPr/>
          <p:nvPr/>
        </p:nvSpPr>
        <p:spPr>
          <a:xfrm>
            <a:off x="8464730" y="3655739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" name="Oval 11"/>
          <p:cNvSpPr/>
          <p:nvPr/>
        </p:nvSpPr>
        <p:spPr>
          <a:xfrm>
            <a:off x="8641352" y="3587159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3" name="Oval 12"/>
          <p:cNvSpPr/>
          <p:nvPr/>
        </p:nvSpPr>
        <p:spPr>
          <a:xfrm>
            <a:off x="8668564" y="3407255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4" name="Oval 13"/>
          <p:cNvSpPr/>
          <p:nvPr/>
        </p:nvSpPr>
        <p:spPr>
          <a:xfrm>
            <a:off x="8344308" y="3477257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Oval 14"/>
          <p:cNvSpPr/>
          <p:nvPr/>
        </p:nvSpPr>
        <p:spPr>
          <a:xfrm>
            <a:off x="8545284" y="3516428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Oval 15"/>
          <p:cNvSpPr/>
          <p:nvPr/>
        </p:nvSpPr>
        <p:spPr>
          <a:xfrm>
            <a:off x="9434670" y="3449200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7" name="Oval 16"/>
          <p:cNvSpPr/>
          <p:nvPr/>
        </p:nvSpPr>
        <p:spPr>
          <a:xfrm>
            <a:off x="9693172" y="3587159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18" name="Oval 17"/>
          <p:cNvSpPr/>
          <p:nvPr/>
        </p:nvSpPr>
        <p:spPr>
          <a:xfrm>
            <a:off x="9618060" y="3397458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9" name="Oval 18"/>
          <p:cNvSpPr/>
          <p:nvPr/>
        </p:nvSpPr>
        <p:spPr>
          <a:xfrm>
            <a:off x="9902869" y="3568411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20" name="Oval 19"/>
          <p:cNvSpPr/>
          <p:nvPr/>
        </p:nvSpPr>
        <p:spPr>
          <a:xfrm>
            <a:off x="9827757" y="3421722"/>
            <a:ext cx="184923" cy="14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21" name="Oval 20"/>
          <p:cNvSpPr/>
          <p:nvPr/>
        </p:nvSpPr>
        <p:spPr>
          <a:xfrm>
            <a:off x="10076633" y="3545837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22" name="Oval 21"/>
          <p:cNvSpPr/>
          <p:nvPr/>
        </p:nvSpPr>
        <p:spPr>
          <a:xfrm>
            <a:off x="10329179" y="3407255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23" name="Oval 22"/>
          <p:cNvSpPr/>
          <p:nvPr/>
        </p:nvSpPr>
        <p:spPr>
          <a:xfrm>
            <a:off x="10275562" y="3614417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24" name="Oval 23"/>
          <p:cNvSpPr/>
          <p:nvPr/>
        </p:nvSpPr>
        <p:spPr>
          <a:xfrm>
            <a:off x="10192535" y="3445206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25" name="Oval 24"/>
          <p:cNvSpPr/>
          <p:nvPr/>
        </p:nvSpPr>
        <p:spPr>
          <a:xfrm>
            <a:off x="10407090" y="3544415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0576279" y="3473415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0530907" y="3647996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0850172" y="3392331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0795324" y="3568411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0673156" y="3405681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0986999" y="3605448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078004" y="3463161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1203413" y="3370940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1269679" y="3553197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11472137" y="3529684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1634723" y="3508100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1953744" y="3393736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1763138" y="3601454"/>
            <a:ext cx="150223" cy="137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713" y="5016860"/>
            <a:ext cx="3967365" cy="69342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8591742" y="2017920"/>
            <a:ext cx="3030618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Comparison shown in figures to validate the blood cells count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059094" y="4085864"/>
            <a:ext cx="243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Highlighted blood cells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343275" y="5730142"/>
            <a:ext cx="20147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Original blood cells</a:t>
            </a:r>
          </a:p>
        </p:txBody>
      </p:sp>
    </p:spTree>
    <p:extLst>
      <p:ext uri="{BB962C8B-B14F-4D97-AF65-F5344CB8AC3E}">
        <p14:creationId xmlns:p14="http://schemas.microsoft.com/office/powerpoint/2010/main" val="32690581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to </a:t>
            </a:r>
            <a:r>
              <a:rPr lang="en-US" dirty="0" err="1"/>
              <a:t>ai</a:t>
            </a:r>
            <a:r>
              <a:rPr lang="en-US"/>
              <a:t> network</a:t>
            </a:r>
            <a:endParaRPr lang="en-US" dirty="0"/>
          </a:p>
        </p:txBody>
      </p:sp>
      <p:pic>
        <p:nvPicPr>
          <p:cNvPr id="1026" name="Picture 2" descr="How the diminutive zebrafish is having a big impact on medical research |  Human Genome Project | The Guardia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2936"/>
            <a:ext cx="3585393" cy="233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YTHON 入門實作班- 中央大學企業資源規劃暨大數據分析中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489" y="1848394"/>
            <a:ext cx="2857500" cy="239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penCV - 維基百科，自由的百科全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594" y="1848394"/>
            <a:ext cx="2410098" cy="253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9322"/>
            <a:ext cx="3644129" cy="1428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069" y="4467429"/>
            <a:ext cx="2520588" cy="20248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480" y="4798830"/>
            <a:ext cx="336232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1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366751" y="161859"/>
            <a:ext cx="11629306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Palatino Linotype"/>
              <a:buNone/>
            </a:pPr>
            <a:r>
              <a:rPr lang="en-US" sz="36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Setup for automatic blood flow velocity analysis for zebrafish and </a:t>
            </a:r>
            <a:r>
              <a:rPr lang="en-US" sz="3600" b="1" dirty="0" err="1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medaka</a:t>
            </a:r>
            <a:endParaRPr dirty="0"/>
          </a:p>
        </p:txBody>
      </p:sp>
      <p:sp>
        <p:nvSpPr>
          <p:cNvPr id="106" name="Google Shape;106;p15"/>
          <p:cNvSpPr txBox="1">
            <a:spLocks noGrp="1"/>
          </p:cNvSpPr>
          <p:nvPr>
            <p:ph type="body" idx="1"/>
          </p:nvPr>
        </p:nvSpPr>
        <p:spPr>
          <a:xfrm>
            <a:off x="354951" y="1971886"/>
            <a:ext cx="6886226" cy="450729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2D video recording using high speed CCD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Installation of </a:t>
            </a:r>
            <a:r>
              <a:rPr lang="en-US" sz="2800" dirty="0">
                <a:solidFill>
                  <a:srgbClr val="0000FF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Python 3.9 </a:t>
            </a: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or above version 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Download essential computer vision packages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>
                <a:latin typeface="Palatino Linotype"/>
                <a:ea typeface="Palatino Linotype"/>
                <a:cs typeface="Palatino Linotype"/>
                <a:sym typeface="Palatino Linotype"/>
              </a:rPr>
              <a:t>Open command prompt window</a:t>
            </a: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>
                <a:latin typeface="Palatino Linotype"/>
                <a:sym typeface="Palatino Linotype"/>
              </a:rPr>
              <a:t>Access folder and select type of fish video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Open video in Python (</a:t>
            </a:r>
            <a:r>
              <a:rPr lang="en-US" sz="2800" dirty="0">
                <a:solidFill>
                  <a:srgbClr val="0000FF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mp4 format</a:t>
            </a: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)</a:t>
            </a:r>
            <a:endParaRPr dirty="0"/>
          </a:p>
          <a:p>
            <a:pPr marL="228600" indent="-228600">
              <a:buSzPct val="100000"/>
              <a:buFont typeface="Noto Sans Symbols"/>
              <a:buChar char="⮚"/>
            </a:pP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Use the command to run program and press option </a:t>
            </a:r>
            <a:r>
              <a:rPr lang="en-US" dirty="0">
                <a:latin typeface="Palatino Linotype"/>
                <a:sym typeface="Palatino Linotype"/>
              </a:rPr>
              <a:t>0 for zebrafish and 1 for </a:t>
            </a:r>
            <a:r>
              <a:rPr lang="en-US" dirty="0" err="1">
                <a:latin typeface="Palatino Linotype"/>
                <a:sym typeface="Palatino Linotype"/>
              </a:rPr>
              <a:t>medaka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>
                <a:latin typeface="Palatino Linotype"/>
                <a:sym typeface="Palatino Linotype"/>
              </a:rPr>
              <a:t>Use cursor on window opened for video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Automatic ROI will be selected at the location of dorsal aorta in separate window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>
                <a:latin typeface="Palatino Linotype"/>
                <a:sym typeface="Palatino Linotype"/>
              </a:rPr>
              <a:t>Press space key to initiate analysis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dirty="0">
                <a:latin typeface="Palatino Linotype"/>
                <a:sym typeface="Palatino Linotype"/>
              </a:rPr>
              <a:t>Results display with oscillation graph patterns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 dirty="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800" dirty="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64454" y="1919634"/>
            <a:ext cx="1376791" cy="1664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566" y="3917748"/>
            <a:ext cx="3877491" cy="18385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63297" y="5338319"/>
            <a:ext cx="250589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Optical Flow estimation</a:t>
            </a:r>
          </a:p>
        </p:txBody>
      </p:sp>
    </p:spTree>
    <p:extLst>
      <p:ext uri="{BB962C8B-B14F-4D97-AF65-F5344CB8AC3E}">
        <p14:creationId xmlns:p14="http://schemas.microsoft.com/office/powerpoint/2010/main" val="32976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>
            <a:spLocks noGrp="1"/>
          </p:cNvSpPr>
          <p:nvPr>
            <p:ph type="title"/>
          </p:nvPr>
        </p:nvSpPr>
        <p:spPr>
          <a:xfrm>
            <a:off x="890639" y="467067"/>
            <a:ext cx="10515600" cy="11314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alatino Linotype"/>
              <a:buNone/>
            </a:pPr>
            <a:r>
              <a:rPr lang="en-US" sz="2800" b="1" dirty="0">
                <a:latin typeface="Palatino Linotype"/>
                <a:ea typeface="Palatino Linotype"/>
                <a:cs typeface="Palatino Linotype"/>
                <a:sym typeface="Palatino Linotype"/>
              </a:rPr>
              <a:t>Video Recording using </a:t>
            </a:r>
            <a:r>
              <a:rPr lang="en-US" sz="2800" b="1" dirty="0" err="1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HiBestViewer</a:t>
            </a:r>
            <a:r>
              <a:rPr lang="en-US" sz="2800" b="1" dirty="0">
                <a:latin typeface="Palatino Linotype"/>
                <a:ea typeface="Palatino Linotype"/>
                <a:cs typeface="Palatino Linotype"/>
                <a:sym typeface="Palatino Linotype"/>
              </a:rPr>
              <a:t> Application </a:t>
            </a:r>
            <a:br>
              <a:rPr lang="en-US" sz="2800" b="1" dirty="0"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lang="en-US" sz="2800" dirty="0">
                <a:latin typeface="Palatino Linotype"/>
                <a:ea typeface="Palatino Linotype"/>
                <a:cs typeface="Palatino Linotype"/>
                <a:sym typeface="Palatino Linotype"/>
              </a:rPr>
              <a:t>(AZ Instrument, Taiwan)</a:t>
            </a:r>
            <a:endParaRPr dirty="0"/>
          </a:p>
        </p:txBody>
      </p:sp>
      <p:sp>
        <p:nvSpPr>
          <p:cNvPr id="114" name="Google Shape;114;p16"/>
          <p:cNvSpPr txBox="1">
            <a:spLocks noGrp="1"/>
          </p:cNvSpPr>
          <p:nvPr>
            <p:ph type="body" idx="1"/>
          </p:nvPr>
        </p:nvSpPr>
        <p:spPr>
          <a:xfrm>
            <a:off x="6351094" y="1994369"/>
            <a:ext cx="5345663" cy="46587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Resolution 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Size of the video taken with a linear correlation to sharpness and clarity. </a:t>
            </a:r>
            <a:endParaRPr dirty="0">
              <a:solidFill>
                <a:schemeClr val="bg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Exposure time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camera exposed </a:t>
            </a:r>
            <a:r>
              <a:rPr lang="en-US" sz="1800" b="1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duration of time in which the sensor within the to light</a:t>
            </a:r>
            <a:endParaRPr dirty="0">
              <a:solidFill>
                <a:schemeClr val="bg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Auto Shot Speed 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number of frames taken in one second for the recording (fps)</a:t>
            </a:r>
            <a:endParaRPr dirty="0">
              <a:solidFill>
                <a:schemeClr val="bg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Record Frame 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Number of frame set manually by the user to determine the recording length. The final duration of the video is presented in </a:t>
            </a: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Record Time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. This number cannot exceed the</a:t>
            </a:r>
            <a:r>
              <a:rPr lang="en-US" sz="1800" dirty="0"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Max Frames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or</a:t>
            </a:r>
            <a:r>
              <a:rPr lang="en-US" sz="1800" dirty="0"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0</a:t>
            </a:r>
            <a:r>
              <a:rPr lang="en-US" sz="1800" dirty="0">
                <a:latin typeface="Palatino Linotype"/>
                <a:ea typeface="Palatino Linotype"/>
                <a:cs typeface="Palatino Linotype"/>
                <a:sym typeface="Palatino Linotype"/>
              </a:rPr>
              <a:t>.</a:t>
            </a:r>
            <a:endParaRPr dirty="0"/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Preview 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Start viewing the current condition of the object of interest under the microscope.</a:t>
            </a:r>
            <a:endParaRPr dirty="0">
              <a:solidFill>
                <a:schemeClr val="bg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Trigger 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Start recording</a:t>
            </a:r>
            <a:endParaRPr dirty="0">
              <a:solidFill>
                <a:schemeClr val="bg1"/>
              </a:solidFill>
            </a:endParaRPr>
          </a:p>
          <a:p>
            <a:pPr marL="457200" lvl="0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AutoNum type="arabicPeriod"/>
            </a:pPr>
            <a:r>
              <a:rPr lang="en-US" sz="1800" b="1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Stop : </a:t>
            </a:r>
            <a:r>
              <a:rPr lang="en-US" sz="18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Stop the recording or the viewing.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 rotWithShape="1">
          <a:blip r:embed="rId3">
            <a:alphaModFix/>
          </a:blip>
          <a:srcRect l="30525" t="13014" r="18850" b="17586"/>
          <a:stretch/>
        </p:blipFill>
        <p:spPr>
          <a:xfrm>
            <a:off x="212534" y="1910117"/>
            <a:ext cx="5506974" cy="4742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100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>
            <a:spLocks noGrp="1"/>
          </p:cNvSpPr>
          <p:nvPr>
            <p:ph type="title"/>
          </p:nvPr>
        </p:nvSpPr>
        <p:spPr>
          <a:xfrm>
            <a:off x="1973527" y="629336"/>
            <a:ext cx="8041972" cy="83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Palatino Linotype"/>
              <a:buNone/>
            </a:pPr>
            <a:r>
              <a:rPr lang="en-US" b="1" dirty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Steps to Initialize program</a:t>
            </a:r>
            <a:endParaRPr dirty="0"/>
          </a:p>
        </p:txBody>
      </p:sp>
      <p:sp>
        <p:nvSpPr>
          <p:cNvPr id="129" name="Google Shape;129;p17"/>
          <p:cNvSpPr txBox="1">
            <a:spLocks noGrp="1"/>
          </p:cNvSpPr>
          <p:nvPr>
            <p:ph type="body" idx="1"/>
          </p:nvPr>
        </p:nvSpPr>
        <p:spPr>
          <a:xfrm>
            <a:off x="1226701" y="2127467"/>
            <a:ext cx="9643514" cy="43513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Put mp4 format video in folder of the system </a:t>
            </a:r>
            <a:endParaRPr dirty="0">
              <a:solidFill>
                <a:schemeClr val="bg1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Download Python 3.9 or above version from(</a:t>
            </a:r>
            <a:r>
              <a:rPr lang="en-US" sz="2400" u="sng" dirty="0">
                <a:solidFill>
                  <a:schemeClr val="hlink"/>
                </a:solidFill>
                <a:latin typeface="Palatino Linotype"/>
                <a:ea typeface="Palatino Linotype"/>
                <a:cs typeface="Palatino Linotype"/>
                <a:sym typeface="Palatino Linotype"/>
                <a:hlinkClick r:id="rId3"/>
              </a:rPr>
              <a:t>https://www.python.org/downloads/</a:t>
            </a:r>
            <a:r>
              <a:rPr lang="en-US" sz="24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)</a:t>
            </a:r>
            <a:endParaRPr dirty="0">
              <a:solidFill>
                <a:schemeClr val="bg1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Create folder with name as per desired by the user </a:t>
            </a:r>
            <a:endParaRPr dirty="0">
              <a:solidFill>
                <a:schemeClr val="bg1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Place the zebrafish or </a:t>
            </a:r>
            <a:r>
              <a:rPr lang="en-US" sz="2400" dirty="0" err="1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medaka</a:t>
            </a:r>
            <a:r>
              <a:rPr lang="en-US" sz="2400" dirty="0">
                <a:solidFill>
                  <a:schemeClr val="bg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dorsal aorta videos in the folder and format of the videos must be mp4</a:t>
            </a: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Open command prompt window from </a:t>
            </a:r>
            <a:r>
              <a:rPr lang="en-US" sz="2400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‘start’ </a:t>
            </a:r>
            <a:r>
              <a:rPr lang="en-US" sz="2400" dirty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panel of system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400"/>
              <a:buChar char="•"/>
            </a:pPr>
            <a:r>
              <a:rPr lang="en-US" sz="2400" dirty="0">
                <a:solidFill>
                  <a:srgbClr val="FF0000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Program does not require GPU </a:t>
            </a:r>
            <a:r>
              <a:rPr lang="en-US" sz="2400" dirty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it can be processed on average CPU</a:t>
            </a:r>
            <a:endParaRPr dirty="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 dirty="0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No need to use anaconda prompt </a:t>
            </a:r>
            <a:endParaRPr dirty="0"/>
          </a:p>
          <a:p>
            <a:pPr marL="228600" lvl="0" indent="-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107287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/>
              <a:t>Python 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downloading the python 3.9 version from the link mentioned in previous slide, user have to extract the .exe file and click install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89" y="2697151"/>
            <a:ext cx="8658667" cy="4098353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2776092" y="6598153"/>
            <a:ext cx="914400" cy="19735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138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10098802" cy="150876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/>
              <a:t>Check system’s specifications as 64-bit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5" y="1890856"/>
            <a:ext cx="6431280" cy="414528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448" y="1890856"/>
            <a:ext cx="5812552" cy="414528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7242837" y="5841635"/>
            <a:ext cx="736783" cy="578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86400" y="6361329"/>
            <a:ext cx="185511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Click on add path</a:t>
            </a:r>
          </a:p>
        </p:txBody>
      </p:sp>
    </p:spTree>
    <p:extLst>
      <p:ext uri="{BB962C8B-B14F-4D97-AF65-F5344CB8AC3E}">
        <p14:creationId xmlns:p14="http://schemas.microsoft.com/office/powerpoint/2010/main" val="3349355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182" y="206013"/>
            <a:ext cx="8138544" cy="150876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en-US" dirty="0"/>
              <a:t>Check features AND THEN INSTALL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7361"/>
            <a:ext cx="5996940" cy="394653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940" y="1857361"/>
            <a:ext cx="6195060" cy="3946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96940" y="2309024"/>
            <a:ext cx="167349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Select for all users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282308" y="2559004"/>
            <a:ext cx="473646" cy="23024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28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Check the installation in </a:t>
            </a:r>
            <a:r>
              <a:rPr lang="en-US" dirty="0" err="1"/>
              <a:t>cmd</a:t>
            </a:r>
            <a:r>
              <a:rPr lang="en-US" dirty="0"/>
              <a:t> window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144" y="2004785"/>
            <a:ext cx="8099804" cy="4206875"/>
          </a:xfrm>
        </p:spPr>
      </p:pic>
      <p:sp>
        <p:nvSpPr>
          <p:cNvPr id="5" name="TextBox 4"/>
          <p:cNvSpPr txBox="1"/>
          <p:nvPr/>
        </p:nvSpPr>
        <p:spPr>
          <a:xfrm>
            <a:off x="5598233" y="3098435"/>
            <a:ext cx="299318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Write the command and confirm the installation </a:t>
            </a:r>
          </a:p>
        </p:txBody>
      </p:sp>
    </p:spTree>
    <p:extLst>
      <p:ext uri="{BB962C8B-B14F-4D97-AF65-F5344CB8AC3E}">
        <p14:creationId xmlns:p14="http://schemas.microsoft.com/office/powerpoint/2010/main" val="3164787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Banded</Template>
  <TotalTime>630</TotalTime>
  <Words>941</Words>
  <Application>Microsoft Office PowerPoint</Application>
  <PresentationFormat>寬螢幕</PresentationFormat>
  <Paragraphs>122</Paragraphs>
  <Slides>22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8" baseType="lpstr">
      <vt:lpstr>Noto Sans Symbols</vt:lpstr>
      <vt:lpstr>Calibri</vt:lpstr>
      <vt:lpstr>Corbel</vt:lpstr>
      <vt:lpstr>Palatino Linotype</vt:lpstr>
      <vt:lpstr>Wingdings</vt:lpstr>
      <vt:lpstr>Banded</vt:lpstr>
      <vt:lpstr>A user-Friendly Tool to measure blood flow velocity and blood cells count in zebrafish videos</vt:lpstr>
      <vt:lpstr>Introduction</vt:lpstr>
      <vt:lpstr>Setup for automatic blood flow velocity analysis for zebrafish and medaka</vt:lpstr>
      <vt:lpstr>Video Recording using HiBestViewer Application  (AZ Instrument, Taiwan)</vt:lpstr>
      <vt:lpstr>Steps to Initialize program</vt:lpstr>
      <vt:lpstr>Python installation</vt:lpstr>
      <vt:lpstr>Check system’s specifications as 64-bit</vt:lpstr>
      <vt:lpstr>Check features AND THEN INSTALL </vt:lpstr>
      <vt:lpstr>Check the installation in cmd window</vt:lpstr>
      <vt:lpstr>Essential requirements to initialize Openbloodflow package</vt:lpstr>
      <vt:lpstr>Necessary modules to install the package</vt:lpstr>
      <vt:lpstr>Install the program libraries using pip command in cmd propmpt window</vt:lpstr>
      <vt:lpstr>Open .bat file to run gui</vt:lpstr>
      <vt:lpstr>Windows based setup</vt:lpstr>
      <vt:lpstr>Outlooking of GUI </vt:lpstr>
      <vt:lpstr>Steps to start analysis</vt:lpstr>
      <vt:lpstr>Dorsal Aorta Preview in GUI</vt:lpstr>
      <vt:lpstr>Results Blood flow velocity</vt:lpstr>
      <vt:lpstr>Results saved in graphs folder</vt:lpstr>
      <vt:lpstr>Analyze Blood Cells count</vt:lpstr>
      <vt:lpstr>comparison</vt:lpstr>
      <vt:lpstr>Thanks to ai network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 XIAO</dc:creator>
  <cp:lastModifiedBy>CD Hsiao</cp:lastModifiedBy>
  <cp:revision>354</cp:revision>
  <dcterms:created xsi:type="dcterms:W3CDTF">2021-12-17T08:22:52Z</dcterms:created>
  <dcterms:modified xsi:type="dcterms:W3CDTF">2022-09-04T07:24:26Z</dcterms:modified>
</cp:coreProperties>
</file>