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notesSlides/notesSlide1.xml" ContentType="application/vnd.openxmlformats-officedocument.presentationml.notesSlide+xml"/>
  <Override PartName="/ppt/tags/tag64.xml" ContentType="application/vnd.openxmlformats-officedocument.presentationml.tags+xml"/>
  <Override PartName="/ppt/notesSlides/notesSlide2.xml" ContentType="application/vnd.openxmlformats-officedocument.presentationml.notesSlide+xml"/>
  <Override PartName="/ppt/tags/tag65.xml" ContentType="application/vnd.openxmlformats-officedocument.presentationml.tags+xml"/>
  <Override PartName="/ppt/notesSlides/notesSlide3.xml" ContentType="application/vnd.openxmlformats-officedocument.presentationml.notesSlide+xml"/>
  <Override PartName="/ppt/tags/tag66.xml" ContentType="application/vnd.openxmlformats-officedocument.presentationml.tags+xml"/>
  <Override PartName="/ppt/notesSlides/notesSlide4.xml" ContentType="application/vnd.openxmlformats-officedocument.presentationml.notesSlide+xml"/>
  <Override PartName="/ppt/tags/tag67.xml" ContentType="application/vnd.openxmlformats-officedocument.presentationml.tags+xml"/>
  <Override PartName="/ppt/notesSlides/notesSlide5.xml" ContentType="application/vnd.openxmlformats-officedocument.presentationml.notesSlide+xml"/>
  <Override PartName="/ppt/tags/tag68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63" r:id="rId2"/>
    <p:sldId id="262" r:id="rId3"/>
    <p:sldId id="259" r:id="rId4"/>
    <p:sldId id="266" r:id="rId5"/>
    <p:sldId id="261" r:id="rId6"/>
    <p:sldId id="25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r.W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7" d="100"/>
          <a:sy n="67" d="100"/>
        </p:scale>
        <p:origin x="688" y="4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2022/11/22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微软雅黑" panose="020B0503020204020204" charset="-122"/>
              </a:rPr>
              <a:t>1</a:t>
            </a:fld>
            <a:endParaRPr lang="zh-CN" altLang="en-US" sz="1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微软雅黑" panose="020B0503020204020204" charset="-122"/>
              </a:rPr>
              <a:t>2</a:t>
            </a:fld>
            <a:endParaRPr lang="zh-CN" altLang="en-US" sz="1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3010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3011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微软雅黑" panose="020B0503020204020204" charset="-122"/>
              </a:rPr>
              <a:t>3</a:t>
            </a:fld>
            <a:endParaRPr lang="zh-CN" altLang="en-US" sz="1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4818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34819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微软雅黑" panose="020B0503020204020204" charset="-122"/>
              </a:rPr>
              <a:t>4</a:t>
            </a:fld>
            <a:endParaRPr lang="zh-CN" altLang="en-US" sz="1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7106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7107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微软雅黑" panose="020B0503020204020204" charset="-122"/>
              </a:rPr>
              <a:t>5</a:t>
            </a:fld>
            <a:endParaRPr lang="zh-CN" altLang="en-US" sz="1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40963" name="灯片编号占位符 3"/>
          <p:cNvSpPr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Arial" panose="020B0604020202020204" pitchFamily="34" charset="0"/>
                <a:ea typeface="微软雅黑" panose="020B0503020204020204" charset="-122"/>
              </a:rPr>
              <a:t>6</a:t>
            </a:fld>
            <a:endParaRPr lang="zh-CN" altLang="en-US" sz="12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2022/11/22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2022/11/22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Relationship Id="rId4" Type="http://schemas.openxmlformats.org/officeDocument/2006/relationships/image" Target="../media/image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7.xml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8.xml"/><Relationship Id="rId6" Type="http://schemas.openxmlformats.org/officeDocument/2006/relationships/image" Target="../media/image9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795" y="702945"/>
            <a:ext cx="10058400" cy="51606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929765" y="5687060"/>
            <a:ext cx="914844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Fig</a:t>
            </a:r>
            <a:r>
              <a:rPr lang="en-US" altLang="zh-CN" sz="1600" b="1" dirty="0" err="1">
                <a:latin typeface="Times New Roman" panose="02020603050405020304" charset="0"/>
                <a:cs typeface="Times New Roman" panose="02020603050405020304" charset="0"/>
              </a:rPr>
              <a:t>ure</a:t>
            </a:r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 S</a:t>
            </a:r>
            <a:r>
              <a:rPr lang="en-US" altLang="zh-CN" sz="1600" b="1" dirty="0">
                <a:latin typeface="Times New Roman" panose="02020603050405020304" charset="0"/>
                <a:cs typeface="Times New Roman" panose="02020603050405020304" charset="0"/>
              </a:rPr>
              <a:t>1</a:t>
            </a:r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Amino acid sequence alignment of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TCD8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protein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between</a:t>
            </a:r>
            <a:r>
              <a:rPr lang="en-US" altLang="zh-CN" sz="1600" i="1" dirty="0">
                <a:latin typeface="Times New Roman" panose="02020603050405020304" charset="0"/>
                <a:cs typeface="Times New Roman" panose="02020603050405020304" charset="0"/>
              </a:rPr>
              <a:t> tcd8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 mutants 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and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WT plants</a:t>
            </a:r>
            <a:endParaRPr lang="zh-CN" altLang="en-US" sz="16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795" y="636270"/>
            <a:ext cx="80518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i="1">
                <a:latin typeface="Times New Roman" panose="02020603050405020304" charset="0"/>
                <a:cs typeface="Times New Roman" panose="02020603050405020304" charset="0"/>
              </a:rPr>
              <a:t>tcd8.</a:t>
            </a:r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seq</a:t>
            </a:r>
          </a:p>
          <a:p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WT.seq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82320" y="2571115"/>
            <a:ext cx="80518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i="1">
                <a:latin typeface="Times New Roman" panose="02020603050405020304" charset="0"/>
                <a:cs typeface="Times New Roman" panose="02020603050405020304" charset="0"/>
              </a:rPr>
              <a:t>tcd8.</a:t>
            </a:r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seq</a:t>
            </a:r>
          </a:p>
          <a:p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WT.seq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82320" y="3229610"/>
            <a:ext cx="80518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i="1">
                <a:latin typeface="Times New Roman" panose="02020603050405020304" charset="0"/>
                <a:cs typeface="Times New Roman" panose="02020603050405020304" charset="0"/>
              </a:rPr>
              <a:t>tcd8.</a:t>
            </a:r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seq</a:t>
            </a:r>
          </a:p>
          <a:p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WT.seq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72795" y="3912870"/>
            <a:ext cx="80518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i="1">
                <a:latin typeface="Times New Roman" panose="02020603050405020304" charset="0"/>
                <a:cs typeface="Times New Roman" panose="02020603050405020304" charset="0"/>
              </a:rPr>
              <a:t>tcd8.</a:t>
            </a:r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seq</a:t>
            </a:r>
          </a:p>
          <a:p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WT.seq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80415" y="4535170"/>
            <a:ext cx="80518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i="1">
                <a:latin typeface="Times New Roman" panose="02020603050405020304" charset="0"/>
                <a:cs typeface="Times New Roman" panose="02020603050405020304" charset="0"/>
              </a:rPr>
              <a:t>tcd8.</a:t>
            </a:r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seq</a:t>
            </a:r>
          </a:p>
          <a:p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WT.seq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80415" y="5179060"/>
            <a:ext cx="80518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i="1">
                <a:latin typeface="Times New Roman" panose="02020603050405020304" charset="0"/>
                <a:cs typeface="Times New Roman" panose="02020603050405020304" charset="0"/>
              </a:rPr>
              <a:t>tcd8.</a:t>
            </a:r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seq</a:t>
            </a:r>
          </a:p>
          <a:p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WT.seq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75970" y="1311275"/>
            <a:ext cx="80518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i="1">
                <a:latin typeface="Times New Roman" panose="02020603050405020304" charset="0"/>
                <a:cs typeface="Times New Roman" panose="02020603050405020304" charset="0"/>
              </a:rPr>
              <a:t>tcd8.</a:t>
            </a:r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seq</a:t>
            </a:r>
          </a:p>
          <a:p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WT.seq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72795" y="1947545"/>
            <a:ext cx="805180" cy="39878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000" b="1" i="1">
                <a:latin typeface="Times New Roman" panose="02020603050405020304" charset="0"/>
                <a:cs typeface="Times New Roman" panose="02020603050405020304" charset="0"/>
              </a:rPr>
              <a:t>tcd8.</a:t>
            </a:r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seq</a:t>
            </a:r>
          </a:p>
          <a:p>
            <a:r>
              <a:rPr lang="en-US" altLang="zh-CN" sz="1000" b="1">
                <a:latin typeface="Times New Roman" panose="02020603050405020304" charset="0"/>
                <a:cs typeface="Times New Roman" panose="02020603050405020304" charset="0"/>
              </a:rPr>
              <a:t>WT.seq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96" name="文本框 8"/>
          <p:cNvSpPr txBox="1"/>
          <p:nvPr/>
        </p:nvSpPr>
        <p:spPr>
          <a:xfrm>
            <a:off x="1829435" y="987425"/>
            <a:ext cx="544310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</a:rPr>
              <a:t>(a)</a:t>
            </a:r>
          </a:p>
        </p:txBody>
      </p:sp>
      <p:sp>
        <p:nvSpPr>
          <p:cNvPr id="5" name="文本框 8"/>
          <p:cNvSpPr txBox="1"/>
          <p:nvPr/>
        </p:nvSpPr>
        <p:spPr>
          <a:xfrm>
            <a:off x="5821045" y="987425"/>
            <a:ext cx="550545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en-US" altLang="zh-CN" sz="2000" b="1" dirty="0">
                <a:latin typeface="Times New Roman" panose="02020603050405020304" charset="0"/>
                <a:ea typeface="宋体" panose="02010600030101010101" pitchFamily="2" charset="-122"/>
              </a:rPr>
              <a:t>(b)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297430" y="1223645"/>
            <a:ext cx="3105150" cy="4220845"/>
            <a:chOff x="3618" y="1927"/>
            <a:chExt cx="4890" cy="6647"/>
          </a:xfrm>
        </p:grpSpPr>
        <p:pic>
          <p:nvPicPr>
            <p:cNvPr id="4" name="图片 3" descr="60bab5d0aebb8150bdf2450d8b463a4"/>
            <p:cNvPicPr>
              <a:picLocks noChangeAspect="1"/>
            </p:cNvPicPr>
            <p:nvPr/>
          </p:nvPicPr>
          <p:blipFill>
            <a:blip r:embed="rId4"/>
            <a:srcRect l="27237" t="6347" r="25816" b="10320"/>
            <a:stretch>
              <a:fillRect/>
            </a:stretch>
          </p:blipFill>
          <p:spPr>
            <a:xfrm>
              <a:off x="3618" y="1927"/>
              <a:ext cx="4890" cy="6647"/>
            </a:xfrm>
            <a:prstGeom prst="rect">
              <a:avLst/>
            </a:prstGeom>
          </p:spPr>
        </p:pic>
        <p:sp>
          <p:nvSpPr>
            <p:cNvPr id="23556" name="文本框 13"/>
            <p:cNvSpPr txBox="1"/>
            <p:nvPr/>
          </p:nvSpPr>
          <p:spPr>
            <a:xfrm>
              <a:off x="3618" y="1927"/>
              <a:ext cx="1246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20℃</a:t>
              </a:r>
            </a:p>
          </p:txBody>
        </p:sp>
        <p:sp>
          <p:nvSpPr>
            <p:cNvPr id="6" name="文本框 13"/>
            <p:cNvSpPr txBox="1"/>
            <p:nvPr/>
          </p:nvSpPr>
          <p:spPr>
            <a:xfrm>
              <a:off x="3618" y="7946"/>
              <a:ext cx="1246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T</a:t>
              </a:r>
              <a:r>
                <a:rPr lang="en-US" altLang="zh-CN" sz="2000" b="1" baseline="-25000">
                  <a:solidFill>
                    <a:schemeClr val="bg1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0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59525" y="1223010"/>
            <a:ext cx="3103880" cy="4221480"/>
            <a:chOff x="10015" y="1926"/>
            <a:chExt cx="4888" cy="6648"/>
          </a:xfrm>
        </p:grpSpPr>
        <p:pic>
          <p:nvPicPr>
            <p:cNvPr id="3" name="图片 2" descr="1ad1f8e93370b5d5c7144843fa91eaa"/>
            <p:cNvPicPr>
              <a:picLocks noChangeAspect="1"/>
            </p:cNvPicPr>
            <p:nvPr/>
          </p:nvPicPr>
          <p:blipFill>
            <a:blip r:embed="rId5"/>
            <a:srcRect l="28727" t="11103" r="23789" b="2820"/>
            <a:stretch>
              <a:fillRect/>
            </a:stretch>
          </p:blipFill>
          <p:spPr>
            <a:xfrm>
              <a:off x="10015" y="1926"/>
              <a:ext cx="4889" cy="6648"/>
            </a:xfrm>
            <a:prstGeom prst="rect">
              <a:avLst/>
            </a:prstGeom>
          </p:spPr>
        </p:pic>
        <p:sp>
          <p:nvSpPr>
            <p:cNvPr id="2" name="文本框 13"/>
            <p:cNvSpPr txBox="1"/>
            <p:nvPr/>
          </p:nvSpPr>
          <p:spPr>
            <a:xfrm>
              <a:off x="10015" y="1926"/>
              <a:ext cx="1246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20℃</a:t>
              </a:r>
            </a:p>
          </p:txBody>
        </p:sp>
        <p:sp>
          <p:nvSpPr>
            <p:cNvPr id="7" name="文本框 13"/>
            <p:cNvSpPr txBox="1"/>
            <p:nvPr/>
          </p:nvSpPr>
          <p:spPr>
            <a:xfrm>
              <a:off x="10015" y="7946"/>
              <a:ext cx="1246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lang="en-US" altLang="zh-CN" sz="2000" b="1">
                  <a:solidFill>
                    <a:schemeClr val="bg1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T</a:t>
              </a:r>
              <a:r>
                <a:rPr lang="en-US" altLang="zh-CN" sz="2000" b="1" baseline="-25000">
                  <a:solidFill>
                    <a:schemeClr val="bg1"/>
                  </a:solidFill>
                  <a:latin typeface="Times New Roman" panose="02020603050405020304" charset="0"/>
                  <a:ea typeface="微软雅黑" panose="020B0503020204020204" charset="-122"/>
                  <a:cs typeface="Times New Roman" panose="02020603050405020304" charset="0"/>
                </a:rPr>
                <a:t>0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2060575" y="5778500"/>
            <a:ext cx="71850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Fig</a:t>
            </a:r>
            <a:r>
              <a:rPr lang="en-US" altLang="zh-CN" sz="1600" b="1" dirty="0" err="1">
                <a:latin typeface="Times New Roman" panose="02020603050405020304" charset="0"/>
                <a:cs typeface="Times New Roman" panose="02020603050405020304" charset="0"/>
              </a:rPr>
              <a:t>ure</a:t>
            </a:r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 S</a:t>
            </a:r>
            <a:r>
              <a:rPr lang="en-US" altLang="zh-CN" sz="1600" b="1" dirty="0">
                <a:latin typeface="Times New Roman" panose="02020603050405020304" charset="0"/>
                <a:cs typeface="Times New Roman" panose="02020603050405020304" charset="0"/>
              </a:rPr>
              <a:t>2</a:t>
            </a:r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The phenotype of transgenic T</a:t>
            </a:r>
            <a:r>
              <a:rPr lang="en-US" altLang="zh-CN" sz="1600" baseline="-25000" dirty="0">
                <a:latin typeface="Times New Roman" panose="02020603050405020304" charset="0"/>
                <a:cs typeface="Times New Roman" panose="02020603050405020304" charset="0"/>
              </a:rPr>
              <a:t>0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seedlings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at 20</a:t>
            </a:r>
            <a:r>
              <a:rPr lang="en-US" altLang="zh-CN" sz="1600" baseline="30000" dirty="0">
                <a:latin typeface="Times New Roman" panose="02020603050405020304" charset="0"/>
                <a:cs typeface="Times New Roman" panose="02020603050405020304" charset="0"/>
              </a:rPr>
              <a:t> 0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C.</a:t>
            </a:r>
            <a:endParaRPr lang="zh-CN" altLang="en-US" sz="16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(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a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P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henotype of the transgenic T</a:t>
            </a:r>
            <a:r>
              <a:rPr lang="zh-CN" altLang="en-US" sz="1600" baseline="-25000" dirty="0">
                <a:latin typeface="Times New Roman" panose="02020603050405020304" charset="0"/>
                <a:cs typeface="Times New Roman" panose="02020603050405020304" charset="0"/>
              </a:rPr>
              <a:t>0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plants transformed with pCAMBIA1301-</a:t>
            </a:r>
            <a:r>
              <a:rPr lang="zh-CN" altLang="en-US" sz="1600" i="1" dirty="0">
                <a:latin typeface="Times New Roman" panose="02020603050405020304" charset="0"/>
                <a:cs typeface="Times New Roman" panose="02020603050405020304" charset="0"/>
              </a:rPr>
              <a:t>TCD8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.     (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b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)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P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henotype of non-transgenic T</a:t>
            </a:r>
            <a:r>
              <a:rPr lang="zh-CN" altLang="en-US" sz="1600" baseline="-25000" dirty="0">
                <a:latin typeface="Times New Roman" panose="02020603050405020304" charset="0"/>
                <a:cs typeface="Times New Roman" panose="02020603050405020304" charset="0"/>
              </a:rPr>
              <a:t>0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plants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as control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矩形 5"/>
          <p:cNvSpPr/>
          <p:nvPr/>
        </p:nvSpPr>
        <p:spPr>
          <a:xfrm>
            <a:off x="6997700" y="3908425"/>
            <a:ext cx="1506538" cy="9239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>
              <a:buFont typeface="Arial" panose="020B0604020202020204" pitchFamily="34" charset="0"/>
            </a:pPr>
            <a:endParaRPr lang="zh-CN" altLang="en-US">
              <a:solidFill>
                <a:srgbClr val="5F5F5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88" name="文本框 2"/>
          <p:cNvSpPr txBox="1"/>
          <p:nvPr/>
        </p:nvSpPr>
        <p:spPr>
          <a:xfrm>
            <a:off x="790575" y="300038"/>
            <a:ext cx="681038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0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(a)</a:t>
            </a:r>
          </a:p>
        </p:txBody>
      </p:sp>
      <p:sp>
        <p:nvSpPr>
          <p:cNvPr id="41989" name="文本框 3"/>
          <p:cNvSpPr txBox="1"/>
          <p:nvPr/>
        </p:nvSpPr>
        <p:spPr>
          <a:xfrm>
            <a:off x="790575" y="1560513"/>
            <a:ext cx="681038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0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(b)</a:t>
            </a:r>
          </a:p>
        </p:txBody>
      </p:sp>
      <p:sp>
        <p:nvSpPr>
          <p:cNvPr id="41990" name="矩形 5"/>
          <p:cNvSpPr/>
          <p:nvPr/>
        </p:nvSpPr>
        <p:spPr>
          <a:xfrm>
            <a:off x="1903413" y="3579813"/>
            <a:ext cx="1493837" cy="923925"/>
          </a:xfrm>
          <a:prstGeom prst="rect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/>
          <a:lstStyle/>
          <a:p>
            <a:pPr>
              <a:buFont typeface="Arial" panose="020B0604020202020204" pitchFamily="34" charset="0"/>
            </a:pPr>
            <a:endParaRPr lang="zh-CN" altLang="en-US">
              <a:solidFill>
                <a:srgbClr val="5F5F5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991" name="文本框 2"/>
          <p:cNvSpPr txBox="1"/>
          <p:nvPr/>
        </p:nvSpPr>
        <p:spPr>
          <a:xfrm>
            <a:off x="6794500" y="2484438"/>
            <a:ext cx="681038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0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(d)</a:t>
            </a:r>
          </a:p>
        </p:txBody>
      </p:sp>
      <p:sp>
        <p:nvSpPr>
          <p:cNvPr id="41992" name="文本框 2"/>
          <p:cNvSpPr txBox="1"/>
          <p:nvPr/>
        </p:nvSpPr>
        <p:spPr>
          <a:xfrm>
            <a:off x="790575" y="2484438"/>
            <a:ext cx="681038" cy="3987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000" b="1">
                <a:latin typeface="Times New Roman" panose="02020603050405020304" charset="0"/>
                <a:ea typeface="微软雅黑" panose="020B0503020204020204" charset="-122"/>
                <a:cs typeface="Times New Roman" panose="02020603050405020304" charset="0"/>
              </a:rPr>
              <a:t>(c)</a:t>
            </a:r>
          </a:p>
        </p:txBody>
      </p:sp>
      <p:pic>
        <p:nvPicPr>
          <p:cNvPr id="41993" name="图片 2" descr="wt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3730" y="2593975"/>
            <a:ext cx="3170555" cy="31711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94" name="图片 4" descr="mt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7700" y="2593975"/>
            <a:ext cx="3270250" cy="341376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1995" name="组合 23"/>
          <p:cNvGrpSpPr/>
          <p:nvPr/>
        </p:nvGrpSpPr>
        <p:grpSpPr>
          <a:xfrm>
            <a:off x="1739900" y="434975"/>
            <a:ext cx="7442200" cy="441325"/>
            <a:chOff x="5833" y="5406"/>
            <a:chExt cx="11720" cy="696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5833" y="5728"/>
              <a:ext cx="11720" cy="5"/>
            </a:xfrm>
            <a:prstGeom prst="line">
              <a:avLst/>
            </a:prstGeom>
            <a:ln w="76200">
              <a:solidFill>
                <a:schemeClr val="bg2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流程图: 可选过程 19"/>
            <p:cNvSpPr/>
            <p:nvPr/>
          </p:nvSpPr>
          <p:spPr>
            <a:xfrm>
              <a:off x="7637" y="5406"/>
              <a:ext cx="2537" cy="648"/>
            </a:xfrm>
            <a:prstGeom prst="flowChartAlternateProcess">
              <a:avLst/>
            </a:prstGeom>
            <a:gradFill>
              <a:gsLst>
                <a:gs pos="0">
                  <a:srgbClr val="14CD68"/>
                </a:gs>
                <a:gs pos="100000">
                  <a:srgbClr val="035C7D"/>
                </a:gs>
              </a:gsLst>
              <a:lin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1" name="流程图: 可选过程 20"/>
            <p:cNvSpPr/>
            <p:nvPr/>
          </p:nvSpPr>
          <p:spPr>
            <a:xfrm>
              <a:off x="10265" y="5406"/>
              <a:ext cx="7288" cy="648"/>
            </a:xfrm>
            <a:prstGeom prst="flowChartAlternateProcess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821" y="5474"/>
              <a:ext cx="2189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noProof="1">
                  <a:effectLst>
                    <a:glow rad="139700">
                      <a:schemeClr val="accent1">
                        <a:satMod val="175000"/>
                        <a:alpha val="40000"/>
                      </a:schemeClr>
                    </a:glow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Georgia" panose="02040502050405020303" charset="0"/>
                  <a:ea typeface="微软雅黑" panose="020B0503020204020204" charset="-122"/>
                  <a:cs typeface="Georgia" panose="02040502050405020303" charset="0"/>
                </a:rPr>
                <a:t>TrmE_N</a:t>
              </a:r>
              <a:endParaRPr lang="en-US" altLang="zh-CN" sz="2000" b="1" noProof="1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charset="0"/>
                <a:cs typeface="Georgia" panose="02040502050405020303" charset="0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138" y="5426"/>
              <a:ext cx="4374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noProof="1">
                  <a:effectLst>
                    <a:glow rad="101600">
                      <a:schemeClr val="accent1">
                        <a:satMod val="175000"/>
                        <a:alpha val="40000"/>
                      </a:schemeClr>
                    </a:glow>
                  </a:effectLst>
                  <a:latin typeface="Georgia" panose="02040502050405020303" charset="0"/>
                  <a:ea typeface="微软雅黑" panose="020B0503020204020204" charset="-122"/>
                  <a:cs typeface="Georgia" panose="02040502050405020303" charset="0"/>
                </a:rPr>
                <a:t>MnmE_helical</a:t>
              </a:r>
              <a:endParaRPr lang="en-US" altLang="zh-CN" sz="2000" b="1" noProof="1"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</a:effectLst>
                <a:latin typeface="Georgia" panose="02040502050405020303" charset="0"/>
                <a:cs typeface="Georgia" panose="02040502050405020303" charset="0"/>
              </a:endParaRPr>
            </a:p>
          </p:txBody>
        </p:sp>
      </p:grpSp>
      <p:grpSp>
        <p:nvGrpSpPr>
          <p:cNvPr id="42001" name="组合 12"/>
          <p:cNvGrpSpPr/>
          <p:nvPr/>
        </p:nvGrpSpPr>
        <p:grpSpPr>
          <a:xfrm>
            <a:off x="1733550" y="1560513"/>
            <a:ext cx="6788150" cy="411162"/>
            <a:chOff x="5323" y="6683"/>
            <a:chExt cx="10690" cy="646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5323" y="6963"/>
              <a:ext cx="10690" cy="37"/>
            </a:xfrm>
            <a:prstGeom prst="line">
              <a:avLst/>
            </a:prstGeom>
            <a:ln w="76200">
              <a:solidFill>
                <a:schemeClr val="bg2">
                  <a:lumMod val="75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003" name="组合 5"/>
            <p:cNvGrpSpPr/>
            <p:nvPr/>
          </p:nvGrpSpPr>
          <p:grpSpPr>
            <a:xfrm>
              <a:off x="7137" y="6683"/>
              <a:ext cx="2536" cy="646"/>
              <a:chOff x="6953" y="6645"/>
              <a:chExt cx="2536" cy="646"/>
            </a:xfrm>
          </p:grpSpPr>
          <p:sp>
            <p:nvSpPr>
              <p:cNvPr id="4" name="流程图: 可选过程 3"/>
              <p:cNvSpPr/>
              <p:nvPr/>
            </p:nvSpPr>
            <p:spPr>
              <a:xfrm>
                <a:off x="6953" y="6645"/>
                <a:ext cx="2537" cy="647"/>
              </a:xfrm>
              <a:prstGeom prst="flowChartAlternateProcess">
                <a:avLst/>
              </a:prstGeom>
              <a:gradFill>
                <a:gsLst>
                  <a:gs pos="0">
                    <a:srgbClr val="14CD68"/>
                  </a:gs>
                  <a:gs pos="100000">
                    <a:srgbClr val="035C7D"/>
                  </a:gs>
                </a:gsLst>
                <a:lin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sp>
            <p:nvSpPr>
              <p:cNvPr id="7" name="文本框 6"/>
              <p:cNvSpPr txBox="1"/>
              <p:nvPr/>
            </p:nvSpPr>
            <p:spPr>
              <a:xfrm>
                <a:off x="7127" y="6665"/>
                <a:ext cx="2189" cy="6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noProof="1">
                    <a:effectLst>
                      <a:glow rad="139700">
                        <a:schemeClr val="accent1">
                          <a:satMod val="175000"/>
                          <a:alpha val="40000"/>
                        </a:schemeClr>
                      </a:glow>
                      <a:outerShdw blurRad="63500" sx="102000" sy="102000" algn="ctr" rotWithShape="0">
                        <a:prstClr val="black">
                          <a:alpha val="40000"/>
                        </a:prstClr>
                      </a:outerShdw>
                    </a:effectLst>
                    <a:latin typeface="Georgia" panose="02040502050405020303" charset="0"/>
                    <a:ea typeface="微软雅黑" panose="020B0503020204020204" charset="-122"/>
                    <a:cs typeface="Georgia" panose="02040502050405020303" charset="0"/>
                  </a:rPr>
                  <a:t>TrmE_N</a:t>
                </a:r>
                <a:endParaRPr lang="en-US" altLang="zh-CN" sz="2000" b="1" noProof="1">
                  <a:effectLst>
                    <a:glow rad="139700">
                      <a:schemeClr val="accent1">
                        <a:satMod val="175000"/>
                        <a:alpha val="40000"/>
                      </a:schemeClr>
                    </a:glow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Georgia" panose="02040502050405020303" charset="0"/>
                  <a:cs typeface="Georgia" panose="02040502050405020303" charset="0"/>
                </a:endParaRPr>
              </a:p>
            </p:txBody>
          </p:sp>
        </p:grpSp>
        <p:grpSp>
          <p:nvGrpSpPr>
            <p:cNvPr id="42006" name="组合 10"/>
            <p:cNvGrpSpPr/>
            <p:nvPr/>
          </p:nvGrpSpPr>
          <p:grpSpPr>
            <a:xfrm>
              <a:off x="9755" y="6683"/>
              <a:ext cx="6132" cy="646"/>
              <a:chOff x="9755" y="6683"/>
              <a:chExt cx="6132" cy="646"/>
            </a:xfrm>
          </p:grpSpPr>
          <p:sp>
            <p:nvSpPr>
              <p:cNvPr id="10" name="任意多边形 9"/>
              <p:cNvSpPr/>
              <p:nvPr/>
            </p:nvSpPr>
            <p:spPr>
              <a:xfrm>
                <a:off x="14709" y="6683"/>
                <a:ext cx="1179" cy="628"/>
              </a:xfrm>
              <a:custGeom>
                <a:avLst/>
                <a:gdLst>
                  <a:gd name="connisteX0" fmla="*/ 37450 w 748650"/>
                  <a:gd name="connsiteY0" fmla="*/ 25470 h 478366"/>
                  <a:gd name="connisteX1" fmla="*/ 109205 w 748650"/>
                  <a:gd name="connsiteY1" fmla="*/ 1975 h 478366"/>
                  <a:gd name="connisteX2" fmla="*/ 181595 w 748650"/>
                  <a:gd name="connsiteY2" fmla="*/ 1975 h 478366"/>
                  <a:gd name="connisteX3" fmla="*/ 253985 w 748650"/>
                  <a:gd name="connsiteY3" fmla="*/ 1975 h 478366"/>
                  <a:gd name="connisteX4" fmla="*/ 326375 w 748650"/>
                  <a:gd name="connsiteY4" fmla="*/ 1975 h 478366"/>
                  <a:gd name="connisteX5" fmla="*/ 398765 w 748650"/>
                  <a:gd name="connsiteY5" fmla="*/ 14040 h 478366"/>
                  <a:gd name="connisteX6" fmla="*/ 471155 w 748650"/>
                  <a:gd name="connsiteY6" fmla="*/ 25470 h 478366"/>
                  <a:gd name="connisteX7" fmla="*/ 543545 w 748650"/>
                  <a:gd name="connsiteY7" fmla="*/ 25470 h 478366"/>
                  <a:gd name="connisteX8" fmla="*/ 615935 w 748650"/>
                  <a:gd name="connsiteY8" fmla="*/ 25470 h 478366"/>
                  <a:gd name="connisteX9" fmla="*/ 688325 w 748650"/>
                  <a:gd name="connsiteY9" fmla="*/ 25470 h 478366"/>
                  <a:gd name="connisteX10" fmla="*/ 700390 w 748650"/>
                  <a:gd name="connsiteY10" fmla="*/ 97860 h 478366"/>
                  <a:gd name="connisteX11" fmla="*/ 676260 w 748650"/>
                  <a:gd name="connsiteY11" fmla="*/ 170250 h 478366"/>
                  <a:gd name="connisteX12" fmla="*/ 748650 w 748650"/>
                  <a:gd name="connsiteY12" fmla="*/ 218510 h 478366"/>
                  <a:gd name="connisteX13" fmla="*/ 676260 w 748650"/>
                  <a:gd name="connsiteY13" fmla="*/ 242640 h 478366"/>
                  <a:gd name="connisteX14" fmla="*/ 748650 w 748650"/>
                  <a:gd name="connsiteY14" fmla="*/ 302965 h 478366"/>
                  <a:gd name="connisteX15" fmla="*/ 676260 w 748650"/>
                  <a:gd name="connsiteY15" fmla="*/ 327095 h 478366"/>
                  <a:gd name="connisteX16" fmla="*/ 748650 w 748650"/>
                  <a:gd name="connsiteY16" fmla="*/ 363290 h 478366"/>
                  <a:gd name="connisteX17" fmla="*/ 676260 w 748650"/>
                  <a:gd name="connsiteY17" fmla="*/ 399485 h 478366"/>
                  <a:gd name="connisteX18" fmla="*/ 712455 w 748650"/>
                  <a:gd name="connsiteY18" fmla="*/ 471875 h 478366"/>
                  <a:gd name="connisteX19" fmla="*/ 640065 w 748650"/>
                  <a:gd name="connsiteY19" fmla="*/ 471875 h 478366"/>
                  <a:gd name="connisteX20" fmla="*/ 567675 w 748650"/>
                  <a:gd name="connsiteY20" fmla="*/ 471875 h 478366"/>
                  <a:gd name="connisteX21" fmla="*/ 495285 w 748650"/>
                  <a:gd name="connsiteY21" fmla="*/ 471875 h 478366"/>
                  <a:gd name="connisteX22" fmla="*/ 422895 w 748650"/>
                  <a:gd name="connsiteY22" fmla="*/ 471875 h 478366"/>
                  <a:gd name="connisteX23" fmla="*/ 350505 w 748650"/>
                  <a:gd name="connsiteY23" fmla="*/ 471875 h 478366"/>
                  <a:gd name="connisteX24" fmla="*/ 278115 w 748650"/>
                  <a:gd name="connsiteY24" fmla="*/ 471875 h 478366"/>
                  <a:gd name="connisteX25" fmla="*/ 205725 w 748650"/>
                  <a:gd name="connsiteY25" fmla="*/ 471875 h 478366"/>
                  <a:gd name="connisteX26" fmla="*/ 133335 w 748650"/>
                  <a:gd name="connsiteY26" fmla="*/ 471875 h 478366"/>
                  <a:gd name="connisteX27" fmla="*/ 60945 w 748650"/>
                  <a:gd name="connsiteY27" fmla="*/ 471875 h 478366"/>
                  <a:gd name="connisteX28" fmla="*/ 1255 w 748650"/>
                  <a:gd name="connsiteY28" fmla="*/ 399485 h 478366"/>
                  <a:gd name="connisteX29" fmla="*/ 25385 w 748650"/>
                  <a:gd name="connsiteY29" fmla="*/ 327095 h 478366"/>
                  <a:gd name="connisteX30" fmla="*/ 37450 w 748650"/>
                  <a:gd name="connsiteY30" fmla="*/ 254705 h 478366"/>
                  <a:gd name="connisteX31" fmla="*/ 37450 w 748650"/>
                  <a:gd name="connsiteY31" fmla="*/ 182315 h 478366"/>
                  <a:gd name="connisteX32" fmla="*/ 37450 w 748650"/>
                  <a:gd name="connsiteY32" fmla="*/ 109925 h 478366"/>
                  <a:gd name="connisteX33" fmla="*/ 37450 w 748650"/>
                  <a:gd name="connsiteY33" fmla="*/ 25470 h 478366"/>
                </a:gdLst>
                <a:ahLst/>
                <a:cxnLst>
                  <a:cxn ang="0">
                    <a:pos x="connisteX0" y="connsiteY0"/>
                  </a:cxn>
                  <a:cxn ang="0">
                    <a:pos x="connisteX1" y="connsiteY1"/>
                  </a:cxn>
                  <a:cxn ang="0">
                    <a:pos x="connisteX2" y="connsiteY2"/>
                  </a:cxn>
                  <a:cxn ang="0">
                    <a:pos x="connisteX3" y="connsiteY3"/>
                  </a:cxn>
                  <a:cxn ang="0">
                    <a:pos x="connisteX4" y="connsiteY4"/>
                  </a:cxn>
                  <a:cxn ang="0">
                    <a:pos x="connisteX5" y="connsiteY5"/>
                  </a:cxn>
                  <a:cxn ang="0">
                    <a:pos x="connisteX6" y="connsiteY6"/>
                  </a:cxn>
                  <a:cxn ang="0">
                    <a:pos x="connisteX7" y="connsiteY7"/>
                  </a:cxn>
                  <a:cxn ang="0">
                    <a:pos x="connisteX8" y="connsiteY8"/>
                  </a:cxn>
                  <a:cxn ang="0">
                    <a:pos x="connisteX9" y="connsiteY9"/>
                  </a:cxn>
                  <a:cxn ang="0">
                    <a:pos x="connisteX10" y="connsiteY10"/>
                  </a:cxn>
                  <a:cxn ang="0">
                    <a:pos x="connisteX11" y="connsiteY11"/>
                  </a:cxn>
                  <a:cxn ang="0">
                    <a:pos x="connisteX12" y="connsiteY12"/>
                  </a:cxn>
                  <a:cxn ang="0">
                    <a:pos x="connisteX13" y="connsiteY13"/>
                  </a:cxn>
                  <a:cxn ang="0">
                    <a:pos x="connisteX14" y="connsiteY14"/>
                  </a:cxn>
                  <a:cxn ang="0">
                    <a:pos x="connisteX15" y="connsiteY15"/>
                  </a:cxn>
                  <a:cxn ang="0">
                    <a:pos x="connisteX16" y="connsiteY16"/>
                  </a:cxn>
                  <a:cxn ang="0">
                    <a:pos x="connisteX17" y="connsiteY17"/>
                  </a:cxn>
                  <a:cxn ang="0">
                    <a:pos x="connisteX18" y="connsiteY18"/>
                  </a:cxn>
                  <a:cxn ang="0">
                    <a:pos x="connisteX19" y="connsiteY19"/>
                  </a:cxn>
                  <a:cxn ang="0">
                    <a:pos x="connisteX20" y="connsiteY20"/>
                  </a:cxn>
                  <a:cxn ang="0">
                    <a:pos x="connisteX21" y="connsiteY21"/>
                  </a:cxn>
                  <a:cxn ang="0">
                    <a:pos x="connisteX22" y="connsiteY22"/>
                  </a:cxn>
                  <a:cxn ang="0">
                    <a:pos x="connisteX23" y="connsiteY23"/>
                  </a:cxn>
                  <a:cxn ang="0">
                    <a:pos x="connisteX24" y="connsiteY24"/>
                  </a:cxn>
                  <a:cxn ang="0">
                    <a:pos x="connisteX25" y="connsiteY25"/>
                  </a:cxn>
                  <a:cxn ang="0">
                    <a:pos x="connisteX26" y="connsiteY26"/>
                  </a:cxn>
                  <a:cxn ang="0">
                    <a:pos x="connisteX27" y="connsiteY27"/>
                  </a:cxn>
                  <a:cxn ang="0">
                    <a:pos x="connisteX28" y="connsiteY28"/>
                  </a:cxn>
                  <a:cxn ang="0">
                    <a:pos x="connisteX29" y="connsiteY29"/>
                  </a:cxn>
                  <a:cxn ang="0">
                    <a:pos x="connisteX30" y="connsiteY30"/>
                  </a:cxn>
                  <a:cxn ang="0">
                    <a:pos x="connisteX31" y="connsiteY31"/>
                  </a:cxn>
                  <a:cxn ang="0">
                    <a:pos x="connisteX32" y="connsiteY32"/>
                  </a:cxn>
                  <a:cxn ang="0">
                    <a:pos x="connisteX33" y="connsiteY33"/>
                  </a:cxn>
                </a:cxnLst>
                <a:rect l="l" t="t" r="r" b="b"/>
                <a:pathLst>
                  <a:path w="748650" h="478367">
                    <a:moveTo>
                      <a:pt x="37450" y="25471"/>
                    </a:moveTo>
                    <a:cubicBezTo>
                      <a:pt x="52055" y="3881"/>
                      <a:pt x="80630" y="6421"/>
                      <a:pt x="109205" y="1976"/>
                    </a:cubicBezTo>
                    <a:cubicBezTo>
                      <a:pt x="137780" y="-2469"/>
                      <a:pt x="152385" y="1976"/>
                      <a:pt x="181595" y="1976"/>
                    </a:cubicBezTo>
                    <a:cubicBezTo>
                      <a:pt x="210805" y="1976"/>
                      <a:pt x="224775" y="1976"/>
                      <a:pt x="253985" y="1976"/>
                    </a:cubicBezTo>
                    <a:cubicBezTo>
                      <a:pt x="283195" y="1976"/>
                      <a:pt x="297165" y="-564"/>
                      <a:pt x="326375" y="1976"/>
                    </a:cubicBezTo>
                    <a:cubicBezTo>
                      <a:pt x="355585" y="4516"/>
                      <a:pt x="369555" y="9596"/>
                      <a:pt x="398765" y="14041"/>
                    </a:cubicBezTo>
                    <a:cubicBezTo>
                      <a:pt x="427975" y="18486"/>
                      <a:pt x="441945" y="22931"/>
                      <a:pt x="471155" y="25471"/>
                    </a:cubicBezTo>
                    <a:cubicBezTo>
                      <a:pt x="500365" y="28011"/>
                      <a:pt x="514335" y="25471"/>
                      <a:pt x="543545" y="25471"/>
                    </a:cubicBezTo>
                    <a:cubicBezTo>
                      <a:pt x="572755" y="25471"/>
                      <a:pt x="586725" y="25471"/>
                      <a:pt x="615935" y="25471"/>
                    </a:cubicBezTo>
                    <a:cubicBezTo>
                      <a:pt x="645145" y="25471"/>
                      <a:pt x="671180" y="10866"/>
                      <a:pt x="688325" y="25471"/>
                    </a:cubicBezTo>
                    <a:cubicBezTo>
                      <a:pt x="705470" y="40076"/>
                      <a:pt x="702930" y="68651"/>
                      <a:pt x="700390" y="97861"/>
                    </a:cubicBezTo>
                    <a:cubicBezTo>
                      <a:pt x="697850" y="127071"/>
                      <a:pt x="666735" y="146121"/>
                      <a:pt x="676260" y="170251"/>
                    </a:cubicBezTo>
                    <a:cubicBezTo>
                      <a:pt x="685785" y="194381"/>
                      <a:pt x="748650" y="203906"/>
                      <a:pt x="748650" y="218511"/>
                    </a:cubicBezTo>
                    <a:cubicBezTo>
                      <a:pt x="748650" y="233116"/>
                      <a:pt x="676260" y="225496"/>
                      <a:pt x="676260" y="242641"/>
                    </a:cubicBezTo>
                    <a:cubicBezTo>
                      <a:pt x="676260" y="259786"/>
                      <a:pt x="748650" y="285821"/>
                      <a:pt x="748650" y="302966"/>
                    </a:cubicBezTo>
                    <a:cubicBezTo>
                      <a:pt x="748650" y="320111"/>
                      <a:pt x="676260" y="315031"/>
                      <a:pt x="676260" y="327096"/>
                    </a:cubicBezTo>
                    <a:cubicBezTo>
                      <a:pt x="676260" y="339161"/>
                      <a:pt x="748650" y="348686"/>
                      <a:pt x="748650" y="363291"/>
                    </a:cubicBezTo>
                    <a:cubicBezTo>
                      <a:pt x="748650" y="377896"/>
                      <a:pt x="683245" y="377896"/>
                      <a:pt x="676260" y="399486"/>
                    </a:cubicBezTo>
                    <a:cubicBezTo>
                      <a:pt x="669275" y="421076"/>
                      <a:pt x="719440" y="457271"/>
                      <a:pt x="712455" y="471876"/>
                    </a:cubicBezTo>
                    <a:cubicBezTo>
                      <a:pt x="705470" y="486481"/>
                      <a:pt x="669275" y="471876"/>
                      <a:pt x="640065" y="471876"/>
                    </a:cubicBezTo>
                    <a:cubicBezTo>
                      <a:pt x="610855" y="471876"/>
                      <a:pt x="596885" y="471876"/>
                      <a:pt x="567675" y="471876"/>
                    </a:cubicBezTo>
                    <a:cubicBezTo>
                      <a:pt x="538465" y="471876"/>
                      <a:pt x="524495" y="471876"/>
                      <a:pt x="495285" y="471876"/>
                    </a:cubicBezTo>
                    <a:cubicBezTo>
                      <a:pt x="466075" y="471876"/>
                      <a:pt x="452105" y="471876"/>
                      <a:pt x="422895" y="471876"/>
                    </a:cubicBezTo>
                    <a:cubicBezTo>
                      <a:pt x="393685" y="471876"/>
                      <a:pt x="379715" y="471876"/>
                      <a:pt x="350505" y="471876"/>
                    </a:cubicBezTo>
                    <a:cubicBezTo>
                      <a:pt x="321295" y="471876"/>
                      <a:pt x="307325" y="471876"/>
                      <a:pt x="278115" y="471876"/>
                    </a:cubicBezTo>
                    <a:cubicBezTo>
                      <a:pt x="248905" y="471876"/>
                      <a:pt x="234935" y="471876"/>
                      <a:pt x="205725" y="471876"/>
                    </a:cubicBezTo>
                    <a:cubicBezTo>
                      <a:pt x="176515" y="471876"/>
                      <a:pt x="162545" y="471876"/>
                      <a:pt x="133335" y="471876"/>
                    </a:cubicBezTo>
                    <a:cubicBezTo>
                      <a:pt x="104125" y="471876"/>
                      <a:pt x="87615" y="486481"/>
                      <a:pt x="60945" y="471876"/>
                    </a:cubicBezTo>
                    <a:cubicBezTo>
                      <a:pt x="34275" y="457271"/>
                      <a:pt x="8240" y="428696"/>
                      <a:pt x="1255" y="399486"/>
                    </a:cubicBezTo>
                    <a:cubicBezTo>
                      <a:pt x="-5730" y="370276"/>
                      <a:pt x="18400" y="356306"/>
                      <a:pt x="25385" y="327096"/>
                    </a:cubicBezTo>
                    <a:cubicBezTo>
                      <a:pt x="32370" y="297886"/>
                      <a:pt x="34910" y="283916"/>
                      <a:pt x="37450" y="254706"/>
                    </a:cubicBezTo>
                    <a:cubicBezTo>
                      <a:pt x="39990" y="225496"/>
                      <a:pt x="37450" y="211526"/>
                      <a:pt x="37450" y="182316"/>
                    </a:cubicBezTo>
                    <a:cubicBezTo>
                      <a:pt x="37450" y="153106"/>
                      <a:pt x="37450" y="141041"/>
                      <a:pt x="37450" y="109926"/>
                    </a:cubicBezTo>
                    <a:cubicBezTo>
                      <a:pt x="37450" y="78811"/>
                      <a:pt x="22845" y="47061"/>
                      <a:pt x="37450" y="25471"/>
                    </a:cubicBezTo>
                    <a:close/>
                  </a:path>
                </a:pathLst>
              </a:custGeom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42008" name="组合 8"/>
              <p:cNvGrpSpPr/>
              <p:nvPr/>
            </p:nvGrpSpPr>
            <p:grpSpPr>
              <a:xfrm>
                <a:off x="9755" y="6683"/>
                <a:ext cx="5922" cy="646"/>
                <a:chOff x="9755" y="6683"/>
                <a:chExt cx="5922" cy="646"/>
              </a:xfrm>
            </p:grpSpPr>
            <p:sp>
              <p:nvSpPr>
                <p:cNvPr id="8" name="流程图: 可选过程 7"/>
                <p:cNvSpPr/>
                <p:nvPr/>
              </p:nvSpPr>
              <p:spPr>
                <a:xfrm>
                  <a:off x="9755" y="6683"/>
                  <a:ext cx="5922" cy="647"/>
                </a:xfrm>
                <a:prstGeom prst="flowChartAlternateProcess">
                  <a:avLst/>
                </a:prstGeom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文本框 13"/>
                <p:cNvSpPr txBox="1"/>
                <p:nvPr/>
              </p:nvSpPr>
              <p:spPr>
                <a:xfrm>
                  <a:off x="10708" y="6683"/>
                  <a:ext cx="4374" cy="6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noProof="1">
                      <a:effectLst>
                        <a:glow rad="101600">
                          <a:schemeClr val="accent1">
                            <a:satMod val="175000"/>
                            <a:alpha val="40000"/>
                          </a:schemeClr>
                        </a:glow>
                      </a:effectLst>
                      <a:latin typeface="Georgia" panose="02040502050405020303" charset="0"/>
                      <a:ea typeface="微软雅黑" panose="020B0503020204020204" charset="-122"/>
                      <a:cs typeface="Georgia" panose="02040502050405020303" charset="0"/>
                    </a:rPr>
                    <a:t>MnmE_helical</a:t>
                  </a:r>
                  <a:endParaRPr lang="en-US" altLang="zh-CN" sz="2000" b="1" noProof="1">
                    <a:effectLst>
                      <a:glow rad="101600">
                        <a:schemeClr val="accent1">
                          <a:satMod val="175000"/>
                          <a:alpha val="40000"/>
                        </a:schemeClr>
                      </a:glow>
                    </a:effectLst>
                    <a:latin typeface="Georgia" panose="02040502050405020303" charset="0"/>
                    <a:cs typeface="Georgia" panose="02040502050405020303" charset="0"/>
                  </a:endParaRPr>
                </a:p>
              </p:txBody>
            </p:sp>
          </p:grpSp>
        </p:grpSp>
      </p:grpSp>
      <p:sp>
        <p:nvSpPr>
          <p:cNvPr id="2" name="文本框 1"/>
          <p:cNvSpPr txBox="1"/>
          <p:nvPr/>
        </p:nvSpPr>
        <p:spPr>
          <a:xfrm>
            <a:off x="1638934" y="5440045"/>
            <a:ext cx="94984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Fig</a:t>
            </a:r>
            <a:r>
              <a:rPr lang="en-US" altLang="zh-CN" sz="1600" b="1" dirty="0" err="1">
                <a:latin typeface="Times New Roman" panose="02020603050405020304" charset="0"/>
                <a:cs typeface="Times New Roman" panose="02020603050405020304" charset="0"/>
              </a:rPr>
              <a:t>ure</a:t>
            </a:r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 S</a:t>
            </a:r>
            <a:r>
              <a:rPr lang="en-US" altLang="zh-CN" sz="1600" b="1" dirty="0">
                <a:latin typeface="Times New Roman" panose="02020603050405020304" charset="0"/>
                <a:cs typeface="Times New Roman" panose="02020603050405020304" charset="0"/>
              </a:rPr>
              <a:t>3.</a:t>
            </a:r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Structure of TCD8 predicted by pfam (http://pfam.xfam.org/search/sequence) and </a:t>
            </a:r>
          </a:p>
          <a:p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SWISS-MODEL (https://swissmodel.expasy.org/) respectively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endParaRPr lang="zh-CN" altLang="en-US" sz="16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en-US" altLang="zh-CN" sz="1600" dirty="0" err="1">
                <a:latin typeface="Times New Roman" panose="02020603050405020304" charset="0"/>
                <a:cs typeface="Times New Roman" panose="02020603050405020304" charset="0"/>
              </a:rPr>
              <a:t>a,b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) Secondary structure of TCD8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protein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in WT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(a) and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1600" i="1" dirty="0">
                <a:latin typeface="Times New Roman" panose="02020603050405020304" charset="0"/>
                <a:cs typeface="Times New Roman" panose="02020603050405020304" charset="0"/>
              </a:rPr>
              <a:t>tcd8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mutants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(b)</a:t>
            </a:r>
            <a:r>
              <a:rPr lang="en-US" altLang="zh-CN" sz="1600" i="1" dirty="0">
                <a:latin typeface="Times New Roman" panose="02020603050405020304" charset="0"/>
                <a:cs typeface="Times New Roman" panose="02020603050405020304" charset="0"/>
              </a:rPr>
              <a:t>,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 respectively; 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(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c, d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) 3D structure of TCD8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protein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in WT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(c) 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in</a:t>
            </a:r>
            <a:r>
              <a:rPr lang="zh-CN" altLang="en-US" sz="1600" i="1" dirty="0">
                <a:latin typeface="Times New Roman" panose="02020603050405020304" charset="0"/>
                <a:cs typeface="Times New Roman" panose="02020603050405020304" charset="0"/>
              </a:rPr>
              <a:t> tcd8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mutants(d), respectively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altLang="zh-CN" sz="1800" kern="0" dirty="0">
                <a:effectLst/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600" kern="0" dirty="0">
                <a:effectLst/>
                <a:latin typeface="Times New Roman" panose="02020603050405020304" charset="0"/>
                <a:cs typeface="Times New Roman" panose="02020603050405020304" charset="0"/>
              </a:rPr>
              <a:t>T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he predicted structure of the mutant protein lacks the two helixes,</a:t>
            </a:r>
            <a:endParaRPr lang="zh-CN" altLang="en-US" sz="1600" dirty="0"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图片 2" descr="qq"/>
          <p:cNvPicPr>
            <a:picLocks noChangeAspect="1"/>
          </p:cNvPicPr>
          <p:nvPr/>
        </p:nvPicPr>
        <p:blipFill>
          <a:blip r:embed="rId4"/>
          <a:srcRect l="-284" t="39510"/>
          <a:stretch>
            <a:fillRect/>
          </a:stretch>
        </p:blipFill>
        <p:spPr>
          <a:xfrm>
            <a:off x="440690" y="257175"/>
            <a:ext cx="11170920" cy="4420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894101" y="4677410"/>
            <a:ext cx="9078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latin typeface="Times New Roman" panose="02020603050405020304" charset="0"/>
                <a:cs typeface="Times New Roman" panose="02020603050405020304" charset="0"/>
              </a:rPr>
              <a:t>Fig</a:t>
            </a:r>
            <a:r>
              <a:rPr lang="en-US" altLang="zh-CN" sz="1200" b="1" dirty="0" err="1">
                <a:latin typeface="Times New Roman" panose="02020603050405020304" charset="0"/>
                <a:cs typeface="Times New Roman" panose="02020603050405020304" charset="0"/>
              </a:rPr>
              <a:t>ure</a:t>
            </a:r>
            <a:r>
              <a:rPr lang="en-US" altLang="zh-CN" sz="1200" b="1" dirty="0">
                <a:latin typeface="Times New Roman" panose="02020603050405020304" charset="0"/>
                <a:cs typeface="Times New Roman" panose="02020603050405020304" charset="0"/>
              </a:rPr>
              <a:t> S4. S</a:t>
            </a:r>
            <a:r>
              <a:rPr lang="en-US" altLang="zh-CN" sz="1200" dirty="0">
                <a:latin typeface="Times New Roman" panose="02020603050405020304" charset="0"/>
                <a:cs typeface="Times New Roman" panose="02020603050405020304" charset="0"/>
              </a:rPr>
              <a:t>equence alignment 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of TCD8 amino acid sequence</a:t>
            </a:r>
            <a:r>
              <a:rPr lang="en-US" altLang="zh-CN" sz="1200" dirty="0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zh-CN" altLang="en-US" sz="1200" b="1" dirty="0">
              <a:latin typeface="Times New Roman" panose="02020603050405020304" charset="0"/>
              <a:cs typeface="Times New Roman" panose="02020603050405020304" charset="0"/>
            </a:endParaRPr>
          </a:p>
          <a:p>
            <a:r>
              <a:rPr lang="en-US" altLang="zh-CN" sz="12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Amino acids fully or partially conserved are shaded black and hatching, respectively. The homologous comparison is based on a multiple sequence with alignment algorithm MAFFT and generated with the program DNAMAN8. Protein sequences are </a:t>
            </a:r>
            <a:r>
              <a:rPr lang="zh-CN" altLang="en-US" sz="1200" i="1" dirty="0">
                <a:latin typeface="Times New Roman" panose="02020603050405020304" charset="0"/>
                <a:cs typeface="Times New Roman" panose="02020603050405020304" charset="0"/>
              </a:rPr>
              <a:t>Setaria italica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 (101754918), </a:t>
            </a:r>
            <a:r>
              <a:rPr lang="zh-CN" altLang="en-US" sz="1200" i="1" dirty="0">
                <a:latin typeface="Times New Roman" panose="02020603050405020304" charset="0"/>
                <a:cs typeface="Times New Roman" panose="02020603050405020304" charset="0"/>
              </a:rPr>
              <a:t>Brachypodium distachyon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 (100834939), </a:t>
            </a:r>
            <a:r>
              <a:rPr lang="zh-CN" altLang="en-US" sz="1200" i="1" dirty="0">
                <a:latin typeface="Times New Roman" panose="02020603050405020304" charset="0"/>
                <a:cs typeface="Times New Roman" panose="02020603050405020304" charset="0"/>
              </a:rPr>
              <a:t>Sorghum bicolor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 (8070065), </a:t>
            </a:r>
            <a:r>
              <a:rPr lang="zh-CN" altLang="en-US" sz="1200" i="1" dirty="0">
                <a:latin typeface="Times New Roman" panose="02020603050405020304" charset="0"/>
                <a:cs typeface="Times New Roman" panose="02020603050405020304" charset="0"/>
              </a:rPr>
              <a:t>Zea mays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 (100283042), </a:t>
            </a:r>
            <a:r>
              <a:rPr lang="zh-CN" altLang="en-US" sz="1200" i="1" dirty="0">
                <a:latin typeface="Times New Roman" panose="02020603050405020304" charset="0"/>
                <a:cs typeface="Times New Roman" panose="02020603050405020304" charset="0"/>
              </a:rPr>
              <a:t>Aegilops tauschii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 (109740161), </a:t>
            </a:r>
            <a:r>
              <a:rPr lang="zh-CN" altLang="en-US" sz="1200" i="1" dirty="0">
                <a:latin typeface="Times New Roman" panose="02020603050405020304" charset="0"/>
                <a:cs typeface="Times New Roman" panose="02020603050405020304" charset="0"/>
              </a:rPr>
              <a:t>Populus trichocarpa 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(7495139), </a:t>
            </a:r>
            <a:r>
              <a:rPr lang="zh-CN" altLang="en-US" sz="1200" i="1" dirty="0">
                <a:latin typeface="Times New Roman" panose="02020603050405020304" charset="0"/>
                <a:cs typeface="Times New Roman" panose="02020603050405020304" charset="0"/>
              </a:rPr>
              <a:t>Arabidopsis thaliana 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(AT1G78010), </a:t>
            </a:r>
            <a:r>
              <a:rPr lang="zh-CN" altLang="en-US" sz="1200" i="1" dirty="0">
                <a:latin typeface="Times New Roman" panose="02020603050405020304" charset="0"/>
                <a:cs typeface="Times New Roman" panose="02020603050405020304" charset="0"/>
              </a:rPr>
              <a:t>Nelumbo nucifera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 (104605927), </a:t>
            </a:r>
            <a:r>
              <a:rPr lang="zh-CN" altLang="en-US" sz="1200" i="1" dirty="0">
                <a:latin typeface="Times New Roman" panose="02020603050405020304" charset="0"/>
                <a:cs typeface="Times New Roman" panose="02020603050405020304" charset="0"/>
              </a:rPr>
              <a:t>Musa acuminata</a:t>
            </a:r>
            <a:r>
              <a:rPr lang="zh-CN" altLang="en-US" sz="1200" dirty="0">
                <a:latin typeface="Times New Roman" panose="02020603050405020304" charset="0"/>
                <a:cs typeface="Times New Roman" panose="02020603050405020304" charset="0"/>
              </a:rPr>
              <a:t> (103992101). 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3" name="图片 6" descr="d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28545" y="158115"/>
            <a:ext cx="8439150" cy="54432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328545" y="5680075"/>
            <a:ext cx="77089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Fig</a:t>
            </a:r>
            <a:r>
              <a:rPr lang="en-US" altLang="zh-CN" sz="1600" b="1" dirty="0" err="1">
                <a:latin typeface="Times New Roman" panose="02020603050405020304" charset="0"/>
                <a:cs typeface="Times New Roman" panose="02020603050405020304" charset="0"/>
              </a:rPr>
              <a:t>ure</a:t>
            </a:r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1600" b="1" dirty="0">
                <a:latin typeface="Times New Roman" panose="02020603050405020304" charset="0"/>
                <a:cs typeface="Times New Roman" panose="02020603050405020304" charset="0"/>
              </a:rPr>
              <a:t>S5.</a:t>
            </a:r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Phylogenic tree of TCD8 and homologs in different species</a:t>
            </a:r>
          </a:p>
          <a:p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Scale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r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epresents percentage substitution per site. The rooted tree is based on a multiple sequence with alignment algorithm MAFFT and generated with the program Mega7.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56715" y="419100"/>
            <a:ext cx="9193530" cy="4916805"/>
            <a:chOff x="3262" y="749"/>
            <a:chExt cx="11615" cy="8701"/>
          </a:xfrm>
        </p:grpSpPr>
        <p:pic>
          <p:nvPicPr>
            <p:cNvPr id="39938" name="图片 1" descr="RXP_0001-Os08g0407000-20137_bar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262" y="749"/>
              <a:ext cx="11615" cy="7395"/>
            </a:xfrm>
            <a:prstGeom prst="rect">
              <a:avLst/>
            </a:prstGeom>
            <a:noFill/>
            <a:ln w="9525">
              <a:noFill/>
            </a:ln>
          </p:spPr>
        </p:pic>
        <p:graphicFrame>
          <p:nvGraphicFramePr>
            <p:cNvPr id="39939" name="对象 2"/>
            <p:cNvGraphicFramePr/>
            <p:nvPr/>
          </p:nvGraphicFramePr>
          <p:xfrm>
            <a:off x="4201" y="8093"/>
            <a:ext cx="9735" cy="135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5" imgW="6591300" imgH="1028700" progId="Paint.Picture">
                    <p:embed/>
                  </p:oleObj>
                </mc:Choice>
                <mc:Fallback>
                  <p:oleObj r:id="rId5" imgW="6591300" imgH="1028700" progId="Paint.Picture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01" y="8093"/>
                          <a:ext cx="9735" cy="135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文本框 2"/>
          <p:cNvSpPr txBox="1"/>
          <p:nvPr/>
        </p:nvSpPr>
        <p:spPr>
          <a:xfrm>
            <a:off x="2732405" y="5562600"/>
            <a:ext cx="80098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Fig</a:t>
            </a:r>
            <a:r>
              <a:rPr lang="en-US" altLang="zh-CN" sz="1600" b="1" dirty="0" err="1">
                <a:latin typeface="Times New Roman" panose="02020603050405020304" charset="0"/>
                <a:cs typeface="Times New Roman" panose="02020603050405020304" charset="0"/>
              </a:rPr>
              <a:t>ure</a:t>
            </a:r>
            <a:r>
              <a:rPr lang="zh-CN" altLang="en-US" sz="1600" b="1" dirty="0">
                <a:latin typeface="Times New Roman" panose="02020603050405020304" charset="0"/>
                <a:cs typeface="Times New Roman" panose="02020603050405020304" charset="0"/>
              </a:rPr>
              <a:t> S</a:t>
            </a:r>
            <a:r>
              <a:rPr lang="en-US" altLang="zh-CN" sz="1600" b="1" dirty="0">
                <a:latin typeface="Times New Roman" panose="02020603050405020304" charset="0"/>
                <a:cs typeface="Times New Roman" panose="02020603050405020304" charset="0"/>
              </a:rPr>
              <a:t>6.  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Expression patterns of </a:t>
            </a:r>
            <a:r>
              <a:rPr lang="zh-CN" altLang="en-US" sz="1600" i="1" dirty="0">
                <a:latin typeface="Times New Roman" panose="02020603050405020304" charset="0"/>
                <a:cs typeface="Times New Roman" panose="02020603050405020304" charset="0"/>
              </a:rPr>
              <a:t>TCD8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zh-CN" sz="1600" dirty="0">
                <a:latin typeface="Times New Roman" panose="02020603050405020304" charset="0"/>
                <a:cs typeface="Times New Roman" panose="02020603050405020304" charset="0"/>
              </a:rPr>
              <a:t>gene.</a:t>
            </a:r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 </a:t>
            </a:r>
          </a:p>
          <a:p>
            <a:r>
              <a:rPr lang="zh-CN" altLang="en-US" sz="1600" dirty="0">
                <a:latin typeface="Times New Roman" panose="02020603050405020304" charset="0"/>
                <a:cs typeface="Times New Roman" panose="02020603050405020304" charset="0"/>
              </a:rPr>
              <a:t>Data were obtained from the rice expression profile database, RiceXPro (http://ricexpro.dna.affrc.go.jp/).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9a5cbe64-6595-4200-8cd7-3f5ae4381369"/>
  <p:tag name="COMMONDATA" val="eyJoZGlkIjoiNmQ0ZDQzYzZkYzEzOGZlZDEyZDE5NWFjZWY3NDMwMGQ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PECIAL_SOURCE" val="bdnull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PECIAL_SOURCE" val="bdnull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PECIAL_SOURCE" val="bdnul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PECIAL_SOURCE" val="bdnul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PECIAL_SOURCE" val="bdnull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439</Words>
  <Application>Microsoft Office PowerPoint</Application>
  <PresentationFormat>宽屏</PresentationFormat>
  <Paragraphs>48</Paragraphs>
  <Slides>6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宋体</vt:lpstr>
      <vt:lpstr>微软雅黑</vt:lpstr>
      <vt:lpstr>Arial</vt:lpstr>
      <vt:lpstr>Georgia</vt:lpstr>
      <vt:lpstr>Times New Roman</vt:lpstr>
      <vt:lpstr>Office 主题​​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dong</dc:creator>
  <cp:lastModifiedBy>dong</cp:lastModifiedBy>
  <cp:revision>79</cp:revision>
  <dcterms:created xsi:type="dcterms:W3CDTF">2019-06-19T02:08:00Z</dcterms:created>
  <dcterms:modified xsi:type="dcterms:W3CDTF">2022-11-22T13:10:17Z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DABEB803472249559D02630D5A7C50D7</vt:lpwstr>
  </property>
</Properties>
</file>