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1" r:id="rId2"/>
    <p:sldId id="256" r:id="rId3"/>
    <p:sldId id="258" r:id="rId4"/>
    <p:sldId id="260" r:id="rId5"/>
    <p:sldId id="261" r:id="rId6"/>
    <p:sldId id="265" r:id="rId7"/>
    <p:sldId id="262" r:id="rId8"/>
    <p:sldId id="263" r:id="rId9"/>
    <p:sldId id="264" r:id="rId10"/>
    <p:sldId id="270" r:id="rId11"/>
  </p:sldIdLst>
  <p:sldSz cx="6858000" cy="12192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小雨" initials="小雨" lastIdx="2" clrIdx="0">
    <p:extLst>
      <p:ext uri="{19B8F6BF-5375-455C-9EA6-DF929625EA0E}">
        <p15:presenceInfo xmlns:p15="http://schemas.microsoft.com/office/powerpoint/2012/main" userId="0988970510eae80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2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7" autoAdjust="0"/>
    <p:restoredTop sz="94660"/>
  </p:normalViewPr>
  <p:slideViewPr>
    <p:cSldViewPr snapToGrid="0">
      <p:cViewPr varScale="1">
        <p:scale>
          <a:sx n="60" d="100"/>
          <a:sy n="60" d="100"/>
        </p:scale>
        <p:origin x="354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00AEE-C973-4BE5-927A-7EA857BE51B9}" type="datetimeFigureOut">
              <a:rPr lang="zh-CN" altLang="en-US" smtClean="0"/>
              <a:t>2022/12/15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EED7E-6EC9-428D-9430-7FF0AF3561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253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5BDE97-51F2-4718-905D-C7144F0E640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417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8E4087-11D3-BEAC-1360-D701CA07B1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995312"/>
            <a:ext cx="5143500" cy="4244622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F01D718-C6E0-2CA2-AB3B-E0B30057C0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7554E0F-38D7-F3E5-4605-A1C5FBF74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EDFC-B63F-4142-BE20-6048D502E53B}" type="datetimeFigureOut">
              <a:rPr lang="zh-CN" altLang="en-US" smtClean="0"/>
              <a:t>2022/12/15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97CB57F-F7EA-7B32-0096-DDE28CECE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28FF993-A0EA-849B-B2D8-3F547E7AE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69712-3361-4E17-9205-D43E5380F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980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54921F-56EF-831E-B315-6DDD85CD7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1EB5398-A6EF-DDB0-9AD1-C5EA667561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88A3A2E-D57A-3953-5355-20EC06425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EDFC-B63F-4142-BE20-6048D502E53B}" type="datetimeFigureOut">
              <a:rPr lang="zh-CN" altLang="en-US" smtClean="0"/>
              <a:t>2022/12/15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834F789-7EC6-F82B-1F94-ED22670F0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DC9C5F4-420F-69BE-D858-784DE704A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69712-3361-4E17-9205-D43E5380F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039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B9B1D04-3448-E130-5F9D-5B8360A9BC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649111"/>
            <a:ext cx="1478756" cy="1033215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197393F-B9F7-50CD-02E2-F162599666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649111"/>
            <a:ext cx="4350544" cy="1033215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5B6070B-FDD7-A1B7-847E-DE4373956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EDFC-B63F-4142-BE20-6048D502E53B}" type="datetimeFigureOut">
              <a:rPr lang="zh-CN" altLang="en-US" smtClean="0"/>
              <a:t>2022/12/15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1A1047B-8146-1A76-DAA7-535C19070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33D3E4F-8AFD-03BD-1E8A-316BAA786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69712-3361-4E17-9205-D43E5380F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111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3E88D23-09C1-55EB-81EE-DA2C3094F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E38622C-F2B7-2C78-9302-6A02EED510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227BEB8-7D2F-F559-865C-AA8C0279A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EDFC-B63F-4142-BE20-6048D502E53B}" type="datetimeFigureOut">
              <a:rPr lang="zh-CN" altLang="en-US" smtClean="0"/>
              <a:t>2022/12/15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4E7B8FC-F74F-8C8E-C18D-B37F67326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A47113F-3FFD-FCF7-8113-191679E25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69712-3361-4E17-9205-D43E5380F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937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4BE9F0-14DC-8745-9B5B-D17BC6477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3039535"/>
            <a:ext cx="5915025" cy="5071532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F85C249-1372-973E-F495-39EA24D252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8159046"/>
            <a:ext cx="5915025" cy="266699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CD869AE-386D-24D9-3498-D05CCEED9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EDFC-B63F-4142-BE20-6048D502E53B}" type="datetimeFigureOut">
              <a:rPr lang="zh-CN" altLang="en-US" smtClean="0"/>
              <a:t>2022/12/15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AC9D385-53B0-0BA4-67B2-027929333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E8B6D6F-3AF7-DBD4-85B8-DAA0F8A2A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69712-3361-4E17-9205-D43E5380F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688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C96A83-0471-A345-AABA-EA84D2740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8507C98-2D92-3F43-6494-EFB5992AFA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17ED7A5-CE8E-5D35-A958-11CAA3E7D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B549855-8120-DF1B-7AEB-8B2951AED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EDFC-B63F-4142-BE20-6048D502E53B}" type="datetimeFigureOut">
              <a:rPr lang="zh-CN" altLang="en-US" smtClean="0"/>
              <a:t>2022/12/15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50FA02B-895D-63BD-CB3B-ED1488A63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9EA852F-C93C-5363-57F9-616198D5E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69712-3361-4E17-9205-D43E5380F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2192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DE19F1-F35B-C2A7-BE4D-BBC1BA6D3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49112"/>
            <a:ext cx="5915025" cy="235655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D944993-B48E-BB6F-DBC5-0F435E53E3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101B97C-4694-5A37-71A7-767DBFC3B1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C156DFA-42C6-B5C5-39C8-66C81A3F1E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92809C9-F718-3ECA-CF2F-58013F7C4A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D842065-039E-F70A-FFEF-28912157D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EDFC-B63F-4142-BE20-6048D502E53B}" type="datetimeFigureOut">
              <a:rPr lang="zh-CN" altLang="en-US" smtClean="0"/>
              <a:t>2022/12/15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8230E86-76D9-1530-8D35-EFEB2E0A2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AEB92E8-549A-E1DB-14DA-92F1AEB8C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69712-3361-4E17-9205-D43E5380F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2977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C0A3E9-07F1-798A-A0C7-151DE4A5A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2FC4F93-A5AC-8554-A4A0-9A950AAB0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EDFC-B63F-4142-BE20-6048D502E53B}" type="datetimeFigureOut">
              <a:rPr lang="zh-CN" altLang="en-US" smtClean="0"/>
              <a:t>2022/12/15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4811486-F457-DCE7-6BA9-11D60EEFF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966F380-0640-F0C1-4079-867E58C56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69712-3361-4E17-9205-D43E5380F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247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FBE47C8-FDA9-B335-D54A-AE647F273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EDFC-B63F-4142-BE20-6048D502E53B}" type="datetimeFigureOut">
              <a:rPr lang="zh-CN" altLang="en-US" smtClean="0"/>
              <a:t>2022/12/15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A2D9956-EC66-4C94-3DAD-E2FB17CCA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00B17C9-BC59-89EE-5854-2C45943FC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69712-3361-4E17-9205-D43E5380F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229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267858-EFBA-D6DF-A5A2-4099AEC00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3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54E5F50-BECB-4FAB-E3E1-63BDAFC7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755423"/>
            <a:ext cx="3471863" cy="8664222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82C3E04-BD28-6A46-E35F-FFCBD728C4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3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916E941-6746-61E9-229E-BCDB4B41C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EDFC-B63F-4142-BE20-6048D502E53B}" type="datetimeFigureOut">
              <a:rPr lang="zh-CN" altLang="en-US" smtClean="0"/>
              <a:t>2022/12/15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696705C-8295-E752-C706-BC3064D63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C4FC4E7-D988-130B-DE61-896A5D183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69712-3361-4E17-9205-D43E5380F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5696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D299BA-F8F1-CAB7-883D-9C9EBC51A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3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2B2EA55-7E7F-BC8C-BA8F-AE2B952BAB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755423"/>
            <a:ext cx="3471863" cy="8664222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547F8B1-3271-0A92-8EBB-A7FA7CA83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3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EE93013-88C0-FC3A-DF8B-4C537CD1D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9EDFC-B63F-4142-BE20-6048D502E53B}" type="datetimeFigureOut">
              <a:rPr lang="zh-CN" altLang="en-US" smtClean="0"/>
              <a:t>2022/12/15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B1E968D-3E74-3D6E-0C8C-27B4D1DDA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F4AA569-5FF7-AE50-EFCB-992BCC8AF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69712-3361-4E17-9205-D43E5380F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490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B1D2B8A-9108-F820-C8E6-DDBE4D436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649112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A29D159-CA90-F411-CDF6-B253FC7A57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D6E1BFE-C570-8053-9FA4-8D69E7DC87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11300179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9EDFC-B63F-4142-BE20-6048D502E53B}" type="datetimeFigureOut">
              <a:rPr lang="zh-CN" altLang="en-US" smtClean="0"/>
              <a:t>2022/12/15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C557699-76E4-7D31-0B52-05ABB5EB7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11300179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9529C85-7FE6-9439-6AE9-E5F9E2200F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11300179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69712-3361-4E17-9205-D43E5380F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4658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>
            <a:extLst>
              <a:ext uri="{FF2B5EF4-FFF2-40B4-BE49-F238E27FC236}">
                <a16:creationId xmlns:a16="http://schemas.microsoft.com/office/drawing/2014/main" id="{59CD2D53-EA94-2EF4-BE14-AE83E6255CF2}"/>
              </a:ext>
            </a:extLst>
          </p:cNvPr>
          <p:cNvSpPr txBox="1">
            <a:spLocks/>
          </p:cNvSpPr>
          <p:nvPr/>
        </p:nvSpPr>
        <p:spPr>
          <a:xfrm>
            <a:off x="286287" y="1639470"/>
            <a:ext cx="6154617" cy="6566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altLang="zh-CN" sz="1900" i="1" dirty="0">
                <a:solidFill>
                  <a:srgbClr val="0729B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OsNAC092</a:t>
            </a:r>
            <a:r>
              <a:rPr lang="en-US" altLang="zh-CN" sz="1900" dirty="0">
                <a:solidFill>
                  <a:srgbClr val="0729B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amino acid sequence</a:t>
            </a:r>
            <a:b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 S G Met N S L S Met V E A R L P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 F R F H P R D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L V L D Y L E R K L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 G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 G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 T I Y G C P V Met V D V D L N K C E P W D L P E I A C V G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 E W Y F Y S L R D R K Y A T G Q R T N R A T E S G Y W K A T G K D R P I S R K G L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 G Met R K T L V F Y K G R A P K G K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 E W V Met H E F R K E G Q G D P Met K L P L K E D W V L C R V F Y K S R T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A K L P T E G S Y N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D S V A T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 L P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 T D N Y I A F D Q P G S Met Q N L E G Y E Q V P C F S N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S Q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S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Met N V P L T S A Met V D Q E Q N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Met G R A I K D V L S Q F T K F E G N V K R E A L Q S N F S Q D G F D Y L A E S G F T Q Met W N S L S Stop</a:t>
            </a:r>
          </a:p>
          <a:p>
            <a:pPr>
              <a:defRPr/>
            </a:pPr>
            <a:endParaRPr lang="en-US" altLang="zh-CN" sz="1800" i="1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l">
              <a:defRPr/>
            </a:pPr>
            <a:r>
              <a:rPr lang="en-US" altLang="zh-CN" sz="1800" i="1" dirty="0">
                <a:solidFill>
                  <a:srgbClr val="0729B9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</a:rPr>
              <a:t>OsNAC092 </a:t>
            </a:r>
            <a:r>
              <a:rPr lang="en-US" altLang="zh-CN" sz="1800" dirty="0">
                <a:solidFill>
                  <a:srgbClr val="0729B9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</a:rPr>
              <a:t>(-1bp/-1bp)  </a:t>
            </a:r>
            <a:r>
              <a:rPr lang="en-US" altLang="zh-CN" sz="1800" dirty="0">
                <a:solidFill>
                  <a:srgbClr val="0729B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amino acid sequence</a:t>
            </a:r>
            <a:endParaRPr lang="en-US" altLang="zh-CN" sz="1800" dirty="0">
              <a:solidFill>
                <a:srgbClr val="0729B9"/>
              </a:solidFill>
              <a:latin typeface="Times New Roman" panose="02020603050405020304" charset="0"/>
              <a:ea typeface="+mj-ea"/>
              <a:cs typeface="Times New Roman" panose="02020603050405020304" charset="0"/>
            </a:endParaRPr>
          </a:p>
          <a:p>
            <a:pPr algn="l">
              <a:defRPr/>
            </a:pP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Met S G Met N S L S Met V E A R L P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P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G F R F H P R D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D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E L V L D Y L E R K L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L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D G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G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V G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G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A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A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A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A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A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A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A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V T I Y G C P V Met V D V D L N K C E P W D L P E I A C V G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G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K E W Y F Y S L R D R K Y A T G Q R T N R A T E S G Y W K A T G K D R P I S R K </a:t>
            </a:r>
            <a:r>
              <a:rPr lang="en-US" altLang="zh-CN" sz="1800" dirty="0">
                <a:solidFill>
                  <a:srgbClr val="FF0000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</a:rPr>
              <a:t>D C S </a:t>
            </a:r>
            <a:r>
              <a:rPr lang="en-US" altLang="zh-CN" sz="1800" dirty="0" err="1">
                <a:solidFill>
                  <a:srgbClr val="FF0000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</a:rPr>
              <a:t>S</a:t>
            </a:r>
            <a:r>
              <a:rPr lang="en-US" altLang="zh-CN" sz="1800" dirty="0">
                <a:solidFill>
                  <a:srgbClr val="FF0000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</a:rPr>
              <a:t> V C E K P W C S T K V E P L R G R </a:t>
            </a:r>
            <a:r>
              <a:rPr lang="en-US" altLang="zh-CN" sz="1800" dirty="0" err="1">
                <a:solidFill>
                  <a:srgbClr val="FF0000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</a:rPr>
              <a:t>R</a:t>
            </a:r>
            <a:r>
              <a:rPr lang="en-US" altLang="zh-CN" sz="1800" dirty="0">
                <a:solidFill>
                  <a:srgbClr val="FF0000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</a:rPr>
              <a:t> P S G S C Met N S A K </a:t>
            </a:r>
            <a:r>
              <a:rPr lang="en-US" altLang="zh-CN" sz="1800" dirty="0" err="1">
                <a:solidFill>
                  <a:srgbClr val="FF0000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</a:rPr>
              <a:t>K</a:t>
            </a:r>
            <a:r>
              <a:rPr lang="en-US" altLang="zh-CN" sz="1800" dirty="0">
                <a:solidFill>
                  <a:srgbClr val="FF0000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</a:rPr>
              <a:t> D K G I R Stop</a:t>
            </a:r>
          </a:p>
          <a:p>
            <a:pPr>
              <a:defRPr/>
            </a:pPr>
            <a:endParaRPr lang="en-US" altLang="zh-CN" sz="1800" dirty="0">
              <a:solidFill>
                <a:srgbClr val="FF0000"/>
              </a:solidFill>
              <a:latin typeface="Times New Roman" panose="02020603050405020304" charset="0"/>
              <a:ea typeface="+mj-ea"/>
              <a:cs typeface="Times New Roman" panose="02020603050405020304" charset="0"/>
            </a:endParaRPr>
          </a:p>
          <a:p>
            <a:pPr algn="l">
              <a:defRPr/>
            </a:pPr>
            <a:r>
              <a:rPr lang="en-US" altLang="zh-CN" sz="1800" i="1" dirty="0">
                <a:solidFill>
                  <a:srgbClr val="0729B9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</a:rPr>
              <a:t>OsNAC092 </a:t>
            </a:r>
            <a:r>
              <a:rPr lang="en-US" altLang="zh-CN" sz="1800" dirty="0">
                <a:solidFill>
                  <a:srgbClr val="0729B9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</a:rPr>
              <a:t>(+A/+A) or </a:t>
            </a:r>
            <a:r>
              <a:rPr lang="en-US" altLang="zh-CN" sz="1800" i="1" dirty="0">
                <a:solidFill>
                  <a:srgbClr val="0729B9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</a:rPr>
              <a:t>OsNAC092 </a:t>
            </a:r>
            <a:r>
              <a:rPr lang="en-US" altLang="zh-CN" sz="1800" dirty="0">
                <a:solidFill>
                  <a:srgbClr val="0729B9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</a:rPr>
              <a:t>(+T/+T)</a:t>
            </a:r>
            <a:r>
              <a:rPr lang="zh-CN" altLang="en-US" sz="1800" dirty="0">
                <a:solidFill>
                  <a:srgbClr val="0729B9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</a:rPr>
              <a:t> </a:t>
            </a:r>
            <a:r>
              <a:rPr lang="en-US" altLang="zh-CN" sz="1800" dirty="0">
                <a:solidFill>
                  <a:srgbClr val="0729B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amino acid sequence</a:t>
            </a:r>
            <a:endParaRPr lang="en-US" altLang="zh-CN" sz="1800" dirty="0">
              <a:solidFill>
                <a:srgbClr val="0729B9"/>
              </a:solidFill>
              <a:latin typeface="Times New Roman" panose="02020603050405020304" charset="0"/>
              <a:ea typeface="+mj-ea"/>
              <a:cs typeface="Times New Roman" panose="02020603050405020304" charset="0"/>
            </a:endParaRPr>
          </a:p>
          <a:p>
            <a:pPr algn="l">
              <a:defRPr/>
            </a:pP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Met S G Met N S L S Met V E A R L P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P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G F R F H P R D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D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E L V L D Y L E R K L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L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D G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G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V G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G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A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A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A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A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A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A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A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V T I Y G C P V Met V D V D L N K C E P W D L P E I A C V G </a:t>
            </a:r>
            <a:r>
              <a:rPr lang="en-US" altLang="zh-CN" sz="1800" dirty="0" err="1">
                <a:latin typeface="Times New Roman" panose="02020603050405020304" charset="0"/>
                <a:ea typeface="+mj-ea"/>
                <a:cs typeface="Times New Roman" panose="02020603050405020304" charset="0"/>
              </a:rPr>
              <a:t>G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K E W Y F Y S L R D R K Y A T G Q R T N R A T E S G Y W K A T G K D R P I S R</a:t>
            </a:r>
            <a:r>
              <a:rPr lang="en-US" altLang="zh-CN" sz="1800" dirty="0">
                <a:solidFill>
                  <a:srgbClr val="FF0000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</a:rPr>
              <a:t> E R I A R </a:t>
            </a:r>
            <a:r>
              <a:rPr lang="en-US" altLang="zh-CN" sz="1800" dirty="0" err="1">
                <a:solidFill>
                  <a:srgbClr val="FF0000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</a:rPr>
              <a:t>R</a:t>
            </a:r>
            <a:r>
              <a:rPr lang="en-US" altLang="zh-CN" sz="1800" dirty="0">
                <a:solidFill>
                  <a:srgbClr val="FF0000"/>
                </a:solidFill>
                <a:latin typeface="Times New Roman" panose="02020603050405020304" charset="0"/>
                <a:ea typeface="+mj-ea"/>
                <a:cs typeface="Times New Roman" panose="02020603050405020304" charset="0"/>
              </a:rPr>
              <a:t> Y A K N P G V L Q R Stop</a:t>
            </a:r>
            <a:r>
              <a:rPr lang="en-US" altLang="zh-CN" sz="1800" dirty="0">
                <a:latin typeface="Times New Roman" panose="02020603050405020304" charset="0"/>
                <a:ea typeface="+mj-ea"/>
                <a:cs typeface="Times New Roman" panose="02020603050405020304" charset="0"/>
              </a:rPr>
              <a:t> 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BEC3723-AD2A-F870-ED28-2F65AD63FA16}"/>
              </a:ext>
            </a:extLst>
          </p:cNvPr>
          <p:cNvSpPr txBox="1"/>
          <p:nvPr/>
        </p:nvSpPr>
        <p:spPr>
          <a:xfrm>
            <a:off x="239340" y="8536446"/>
            <a:ext cx="5842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supplemental figure S1  Amino acid sequence analysis of </a:t>
            </a:r>
            <a:r>
              <a:rPr lang="en-US" altLang="zh-CN" sz="18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osnac092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mutants.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6088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E0DA4AAA-7107-703E-4D67-7B5873357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508" y="7495539"/>
            <a:ext cx="5915025" cy="994172"/>
          </a:xfrm>
        </p:spPr>
        <p:txBody>
          <a:bodyPr>
            <a:normAutofit/>
          </a:bodyPr>
          <a:lstStyle/>
          <a:p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Supplemental  figure S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935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Schematic diagram of DEGs related to peroxisomes.</a:t>
            </a:r>
            <a:br>
              <a:rPr lang="zh-CN" altLang="zh-CN" sz="935" kern="100" dirty="0">
                <a:latin typeface="Times New Roman" panose="02020603050405020304" pitchFamily="18" charset="0"/>
                <a:ea typeface="宋体" panose="02010600030101010101" pitchFamily="2" charset="-122"/>
              </a:rPr>
            </a:br>
            <a:r>
              <a:rPr lang="en-US" altLang="zh-CN" sz="935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 The red frame indicates that the differential gene is up-regulated, and the green frame indicates down-regulation. </a:t>
            </a:r>
            <a:endParaRPr lang="zh-CN" altLang="en-US" sz="935" kern="1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7" name="内容占位符 4">
            <a:extLst>
              <a:ext uri="{FF2B5EF4-FFF2-40B4-BE49-F238E27FC236}">
                <a16:creationId xmlns:a16="http://schemas.microsoft.com/office/drawing/2014/main" id="{1A26B48D-84C0-0D74-28D7-654E1578B3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40" y="4316964"/>
            <a:ext cx="2489287" cy="2960067"/>
          </a:xfr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09CE29E2-AC36-B77B-85CD-1A8292A6CF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278" y="4659500"/>
            <a:ext cx="3385946" cy="228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43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>
            <a:extLst>
              <a:ext uri="{FF2B5EF4-FFF2-40B4-BE49-F238E27FC236}">
                <a16:creationId xmlns:a16="http://schemas.microsoft.com/office/drawing/2014/main" id="{4C5039E5-714C-0FE7-D353-FF0D24837F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3652" y="8704100"/>
            <a:ext cx="6057527" cy="1033574"/>
          </a:xfrm>
        </p:spPr>
        <p:txBody>
          <a:bodyPr/>
          <a:lstStyle/>
          <a:p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A24987A-753E-FC70-5C2E-02AFCEA6EB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888" y="341046"/>
            <a:ext cx="4266247" cy="666276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F1E33EF6-DF1E-9C01-4686-544DE3C5AD6B}"/>
              </a:ext>
            </a:extLst>
          </p:cNvPr>
          <p:cNvSpPr txBox="1"/>
          <p:nvPr/>
        </p:nvSpPr>
        <p:spPr>
          <a:xfrm>
            <a:off x="341047" y="7217032"/>
            <a:ext cx="62772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supplemental figure S2 </a:t>
            </a:r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Validation of the RNA-seq results by </a:t>
            </a:r>
            <a:r>
              <a:rPr lang="en-US" altLang="zh-CN" sz="18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qRT</a:t>
            </a:r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-PCR.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5064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C9EB7957-E39B-768A-DCD9-1853B5C460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72" y="836015"/>
            <a:ext cx="5229716" cy="2941788"/>
          </a:xfr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A04D0D27-1885-9F4B-A8D4-052B71FB2567}"/>
              </a:ext>
            </a:extLst>
          </p:cNvPr>
          <p:cNvSpPr txBox="1"/>
          <p:nvPr/>
        </p:nvSpPr>
        <p:spPr>
          <a:xfrm>
            <a:off x="751291" y="4102443"/>
            <a:ext cx="5134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Supplemental  figure S3 Venn diagram of the DEGs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650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D7726C-EB5E-B137-1791-D9E152AC2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148" y="4114689"/>
            <a:ext cx="5915025" cy="2356556"/>
          </a:xfrm>
        </p:spPr>
        <p:txBody>
          <a:bodyPr/>
          <a:lstStyle/>
          <a:p>
            <a:br>
              <a:rPr lang="en-US" altLang="zh-CN" sz="18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Supplemental  figure S</a:t>
            </a:r>
            <a:r>
              <a:rPr lang="en-US" altLang="zh-CN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KEGG analysis of WT vs </a:t>
            </a:r>
            <a:r>
              <a:rPr lang="en-US" altLang="zh-CN" sz="1800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osnac092</a:t>
            </a:r>
            <a:r>
              <a:rPr lang="zh-CN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T/T</a:t>
            </a:r>
            <a:r>
              <a:rPr lang="zh-CN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vs</a:t>
            </a:r>
            <a:r>
              <a:rPr lang="en-US" altLang="zh-CN" sz="1800" i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osnac092</a:t>
            </a:r>
            <a:r>
              <a:rPr lang="zh-CN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-1/-1</a:t>
            </a:r>
            <a:r>
              <a:rPr lang="zh-CN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:drought- DEGs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6288AFFB-0516-495F-D6A2-747C6A1145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20" y="2006852"/>
            <a:ext cx="5274680" cy="26020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8680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ECE03577-B00E-13FD-42B1-823AB42654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03" y="1335027"/>
            <a:ext cx="5274680" cy="248978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5830F4C0-35C8-EA4A-C29B-3747D810A9BE}"/>
              </a:ext>
            </a:extLst>
          </p:cNvPr>
          <p:cNvSpPr txBox="1"/>
          <p:nvPr/>
        </p:nvSpPr>
        <p:spPr>
          <a:xfrm>
            <a:off x="-261963" y="3790202"/>
            <a:ext cx="72558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1200"/>
              </a:spcAft>
            </a:pPr>
            <a:b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</a:br>
            <a:r>
              <a:rPr lang="en-US" altLang="zh-CN" sz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Supplemental  figure S5 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KEGG analysis of WT vs </a:t>
            </a:r>
            <a:r>
              <a:rPr lang="en-US" altLang="zh-CN" sz="18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osnac092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T/T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vs</a:t>
            </a:r>
            <a:r>
              <a:rPr lang="en-US" altLang="zh-CN" sz="18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osnac092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-1/-1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:drought+ DEGs 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6246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E01911-9E34-B2D3-B61B-23D9E4FF0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774" y="4389840"/>
            <a:ext cx="5915025" cy="2356556"/>
          </a:xfrm>
        </p:spPr>
        <p:txBody>
          <a:bodyPr/>
          <a:lstStyle/>
          <a:p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Supplemental  figure S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Schematic diagram of DEGs related to photosynthesis-antenna proteins. </a:t>
            </a:r>
            <a:b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</a:b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92005727-A421-3020-3CEF-FA4CE03F62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83" t="16578" r="1424" b="9780"/>
          <a:stretch/>
        </p:blipFill>
        <p:spPr>
          <a:xfrm>
            <a:off x="1003040" y="998374"/>
            <a:ext cx="4602794" cy="3251719"/>
          </a:xfr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3487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36649D-AD59-D2F7-A3B3-97CE1BF08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21FA7DE9-540A-084E-2ADE-37AF79D768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21" y="419030"/>
            <a:ext cx="4733864" cy="4911661"/>
          </a:xfr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9F55D81A-1AC3-C298-3B6D-39E1464CA585}"/>
              </a:ext>
            </a:extLst>
          </p:cNvPr>
          <p:cNvSpPr txBox="1"/>
          <p:nvPr/>
        </p:nvSpPr>
        <p:spPr>
          <a:xfrm>
            <a:off x="471488" y="5870369"/>
            <a:ext cx="54705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Supplemental  figure S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Schematic diagram of DEGs related to MAPK signal transduction pathway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90237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A4ACA7-8B06-ADEA-943F-A7A495FB1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BD7C24A0-53A7-EDE4-E352-57FEFD20C7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990" y="1369620"/>
            <a:ext cx="3561813" cy="4837237"/>
          </a:xfr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1A9B3FB1-DF23-752C-140F-F48D34B0570E}"/>
              </a:ext>
            </a:extLst>
          </p:cNvPr>
          <p:cNvSpPr txBox="1"/>
          <p:nvPr/>
        </p:nvSpPr>
        <p:spPr>
          <a:xfrm>
            <a:off x="558140" y="6563096"/>
            <a:ext cx="618308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Supplemental  figure S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Schematic diagram of DEGs related to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plant hormone signal transduction</a:t>
            </a:r>
            <a:endParaRPr lang="zh-CN" altLang="zh-CN" sz="1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66246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11EDFA-9B51-389F-8659-5B0735B01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AEBA1142-944F-43A9-6738-C2E6720E41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41" y="4004969"/>
            <a:ext cx="5915025" cy="4283930"/>
          </a:xfr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01E2B0F8-4670-2132-C6F3-86EE4084D209}"/>
              </a:ext>
            </a:extLst>
          </p:cNvPr>
          <p:cNvSpPr txBox="1"/>
          <p:nvPr/>
        </p:nvSpPr>
        <p:spPr>
          <a:xfrm>
            <a:off x="558139" y="8665029"/>
            <a:ext cx="55497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Supplemental  figure S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Schematic diagram of DEGs related to photosynthesis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1874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2851</TotalTime>
  <Words>796</Words>
  <Application>Microsoft Office PowerPoint</Application>
  <PresentationFormat>Widescreen</PresentationFormat>
  <Paragraphs>18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等线</vt:lpstr>
      <vt:lpstr>等线 Light</vt:lpstr>
      <vt:lpstr>Arial</vt:lpstr>
      <vt:lpstr>Calibri</vt:lpstr>
      <vt:lpstr>Times New Roman</vt:lpstr>
      <vt:lpstr>Office 主题​​</vt:lpstr>
      <vt:lpstr>PowerPoint Presentation</vt:lpstr>
      <vt:lpstr>PowerPoint Presentation</vt:lpstr>
      <vt:lpstr>PowerPoint Presentation</vt:lpstr>
      <vt:lpstr> Supplemental  figure S4 KEGG analysis of WT vs osnac092（T/T）vs osnac092（-1/-1）:drought- DEGs</vt:lpstr>
      <vt:lpstr>PowerPoint Presentation</vt:lpstr>
      <vt:lpstr>Supplemental  figure S6   Schematic diagram of DEGs related to photosynthesis-antenna proteins.   </vt:lpstr>
      <vt:lpstr>PowerPoint Presentation</vt:lpstr>
      <vt:lpstr>PowerPoint Presentation</vt:lpstr>
      <vt:lpstr>PowerPoint Presentation</vt:lpstr>
      <vt:lpstr>Supplemental  figure S10 Schematic diagram of DEGs related to peroxisomes.  The red frame indicates that the differential gene is up-regulated, and the green frame indicates down-regulation.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MDPI</cp:lastModifiedBy>
  <cp:revision>30</cp:revision>
  <dcterms:created xsi:type="dcterms:W3CDTF">2022-06-02T00:51:23Z</dcterms:created>
  <dcterms:modified xsi:type="dcterms:W3CDTF">2022-12-15T11:47:50Z</dcterms:modified>
</cp:coreProperties>
</file>