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6" r:id="rId3"/>
    <p:sldId id="263" r:id="rId4"/>
    <p:sldId id="265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5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3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1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4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3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6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6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3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9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52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D795A-7D40-4E1C-9F2C-7FF392FA0DF8}" type="datetimeFigureOut">
              <a:rPr lang="en-US" smtClean="0"/>
              <a:pPr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26C07-7352-44E1-B762-F70BA0558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95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839118" y="629267"/>
            <a:ext cx="8317291" cy="42602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Reagents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30% Acetonitrile + 40% methanol + (30% water)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Debrisoquine stock: 1mg/mL in ddH2O</a:t>
            </a:r>
          </a:p>
          <a:p>
            <a:pPr marL="174625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4-Nitrobenzoic Acid stock: 1mg/mL in methanol</a:t>
            </a:r>
          </a:p>
          <a:p>
            <a:pPr marL="0" indent="0">
              <a:buNone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Preparation: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Add 10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debrisoquine stock and 50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4-NBA stock to 10 mL of 50% acetonitrile and chill on ice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Thaw urine samples and vortex briefly.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20ul of urine  sample to labeled 1.5ml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eppendorf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tubes. 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80ul of the extraction buffer.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 well by pipetting up and down.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Centrifuge for 20min at 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at maximum speed.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Recover 96ml and place in a labeled crimp vial.</a:t>
            </a:r>
          </a:p>
          <a:p>
            <a:pPr marL="174625" lvl="0" indent="-174625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Crimp and place at 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  <a:p>
            <a:endParaRPr lang="en-US" sz="1050" dirty="0"/>
          </a:p>
        </p:txBody>
      </p:sp>
      <p:sp>
        <p:nvSpPr>
          <p:cNvPr id="5" name="Rectangle 4"/>
          <p:cNvSpPr/>
          <p:nvPr/>
        </p:nvSpPr>
        <p:spPr>
          <a:xfrm>
            <a:off x="1824830" y="600069"/>
            <a:ext cx="8347870" cy="42894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42716" y="5953671"/>
            <a:ext cx="8106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SOP for Sample preparation for UPLC-QTOF-MS analysis</a:t>
            </a:r>
          </a:p>
        </p:txBody>
      </p:sp>
    </p:spTree>
    <p:extLst>
      <p:ext uri="{BB962C8B-B14F-4D97-AF65-F5344CB8AC3E}">
        <p14:creationId xmlns:p14="http://schemas.microsoft.com/office/powerpoint/2010/main" val="4067074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56461" y="1841884"/>
            <a:ext cx="4344663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Column: </a:t>
            </a:r>
          </a:p>
          <a:p>
            <a:r>
              <a:rPr lang="en-US" sz="1600" dirty="0"/>
              <a:t>Waters </a:t>
            </a:r>
            <a:r>
              <a:rPr lang="en-US" sz="1600" dirty="0" err="1"/>
              <a:t>Acquity</a:t>
            </a:r>
            <a:r>
              <a:rPr lang="en-US" sz="1600" dirty="0"/>
              <a:t> UPLC BEH C18 1.7um 2.1 x 50mm</a:t>
            </a:r>
          </a:p>
          <a:p>
            <a:endParaRPr lang="en-US" sz="1600" b="1" dirty="0"/>
          </a:p>
          <a:p>
            <a:r>
              <a:rPr lang="en-US" sz="1600" b="1" dirty="0"/>
              <a:t>Mobile Phase:</a:t>
            </a:r>
          </a:p>
          <a:p>
            <a:r>
              <a:rPr lang="en-US" sz="1400" dirty="0"/>
              <a:t>Solvent A: Water +0.1% Formic Acid</a:t>
            </a:r>
          </a:p>
          <a:p>
            <a:r>
              <a:rPr lang="en-US" sz="1400" dirty="0"/>
              <a:t>Solvent C: Acetonitrile +0.1% Formic Acid</a:t>
            </a:r>
          </a:p>
          <a:p>
            <a:r>
              <a:rPr lang="en-US" sz="1400" dirty="0"/>
              <a:t>Purge: 95:5 Water/Acetonitrile</a:t>
            </a:r>
          </a:p>
          <a:p>
            <a:r>
              <a:rPr lang="en-US" sz="1400" dirty="0"/>
              <a:t>Wash: 50:25:25 Isopropanol/25%Water/Methanol+0.1%FA</a:t>
            </a:r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43903" t="15593" r="21398" b="46654"/>
          <a:stretch>
            <a:fillRect/>
          </a:stretch>
        </p:blipFill>
        <p:spPr bwMode="auto">
          <a:xfrm>
            <a:off x="893851" y="508133"/>
            <a:ext cx="3575407" cy="2431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43874" t="44715" r="21030" b="46660"/>
          <a:stretch>
            <a:fillRect/>
          </a:stretch>
        </p:blipFill>
        <p:spPr bwMode="auto">
          <a:xfrm>
            <a:off x="873301" y="2959959"/>
            <a:ext cx="3626779" cy="61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 l="47868" t="22256" r="16441" b="48240"/>
          <a:stretch>
            <a:fillRect/>
          </a:stretch>
        </p:blipFill>
        <p:spPr bwMode="auto">
          <a:xfrm>
            <a:off x="955496" y="3699698"/>
            <a:ext cx="3519728" cy="181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685799" y="307622"/>
            <a:ext cx="8315325" cy="53145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798" y="5695949"/>
            <a:ext cx="8315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Details of chromatographic method used for resolving urine samples.</a:t>
            </a:r>
          </a:p>
        </p:txBody>
      </p:sp>
    </p:spTree>
    <p:extLst>
      <p:ext uri="{BB962C8B-B14F-4D97-AF65-F5344CB8AC3E}">
        <p14:creationId xmlns:p14="http://schemas.microsoft.com/office/powerpoint/2010/main" val="146253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01499" y="3385414"/>
            <a:ext cx="4399164" cy="4048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Negative Mode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843538" y="1054347"/>
            <a:ext cx="4464268" cy="4048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Positive Mode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92189811"/>
              </p:ext>
            </p:extLst>
          </p:nvPr>
        </p:nvGraphicFramePr>
        <p:xfrm>
          <a:off x="899642" y="1477769"/>
          <a:ext cx="4419602" cy="1905000"/>
        </p:xfrm>
        <a:graphic>
          <a:graphicData uri="http://schemas.openxmlformats.org/drawingml/2006/table">
            <a:tbl>
              <a:tblPr/>
              <a:tblGrid>
                <a:gridCol w="608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80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43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Expected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Actual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Mass Error (ppm)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Expected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Actual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Mass Error (ppm)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152.0712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152.0709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152.0712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152.0708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215.0603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215.0603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215.0603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215.0599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311.0812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311.0814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311.0812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311.0803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380.2185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380.218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380.2185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380.2172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472.3216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472.3216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472.3216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472.3207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556.2771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556.2767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556.2771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556.2776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67097270"/>
              </p:ext>
            </p:extLst>
          </p:nvPr>
        </p:nvGraphicFramePr>
        <p:xfrm>
          <a:off x="953164" y="3813289"/>
          <a:ext cx="4419601" cy="1524000"/>
        </p:xfrm>
        <a:graphic>
          <a:graphicData uri="http://schemas.openxmlformats.org/drawingml/2006/table">
            <a:tbl>
              <a:tblPr/>
              <a:tblGrid>
                <a:gridCol w="608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8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43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Initial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Expected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Actual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Mass Error (ppm)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Expected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Actual m/z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Mass Error (ppm)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213.0446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213.0440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213.0446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213.0443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309.0658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309.0659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309.0658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309.0668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378.2029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378.2028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378.2029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378.2031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554.2615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554.2614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554.2615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554.261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93607" y="3381375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Mass accuracy determination at the start and end of the batch acquisition for ESI positive and negative mode, respectively.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792956" y="1002506"/>
            <a:ext cx="4643438" cy="47577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2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0510" y="2301511"/>
            <a:ext cx="62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ACN Initial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0510" y="3302772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Water Initial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4437" y="5484783"/>
            <a:ext cx="636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Water Final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91024" y="4364547"/>
            <a:ext cx="62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ACN</a:t>
            </a:r>
          </a:p>
          <a:p>
            <a:r>
              <a:rPr lang="en-US" sz="1200" dirty="0"/>
              <a:t>Final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96231" y="1825625"/>
            <a:ext cx="796151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766887" y="1571625"/>
            <a:ext cx="8658225" cy="4822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45929" y="602183"/>
            <a:ext cx="9700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Blank runs to monitor sample carryover and baseline drifts across the batch.</a:t>
            </a:r>
          </a:p>
        </p:txBody>
      </p:sp>
    </p:spTree>
    <p:extLst>
      <p:ext uri="{BB962C8B-B14F-4D97-AF65-F5344CB8AC3E}">
        <p14:creationId xmlns:p14="http://schemas.microsoft.com/office/powerpoint/2010/main" val="148842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0968" y="675481"/>
            <a:ext cx="767114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171700" y="657224"/>
            <a:ext cx="7836694" cy="44434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5133" y="5231606"/>
            <a:ext cx="938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5. TIC overlay of pooled quality control samples for ESI negative mode data</a:t>
            </a:r>
          </a:p>
        </p:txBody>
      </p:sp>
    </p:spTree>
    <p:extLst>
      <p:ext uri="{BB962C8B-B14F-4D97-AF65-F5344CB8AC3E}">
        <p14:creationId xmlns:p14="http://schemas.microsoft.com/office/powerpoint/2010/main" val="3921176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32244</TotalTime>
  <Words>402</Words>
  <Application>Microsoft Office PowerPoint</Application>
  <PresentationFormat>Widescreen</PresentationFormat>
  <Paragraphs>124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Waters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Waters</dc:creator>
  <cp:lastModifiedBy>Yaoxiang Li</cp:lastModifiedBy>
  <cp:revision>79</cp:revision>
  <dcterms:created xsi:type="dcterms:W3CDTF">2015-01-11T18:58:48Z</dcterms:created>
  <dcterms:modified xsi:type="dcterms:W3CDTF">2020-02-14T20:10:48Z</dcterms:modified>
</cp:coreProperties>
</file>