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59" r:id="rId2"/>
    <p:sldId id="260" r:id="rId3"/>
    <p:sldId id="261" r:id="rId4"/>
    <p:sldId id="257" r:id="rId5"/>
    <p:sldId id="256" r:id="rId6"/>
    <p:sldId id="258" r:id="rId7"/>
  </p:sldIdLst>
  <p:sldSz cx="6858000" cy="12193588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83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8"/>
    <p:restoredTop sz="93924"/>
  </p:normalViewPr>
  <p:slideViewPr>
    <p:cSldViewPr snapToGrid="0" snapToObjects="1" showGuides="1">
      <p:cViewPr>
        <p:scale>
          <a:sx n="75" d="100"/>
          <a:sy n="75" d="100"/>
        </p:scale>
        <p:origin x="3318" y="54"/>
      </p:cViewPr>
      <p:guideLst>
        <p:guide orient="horz" pos="538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D055A-BC96-2247-B46A-46688824A0F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21125" y="857250"/>
            <a:ext cx="13017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CE2BF-79BD-8646-8BF0-087950D0E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86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CE2BF-79BD-8646-8BF0-087950D0EB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05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CE2BF-79BD-8646-8BF0-087950D0EB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932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CE2BF-79BD-8646-8BF0-087950D0EB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80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572"/>
            <a:ext cx="5829300" cy="424517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4457"/>
            <a:ext cx="5143500" cy="294396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F4B8-216E-8144-A68C-326580C4DF59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6A3-E18A-DC46-9EB8-B87D5B3A2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F4B8-216E-8144-A68C-326580C4DF59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6A3-E18A-DC46-9EB8-B87D5B3A2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96"/>
            <a:ext cx="1478756" cy="103335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96"/>
            <a:ext cx="4350544" cy="103335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F4B8-216E-8144-A68C-326580C4DF59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6A3-E18A-DC46-9EB8-B87D5B3A2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F4B8-216E-8144-A68C-326580C4DF59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6A3-E18A-DC46-9EB8-B87D5B3A2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933"/>
            <a:ext cx="5915025" cy="507219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60111"/>
            <a:ext cx="5915025" cy="266734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F4B8-216E-8144-A68C-326580C4DF59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6A3-E18A-DC46-9EB8-B87D5B3A2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978"/>
            <a:ext cx="2914650" cy="7736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978"/>
            <a:ext cx="2914650" cy="7736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F4B8-216E-8144-A68C-326580C4DF59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6A3-E18A-DC46-9EB8-B87D5B3A2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99"/>
            <a:ext cx="5915025" cy="23568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9124"/>
            <a:ext cx="2901255" cy="146492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4047"/>
            <a:ext cx="2901255" cy="65512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9124"/>
            <a:ext cx="2915543" cy="146492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4047"/>
            <a:ext cx="2915543" cy="65512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F4B8-216E-8144-A68C-326580C4DF59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6A3-E18A-DC46-9EB8-B87D5B3A2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F4B8-216E-8144-A68C-326580C4DF59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6A3-E18A-DC46-9EB8-B87D5B3A2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F4B8-216E-8144-A68C-326580C4DF59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6A3-E18A-DC46-9EB8-B87D5B3A2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906"/>
            <a:ext cx="2211884" cy="28451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653"/>
            <a:ext cx="3471863" cy="86653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8076"/>
            <a:ext cx="2211884" cy="677703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F4B8-216E-8144-A68C-326580C4DF59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6A3-E18A-DC46-9EB8-B87D5B3A2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906"/>
            <a:ext cx="2211884" cy="28451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653"/>
            <a:ext cx="3471863" cy="866535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8076"/>
            <a:ext cx="2211884" cy="677703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F4B8-216E-8144-A68C-326580C4DF59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6A3-E18A-DC46-9EB8-B87D5B3A24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99"/>
            <a:ext cx="5915025" cy="23568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978"/>
            <a:ext cx="5915025" cy="7736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1652"/>
            <a:ext cx="1543050" cy="64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BF4B8-216E-8144-A68C-326580C4DF59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1652"/>
            <a:ext cx="2314575" cy="64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1652"/>
            <a:ext cx="1543050" cy="6491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516A3-E18A-DC46-9EB8-B87D5B3A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443603"/>
              </p:ext>
            </p:extLst>
          </p:nvPr>
        </p:nvGraphicFramePr>
        <p:xfrm>
          <a:off x="116702" y="409779"/>
          <a:ext cx="6607969" cy="1141118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1128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7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1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19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22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21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904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Lipids (Phospholipids)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992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Acetyl-ornithine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Short</a:t>
                      </a:r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name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Metabolite</a:t>
                      </a: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Short</a:t>
                      </a:r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name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Metabolite</a:t>
                      </a: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17-Hydroxyprogesterone</a:t>
                      </a: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5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C0</a:t>
                      </a: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L-Carnitine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LYSOC14:0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C14:0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Alanine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Acetylcarnitine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LYSOC16:0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Androstenedione</a:t>
                      </a:r>
                    </a:p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alpha-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Aminoadipic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acid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kern="1200" dirty="0" err="1">
                          <a:solidFill>
                            <a:schemeClr val="tx1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Propionylcarnitine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LYSOC16:1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C16:1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Corticosterone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5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Arginine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Propenoylcarnitine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LYSOC17:0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C17:0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Cortisol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5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Asparagine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Hydroxypropionylcarnitine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C18:0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Cortisone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Aspartic acid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Butyrylcarnitine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Isobutyrylcarnitine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C18:1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Dehydroepiandrosterone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Asymmetricdimethylarginine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Butenoylcarnitine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C18:2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Estradiol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Betaine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Hydroxybutyrylcarnitine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(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Malonylcarnitine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LYSOC20:3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C20:3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Testosterone</a:t>
                      </a:r>
                    </a:p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71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Choline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Valerylcarnitine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Isovalerylcarnitine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Methylbutyrylcarnitine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LYSOC20:4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C20:4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Pregnenolone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Citrulline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Tiglylcarnitine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Methylcrotonylcarnitine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LYSOC24:0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C24:0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Progesterone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Creatine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C5:1DC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Glutaconylcarnitine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Mesaconylcarnitine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LYSOC26:0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Glucose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(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LYSOC26:1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C26:1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Glutamic acid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C5MDC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Methylglutarylcarnitine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LYSOC28:0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C28:0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171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Glutamine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Hydroxyvaleryl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 / -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isovaleryl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 / -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methylbutyrylcarnitine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(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Methylmalonylcarnitine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LYSOC28:1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C28:1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Glycine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(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Fumarylcarnitine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PC32:2AA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C32:2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Histamine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C6:1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PC36:0AA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Histidine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C7DC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Pimelylcarnitine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PC36:0AE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acyl-alkyl C36:0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Isoleucine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PC36:6AA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C36:6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Kynurenine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Nonanoylcarnitine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PC38:0AA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C38:0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Leucine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Decanoylcarnitine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PC38:6AA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C38:6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C10:1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PC40:1AA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C40:1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Methionine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C10:2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PC40:2AA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C40:2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Methionine-sulfoxide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Dodecanoylcarnitine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PC40:6AA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C40:6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Methylhistidine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Dodecenoylcarnitine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PC40:6AE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acyl-alkyl C40:6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Ornithine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Dodecanedioylcarnitine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14:1SMOH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C14:1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Phenylalanine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Tetradecanoylcarnitine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16:0SM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C16:0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16:1SM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C16:1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Putrescine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C14:1OH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Hydroxytetradecenoylcarnitine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16:1SMOH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C16:1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Sarcosine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Tetradecadienylcarnitine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18:0SM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C18:0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Serine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C14:2OH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Hydroxytetradecadienylcarnitine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18:1SM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C18:1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Serotonin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Hexadecanoylcarnitine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20:2SM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C20:2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Spermidine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22:1SMOH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C22:1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Spermine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C16:1OH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22:2SMOH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C22:2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Taurine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24:1SMOH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C24:1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Threonine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C16:2OH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Totaldimethylarginine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Hydroxyhexadecanoylcarnitine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trans-Hydroxyproline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Octadecanoylcarnitine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Trimethylamine N-oxide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Tryptophan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C18:1OH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Hydroxyoctadecenoylcarnitine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Tyrosine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Valine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191" y="116379"/>
            <a:ext cx="692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Palatino Linotype" charset="0"/>
                <a:ea typeface="Palatino Linotype" charset="0"/>
                <a:cs typeface="Palatino Linotype" charset="0"/>
              </a:rPr>
              <a:t>Supplementary Table S1</a:t>
            </a:r>
            <a:r>
              <a:rPr lang="en-US" sz="1000" dirty="0">
                <a:latin typeface="Palatino Linotype" charset="0"/>
                <a:ea typeface="Palatino Linotype" charset="0"/>
                <a:cs typeface="Palatino Linotype" charset="0"/>
              </a:rPr>
              <a:t>. Panel of serum metabolites analyzed after data pre-processing steps (125 metabolites total).</a:t>
            </a:r>
          </a:p>
        </p:txBody>
      </p:sp>
    </p:spTree>
    <p:extLst>
      <p:ext uri="{BB962C8B-B14F-4D97-AF65-F5344CB8AC3E}">
        <p14:creationId xmlns:p14="http://schemas.microsoft.com/office/powerpoint/2010/main" val="2029665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596534"/>
              </p:ext>
            </p:extLst>
          </p:nvPr>
        </p:nvGraphicFramePr>
        <p:xfrm>
          <a:off x="116702" y="376528"/>
          <a:ext cx="6607969" cy="11742711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1128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7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1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19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22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21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904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Lipids (Phospholipids)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99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Short</a:t>
                      </a:r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name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Metabolite</a:t>
                      </a: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Short</a:t>
                      </a:r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name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Metabolite</a:t>
                      </a: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17-Hydroxyprogesterone</a:t>
                      </a: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5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Acetyl-ornithine</a:t>
                      </a: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C0</a:t>
                      </a: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L-Carnitine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LYSOC14:0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C14:0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Androstenedione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Alanine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Acetylcarnitine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LYSOC16:0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Androsterone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Arginine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kern="1200" dirty="0" err="1">
                          <a:solidFill>
                            <a:schemeClr val="tx1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Propionylcarnitine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LYSOC16:1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C16:1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Cortisol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5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Asparagine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Propenoylcarnitine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LYSOC17:0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C17:0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Cortisone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5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Aspartic acid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Hydroxypropionylcarnitine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C18:0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Dehydroepiandrosterone</a:t>
                      </a: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Asymmetric dimethylarginine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Butyrylcarnitine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Isobutyrylcarnitine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C18:1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Estrone</a:t>
                      </a: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Betaine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Butenoylcarnitine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C18:2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Progesterone</a:t>
                      </a: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Carnosine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Hydroxybutyrylcarnitine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(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Malonylcarnitine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LYSOC20:4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C20:4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Testosterone</a:t>
                      </a: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71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Choline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Valerylcarnitine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Isovalerylcarnitine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Methylbutyrylcarnitine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LYSOC26:0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Citrulline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Tiglylcarnitine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Methylcrotonylcarnitine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LYSOC26:1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C26:1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Creatine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C5:1DC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Glutaconylcarnitine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Mesaconylcarnitine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LYSOC28:0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C28:0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Creatinine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(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LYSOC28:1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C28:1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Diacetylspermine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C5MDC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Methylglutarylcarnitine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PC32:2AA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C32:2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171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Glucose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Hydroxyvaleryl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 / -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isovaleryl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 / -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methylbutyrylcarnitine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(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Methylmalonylcarnitine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PC36:0AA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Glutamic acid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(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Fumarylcarnitine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PC36:0AE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acyl-alkyl C36:0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Glutamine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C6:1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PC36:6AA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C36:6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Glycine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C7DC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Pimelylcarnitine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PC38:0AA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C38:0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Histamine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PC38:6AA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C38:6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Histidine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Nonanoylcarnitine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PC40:1AA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C40:1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Isoleucine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Decanoylcarnitine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PC40:2AA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C40:2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Leucine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C10:1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PC40:6AA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C40:6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C10:2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PC40:6AE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acyl-alkyl C40:6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Methionine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Dodecanoylcarnitine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16:0SM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C16:0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Methionine-Sulfoxide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Dodecenoylcarnitine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16:1SM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C16:1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Methylhistidine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Dodecanedioylcarnitine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16:1SMOH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C16:1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Ornithine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Tetradecanoylcarnitine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18:0SM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C18:0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Phenylalanine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18:1SM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C18:1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C14:1OH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Hydroxytetradecenoylcarnitine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20:2SM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C20:2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Putrescine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Tetradecadienylcarnitine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22:1SMOH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C22:1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Sarcosine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C14:2OH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Hydroxytetradecadienylcarnitine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22:2SMOH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C22:2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Serine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Hexadecanoylcarnitine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24:1SMOH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C24:1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Serotonin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Spermidine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C16:1OH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Spermine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Taurine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C16:2OH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Threonine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Hydroxyhexadecanoylcarnitine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Total dimethylarginine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Octadecanoylcarnitine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trans-Hydroxyproline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Trimethylamine N-oxide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C18:1OH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Hydroxyoctadecenoylcarnitine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Tryptophan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Tyramine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Tyrosine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Valine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8191" y="116379"/>
            <a:ext cx="692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Palatino Linotype" charset="0"/>
                <a:ea typeface="Palatino Linotype" charset="0"/>
                <a:cs typeface="Palatino Linotype" charset="0"/>
              </a:rPr>
              <a:t>Supplementary Table S2</a:t>
            </a:r>
            <a:r>
              <a:rPr lang="en-US" sz="1000" dirty="0">
                <a:latin typeface="Palatino Linotype" charset="0"/>
                <a:ea typeface="Palatino Linotype" charset="0"/>
                <a:cs typeface="Palatino Linotype" charset="0"/>
              </a:rPr>
              <a:t>. Panel of urine metabolites analyzed after data pre-processing steps (123 metabolites total).</a:t>
            </a:r>
          </a:p>
        </p:txBody>
      </p:sp>
    </p:spTree>
    <p:extLst>
      <p:ext uri="{BB962C8B-B14F-4D97-AF65-F5344CB8AC3E}">
        <p14:creationId xmlns:p14="http://schemas.microsoft.com/office/powerpoint/2010/main" val="1963843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311579"/>
              </p:ext>
            </p:extLst>
          </p:nvPr>
        </p:nvGraphicFramePr>
        <p:xfrm>
          <a:off x="158266" y="343277"/>
          <a:ext cx="6607969" cy="11495612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1128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7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1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19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22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21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904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Lipids (Phospholipids)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99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Alanine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Short</a:t>
                      </a:r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name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Metabolite</a:t>
                      </a: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Short</a:t>
                      </a:r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name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Metabolite</a:t>
                      </a: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Androstenedione</a:t>
                      </a: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5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alpha-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Aminoadipic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acid</a:t>
                      </a:r>
                    </a:p>
                  </a:txBody>
                  <a:tcPr marL="6350" marR="6350" marT="635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C0</a:t>
                      </a:r>
                    </a:p>
                  </a:txBody>
                  <a:tcPr marL="5189" marR="5189" marT="51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L-Carnitine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LYSOC14:0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C14:0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Cortisol</a:t>
                      </a: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Arginine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Acetylcarnitine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LYSOC16:0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Dehydroepiandrosterone</a:t>
                      </a: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Asparagine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kern="1200" dirty="0" err="1">
                          <a:solidFill>
                            <a:schemeClr val="tx1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Propionylcarnitine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LYSOC16:1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C16:1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Estrone</a:t>
                      </a: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5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Aspartic acid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Propenoylcarnitine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LYSOC17:0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C17:0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Progesterone</a:t>
                      </a: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5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Asymmetric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dimethylarginine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Hydroxypropionylcarnitine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C18:0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Testosterone</a:t>
                      </a: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Carnosine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Butyrylcarnitine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Isobutyrylcarnitine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C18:1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Citruline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Butenoylcarnitine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C18:2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Creatinine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Hydroxybutyrylcarnitine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(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Malonylcarnitine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LYSOC20:3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C20:3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71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Glutamic acid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Valerylcarnitine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Isovalerylcarnitine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Methylbutyrylcarnitine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LYSOC20:4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C20:4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Glutamine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Tiglylcarnitine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Methylcrotonylcarnitine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LYSOC24:0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C24:0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Glycine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C5:1DC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Glutaconylcarnitine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/ 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Mesaconylcarnitine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LYSOC26:0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Histamine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(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LYSOC26:1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C26:1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Histidine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C5MDC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Methylglutarylcarnitine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LYSOC28:0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C28:0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171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Isoleucine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Hydroxyvaleryl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 / -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isovaleryl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 / -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methylbutyrylcarnitine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(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Methylmalonylcarnitine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LYSOC28:1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C28:1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Kynurenine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(</a:t>
                      </a:r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Fumarylcarnitine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PC32:2AA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C32:2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Leucine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C6:1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PC36:0AA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C7DC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Pimelylcarnitine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PC36:6AA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acyl-alkyl C36:0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Methionine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PC38:0AA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C36:6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Methionine-Sulfoxide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C9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Nonanoylcarnitine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PC38:6AA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C38:0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Ornithine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C10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Decanoylcarnitine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PC40:1AA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C38:6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Phenylalanine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C10:1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PC40:2AA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C40:1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Phenylethylamine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C10:2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PC40:6AA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C40:2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Dodecanoylcarnitine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PC36:0AE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C40:6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Putrescine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Dodecenoylcarnitine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PC40:6AE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acyl-alkyl C40:6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Serine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C12DC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Dodecanedioylcarnitine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14:1</a:t>
                      </a:r>
                      <a:r>
                        <a:rPr lang="en-C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SMOH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C14:1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Spermidine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Tetradecanoylcarnitine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16:0SM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C16:0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Spermine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16:1SM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C16:1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Taurine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C14:1OH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Hydroxytetradecenoylcarnitine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16:1</a:t>
                      </a:r>
                      <a:r>
                        <a:rPr lang="en-C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SMOH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C16:1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Threonine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Tetradecadienylcarnitine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18:0SM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C18:0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trans-OH-Proline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C14:2OH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Hydroxytetradecadienylcarnitine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18:1SM</a:t>
                      </a:r>
                    </a:p>
                    <a:p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C18:1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Tryptophan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Hexadecanoylcarnitine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20:2SM</a:t>
                      </a:r>
                    </a:p>
                    <a:p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</a:t>
                      </a:r>
                      <a:r>
                        <a:rPr lang="pt-B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C20:2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2768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Tyrosine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22:1SMOH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C22:1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Valine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C16:1OH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22:2SMOH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C22:2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24:1</a:t>
                      </a:r>
                      <a:r>
                        <a:rPr lang="en-C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SMOH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C24:1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C16:2OH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Hydroxyhexadecanoylcarnitine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Octadecanoylcarnitine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28020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C18:1OH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Hydroxyoctadecenoylcarnitine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dirty="0" err="1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Octadecadienylcarnitine</a:t>
                      </a:r>
                      <a:r>
                        <a:rPr lang="en-US" sz="800" dirty="0"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6576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816" y="74815"/>
            <a:ext cx="692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Palatino Linotype" charset="0"/>
                <a:ea typeface="Palatino Linotype" charset="0"/>
                <a:cs typeface="Palatino Linotype" charset="0"/>
              </a:rPr>
              <a:t>Supplementary Table S3</a:t>
            </a:r>
            <a:r>
              <a:rPr lang="en-US" sz="1000" dirty="0">
                <a:latin typeface="Palatino Linotype" charset="0"/>
                <a:ea typeface="Palatino Linotype" charset="0"/>
                <a:cs typeface="Palatino Linotype" charset="0"/>
              </a:rPr>
              <a:t>. Panel of saliva metabolites analyzed after data pre-processing steps (155 metabolites total).</a:t>
            </a:r>
          </a:p>
        </p:txBody>
      </p:sp>
    </p:spTree>
    <p:extLst>
      <p:ext uri="{BB962C8B-B14F-4D97-AF65-F5344CB8AC3E}">
        <p14:creationId xmlns:p14="http://schemas.microsoft.com/office/powerpoint/2010/main" val="1637584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672940"/>
              </p:ext>
            </p:extLst>
          </p:nvPr>
        </p:nvGraphicFramePr>
        <p:xfrm>
          <a:off x="257695" y="413242"/>
          <a:ext cx="6248401" cy="9178732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71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1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15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15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15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Metabolite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Type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Short-name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P-value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Log2(FC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</a:t>
                      </a:r>
                    </a:p>
                  </a:txBody>
                  <a:tcPr marL="2962" marR="2962" marT="2962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Progesterone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3.45E-02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-0.75149</a:t>
                      </a: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17-Hydroxyprogesterone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1.67E-05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2.0986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Cortisol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7.68E-09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12.387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Cortisone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3.34E-08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12.378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Testosterone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1.65E-08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12.38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Androsterone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1.84E-08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12.547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Dehydroepiandrosterone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1.69E-04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2.1103</a:t>
                      </a:r>
                    </a:p>
                  </a:txBody>
                  <a:tcPr marL="6350" marR="6350" marT="6350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Creatinine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1.78E-02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1.3143</a:t>
                      </a:r>
                    </a:p>
                  </a:txBody>
                  <a:tcPr marL="6350" marR="6350" marT="6350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Valine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1.42E-02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0.96658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Taurine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1.64E-04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3.3662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Isoleucine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3.12E-02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0.81968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Asparagine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3.57E-03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2.7797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Aspartic acid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2.91E-02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-1.2389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Methionine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3.59E-03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1.2648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Phenylalnine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1.19E-02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1.3451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Acetyl-ornithine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1.86E-03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2.2399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Serotonin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1.18E-03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-1.3756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Asymmetric dimethylarginine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3.63E-05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6.4025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Total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dimethylarginine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2.15E-07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6.8779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Spermidine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1.68E-02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1.1245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Spermine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6.85E-04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1.497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Sarcosine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2.28E-09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4.9539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Diacetylspermine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2.30E-02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1.333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Betaine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1.54E-02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1.728</a:t>
                      </a:r>
                    </a:p>
                  </a:txBody>
                  <a:tcPr marL="6350" marR="6350" marT="6350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C14:0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LYSOC14:0</a:t>
                      </a:r>
                      <a:endParaRPr lang="tr-T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8.62E-07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1.9268</a:t>
                      </a:r>
                    </a:p>
                  </a:txBody>
                  <a:tcPr marL="6350" marR="6350" marT="6350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C16:0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LYSOC16:0</a:t>
                      </a:r>
                      <a:endParaRPr lang="tr-T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1.16E-09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12.372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C18:2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LYSOC18:2</a:t>
                      </a:r>
                      <a:endParaRPr lang="tr-T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3.28E-04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2.67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C18:1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LYSOC18:1</a:t>
                      </a:r>
                      <a:endParaRPr lang="tr-T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3.43E-05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3.8542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C18:0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LYSOC18:0</a:t>
                      </a:r>
                      <a:endParaRPr lang="tr-T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1.83E-08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12.37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4655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 C16:0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16:0SM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9.82E-10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3.7008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4655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 C18:0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18:0SM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8.60E-08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3.5623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 C22:1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22:1SMOH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4.91E-02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0.8867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C24:1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24:1SMOH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4.00E-04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2.0499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diacyl C32:2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PC32:2AA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2.00E-03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1.7815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diacyl C36:6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PC36:6AA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2.89E-05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-1.9983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diacyl C38:0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PC38:0AA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5.57E-04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0.86156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acyl-alkyl C40:6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PC40:6AE</a:t>
                      </a:r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2.08E-02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1.0752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diacyl C40:6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PC40:6AA</a:t>
                      </a:r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1.43E-02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1.4696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C40:1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PC40:1AA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1.53E-03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1.2419</a:t>
                      </a:r>
                    </a:p>
                  </a:txBody>
                  <a:tcPr marL="6350" marR="6350" marT="6350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L-Carnitine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6.48E-09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12.385</a:t>
                      </a:r>
                    </a:p>
                  </a:txBody>
                  <a:tcPr marL="6350" marR="6350" marT="6350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Acetylcarnitine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C2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3.01E-03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1.9981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Butyrylcarnitine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1.92E-06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5.1391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Hydroxypropionylcarnitine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C3OH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6.00E-03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1.6724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Tiglylcarnitine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C5:1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1.45E-04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3.0902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Valerylcarnitine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5.67E-08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4.5343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C6:1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1.57E-02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1.7366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Hydroxyvalerylcarnitine (Methylmalonylcarnitine)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C5OH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2.39E-03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1.4133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Glutaconylcarnitine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C5:1DC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8.66E-08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258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Glutarylcarnitine (Hydroxyhexanoylcarnitine)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C5DC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1.08E-04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2.7402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8.84E-03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1.8606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Methylglutarylcarnitine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C5MDC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8.00E-03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1.1519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Pimeloylcarnitine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C7DC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1.59E-05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3.6368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Decenoylcarnitine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C10:1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6.53E-04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-1.4943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s-I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C12:1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2.21E-02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1.6728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Dodecanoylcarnitine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2.28E-07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4.4155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Tetradecadienoylcarnitine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C14:2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1.36E-09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12.383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8.02E-08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3.5973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Hydroxytetradecadienoylcarnitine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C14:2OH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1.14E-02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1.9593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Hydroxytetradecenoylcarnitine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C14:1OH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1.19E-03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1.6567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9478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Hexadecenoylcarnitine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s-I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C16:1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5.32E-05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2.5668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Hydroxyhexadecadienoylcarnitine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C16:2OH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1.93E-02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1.7121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7357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Hydroxyoctadecenoylcarnitine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C18:1OH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3.31E-04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2962" marR="2962" marT="29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3.218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13070" y="9592888"/>
            <a:ext cx="176202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aseline="30000" dirty="0">
                <a:latin typeface="Palatino Linotype" charset="0"/>
                <a:ea typeface="Palatino Linotype" charset="0"/>
                <a:cs typeface="Palatino Linotype" charset="0"/>
              </a:rPr>
              <a:t>1</a:t>
            </a:r>
            <a:r>
              <a:rPr lang="en-US" sz="700" dirty="0">
                <a:latin typeface="Palatino Linotype" charset="0"/>
                <a:ea typeface="Palatino Linotype" charset="0"/>
                <a:cs typeface="Palatino Linotype" charset="0"/>
              </a:rPr>
              <a:t>FC = Fold change, </a:t>
            </a:r>
            <a:r>
              <a:rPr lang="en-US" sz="700" dirty="0" err="1">
                <a:latin typeface="Palatino Linotype" charset="0"/>
                <a:ea typeface="Palatino Linotype" charset="0"/>
                <a:cs typeface="Palatino Linotype" charset="0"/>
              </a:rPr>
              <a:t>HRPmean</a:t>
            </a:r>
            <a:r>
              <a:rPr lang="en-US" sz="700" dirty="0">
                <a:latin typeface="Palatino Linotype" charset="0"/>
                <a:ea typeface="Palatino Linotype" charset="0"/>
                <a:cs typeface="Palatino Linotype" charset="0"/>
              </a:rPr>
              <a:t>/</a:t>
            </a:r>
            <a:r>
              <a:rPr lang="en-US" sz="700" dirty="0" err="1">
                <a:latin typeface="Palatino Linotype" charset="0"/>
                <a:ea typeface="Palatino Linotype" charset="0"/>
                <a:cs typeface="Palatino Linotype" charset="0"/>
              </a:rPr>
              <a:t>INFmean</a:t>
            </a:r>
            <a:endParaRPr lang="en-US" sz="700" dirty="0">
              <a:latin typeface="Palatino Linotype" charset="0"/>
              <a:ea typeface="Palatino Linotype" charset="0"/>
              <a:cs typeface="Palatino Linotype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818" y="0"/>
            <a:ext cx="6292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Palatino Linotype" charset="0"/>
                <a:ea typeface="Palatino Linotype" charset="0"/>
                <a:cs typeface="Palatino Linotype" charset="0"/>
              </a:rPr>
              <a:t>Supplementary Table S4</a:t>
            </a:r>
            <a:r>
              <a:rPr lang="en-US" sz="1000" dirty="0">
                <a:latin typeface="Palatino Linotype" charset="0"/>
                <a:ea typeface="Palatino Linotype" charset="0"/>
                <a:cs typeface="Palatino Linotype" charset="0"/>
              </a:rPr>
              <a:t>. Urine metabolites found at significantly different (p&lt;0.05) concentrations between HRP and INF sows.</a:t>
            </a:r>
          </a:p>
        </p:txBody>
      </p:sp>
    </p:spTree>
    <p:extLst>
      <p:ext uri="{BB962C8B-B14F-4D97-AF65-F5344CB8AC3E}">
        <p14:creationId xmlns:p14="http://schemas.microsoft.com/office/powerpoint/2010/main" val="237680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495196"/>
              </p:ext>
            </p:extLst>
          </p:nvPr>
        </p:nvGraphicFramePr>
        <p:xfrm>
          <a:off x="169382" y="388753"/>
          <a:ext cx="6585736" cy="9949742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993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81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9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93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48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Metabolite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Type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Short-name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P-value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Log2(FC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</a:t>
                      </a:r>
                    </a:p>
                  </a:txBody>
                  <a:tcPr marL="728" marR="728" marT="728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Progesterone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2.30E-07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-1.7291</a:t>
                      </a: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Estrone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endParaRPr lang="en-US" sz="80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4.01E-04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-1.0681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Cortisol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endParaRPr lang="en-US" sz="80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2.26E-08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3.7337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Testosterone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endParaRPr lang="en-US" sz="80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1.88E-05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2.9554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Androstenedione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Steroid hormone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4.41E-07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-1.771</a:t>
                      </a:r>
                    </a:p>
                  </a:txBody>
                  <a:tcPr marL="6350" marR="6350" marT="6350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Alanine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1.32E-03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-1.8798</a:t>
                      </a:r>
                    </a:p>
                  </a:txBody>
                  <a:tcPr marL="6350" marR="6350" marT="6350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Asparagine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1.77E-05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-1.5471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Aspartic acid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4.18E-02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-1.2182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Glutamic acid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9.51E-04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-0.96195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Glycine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3.23E-02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-1.2012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Methionine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7.39E-03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0.44815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Proline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1.00E-04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-1.5219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Threonine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1.45E-02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-1.0558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Tryptophan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4.98E-04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1.3616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Tyrosine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1.84E-03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-0.99046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Acetyl ornithine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4.80E-08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-2.0928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alpha-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Aminoadipic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acid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2.10E-04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1.2707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Carnosine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2.03E-07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-1.3548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Kynurenine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3.38E-09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-2.2756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Methionine-Sulfoxide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7.18E-03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-0.74472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Spermidine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2.70E-05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-0.85957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Spermine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1.52E-16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-2.7033</a:t>
                      </a:r>
                    </a:p>
                  </a:txBody>
                  <a:tcPr marL="6350" marR="6350" marT="6350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C14:0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LYSOC14:0</a:t>
                      </a:r>
                      <a:endParaRPr lang="tr-T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4.47E-03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0.26114</a:t>
                      </a:r>
                    </a:p>
                  </a:txBody>
                  <a:tcPr marL="6350" marR="6350" marT="6350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C16:0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LYSOC16:0</a:t>
                      </a:r>
                      <a:endParaRPr lang="tr-T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2.41E-02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1.2048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C16:1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LYSOC16:1</a:t>
                      </a:r>
                      <a:endParaRPr lang="tr-T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1.52E-06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5.1839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C17:0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LYSOC17:0</a:t>
                      </a:r>
                      <a:endParaRPr lang="tr-T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8.55E-03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2.0127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C18:0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LYSOC18:0</a:t>
                      </a:r>
                      <a:endParaRPr lang="tr-T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1.55E-05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1.6293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C18:1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LYSOC18:1</a:t>
                      </a:r>
                      <a:endParaRPr lang="tr-T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5.28E-03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1.7341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C18:2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LYSOC18:2</a:t>
                      </a:r>
                      <a:endParaRPr lang="tr-T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2.11E-03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1.7605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C20:3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LYSOC20:3</a:t>
                      </a:r>
                      <a:endParaRPr lang="tr-T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5.72E-06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1.5939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C24:0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LYSOC24:0</a:t>
                      </a:r>
                      <a:endParaRPr lang="tr-T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1.32E-09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12.605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27429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acyl C28:0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LYSOC28:0</a:t>
                      </a:r>
                      <a:endParaRPr lang="tr-T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8.49E-06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2.5304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 C18:1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i-FI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18:1SM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4.65E-02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-0.81958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Sphingomyeline C20:2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s-I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20:2SM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4.20E-05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-1.0129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Hydroxysphingomyeline C14:1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14:1SMOH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5.56E-05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-0.85326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diacyl C36:0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PC36:0AA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2.64E-16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12.594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acyl-alkyl C36:0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PC36:0AE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2.82E-12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12.589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diacyl C36:6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PC36:6AA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8.68E-07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-1.1941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C38:6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PC38:6AA</a:t>
                      </a:r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5.10E-04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-0.79057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C40:6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PC40:6AA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3.63E-18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12.596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</a:t>
                      </a:r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diacyl</a:t>
                      </a:r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 C40:1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PC40:1AA</a:t>
                      </a:r>
                      <a:endParaRPr lang="fr-F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2.86E-17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12.625</a:t>
                      </a:r>
                    </a:p>
                  </a:txBody>
                  <a:tcPr marL="6350" marR="6350" marT="6350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L-carnitine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1.12E-03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0.4573</a:t>
                      </a:r>
                    </a:p>
                  </a:txBody>
                  <a:tcPr marL="6350" marR="6350" marT="6350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Hydroxypropionylcarnitine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C3-OH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1.88E-07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-2.0433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Butyrylcarnitine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1.35E-02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0.56775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Butenylcarnitine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C4:1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1.92E-11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-2.6748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Valerylcarnitine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1.33E-03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1.3309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Glutarylcarnitine (Hydroxyhexanoylcarnitine)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C5-DC (C6-OH)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3.77E-04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-1.3971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Methylglutarylcarnitine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C5-M-DC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2.13E-02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1.5253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Tiglylcarnitine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C5:1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1.09E-02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-0.82444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Glutaconylcarnitine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C5:1-DC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1.37E-02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-0.7682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C6:1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3.77E-05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-1.3195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Pimeloylcarnitine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C7-DC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4.84E-08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-2.2557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7.34E-18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12.614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Nonaylcarnitine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7.55E-11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-3.2253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Decenoylcarnitine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C10:1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9.30E-06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2.3386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Dodecanoylcarnitine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s-I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8.91E-10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2.9738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Dodecanedioylcarnitine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C12-DC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2.36E-09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4.0025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Dodecenoylcarnitine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C12:1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1.68E-07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2.6842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Tetradecanoylcarnitine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3.10E-18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12.614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Hydroxytetradecenoylcarnitine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C14:1-OH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2.01E-02</a:t>
                      </a:r>
                      <a:endParaRPr lang="mr-IN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1.4301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Tetradecadienoylcarnitine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s-I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C14:2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2.89E-10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3.1696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Hexadecenoylcarnitine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C16:1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1.62E-10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3.8749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Hexadecadienoylcarnitine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s-I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C16:2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2.87E-02</a:t>
                      </a:r>
                      <a:endParaRPr lang="fi-FI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Octadecenoylcarnitine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i-FI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C18:1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1.40E-11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12.612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18932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Hydroxyoctadecenoylcarnitine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C18:1-OH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2.85E-03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2.8257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9502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Octadecadienylcarnitine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i-FI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C18:2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2.24E-03</a:t>
                      </a:r>
                      <a:endParaRPr lang="mr-IN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728" marR="728" marT="7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3.1987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9752" y="0"/>
            <a:ext cx="66252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Palatino Linotype" charset="0"/>
                <a:ea typeface="Palatino Linotype" charset="0"/>
                <a:cs typeface="Palatino Linotype" charset="0"/>
              </a:rPr>
              <a:t>Supplementary Table S5</a:t>
            </a:r>
            <a:r>
              <a:rPr lang="en-US" sz="1000" dirty="0">
                <a:latin typeface="Palatino Linotype" charset="0"/>
                <a:ea typeface="Palatino Linotype" charset="0"/>
                <a:cs typeface="Palatino Linotype" charset="0"/>
              </a:rPr>
              <a:t>. Saliva metabolites found at significantly different (p&lt;0.05) concentrations between HRP and INF sows.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29200" y="10390909"/>
            <a:ext cx="176202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aseline="30000" dirty="0">
                <a:latin typeface="Palatino Linotype" charset="0"/>
                <a:ea typeface="Palatino Linotype" charset="0"/>
                <a:cs typeface="Palatino Linotype" charset="0"/>
              </a:rPr>
              <a:t>1</a:t>
            </a:r>
            <a:r>
              <a:rPr lang="en-US" sz="700" dirty="0">
                <a:latin typeface="Palatino Linotype" charset="0"/>
                <a:ea typeface="Palatino Linotype" charset="0"/>
                <a:cs typeface="Palatino Linotype" charset="0"/>
              </a:rPr>
              <a:t>FC = Fold change, </a:t>
            </a:r>
            <a:r>
              <a:rPr lang="en-US" sz="700" dirty="0" err="1">
                <a:latin typeface="Palatino Linotype" charset="0"/>
                <a:ea typeface="Palatino Linotype" charset="0"/>
                <a:cs typeface="Palatino Linotype" charset="0"/>
              </a:rPr>
              <a:t>HRPmean</a:t>
            </a:r>
            <a:r>
              <a:rPr lang="en-US" sz="700" dirty="0">
                <a:latin typeface="Palatino Linotype" charset="0"/>
                <a:ea typeface="Palatino Linotype" charset="0"/>
                <a:cs typeface="Palatino Linotype" charset="0"/>
              </a:rPr>
              <a:t>/</a:t>
            </a:r>
            <a:r>
              <a:rPr lang="en-US" sz="700" dirty="0" err="1">
                <a:latin typeface="Palatino Linotype" charset="0"/>
                <a:ea typeface="Palatino Linotype" charset="0"/>
                <a:cs typeface="Palatino Linotype" charset="0"/>
              </a:rPr>
              <a:t>INFmean</a:t>
            </a:r>
            <a:endParaRPr lang="en-US" sz="700" dirty="0">
              <a:latin typeface="Palatino Linotype" charset="0"/>
              <a:ea typeface="Palatino Linotype" charset="0"/>
              <a:cs typeface="Palatino Linotyp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735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559218"/>
              </p:ext>
            </p:extLst>
          </p:nvPr>
        </p:nvGraphicFramePr>
        <p:xfrm>
          <a:off x="183400" y="396153"/>
          <a:ext cx="6357937" cy="3973753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881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1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95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22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22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492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Metabolite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Type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Short-name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P-value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Log2(FC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)</a:t>
                      </a:r>
                    </a:p>
                  </a:txBody>
                  <a:tcPr marL="5189" marR="5189" marT="5189" marB="0" anchor="b"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Glycine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0.009903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-2.5843</a:t>
                      </a: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Histamine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0.000002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-2.8576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Valine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0.007295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1.7138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Putrescine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0.008656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1.5031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trans-Hydroxyproline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0.015645</a:t>
                      </a:r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-1.39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Phenylalanine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0.001695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1.6286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Acetyl-ornithine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0.000004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4.0664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Tryptophan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0.011892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1.3404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Methylhistidine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Amino acid or amino acid derivative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0.000576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1.2425</a:t>
                      </a:r>
                    </a:p>
                  </a:txBody>
                  <a:tcPr marL="6350" marR="6350" marT="6350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C14:0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LYSOC14:0</a:t>
                      </a:r>
                      <a:endParaRPr lang="tr-T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0.046306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-1.7753</a:t>
                      </a:r>
                    </a:p>
                  </a:txBody>
                  <a:tcPr marL="6350" marR="6350" marT="6350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C18:2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LYSOC18:2</a:t>
                      </a:r>
                      <a:endParaRPr lang="tr-T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0.021675</a:t>
                      </a:r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-1.2838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C24:0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LYSOC24:0</a:t>
                      </a:r>
                      <a:endParaRPr lang="tr-T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0.006062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-2.3036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Lysophosphatidylcholine acyl C26:1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tr-T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LYSOC26:1</a:t>
                      </a:r>
                      <a:endParaRPr lang="tr-T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0.032453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-1.4874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diacyl C32:2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PC32:2AA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0.042419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-1.548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acyl-alkyl C36:0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PC36:0AE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0.035531</a:t>
                      </a:r>
                      <a:endParaRPr lang="nb-NO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-1.7381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diacyl C38:6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PC38:6AA</a:t>
                      </a:r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0.019558</a:t>
                      </a:r>
                      <a:endParaRPr lang="it-IT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-1.2112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Phosphatidylcholine diacyl C40:2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Membrane Lipid (Phospholipid)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PC40:2AA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0.04239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-0.84202</a:t>
                      </a:r>
                    </a:p>
                  </a:txBody>
                  <a:tcPr marL="6350" marR="6350" marT="6350" marB="0" anchor="b"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L-carnitine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0.045912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0.80228</a:t>
                      </a:r>
                    </a:p>
                  </a:txBody>
                  <a:tcPr marL="6350" marR="6350" marT="6350" marB="0" anchor="b"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Propenoylcarnitine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C3:1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0.033992</a:t>
                      </a:r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-1.5729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Propionyl 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0.003662</a:t>
                      </a:r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1.7291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Butyryl 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0.003399</a:t>
                      </a:r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0" i="0" u="none" strike="noStrike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1.3066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Hexanoyl 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0.022083</a:t>
                      </a:r>
                      <a:endParaRPr lang="is-IS" sz="800" b="0" i="0" u="none" strike="noStrike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mr-I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-0.90555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60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Octadecenoylcarnitine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Carnitine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i-FI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C18:1</a:t>
                      </a:r>
                      <a:endParaRPr lang="fi-FI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u="none" strike="noStrike" dirty="0"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0.026209</a:t>
                      </a:r>
                      <a:endParaRPr lang="is-IS" sz="8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charset="0"/>
                        <a:ea typeface="Palatino Linotype" charset="0"/>
                        <a:cs typeface="Palatino Linotype" charset="0"/>
                      </a:endParaRPr>
                    </a:p>
                  </a:txBody>
                  <a:tcPr marL="5189" marR="5189" marT="51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charset="0"/>
                          <a:ea typeface="Palatino Linotype" charset="0"/>
                          <a:cs typeface="Palatino Linotype" charset="0"/>
                        </a:rPr>
                        <a:t>0.8006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46319" y="4372247"/>
            <a:ext cx="176202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aseline="30000" dirty="0">
                <a:latin typeface="Palatino Linotype" charset="0"/>
                <a:ea typeface="Palatino Linotype" charset="0"/>
                <a:cs typeface="Palatino Linotype" charset="0"/>
              </a:rPr>
              <a:t>1</a:t>
            </a:r>
            <a:r>
              <a:rPr lang="en-US" sz="700" dirty="0">
                <a:latin typeface="Palatino Linotype" charset="0"/>
                <a:ea typeface="Palatino Linotype" charset="0"/>
                <a:cs typeface="Palatino Linotype" charset="0"/>
              </a:rPr>
              <a:t>FC = Fold change, </a:t>
            </a:r>
            <a:r>
              <a:rPr lang="en-US" sz="700" dirty="0" err="1">
                <a:latin typeface="Palatino Linotype" charset="0"/>
                <a:ea typeface="Palatino Linotype" charset="0"/>
                <a:cs typeface="Palatino Linotype" charset="0"/>
              </a:rPr>
              <a:t>HRPmean</a:t>
            </a:r>
            <a:r>
              <a:rPr lang="en-US" sz="700" dirty="0">
                <a:latin typeface="Palatino Linotype" charset="0"/>
                <a:ea typeface="Palatino Linotype" charset="0"/>
                <a:cs typeface="Palatino Linotype" charset="0"/>
              </a:rPr>
              <a:t>/</a:t>
            </a:r>
            <a:r>
              <a:rPr lang="en-US" sz="700" dirty="0" err="1">
                <a:latin typeface="Palatino Linotype" charset="0"/>
                <a:ea typeface="Palatino Linotype" charset="0"/>
                <a:cs typeface="Palatino Linotype" charset="0"/>
              </a:rPr>
              <a:t>INFmean</a:t>
            </a:r>
            <a:endParaRPr lang="en-US" sz="700" dirty="0">
              <a:latin typeface="Palatino Linotype" charset="0"/>
              <a:ea typeface="Palatino Linotype" charset="0"/>
              <a:cs typeface="Palatino Linotype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753" y="0"/>
            <a:ext cx="6575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Palatino Linotype" charset="0"/>
                <a:ea typeface="Palatino Linotype" charset="0"/>
                <a:cs typeface="Palatino Linotype" charset="0"/>
              </a:rPr>
              <a:t>Supplementary Table S6</a:t>
            </a:r>
            <a:r>
              <a:rPr lang="en-US" sz="1000" dirty="0">
                <a:latin typeface="Palatino Linotype" charset="0"/>
                <a:ea typeface="Palatino Linotype" charset="0"/>
                <a:cs typeface="Palatino Linotype" charset="0"/>
              </a:rPr>
              <a:t>. Serum metabolites found at significantly different (p&lt;0.05) concentrations between HRP and INF sows.</a:t>
            </a:r>
          </a:p>
        </p:txBody>
      </p:sp>
    </p:spTree>
    <p:extLst>
      <p:ext uri="{BB962C8B-B14F-4D97-AF65-F5344CB8AC3E}">
        <p14:creationId xmlns:p14="http://schemas.microsoft.com/office/powerpoint/2010/main" val="382059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229</TotalTime>
  <Words>2323</Words>
  <Application>Microsoft Office PowerPoint</Application>
  <PresentationFormat>Custom</PresentationFormat>
  <Paragraphs>1332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Palatino Linotype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Fletcher</dc:creator>
  <cp:lastModifiedBy>MDPI</cp:lastModifiedBy>
  <cp:revision>45</cp:revision>
  <cp:lastPrinted>2022-10-20T17:14:16Z</cp:lastPrinted>
  <dcterms:created xsi:type="dcterms:W3CDTF">2022-09-23T15:54:00Z</dcterms:created>
  <dcterms:modified xsi:type="dcterms:W3CDTF">2022-10-30T09:19:03Z</dcterms:modified>
</cp:coreProperties>
</file>