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74" r:id="rId4"/>
    <p:sldId id="270" r:id="rId5"/>
    <p:sldId id="27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86879" autoAdjust="0"/>
  </p:normalViewPr>
  <p:slideViewPr>
    <p:cSldViewPr snapToGrid="0">
      <p:cViewPr>
        <p:scale>
          <a:sx n="75" d="100"/>
          <a:sy n="75" d="100"/>
        </p:scale>
        <p:origin x="1950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image" Target="../media/image4.emf"/><Relationship Id="rId4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684BE-4E17-42FF-9F1B-D6157B4F2DB9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47B433-8E11-4A82-B2A3-F1E47187A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88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S1: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Cytotoxic effects of HD on </a:t>
            </a:r>
            <a:r>
              <a:rPr lang="en-US" sz="1200" b="1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EpiAirway</a:t>
            </a:r>
            <a:r>
              <a:rPr lang="en-US" sz="1200" b="1" i="1" kern="1200" baseline="30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TM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tissues.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open bar represents the mean ± SEM of relative cytotoxicity of untreated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EpiAirway</a:t>
            </a:r>
            <a:r>
              <a:rPr lang="en-US" sz="1200" kern="1200" baseline="30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tissues. The cross-hatched bar represents the mean ± SEM of relative cytotoxicity of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EpiAirway</a:t>
            </a:r>
            <a:r>
              <a:rPr lang="en-US" sz="1200" kern="1200" baseline="30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tissues treated with equivalent amounts of vehicle (corn oil) for 24h. The closed bars represent the mean ± SEM of relative cytotoxicity of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EpiAirway</a:t>
            </a:r>
            <a:r>
              <a:rPr lang="en-US" sz="1200" kern="1200" baseline="300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tissues treated with increasing concentrations of HD (0.01 – 2.5 mg/mL; 0.0629-15.7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for 24h. *Significantly increased compared to vehicle control at p &lt; 0.01. SEM indicates the standard error of the mean.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7B433-8E11-4A82-B2A3-F1E47187A98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37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S3: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Evaluation of the Inflammatory Cytokines IL-1α, IL-1β, IL-6, and TNFα 24h Following HD Exposure. Vertical bars represent mean ± SEM expressed in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/mL of IL-1α (A), IL-1β (B), IL-6 (C) or TNFα (D). Media (open bar); Vehicle (corn oil; cross-hatched bar); HD (0.1 mg/mL; closed bar). n = 3 for each experimental condition. *Significantly increased compared to vehicle control at p &lt; 0.01. SEM indicates the standard error of the mean.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7B433-8E11-4A82-B2A3-F1E47187A98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91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S4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Box and whiskers plots of acetylcholine,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acetylcarnitine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nicotinamide. </a:t>
            </a:r>
          </a:p>
          <a:p>
            <a:r>
              <a:rPr lang="en-US" dirty="0"/>
              <a:t>A –</a:t>
            </a:r>
            <a:r>
              <a:rPr lang="en-US" baseline="0" dirty="0"/>
              <a:t> Acetylcholine</a:t>
            </a:r>
          </a:p>
          <a:p>
            <a:r>
              <a:rPr lang="en-US" baseline="0" dirty="0"/>
              <a:t>B – </a:t>
            </a:r>
            <a:r>
              <a:rPr lang="en-US" baseline="0" dirty="0" err="1"/>
              <a:t>Acetylcarnitine</a:t>
            </a:r>
            <a:endParaRPr lang="en-US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/>
              <a:t>C – Nicotinamide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47B433-8E11-4A82-B2A3-F1E47187A98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673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162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6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0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6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50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234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791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869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771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616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353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6852C-917F-4939-A5A6-FD1DE0ED653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AD134-59F3-4A81-A6E4-7C8C15ED2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88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7.emf"/><Relationship Id="rId5" Type="http://schemas.openxmlformats.org/officeDocument/2006/relationships/image" Target="../media/image4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Supplemental Figures for PROTEOMIC, METABOLOMIC, and LIPIDOMIC ANALYSES OF LUNG TISSUE EXPOSED TO MUSTARD GAS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1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3043084" y="878639"/>
          <a:ext cx="6105831" cy="5109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Prism 8" r:id="rId4" imgW="3658979" imgH="3061669" progId="Prism8.Document">
                  <p:embed/>
                </p:oleObj>
              </mc:Choice>
              <mc:Fallback>
                <p:oleObj name="Prism 8" r:id="rId4" imgW="3658979" imgH="3061669" progId="Prism8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43084" y="878639"/>
                        <a:ext cx="6105831" cy="5109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146602" y="296808"/>
            <a:ext cx="45175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38499" y="3395592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6899" y="2562039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90204" y="2494576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93791" y="2561183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16498" y="2689626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21336" y="2731685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0" name="TextBox 38"/>
          <p:cNvSpPr txBox="1"/>
          <p:nvPr/>
        </p:nvSpPr>
        <p:spPr>
          <a:xfrm>
            <a:off x="8283311" y="410832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TextBox 38"/>
          <p:cNvSpPr txBox="1"/>
          <p:nvPr/>
        </p:nvSpPr>
        <p:spPr>
          <a:xfrm>
            <a:off x="7798671" y="410832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2" name="TextBox 38"/>
          <p:cNvSpPr txBox="1"/>
          <p:nvPr/>
        </p:nvSpPr>
        <p:spPr>
          <a:xfrm>
            <a:off x="7308670" y="4099429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3" name="TextBox 38"/>
          <p:cNvSpPr txBox="1"/>
          <p:nvPr/>
        </p:nvSpPr>
        <p:spPr>
          <a:xfrm>
            <a:off x="6824965" y="410789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4" name="TextBox 38"/>
          <p:cNvSpPr txBox="1"/>
          <p:nvPr/>
        </p:nvSpPr>
        <p:spPr>
          <a:xfrm>
            <a:off x="6331858" y="410789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5" name="TextBox 38"/>
          <p:cNvSpPr txBox="1"/>
          <p:nvPr/>
        </p:nvSpPr>
        <p:spPr>
          <a:xfrm>
            <a:off x="5850172" y="4107896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6" name="TextBox 38"/>
          <p:cNvSpPr txBox="1"/>
          <p:nvPr/>
        </p:nvSpPr>
        <p:spPr>
          <a:xfrm>
            <a:off x="5349533" y="4114857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7" name="TextBox 38"/>
          <p:cNvSpPr txBox="1"/>
          <p:nvPr/>
        </p:nvSpPr>
        <p:spPr>
          <a:xfrm>
            <a:off x="4371961" y="389628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8" name="TextBox 38"/>
          <p:cNvSpPr txBox="1"/>
          <p:nvPr/>
        </p:nvSpPr>
        <p:spPr>
          <a:xfrm>
            <a:off x="4866182" y="3964020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241601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78" y="1704916"/>
            <a:ext cx="4092882" cy="306966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340" y="1704915"/>
            <a:ext cx="4098068" cy="3069661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9" name="Straight Connector 8"/>
          <p:cNvCxnSpPr/>
          <p:nvPr/>
        </p:nvCxnSpPr>
        <p:spPr>
          <a:xfrm>
            <a:off x="9567742" y="4707667"/>
            <a:ext cx="65420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595619" y="4461447"/>
            <a:ext cx="619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100 µm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21345" y="1694987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Media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70341" y="1691271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HD (0.1 mg/mL)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58898" y="270933"/>
            <a:ext cx="4277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28778" y="5049711"/>
            <a:ext cx="83396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b="1" i="1" u="sng" dirty="0"/>
              <a:t>Supplemental Figure S2:</a:t>
            </a:r>
            <a:r>
              <a:rPr lang="en-US" b="1" i="1" dirty="0"/>
              <a:t> Epithelial detachment associated with HD exposure in </a:t>
            </a:r>
            <a:r>
              <a:rPr lang="en-US" b="1" i="1" dirty="0" err="1"/>
              <a:t>EpiAirway</a:t>
            </a:r>
            <a:r>
              <a:rPr lang="en-US" b="1" i="1" baseline="30000" dirty="0" err="1"/>
              <a:t>TM</a:t>
            </a:r>
            <a:r>
              <a:rPr lang="en-US" b="1" i="1" dirty="0"/>
              <a:t> tissues.</a:t>
            </a:r>
            <a:r>
              <a:rPr lang="en-US" dirty="0"/>
              <a:t> Paraffin-embedded sections from </a:t>
            </a:r>
            <a:r>
              <a:rPr lang="en-US" dirty="0" err="1"/>
              <a:t>EpiAirway</a:t>
            </a:r>
            <a:r>
              <a:rPr lang="en-US" baseline="30000" dirty="0" err="1"/>
              <a:t>TM</a:t>
            </a:r>
            <a:r>
              <a:rPr lang="en-US" dirty="0"/>
              <a:t> tissues exposed to media or HD (0.1 mg/mL; 0.629 </a:t>
            </a:r>
            <a:r>
              <a:rPr lang="en-US" dirty="0" err="1"/>
              <a:t>mM</a:t>
            </a:r>
            <a:r>
              <a:rPr lang="en-US" dirty="0"/>
              <a:t>) were rehydrated and stained with hematoxylin and eosin.</a:t>
            </a:r>
          </a:p>
        </p:txBody>
      </p:sp>
    </p:spTree>
    <p:extLst>
      <p:ext uri="{BB962C8B-B14F-4D97-AF65-F5344CB8AC3E}">
        <p14:creationId xmlns:p14="http://schemas.microsoft.com/office/powerpoint/2010/main" val="1143028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Group 170"/>
          <p:cNvGrpSpPr/>
          <p:nvPr/>
        </p:nvGrpSpPr>
        <p:grpSpPr>
          <a:xfrm>
            <a:off x="2794828" y="532678"/>
            <a:ext cx="6617843" cy="6199552"/>
            <a:chOff x="2782539" y="524929"/>
            <a:chExt cx="6617843" cy="6199552"/>
          </a:xfrm>
        </p:grpSpPr>
        <p:graphicFrame>
          <p:nvGraphicFramePr>
            <p:cNvPr id="172" name="Object 171"/>
            <p:cNvGraphicFramePr>
              <a:graphicFrameLocks noChangeAspect="1"/>
            </p:cNvGraphicFramePr>
            <p:nvPr>
              <p:extLst/>
            </p:nvPr>
          </p:nvGraphicFramePr>
          <p:xfrm>
            <a:off x="3461978" y="738293"/>
            <a:ext cx="2487416" cy="24857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2" name="Prism 8" r:id="rId4" imgW="2631512" imgH="2611837" progId="Prism8.Document">
                    <p:embed/>
                  </p:oleObj>
                </mc:Choice>
                <mc:Fallback>
                  <p:oleObj name="Prism 8" r:id="rId4" imgW="2631512" imgH="2611837" progId="Prism8.Document">
                    <p:embed/>
                    <p:pic>
                      <p:nvPicPr>
                        <p:cNvPr id="172" name="Object 171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461978" y="738293"/>
                          <a:ext cx="2487416" cy="24857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3" name="TextBox 172"/>
            <p:cNvSpPr txBox="1"/>
            <p:nvPr/>
          </p:nvSpPr>
          <p:spPr>
            <a:xfrm>
              <a:off x="3710225" y="3133679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Media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4409843" y="3137514"/>
              <a:ext cx="458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5055456" y="3129543"/>
              <a:ext cx="4058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3138039" y="247234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3133737" y="2075977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3146445" y="1674910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600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3146445" y="1255027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800</a:t>
              </a:r>
            </a:p>
          </p:txBody>
        </p:sp>
        <p:sp>
          <p:nvSpPr>
            <p:cNvPr id="180" name="TextBox 179"/>
            <p:cNvSpPr txBox="1"/>
            <p:nvPr/>
          </p:nvSpPr>
          <p:spPr>
            <a:xfrm>
              <a:off x="3057489" y="825401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181" name="TextBox 180"/>
            <p:cNvSpPr txBox="1"/>
            <p:nvPr/>
          </p:nvSpPr>
          <p:spPr>
            <a:xfrm rot="16200000">
              <a:off x="2334597" y="1835476"/>
              <a:ext cx="12811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IL-1</a:t>
              </a:r>
              <a:r>
                <a:rPr lang="el-GR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/mL)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5103865" y="1046735"/>
              <a:ext cx="3048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4015896" y="650336"/>
              <a:ext cx="737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IL-1</a:t>
              </a:r>
              <a:r>
                <a:rPr lang="el-GR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4082964" y="3893554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IL-6</a:t>
              </a:r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2782539" y="545102"/>
              <a:ext cx="3162783" cy="297257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6" name="Group 185"/>
            <p:cNvGrpSpPr/>
            <p:nvPr/>
          </p:nvGrpSpPr>
          <p:grpSpPr>
            <a:xfrm>
              <a:off x="6255579" y="649705"/>
              <a:ext cx="3083451" cy="2758134"/>
              <a:chOff x="6004959" y="753410"/>
              <a:chExt cx="3262773" cy="2897568"/>
            </a:xfrm>
          </p:grpSpPr>
          <p:graphicFrame>
            <p:nvGraphicFramePr>
              <p:cNvPr id="216" name="Object 215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6635657" y="829221"/>
              <a:ext cx="2632075" cy="26114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3" name="Prism 8" r:id="rId6" imgW="2631512" imgH="2611837" progId="Prism8.Document">
                      <p:embed/>
                    </p:oleObj>
                  </mc:Choice>
                  <mc:Fallback>
                    <p:oleObj name="Prism 8" r:id="rId6" imgW="2631512" imgH="2611837" progId="Prism8.Document">
                      <p:embed/>
                      <p:pic>
                        <p:nvPicPr>
                          <p:cNvPr id="216" name="Object 215"/>
                          <p:cNvPicPr/>
                          <p:nvPr/>
                        </p:nvPicPr>
                        <p:blipFill>
                          <a:blip r:embed="rId7"/>
                          <a:stretch>
                            <a:fillRect/>
                          </a:stretch>
                        </p:blipFill>
                        <p:spPr>
                          <a:xfrm>
                            <a:off x="6635657" y="829221"/>
                            <a:ext cx="2632075" cy="26114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7" name="TextBox 216"/>
              <p:cNvSpPr txBox="1"/>
              <p:nvPr/>
            </p:nvSpPr>
            <p:spPr>
              <a:xfrm>
                <a:off x="6918720" y="3346531"/>
                <a:ext cx="656780" cy="291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Media</a:t>
                </a:r>
              </a:p>
            </p:txBody>
          </p:sp>
          <p:sp>
            <p:nvSpPr>
              <p:cNvPr id="218" name="TextBox 217"/>
              <p:cNvSpPr txBox="1"/>
              <p:nvPr/>
            </p:nvSpPr>
            <p:spPr>
              <a:xfrm>
                <a:off x="7650065" y="3350560"/>
                <a:ext cx="484986" cy="291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Veh</a:t>
                </a:r>
                <a:endParaRPr 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8324265" y="3359976"/>
                <a:ext cx="429484" cy="291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HD</a:t>
                </a:r>
              </a:p>
            </p:txBody>
          </p:sp>
          <p:sp>
            <p:nvSpPr>
              <p:cNvPr id="220" name="TextBox 219"/>
              <p:cNvSpPr txBox="1"/>
              <p:nvPr/>
            </p:nvSpPr>
            <p:spPr>
              <a:xfrm rot="16200000">
                <a:off x="5494854" y="1981529"/>
                <a:ext cx="1345885" cy="325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IL-1</a:t>
                </a:r>
                <a:r>
                  <a:rPr lang="el-GR" sz="14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US" sz="14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pg</a:t>
                </a: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/mL)</a:t>
                </a:r>
              </a:p>
            </p:txBody>
          </p:sp>
          <p:sp>
            <p:nvSpPr>
              <p:cNvPr id="221" name="TextBox 220"/>
              <p:cNvSpPr txBox="1"/>
              <p:nvPr/>
            </p:nvSpPr>
            <p:spPr>
              <a:xfrm>
                <a:off x="6375473" y="2381673"/>
                <a:ext cx="375205" cy="291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50</a:t>
                </a: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6290514" y="1666984"/>
                <a:ext cx="465106" cy="291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223" name="TextBox 222"/>
              <p:cNvSpPr txBox="1"/>
              <p:nvPr/>
            </p:nvSpPr>
            <p:spPr>
              <a:xfrm>
                <a:off x="6294792" y="929817"/>
                <a:ext cx="465106" cy="291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150</a:t>
                </a:r>
              </a:p>
            </p:txBody>
          </p:sp>
          <p:sp>
            <p:nvSpPr>
              <p:cNvPr id="224" name="TextBox 223"/>
              <p:cNvSpPr txBox="1"/>
              <p:nvPr/>
            </p:nvSpPr>
            <p:spPr>
              <a:xfrm>
                <a:off x="8370272" y="1005248"/>
                <a:ext cx="322623" cy="4850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*</a:t>
                </a:r>
              </a:p>
            </p:txBody>
          </p:sp>
          <p:sp>
            <p:nvSpPr>
              <p:cNvPr id="225" name="TextBox 224"/>
              <p:cNvSpPr txBox="1"/>
              <p:nvPr/>
            </p:nvSpPr>
            <p:spPr>
              <a:xfrm>
                <a:off x="7269294" y="753410"/>
                <a:ext cx="778908" cy="3880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IL-1</a:t>
                </a:r>
                <a:r>
                  <a:rPr lang="el-GR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7" name="Rectangle 186"/>
            <p:cNvSpPr/>
            <p:nvPr/>
          </p:nvSpPr>
          <p:spPr>
            <a:xfrm>
              <a:off x="6232977" y="524929"/>
              <a:ext cx="3162783" cy="297257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88" name="Object 187"/>
            <p:cNvGraphicFramePr>
              <a:graphicFrameLocks noChangeAspect="1"/>
            </p:cNvGraphicFramePr>
            <p:nvPr>
              <p:extLst/>
            </p:nvPr>
          </p:nvGraphicFramePr>
          <p:xfrm>
            <a:off x="3458148" y="3978160"/>
            <a:ext cx="2487416" cy="24857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4" name="Prism 8" r:id="rId8" imgW="2631512" imgH="2611837" progId="Prism8.Document">
                    <p:embed/>
                  </p:oleObj>
                </mc:Choice>
                <mc:Fallback>
                  <p:oleObj name="Prism 8" r:id="rId8" imgW="2631512" imgH="2611837" progId="Prism8.Document">
                    <p:embed/>
                    <p:pic>
                      <p:nvPicPr>
                        <p:cNvPr id="188" name="Object 187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458148" y="3978160"/>
                          <a:ext cx="2487416" cy="24857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9" name="TextBox 188"/>
            <p:cNvSpPr txBox="1"/>
            <p:nvPr/>
          </p:nvSpPr>
          <p:spPr>
            <a:xfrm>
              <a:off x="3727640" y="6409594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Media</a:t>
              </a:r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4418790" y="6413429"/>
              <a:ext cx="458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5055936" y="6409592"/>
              <a:ext cx="4058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125812" y="5722663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3121509" y="5326292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3134217" y="4925226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600</a:t>
              </a: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3134217" y="4505342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800</a:t>
              </a: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3045262" y="4075717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197" name="TextBox 196"/>
            <p:cNvSpPr txBox="1"/>
            <p:nvPr/>
          </p:nvSpPr>
          <p:spPr>
            <a:xfrm rot="16200000">
              <a:off x="2359239" y="5098592"/>
              <a:ext cx="12073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IL-6 (</a:t>
              </a:r>
              <a:r>
                <a:rPr lang="en-US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/mL)</a:t>
              </a: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5095879" y="4015453"/>
              <a:ext cx="3048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2786933" y="3751502"/>
              <a:ext cx="3162783" cy="297257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00" name="Object 199"/>
            <p:cNvGraphicFramePr>
              <a:graphicFrameLocks noChangeAspect="1"/>
            </p:cNvGraphicFramePr>
            <p:nvPr>
              <p:extLst/>
            </p:nvPr>
          </p:nvGraphicFramePr>
          <p:xfrm>
            <a:off x="6845098" y="3977180"/>
            <a:ext cx="2487416" cy="24857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05" name="Prism 8" r:id="rId10" imgW="2631512" imgH="2611837" progId="Prism8.Document">
                    <p:embed/>
                  </p:oleObj>
                </mc:Choice>
                <mc:Fallback>
                  <p:oleObj name="Prism 8" r:id="rId10" imgW="2631512" imgH="2611837" progId="Prism8.Document">
                    <p:embed/>
                    <p:pic>
                      <p:nvPicPr>
                        <p:cNvPr id="200" name="Object 199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845098" y="3977180"/>
                          <a:ext cx="2487416" cy="24857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1" name="TextBox 200"/>
            <p:cNvSpPr txBox="1"/>
            <p:nvPr/>
          </p:nvSpPr>
          <p:spPr>
            <a:xfrm>
              <a:off x="8437376" y="6409614"/>
              <a:ext cx="4058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HD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7796152" y="6409613"/>
              <a:ext cx="458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7120354" y="6409612"/>
              <a:ext cx="6206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Media</a:t>
              </a: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7431684" y="3892627"/>
              <a:ext cx="7761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TNF</a:t>
              </a:r>
              <a:r>
                <a:rPr lang="el-GR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TextBox 204"/>
            <p:cNvSpPr txBox="1"/>
            <p:nvPr/>
          </p:nvSpPr>
          <p:spPr>
            <a:xfrm rot="16200000">
              <a:off x="5726626" y="5104577"/>
              <a:ext cx="13484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TNF</a:t>
              </a:r>
              <a:r>
                <a:rPr lang="el-GR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US" sz="14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/mL)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8470942" y="4296367"/>
              <a:ext cx="3048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6522284" y="4605760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208" name="TextBox 207"/>
            <p:cNvSpPr txBox="1"/>
            <p:nvPr/>
          </p:nvSpPr>
          <p:spPr>
            <a:xfrm>
              <a:off x="6512145" y="4085089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6524684" y="5089035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</p:txBody>
        </p:sp>
        <p:sp>
          <p:nvSpPr>
            <p:cNvPr id="210" name="TextBox 209"/>
            <p:cNvSpPr txBox="1"/>
            <p:nvPr/>
          </p:nvSpPr>
          <p:spPr>
            <a:xfrm>
              <a:off x="6599511" y="5610975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6237599" y="3751908"/>
              <a:ext cx="3162783" cy="2972573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2785516" y="550080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6240376" y="533018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2785623" y="3757594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15" name="TextBox 214"/>
            <p:cNvSpPr txBox="1"/>
            <p:nvPr/>
          </p:nvSpPr>
          <p:spPr>
            <a:xfrm>
              <a:off x="6249292" y="3759840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</p:grpSp>
      <p:sp>
        <p:nvSpPr>
          <p:cNvPr id="226" name="TextBox 225"/>
          <p:cNvSpPr txBox="1"/>
          <p:nvPr/>
        </p:nvSpPr>
        <p:spPr>
          <a:xfrm>
            <a:off x="4619545" y="53803"/>
            <a:ext cx="3105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S3</a:t>
            </a:r>
          </a:p>
        </p:txBody>
      </p:sp>
    </p:spTree>
    <p:extLst>
      <p:ext uri="{BB962C8B-B14F-4D97-AF65-F5344CB8AC3E}">
        <p14:creationId xmlns:p14="http://schemas.microsoft.com/office/powerpoint/2010/main" val="2500157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Supplemental Figure S4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07" y="1878564"/>
            <a:ext cx="3505586" cy="38485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649" y="2098372"/>
            <a:ext cx="4401351" cy="38485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169" y="1973237"/>
            <a:ext cx="3505586" cy="38485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60DC15-77AD-4B3A-BE3B-3E3109003F3B}"/>
              </a:ext>
            </a:extLst>
          </p:cNvPr>
          <p:cNvSpPr txBox="1"/>
          <p:nvPr/>
        </p:nvSpPr>
        <p:spPr>
          <a:xfrm>
            <a:off x="1892300" y="6141213"/>
            <a:ext cx="78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7E5FA7-660D-452B-8566-07AF3B63E102}"/>
              </a:ext>
            </a:extLst>
          </p:cNvPr>
          <p:cNvSpPr txBox="1"/>
          <p:nvPr/>
        </p:nvSpPr>
        <p:spPr>
          <a:xfrm>
            <a:off x="5956300" y="6110843"/>
            <a:ext cx="78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779DA2-0E14-4EA2-9C3E-74575FCFD454}"/>
              </a:ext>
            </a:extLst>
          </p:cNvPr>
          <p:cNvSpPr txBox="1"/>
          <p:nvPr/>
        </p:nvSpPr>
        <p:spPr>
          <a:xfrm>
            <a:off x="10020300" y="6036438"/>
            <a:ext cx="78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621631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4806</TotalTime>
  <Words>413</Words>
  <Application>Microsoft Office PowerPoint</Application>
  <PresentationFormat>Widescreen</PresentationFormat>
  <Paragraphs>82</Paragraphs>
  <Slides>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Prism 8</vt:lpstr>
      <vt:lpstr>Supplemental Figures for PROTEOMIC, METABOLOMIC, and LIPIDOMIC ANALYSES OF LUNG TISSUE EXPOSED TO MUSTARD GAS </vt:lpstr>
      <vt:lpstr>PowerPoint Presentation</vt:lpstr>
      <vt:lpstr>PowerPoint Presentation</vt:lpstr>
      <vt:lpstr>PowerPoint Presentation</vt:lpstr>
      <vt:lpstr>Supplemental Figure S4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 for PROTEOMIC, METABOLOMIC, and LIPIDOMIC ANALYSES OF LUNG TISSUE EXPOSED TO MUSTARD GAS</dc:title>
  <dc:creator>Dhummakupt, Elizabeth S CIV USARMY CCDC CBC (US)</dc:creator>
  <cp:lastModifiedBy>MDPI</cp:lastModifiedBy>
  <cp:revision>58</cp:revision>
  <dcterms:created xsi:type="dcterms:W3CDTF">2022-03-18T13:59:59Z</dcterms:created>
  <dcterms:modified xsi:type="dcterms:W3CDTF">2022-08-30T09:52:41Z</dcterms:modified>
</cp:coreProperties>
</file>