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353" r:id="rId2"/>
    <p:sldId id="354" r:id="rId3"/>
    <p:sldId id="352" r:id="rId4"/>
    <p:sldId id="359" r:id="rId5"/>
    <p:sldId id="358" r:id="rId6"/>
    <p:sldId id="261" r:id="rId7"/>
    <p:sldId id="291" r:id="rId8"/>
    <p:sldId id="336" r:id="rId9"/>
    <p:sldId id="262" r:id="rId10"/>
    <p:sldId id="264" r:id="rId11"/>
    <p:sldId id="338" r:id="rId12"/>
    <p:sldId id="331" r:id="rId13"/>
    <p:sldId id="263" r:id="rId14"/>
    <p:sldId id="266" r:id="rId15"/>
    <p:sldId id="33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41"/>
    <p:restoredTop sz="93261"/>
  </p:normalViewPr>
  <p:slideViewPr>
    <p:cSldViewPr snapToGrid="0" snapToObjects="1">
      <p:cViewPr varScale="1">
        <p:scale>
          <a:sx n="111" d="100"/>
          <a:sy n="111" d="100"/>
        </p:scale>
        <p:origin x="164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96BF67-1C73-E44D-BAE6-18190813AEA6}" type="datetimeFigureOut">
              <a:rPr lang="en-US" smtClean="0"/>
              <a:t>12/15/22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E90CFF-E825-F44C-916B-013D647381C2}" type="slidenum">
              <a:rPr lang="en-US" smtClean="0"/>
              <a:t>‹#›</a:t>
            </a:fld>
            <a:endParaRPr lang="en-US"/>
          </a:p>
        </p:txBody>
      </p:sp>
    </p:spTree>
    <p:extLst>
      <p:ext uri="{BB962C8B-B14F-4D97-AF65-F5344CB8AC3E}">
        <p14:creationId xmlns:p14="http://schemas.microsoft.com/office/powerpoint/2010/main" val="1987467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E90CFF-E825-F44C-916B-013D647381C2}" type="slidenum">
              <a:rPr lang="en-US" smtClean="0"/>
              <a:t>1</a:t>
            </a:fld>
            <a:endParaRPr lang="en-US"/>
          </a:p>
        </p:txBody>
      </p:sp>
    </p:spTree>
    <p:extLst>
      <p:ext uri="{BB962C8B-B14F-4D97-AF65-F5344CB8AC3E}">
        <p14:creationId xmlns:p14="http://schemas.microsoft.com/office/powerpoint/2010/main" val="1127925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E90CFF-E825-F44C-916B-013D647381C2}" type="slidenum">
              <a:rPr lang="en-US" smtClean="0"/>
              <a:t>6</a:t>
            </a:fld>
            <a:endParaRPr lang="en-US"/>
          </a:p>
        </p:txBody>
      </p:sp>
    </p:spTree>
    <p:extLst>
      <p:ext uri="{BB962C8B-B14F-4D97-AF65-F5344CB8AC3E}">
        <p14:creationId xmlns:p14="http://schemas.microsoft.com/office/powerpoint/2010/main" val="3462861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E90CFF-E825-F44C-916B-013D647381C2}" type="slidenum">
              <a:rPr lang="en-US" smtClean="0"/>
              <a:t>9</a:t>
            </a:fld>
            <a:endParaRPr lang="en-US"/>
          </a:p>
        </p:txBody>
      </p:sp>
    </p:spTree>
    <p:extLst>
      <p:ext uri="{BB962C8B-B14F-4D97-AF65-F5344CB8AC3E}">
        <p14:creationId xmlns:p14="http://schemas.microsoft.com/office/powerpoint/2010/main" val="2190523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E90CFF-E825-F44C-916B-013D647381C2}" type="slidenum">
              <a:rPr lang="en-US" smtClean="0"/>
              <a:t>14</a:t>
            </a:fld>
            <a:endParaRPr lang="en-US"/>
          </a:p>
        </p:txBody>
      </p:sp>
    </p:spTree>
    <p:extLst>
      <p:ext uri="{BB962C8B-B14F-4D97-AF65-F5344CB8AC3E}">
        <p14:creationId xmlns:p14="http://schemas.microsoft.com/office/powerpoint/2010/main" val="190090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FB2F1D-DD57-B847-A54B-C03E77461C7A}" type="datetimeFigureOut">
              <a:rPr lang="en-US" smtClean="0"/>
              <a:t>12/15/22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2818997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FB2F1D-DD57-B847-A54B-C03E77461C7A}" type="datetimeFigureOut">
              <a:rPr lang="en-US" smtClean="0"/>
              <a:t>12/15/22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1992918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FB2F1D-DD57-B847-A54B-C03E77461C7A}" type="datetimeFigureOut">
              <a:rPr lang="en-US" smtClean="0"/>
              <a:t>12/15/22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747474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FB2F1D-DD57-B847-A54B-C03E77461C7A}" type="datetimeFigureOut">
              <a:rPr lang="en-US" smtClean="0"/>
              <a:t>12/15/22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1472794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9FB2F1D-DD57-B847-A54B-C03E77461C7A}" type="datetimeFigureOut">
              <a:rPr lang="en-US" smtClean="0"/>
              <a:t>12/15/22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2036207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FB2F1D-DD57-B847-A54B-C03E77461C7A}" type="datetimeFigureOut">
              <a:rPr lang="en-US" smtClean="0"/>
              <a:t>12/15/22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1329891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FB2F1D-DD57-B847-A54B-C03E77461C7A}" type="datetimeFigureOut">
              <a:rPr lang="en-US" smtClean="0"/>
              <a:t>12/15/22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4165548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FB2F1D-DD57-B847-A54B-C03E77461C7A}" type="datetimeFigureOut">
              <a:rPr lang="en-US" smtClean="0"/>
              <a:t>12/15/22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385386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FB2F1D-DD57-B847-A54B-C03E77461C7A}" type="datetimeFigureOut">
              <a:rPr lang="en-US" smtClean="0"/>
              <a:t>12/15/22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3432317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FB2F1D-DD57-B847-A54B-C03E77461C7A}" type="datetimeFigureOut">
              <a:rPr lang="en-US" smtClean="0"/>
              <a:t>12/15/22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319906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FB2F1D-DD57-B847-A54B-C03E77461C7A}" type="datetimeFigureOut">
              <a:rPr lang="en-US" smtClean="0"/>
              <a:t>12/15/22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51A602-B80E-EF4E-8B17-766902DE9434}" type="slidenum">
              <a:rPr lang="en-US" smtClean="0"/>
              <a:t>‹#›</a:t>
            </a:fld>
            <a:endParaRPr lang="en-US"/>
          </a:p>
        </p:txBody>
      </p:sp>
    </p:spTree>
    <p:extLst>
      <p:ext uri="{BB962C8B-B14F-4D97-AF65-F5344CB8AC3E}">
        <p14:creationId xmlns:p14="http://schemas.microsoft.com/office/powerpoint/2010/main" val="1171013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FB2F1D-DD57-B847-A54B-C03E77461C7A}" type="datetimeFigureOut">
              <a:rPr lang="en-US" smtClean="0"/>
              <a:t>12/15/22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51A602-B80E-EF4E-8B17-766902DE9434}" type="slidenum">
              <a:rPr lang="en-US" smtClean="0"/>
              <a:t>‹#›</a:t>
            </a:fld>
            <a:endParaRPr lang="en-US"/>
          </a:p>
        </p:txBody>
      </p:sp>
    </p:spTree>
    <p:extLst>
      <p:ext uri="{BB962C8B-B14F-4D97-AF65-F5344CB8AC3E}">
        <p14:creationId xmlns:p14="http://schemas.microsoft.com/office/powerpoint/2010/main" val="13488683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05A375-A51C-D34D-89DD-4644962A29B8}"/>
              </a:ext>
            </a:extLst>
          </p:cNvPr>
          <p:cNvGrpSpPr>
            <a:grpSpLocks noChangeAspect="1"/>
          </p:cNvGrpSpPr>
          <p:nvPr/>
        </p:nvGrpSpPr>
        <p:grpSpPr>
          <a:xfrm>
            <a:off x="649545" y="544011"/>
            <a:ext cx="7581258" cy="5580000"/>
            <a:chOff x="545372" y="335665"/>
            <a:chExt cx="8276632" cy="6091813"/>
          </a:xfrm>
        </p:grpSpPr>
        <p:grpSp>
          <p:nvGrpSpPr>
            <p:cNvPr id="5" name="Group 4">
              <a:extLst>
                <a:ext uri="{FF2B5EF4-FFF2-40B4-BE49-F238E27FC236}">
                  <a16:creationId xmlns:a16="http://schemas.microsoft.com/office/drawing/2014/main" id="{16154584-C14A-1D4A-9527-3596888549B2}"/>
                </a:ext>
              </a:extLst>
            </p:cNvPr>
            <p:cNvGrpSpPr/>
            <p:nvPr/>
          </p:nvGrpSpPr>
          <p:grpSpPr>
            <a:xfrm>
              <a:off x="757372" y="669817"/>
              <a:ext cx="3867415" cy="2826955"/>
              <a:chOff x="727951" y="290647"/>
              <a:chExt cx="4080570" cy="2982764"/>
            </a:xfrm>
          </p:grpSpPr>
          <p:grpSp>
            <p:nvGrpSpPr>
              <p:cNvPr id="7" name="Group 6">
                <a:extLst>
                  <a:ext uri="{FF2B5EF4-FFF2-40B4-BE49-F238E27FC236}">
                    <a16:creationId xmlns:a16="http://schemas.microsoft.com/office/drawing/2014/main" id="{F0945453-3DF7-BA49-9751-251EA9EB3828}"/>
                  </a:ext>
                </a:extLst>
              </p:cNvPr>
              <p:cNvGrpSpPr/>
              <p:nvPr/>
            </p:nvGrpSpPr>
            <p:grpSpPr>
              <a:xfrm>
                <a:off x="727951" y="290647"/>
                <a:ext cx="4080570" cy="2982764"/>
                <a:chOff x="4863014" y="456643"/>
                <a:chExt cx="4080570" cy="2982764"/>
              </a:xfrm>
            </p:grpSpPr>
            <p:grpSp>
              <p:nvGrpSpPr>
                <p:cNvPr id="10" name="Group 9">
                  <a:extLst>
                    <a:ext uri="{FF2B5EF4-FFF2-40B4-BE49-F238E27FC236}">
                      <a16:creationId xmlns:a16="http://schemas.microsoft.com/office/drawing/2014/main" id="{759C08AF-A53B-3149-BB9C-706D5A6B331C}"/>
                    </a:ext>
                  </a:extLst>
                </p:cNvPr>
                <p:cNvGrpSpPr/>
                <p:nvPr/>
              </p:nvGrpSpPr>
              <p:grpSpPr>
                <a:xfrm>
                  <a:off x="4863014" y="456643"/>
                  <a:ext cx="4080570" cy="2982764"/>
                  <a:chOff x="346899" y="649475"/>
                  <a:chExt cx="4080570" cy="2982764"/>
                </a:xfrm>
              </p:grpSpPr>
              <p:sp>
                <p:nvSpPr>
                  <p:cNvPr id="14" name="TextBox 13">
                    <a:extLst>
                      <a:ext uri="{FF2B5EF4-FFF2-40B4-BE49-F238E27FC236}">
                        <a16:creationId xmlns:a16="http://schemas.microsoft.com/office/drawing/2014/main" id="{BB6E7113-FD22-8A47-A5A0-3EA31D468464}"/>
                      </a:ext>
                    </a:extLst>
                  </p:cNvPr>
                  <p:cNvSpPr txBox="1"/>
                  <p:nvPr/>
                </p:nvSpPr>
                <p:spPr>
                  <a:xfrm>
                    <a:off x="2179328" y="649475"/>
                    <a:ext cx="336917" cy="422162"/>
                  </a:xfrm>
                  <a:prstGeom prst="rect">
                    <a:avLst/>
                  </a:prstGeom>
                  <a:noFill/>
                  <a:ln>
                    <a:noFill/>
                  </a:ln>
                </p:spPr>
                <p:txBody>
                  <a:bodyPr wrap="none" rtlCol="0">
                    <a:spAutoFit/>
                  </a:bodyPr>
                  <a:lstStyle/>
                  <a:p>
                    <a:r>
                      <a:rPr lang="en-US" sz="2000" dirty="0"/>
                      <a:t>d</a:t>
                    </a:r>
                  </a:p>
                </p:txBody>
              </p:sp>
              <p:sp>
                <p:nvSpPr>
                  <p:cNvPr id="15" name="TextBox 14">
                    <a:extLst>
                      <a:ext uri="{FF2B5EF4-FFF2-40B4-BE49-F238E27FC236}">
                        <a16:creationId xmlns:a16="http://schemas.microsoft.com/office/drawing/2014/main" id="{ABE936D3-7003-2C43-82A0-5CFD9CAA369F}"/>
                      </a:ext>
                    </a:extLst>
                  </p:cNvPr>
                  <p:cNvSpPr txBox="1"/>
                  <p:nvPr/>
                </p:nvSpPr>
                <p:spPr>
                  <a:xfrm>
                    <a:off x="1803296" y="2016647"/>
                    <a:ext cx="389850" cy="430887"/>
                  </a:xfrm>
                  <a:prstGeom prst="rect">
                    <a:avLst/>
                  </a:prstGeom>
                  <a:noFill/>
                  <a:ln>
                    <a:noFill/>
                  </a:ln>
                </p:spPr>
                <p:txBody>
                  <a:bodyPr wrap="none" rtlCol="0">
                    <a:spAutoFit/>
                  </a:bodyPr>
                  <a:lstStyle/>
                  <a:p>
                    <a:r>
                      <a:rPr lang="en-US" sz="2000" dirty="0"/>
                      <a:t>a’</a:t>
                    </a:r>
                  </a:p>
                </p:txBody>
              </p:sp>
              <p:sp>
                <p:nvSpPr>
                  <p:cNvPr id="16" name="TextBox 15">
                    <a:extLst>
                      <a:ext uri="{FF2B5EF4-FFF2-40B4-BE49-F238E27FC236}">
                        <a16:creationId xmlns:a16="http://schemas.microsoft.com/office/drawing/2014/main" id="{AAE3392F-14FA-E348-9130-B20C4FD0BD08}"/>
                      </a:ext>
                    </a:extLst>
                  </p:cNvPr>
                  <p:cNvSpPr txBox="1"/>
                  <p:nvPr/>
                </p:nvSpPr>
                <p:spPr>
                  <a:xfrm>
                    <a:off x="2605265" y="2016647"/>
                    <a:ext cx="336917" cy="422162"/>
                  </a:xfrm>
                  <a:prstGeom prst="rect">
                    <a:avLst/>
                  </a:prstGeom>
                  <a:noFill/>
                  <a:ln>
                    <a:noFill/>
                  </a:ln>
                </p:spPr>
                <p:txBody>
                  <a:bodyPr wrap="none" rtlCol="0">
                    <a:spAutoFit/>
                  </a:bodyPr>
                  <a:lstStyle/>
                  <a:p>
                    <a:r>
                      <a:rPr lang="en-US" sz="2000" dirty="0"/>
                      <a:t>b</a:t>
                    </a:r>
                  </a:p>
                </p:txBody>
              </p:sp>
              <p:sp>
                <p:nvSpPr>
                  <p:cNvPr id="17" name="TextBox 16">
                    <a:extLst>
                      <a:ext uri="{FF2B5EF4-FFF2-40B4-BE49-F238E27FC236}">
                        <a16:creationId xmlns:a16="http://schemas.microsoft.com/office/drawing/2014/main" id="{E3A4D942-5526-3840-83A7-C2A07E94BD7E}"/>
                      </a:ext>
                    </a:extLst>
                  </p:cNvPr>
                  <p:cNvSpPr txBox="1"/>
                  <p:nvPr/>
                </p:nvSpPr>
                <p:spPr>
                  <a:xfrm>
                    <a:off x="3755892" y="1773482"/>
                    <a:ext cx="402674" cy="430887"/>
                  </a:xfrm>
                  <a:prstGeom prst="rect">
                    <a:avLst/>
                  </a:prstGeom>
                  <a:noFill/>
                  <a:ln>
                    <a:noFill/>
                  </a:ln>
                </p:spPr>
                <p:txBody>
                  <a:bodyPr wrap="none" rtlCol="0">
                    <a:spAutoFit/>
                  </a:bodyPr>
                  <a:lstStyle/>
                  <a:p>
                    <a:r>
                      <a:rPr lang="en-US" sz="2000" dirty="0"/>
                      <a:t>b’</a:t>
                    </a:r>
                  </a:p>
                </p:txBody>
              </p:sp>
              <p:sp>
                <p:nvSpPr>
                  <p:cNvPr id="18" name="TextBox 17">
                    <a:extLst>
                      <a:ext uri="{FF2B5EF4-FFF2-40B4-BE49-F238E27FC236}">
                        <a16:creationId xmlns:a16="http://schemas.microsoft.com/office/drawing/2014/main" id="{04E82E48-808B-EA41-855F-E88B5220FC98}"/>
                      </a:ext>
                    </a:extLst>
                  </p:cNvPr>
                  <p:cNvSpPr txBox="1"/>
                  <p:nvPr/>
                </p:nvSpPr>
                <p:spPr>
                  <a:xfrm>
                    <a:off x="2193755" y="2762547"/>
                    <a:ext cx="309856" cy="422162"/>
                  </a:xfrm>
                  <a:prstGeom prst="rect">
                    <a:avLst/>
                  </a:prstGeom>
                  <a:noFill/>
                  <a:ln>
                    <a:noFill/>
                  </a:ln>
                </p:spPr>
                <p:txBody>
                  <a:bodyPr wrap="none" rtlCol="0">
                    <a:spAutoFit/>
                  </a:bodyPr>
                  <a:lstStyle/>
                  <a:p>
                    <a:r>
                      <a:rPr lang="en-US" sz="2000" dirty="0"/>
                      <a:t>c</a:t>
                    </a:r>
                  </a:p>
                </p:txBody>
              </p:sp>
              <p:sp>
                <p:nvSpPr>
                  <p:cNvPr id="19" name="Rectangle 18">
                    <a:extLst>
                      <a:ext uri="{FF2B5EF4-FFF2-40B4-BE49-F238E27FC236}">
                        <a16:creationId xmlns:a16="http://schemas.microsoft.com/office/drawing/2014/main" id="{08208E1E-9B6F-6C42-827D-EC61C5040C1F}"/>
                      </a:ext>
                    </a:extLst>
                  </p:cNvPr>
                  <p:cNvSpPr/>
                  <p:nvPr/>
                </p:nvSpPr>
                <p:spPr>
                  <a:xfrm>
                    <a:off x="530698" y="70971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solidFill>
                        <a:schemeClr val="tx1"/>
                      </a:solidFill>
                    </a:endParaRPr>
                  </a:p>
                </p:txBody>
              </p:sp>
              <p:sp>
                <p:nvSpPr>
                  <p:cNvPr id="20" name="Rectangle 19">
                    <a:extLst>
                      <a:ext uri="{FF2B5EF4-FFF2-40B4-BE49-F238E27FC236}">
                        <a16:creationId xmlns:a16="http://schemas.microsoft.com/office/drawing/2014/main" id="{4F2E8131-39B1-0B49-9ECE-597C7062800F}"/>
                      </a:ext>
                    </a:extLst>
                  </p:cNvPr>
                  <p:cNvSpPr/>
                  <p:nvPr/>
                </p:nvSpPr>
                <p:spPr>
                  <a:xfrm>
                    <a:off x="2691766" y="70971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21" name="Rectangle 20">
                    <a:extLst>
                      <a:ext uri="{FF2B5EF4-FFF2-40B4-BE49-F238E27FC236}">
                        <a16:creationId xmlns:a16="http://schemas.microsoft.com/office/drawing/2014/main" id="{3E48195B-9BAF-AF4C-A73D-5D659A0092BD}"/>
                      </a:ext>
                    </a:extLst>
                  </p:cNvPr>
                  <p:cNvSpPr/>
                  <p:nvPr/>
                </p:nvSpPr>
                <p:spPr>
                  <a:xfrm>
                    <a:off x="346899" y="2787249"/>
                    <a:ext cx="1438858" cy="844990"/>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22" name="Rectangle 21">
                    <a:extLst>
                      <a:ext uri="{FF2B5EF4-FFF2-40B4-BE49-F238E27FC236}">
                        <a16:creationId xmlns:a16="http://schemas.microsoft.com/office/drawing/2014/main" id="{0EC0590D-E066-E941-8FE4-F40E91BF6D73}"/>
                      </a:ext>
                    </a:extLst>
                  </p:cNvPr>
                  <p:cNvSpPr/>
                  <p:nvPr/>
                </p:nvSpPr>
                <p:spPr>
                  <a:xfrm>
                    <a:off x="2988611" y="2787248"/>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23" name="Straight Arrow Connector 22">
                    <a:extLst>
                      <a:ext uri="{FF2B5EF4-FFF2-40B4-BE49-F238E27FC236}">
                        <a16:creationId xmlns:a16="http://schemas.microsoft.com/office/drawing/2014/main" id="{3C4F2ABC-28D9-404B-88F7-06B6AA5EB70B}"/>
                      </a:ext>
                    </a:extLst>
                  </p:cNvPr>
                  <p:cNvCxnSpPr>
                    <a:cxnSpLocks/>
                  </p:cNvCxnSpPr>
                  <p:nvPr/>
                </p:nvCxnSpPr>
                <p:spPr>
                  <a:xfrm flipV="1">
                    <a:off x="613573" y="1428940"/>
                    <a:ext cx="754187" cy="1358309"/>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22A058E-85C5-F546-B881-C95DF070A486}"/>
                      </a:ext>
                    </a:extLst>
                  </p:cNvPr>
                  <p:cNvSpPr txBox="1"/>
                  <p:nvPr/>
                </p:nvSpPr>
                <p:spPr>
                  <a:xfrm>
                    <a:off x="671348" y="1773482"/>
                    <a:ext cx="325079" cy="422162"/>
                  </a:xfrm>
                  <a:prstGeom prst="rect">
                    <a:avLst/>
                  </a:prstGeom>
                  <a:noFill/>
                  <a:ln>
                    <a:noFill/>
                  </a:ln>
                </p:spPr>
                <p:txBody>
                  <a:bodyPr wrap="none" rtlCol="0">
                    <a:spAutoFit/>
                  </a:bodyPr>
                  <a:lstStyle/>
                  <a:p>
                    <a:r>
                      <a:rPr lang="en-US" sz="2000" dirty="0"/>
                      <a:t>a</a:t>
                    </a:r>
                  </a:p>
                </p:txBody>
              </p:sp>
              <p:cxnSp>
                <p:nvCxnSpPr>
                  <p:cNvPr id="25" name="Straight Arrow Connector 24">
                    <a:extLst>
                      <a:ext uri="{FF2B5EF4-FFF2-40B4-BE49-F238E27FC236}">
                        <a16:creationId xmlns:a16="http://schemas.microsoft.com/office/drawing/2014/main" id="{CCAD8B4D-10F8-284E-840D-E39CD6658807}"/>
                      </a:ext>
                    </a:extLst>
                  </p:cNvPr>
                  <p:cNvCxnSpPr>
                    <a:cxnSpLocks/>
                  </p:cNvCxnSpPr>
                  <p:nvPr/>
                </p:nvCxnSpPr>
                <p:spPr>
                  <a:xfrm flipV="1">
                    <a:off x="1780578" y="1428940"/>
                    <a:ext cx="925126" cy="138409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DB4708F-7B49-B64E-B20A-B80D1E09B307}"/>
                      </a:ext>
                    </a:extLst>
                  </p:cNvPr>
                  <p:cNvCxnSpPr>
                    <a:cxnSpLocks/>
                  </p:cNvCxnSpPr>
                  <p:nvPr/>
                </p:nvCxnSpPr>
                <p:spPr>
                  <a:xfrm>
                    <a:off x="1953688" y="1428940"/>
                    <a:ext cx="1060850" cy="135830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6800BBC4-8BF5-854E-ABA3-61268F0D5D63}"/>
                      </a:ext>
                    </a:extLst>
                  </p:cNvPr>
                  <p:cNvCxnSpPr>
                    <a:cxnSpLocks/>
                    <a:stCxn id="20" idx="2"/>
                  </p:cNvCxnSpPr>
                  <p:nvPr/>
                </p:nvCxnSpPr>
                <p:spPr>
                  <a:xfrm>
                    <a:off x="3411195" y="1428940"/>
                    <a:ext cx="695594" cy="1358308"/>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B4C0C28-DD2E-C142-B4F0-F4A913BDC0CF}"/>
                      </a:ext>
                    </a:extLst>
                  </p:cNvPr>
                  <p:cNvCxnSpPr>
                    <a:cxnSpLocks/>
                    <a:endCxn id="20" idx="1"/>
                  </p:cNvCxnSpPr>
                  <p:nvPr/>
                </p:nvCxnSpPr>
                <p:spPr>
                  <a:xfrm>
                    <a:off x="1967846" y="1061496"/>
                    <a:ext cx="723920" cy="7834"/>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2CC36F57-355E-7C4B-B90C-3704F3373CB0}"/>
                      </a:ext>
                    </a:extLst>
                  </p:cNvPr>
                  <p:cNvCxnSpPr>
                    <a:cxnSpLocks/>
                    <a:endCxn id="22" idx="1"/>
                  </p:cNvCxnSpPr>
                  <p:nvPr/>
                </p:nvCxnSpPr>
                <p:spPr>
                  <a:xfrm>
                    <a:off x="1803296" y="3142941"/>
                    <a:ext cx="1185315" cy="391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4E6DAB17-828D-944A-A977-CC9FDB45D7BD}"/>
                    </a:ext>
                  </a:extLst>
                </p:cNvPr>
                <p:cNvSpPr txBox="1"/>
                <p:nvPr/>
              </p:nvSpPr>
              <p:spPr>
                <a:xfrm>
                  <a:off x="4963490" y="698617"/>
                  <a:ext cx="1605504" cy="276999"/>
                </a:xfrm>
                <a:prstGeom prst="rect">
                  <a:avLst/>
                </a:prstGeom>
                <a:noFill/>
                <a:ln>
                  <a:noFill/>
                </a:ln>
              </p:spPr>
              <p:txBody>
                <a:bodyPr wrap="square" rtlCol="0">
                  <a:spAutoFit/>
                </a:bodyPr>
                <a:lstStyle/>
                <a:p>
                  <a:pPr algn="ctr"/>
                  <a:endParaRPr lang="en-US" sz="1200" dirty="0"/>
                </a:p>
              </p:txBody>
            </p:sp>
            <p:sp>
              <p:nvSpPr>
                <p:cNvPr id="13" name="Rectangle 12">
                  <a:extLst>
                    <a:ext uri="{FF2B5EF4-FFF2-40B4-BE49-F238E27FC236}">
                      <a16:creationId xmlns:a16="http://schemas.microsoft.com/office/drawing/2014/main" id="{8FCDD571-817F-5645-BFE8-BB462F4CB546}"/>
                    </a:ext>
                  </a:extLst>
                </p:cNvPr>
                <p:cNvSpPr/>
                <p:nvPr/>
              </p:nvSpPr>
              <p:spPr>
                <a:xfrm>
                  <a:off x="7576412" y="2627112"/>
                  <a:ext cx="1292183" cy="661118"/>
                </a:xfrm>
                <a:prstGeom prst="rect">
                  <a:avLst/>
                </a:prstGeom>
              </p:spPr>
              <p:txBody>
                <a:bodyPr wrap="square">
                  <a:spAutoFit/>
                </a:bodyPr>
                <a:lstStyle/>
                <a:p>
                  <a:pPr algn="ctr">
                    <a:lnSpc>
                      <a:spcPct val="150000"/>
                    </a:lnSpc>
                  </a:pPr>
                  <a:r>
                    <a:rPr lang="en-US" sz="1100" dirty="0"/>
                    <a:t>Infant fecal </a:t>
                  </a:r>
                  <a:r>
                    <a:rPr lang="en-US" sz="1100" dirty="0" err="1"/>
                    <a:t>SIgA</a:t>
                  </a:r>
                  <a:endParaRPr lang="en-US" sz="1100" dirty="0"/>
                </a:p>
                <a:p>
                  <a:pPr algn="ctr">
                    <a:lnSpc>
                      <a:spcPct val="150000"/>
                    </a:lnSpc>
                  </a:pPr>
                  <a:r>
                    <a:rPr lang="en-US" sz="1100" dirty="0"/>
                    <a:t>at 3 months</a:t>
                  </a:r>
                </a:p>
              </p:txBody>
            </p:sp>
          </p:grpSp>
          <p:sp>
            <p:nvSpPr>
              <p:cNvPr id="8" name="Rectangle 7">
                <a:extLst>
                  <a:ext uri="{FF2B5EF4-FFF2-40B4-BE49-F238E27FC236}">
                    <a16:creationId xmlns:a16="http://schemas.microsoft.com/office/drawing/2014/main" id="{E11D0BB3-6AB7-574D-BF5D-93CA4A97F926}"/>
                  </a:ext>
                </a:extLst>
              </p:cNvPr>
              <p:cNvSpPr/>
              <p:nvPr/>
            </p:nvSpPr>
            <p:spPr>
              <a:xfrm>
                <a:off x="732082" y="2392782"/>
                <a:ext cx="1431285" cy="843715"/>
              </a:xfrm>
              <a:prstGeom prst="rect">
                <a:avLst/>
              </a:prstGeom>
            </p:spPr>
            <p:txBody>
              <a:bodyPr wrap="square">
                <a:spAutoFit/>
              </a:bodyPr>
              <a:lstStyle/>
              <a:p>
                <a:pPr algn="ctr">
                  <a:lnSpc>
                    <a:spcPts val="1140"/>
                  </a:lnSpc>
                </a:pPr>
                <a:r>
                  <a:rPr lang="en-US" sz="1100" dirty="0"/>
                  <a:t>X1. Vaginal</a:t>
                </a:r>
                <a:r>
                  <a:rPr lang="en-US" altLang="zh-CN" sz="1100" dirty="0"/>
                  <a:t>-</a:t>
                </a:r>
                <a:r>
                  <a:rPr lang="en-US" sz="1100" dirty="0"/>
                  <a:t>IAP</a:t>
                </a:r>
              </a:p>
              <a:p>
                <a:pPr algn="ctr">
                  <a:lnSpc>
                    <a:spcPts val="1140"/>
                  </a:lnSpc>
                </a:pPr>
                <a:r>
                  <a:rPr lang="en-US" sz="1100" dirty="0"/>
                  <a:t>X2. CS</a:t>
                </a:r>
                <a:r>
                  <a:rPr lang="en-US" altLang="zh-CN" sz="1100" dirty="0"/>
                  <a:t>-</a:t>
                </a:r>
                <a:r>
                  <a:rPr lang="en-US" sz="1100" dirty="0" err="1"/>
                  <a:t>labo</a:t>
                </a:r>
                <a:r>
                  <a:rPr lang="en-US" altLang="zh-CN" sz="1100" dirty="0" err="1"/>
                  <a:t>u</a:t>
                </a:r>
                <a:r>
                  <a:rPr lang="en-US" sz="1100" dirty="0" err="1"/>
                  <a:t>r</a:t>
                </a:r>
                <a:endParaRPr lang="en-US" sz="1100" dirty="0"/>
              </a:p>
              <a:p>
                <a:pPr algn="ctr">
                  <a:lnSpc>
                    <a:spcPts val="1140"/>
                  </a:lnSpc>
                </a:pPr>
                <a:r>
                  <a:rPr lang="en-US" sz="1100" dirty="0"/>
                  <a:t>X3. CS-no </a:t>
                </a:r>
                <a:r>
                  <a:rPr lang="en-US" sz="1100" dirty="0" err="1"/>
                  <a:t>labour</a:t>
                </a:r>
                <a:endParaRPr lang="en-US" sz="1100" dirty="0"/>
              </a:p>
              <a:p>
                <a:pPr algn="ctr">
                  <a:lnSpc>
                    <a:spcPts val="1140"/>
                  </a:lnSpc>
                </a:pPr>
                <a:r>
                  <a:rPr lang="en-US" sz="1100" dirty="0"/>
                  <a:t>vs Vaginal-no IAP</a:t>
                </a:r>
              </a:p>
              <a:p>
                <a:pPr algn="ctr">
                  <a:lnSpc>
                    <a:spcPts val="1140"/>
                  </a:lnSpc>
                </a:pPr>
                <a:r>
                  <a:rPr lang="en-US" sz="1100" dirty="0"/>
                  <a:t>    (reference)</a:t>
                </a:r>
                <a:r>
                  <a:rPr lang="en-CA" sz="1100" dirty="0"/>
                  <a:t> </a:t>
                </a:r>
                <a:endParaRPr lang="en-US" sz="1100" dirty="0"/>
              </a:p>
            </p:txBody>
          </p:sp>
          <p:sp>
            <p:nvSpPr>
              <p:cNvPr id="9" name="Rectangle 8">
                <a:extLst>
                  <a:ext uri="{FF2B5EF4-FFF2-40B4-BE49-F238E27FC236}">
                    <a16:creationId xmlns:a16="http://schemas.microsoft.com/office/drawing/2014/main" id="{862C973C-FFF8-134E-A301-EAA43574C6F6}"/>
                  </a:ext>
                </a:extLst>
              </p:cNvPr>
              <p:cNvSpPr/>
              <p:nvPr/>
            </p:nvSpPr>
            <p:spPr>
              <a:xfrm>
                <a:off x="1188648" y="592468"/>
                <a:ext cx="878151" cy="400783"/>
              </a:xfrm>
              <a:prstGeom prst="rect">
                <a:avLst/>
              </a:prstGeom>
            </p:spPr>
            <p:txBody>
              <a:bodyPr wrap="none">
                <a:spAutoFit/>
              </a:bodyPr>
              <a:lstStyle/>
              <a:p>
                <a:pPr algn="ctr">
                  <a:lnSpc>
                    <a:spcPts val="1140"/>
                  </a:lnSpc>
                </a:pPr>
                <a:r>
                  <a:rPr lang="en-US" sz="1100" dirty="0"/>
                  <a:t>Mediator</a:t>
                </a:r>
                <a:r>
                  <a:rPr lang="en-US" sz="1200" dirty="0"/>
                  <a:t> 1</a:t>
                </a:r>
              </a:p>
              <a:p>
                <a:pPr algn="ctr">
                  <a:lnSpc>
                    <a:spcPts val="1140"/>
                  </a:lnSpc>
                </a:pPr>
                <a:r>
                  <a:rPr lang="en-US" sz="1200" dirty="0"/>
                  <a:t>    </a:t>
                </a:r>
              </a:p>
            </p:txBody>
          </p:sp>
        </p:grpSp>
        <p:sp>
          <p:nvSpPr>
            <p:cNvPr id="30" name="Rectangle 29">
              <a:extLst>
                <a:ext uri="{FF2B5EF4-FFF2-40B4-BE49-F238E27FC236}">
                  <a16:creationId xmlns:a16="http://schemas.microsoft.com/office/drawing/2014/main" id="{7079FD3E-F1A9-D546-B7AB-932B61305EC9}"/>
                </a:ext>
              </a:extLst>
            </p:cNvPr>
            <p:cNvSpPr/>
            <p:nvPr/>
          </p:nvSpPr>
          <p:spPr>
            <a:xfrm>
              <a:off x="3252363" y="941330"/>
              <a:ext cx="822661" cy="376450"/>
            </a:xfrm>
            <a:prstGeom prst="rect">
              <a:avLst/>
            </a:prstGeom>
          </p:spPr>
          <p:txBody>
            <a:bodyPr wrap="none">
              <a:spAutoFit/>
            </a:bodyPr>
            <a:lstStyle/>
            <a:p>
              <a:pPr algn="ctr">
                <a:lnSpc>
                  <a:spcPts val="1140"/>
                </a:lnSpc>
              </a:pPr>
              <a:r>
                <a:rPr lang="en-US" sz="1100" dirty="0"/>
                <a:t>Mediator 2</a:t>
              </a:r>
            </a:p>
            <a:p>
              <a:pPr algn="ctr">
                <a:lnSpc>
                  <a:spcPts val="1140"/>
                </a:lnSpc>
              </a:pPr>
              <a:r>
                <a:rPr lang="en-US" sz="1100" dirty="0"/>
                <a:t>    </a:t>
              </a:r>
            </a:p>
          </p:txBody>
        </p:sp>
        <p:grpSp>
          <p:nvGrpSpPr>
            <p:cNvPr id="48" name="Group 47">
              <a:extLst>
                <a:ext uri="{FF2B5EF4-FFF2-40B4-BE49-F238E27FC236}">
                  <a16:creationId xmlns:a16="http://schemas.microsoft.com/office/drawing/2014/main" id="{A02E09A1-0722-6D4D-90B7-0EE5C617DA59}"/>
                </a:ext>
              </a:extLst>
            </p:cNvPr>
            <p:cNvGrpSpPr/>
            <p:nvPr/>
          </p:nvGrpSpPr>
          <p:grpSpPr>
            <a:xfrm>
              <a:off x="4892916" y="682602"/>
              <a:ext cx="3867415" cy="2707756"/>
              <a:chOff x="4863014" y="456643"/>
              <a:chExt cx="4080570" cy="2856995"/>
            </a:xfrm>
          </p:grpSpPr>
          <p:grpSp>
            <p:nvGrpSpPr>
              <p:cNvPr id="51" name="Group 50">
                <a:extLst>
                  <a:ext uri="{FF2B5EF4-FFF2-40B4-BE49-F238E27FC236}">
                    <a16:creationId xmlns:a16="http://schemas.microsoft.com/office/drawing/2014/main" id="{AA8CCED9-52D5-E14F-883A-97D9BAFA09B2}"/>
                  </a:ext>
                </a:extLst>
              </p:cNvPr>
              <p:cNvGrpSpPr/>
              <p:nvPr/>
            </p:nvGrpSpPr>
            <p:grpSpPr>
              <a:xfrm>
                <a:off x="4863014" y="456643"/>
                <a:ext cx="4080570" cy="2856995"/>
                <a:chOff x="346899" y="649475"/>
                <a:chExt cx="4080570" cy="2856995"/>
              </a:xfrm>
            </p:grpSpPr>
            <p:sp>
              <p:nvSpPr>
                <p:cNvPr id="54" name="TextBox 53">
                  <a:extLst>
                    <a:ext uri="{FF2B5EF4-FFF2-40B4-BE49-F238E27FC236}">
                      <a16:creationId xmlns:a16="http://schemas.microsoft.com/office/drawing/2014/main" id="{BB4D931C-FED8-434C-8C71-9069F71EAAD7}"/>
                    </a:ext>
                  </a:extLst>
                </p:cNvPr>
                <p:cNvSpPr txBox="1"/>
                <p:nvPr/>
              </p:nvSpPr>
              <p:spPr>
                <a:xfrm>
                  <a:off x="2179328" y="649475"/>
                  <a:ext cx="336917" cy="422162"/>
                </a:xfrm>
                <a:prstGeom prst="rect">
                  <a:avLst/>
                </a:prstGeom>
                <a:noFill/>
                <a:ln>
                  <a:noFill/>
                </a:ln>
              </p:spPr>
              <p:txBody>
                <a:bodyPr wrap="none" rtlCol="0">
                  <a:spAutoFit/>
                </a:bodyPr>
                <a:lstStyle/>
                <a:p>
                  <a:r>
                    <a:rPr lang="en-US" sz="2000" dirty="0"/>
                    <a:t>d</a:t>
                  </a:r>
                </a:p>
              </p:txBody>
            </p:sp>
            <p:sp>
              <p:nvSpPr>
                <p:cNvPr id="55" name="TextBox 54">
                  <a:extLst>
                    <a:ext uri="{FF2B5EF4-FFF2-40B4-BE49-F238E27FC236}">
                      <a16:creationId xmlns:a16="http://schemas.microsoft.com/office/drawing/2014/main" id="{83FA249C-4FC9-7C49-BF37-AE41876A3F49}"/>
                    </a:ext>
                  </a:extLst>
                </p:cNvPr>
                <p:cNvSpPr txBox="1"/>
                <p:nvPr/>
              </p:nvSpPr>
              <p:spPr>
                <a:xfrm>
                  <a:off x="1803296" y="2016647"/>
                  <a:ext cx="389850" cy="430887"/>
                </a:xfrm>
                <a:prstGeom prst="rect">
                  <a:avLst/>
                </a:prstGeom>
                <a:noFill/>
                <a:ln>
                  <a:noFill/>
                </a:ln>
              </p:spPr>
              <p:txBody>
                <a:bodyPr wrap="none" rtlCol="0">
                  <a:spAutoFit/>
                </a:bodyPr>
                <a:lstStyle/>
                <a:p>
                  <a:r>
                    <a:rPr lang="en-US" sz="2000" dirty="0"/>
                    <a:t>a’</a:t>
                  </a:r>
                </a:p>
              </p:txBody>
            </p:sp>
            <p:sp>
              <p:nvSpPr>
                <p:cNvPr id="56" name="TextBox 55">
                  <a:extLst>
                    <a:ext uri="{FF2B5EF4-FFF2-40B4-BE49-F238E27FC236}">
                      <a16:creationId xmlns:a16="http://schemas.microsoft.com/office/drawing/2014/main" id="{1FB58C60-B1FC-624B-97DE-A633BC2FF02C}"/>
                    </a:ext>
                  </a:extLst>
                </p:cNvPr>
                <p:cNvSpPr txBox="1"/>
                <p:nvPr/>
              </p:nvSpPr>
              <p:spPr>
                <a:xfrm>
                  <a:off x="2605265" y="2016647"/>
                  <a:ext cx="336917" cy="422162"/>
                </a:xfrm>
                <a:prstGeom prst="rect">
                  <a:avLst/>
                </a:prstGeom>
                <a:noFill/>
                <a:ln>
                  <a:noFill/>
                </a:ln>
              </p:spPr>
              <p:txBody>
                <a:bodyPr wrap="none" rtlCol="0">
                  <a:spAutoFit/>
                </a:bodyPr>
                <a:lstStyle/>
                <a:p>
                  <a:r>
                    <a:rPr lang="en-US" sz="2000" dirty="0"/>
                    <a:t>b</a:t>
                  </a:r>
                </a:p>
              </p:txBody>
            </p:sp>
            <p:sp>
              <p:nvSpPr>
                <p:cNvPr id="57" name="TextBox 56">
                  <a:extLst>
                    <a:ext uri="{FF2B5EF4-FFF2-40B4-BE49-F238E27FC236}">
                      <a16:creationId xmlns:a16="http://schemas.microsoft.com/office/drawing/2014/main" id="{AF70C3AB-EB10-C84D-A712-E6F832122DE2}"/>
                    </a:ext>
                  </a:extLst>
                </p:cNvPr>
                <p:cNvSpPr txBox="1"/>
                <p:nvPr/>
              </p:nvSpPr>
              <p:spPr>
                <a:xfrm>
                  <a:off x="3755892" y="1773482"/>
                  <a:ext cx="402674" cy="430887"/>
                </a:xfrm>
                <a:prstGeom prst="rect">
                  <a:avLst/>
                </a:prstGeom>
                <a:noFill/>
                <a:ln>
                  <a:noFill/>
                </a:ln>
              </p:spPr>
              <p:txBody>
                <a:bodyPr wrap="none" rtlCol="0">
                  <a:spAutoFit/>
                </a:bodyPr>
                <a:lstStyle/>
                <a:p>
                  <a:r>
                    <a:rPr lang="en-US" sz="2000" dirty="0"/>
                    <a:t>b’</a:t>
                  </a:r>
                </a:p>
              </p:txBody>
            </p:sp>
            <p:sp>
              <p:nvSpPr>
                <p:cNvPr id="58" name="TextBox 57">
                  <a:extLst>
                    <a:ext uri="{FF2B5EF4-FFF2-40B4-BE49-F238E27FC236}">
                      <a16:creationId xmlns:a16="http://schemas.microsoft.com/office/drawing/2014/main" id="{1FD0D860-D75C-9242-B03E-32F620904781}"/>
                    </a:ext>
                  </a:extLst>
                </p:cNvPr>
                <p:cNvSpPr txBox="1"/>
                <p:nvPr/>
              </p:nvSpPr>
              <p:spPr>
                <a:xfrm>
                  <a:off x="2193755" y="2762547"/>
                  <a:ext cx="309856" cy="422162"/>
                </a:xfrm>
                <a:prstGeom prst="rect">
                  <a:avLst/>
                </a:prstGeom>
                <a:noFill/>
                <a:ln>
                  <a:noFill/>
                </a:ln>
              </p:spPr>
              <p:txBody>
                <a:bodyPr wrap="none" rtlCol="0">
                  <a:spAutoFit/>
                </a:bodyPr>
                <a:lstStyle/>
                <a:p>
                  <a:r>
                    <a:rPr lang="en-US" sz="2000" dirty="0"/>
                    <a:t>c</a:t>
                  </a:r>
                </a:p>
              </p:txBody>
            </p:sp>
            <p:sp>
              <p:nvSpPr>
                <p:cNvPr id="59" name="Rectangle 58">
                  <a:extLst>
                    <a:ext uri="{FF2B5EF4-FFF2-40B4-BE49-F238E27FC236}">
                      <a16:creationId xmlns:a16="http://schemas.microsoft.com/office/drawing/2014/main" id="{03A87901-CD87-6345-9CC0-4DAA04A1F7FC}"/>
                    </a:ext>
                  </a:extLst>
                </p:cNvPr>
                <p:cNvSpPr/>
                <p:nvPr/>
              </p:nvSpPr>
              <p:spPr>
                <a:xfrm>
                  <a:off x="530698" y="70971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solidFill>
                      <a:schemeClr val="tx1"/>
                    </a:solidFill>
                  </a:endParaRPr>
                </a:p>
              </p:txBody>
            </p:sp>
            <p:sp>
              <p:nvSpPr>
                <p:cNvPr id="60" name="Rectangle 59">
                  <a:extLst>
                    <a:ext uri="{FF2B5EF4-FFF2-40B4-BE49-F238E27FC236}">
                      <a16:creationId xmlns:a16="http://schemas.microsoft.com/office/drawing/2014/main" id="{57EACFC5-76A8-6747-8E90-64929E1775F3}"/>
                    </a:ext>
                  </a:extLst>
                </p:cNvPr>
                <p:cNvSpPr/>
                <p:nvPr/>
              </p:nvSpPr>
              <p:spPr>
                <a:xfrm>
                  <a:off x="2691766" y="70971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61" name="Rectangle 60">
                  <a:extLst>
                    <a:ext uri="{FF2B5EF4-FFF2-40B4-BE49-F238E27FC236}">
                      <a16:creationId xmlns:a16="http://schemas.microsoft.com/office/drawing/2014/main" id="{06855FC0-B556-1F49-B40B-F4F2AC6361F6}"/>
                    </a:ext>
                  </a:extLst>
                </p:cNvPr>
                <p:cNvSpPr/>
                <p:nvPr/>
              </p:nvSpPr>
              <p:spPr>
                <a:xfrm>
                  <a:off x="346899" y="278724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62" name="Rectangle 61">
                  <a:extLst>
                    <a:ext uri="{FF2B5EF4-FFF2-40B4-BE49-F238E27FC236}">
                      <a16:creationId xmlns:a16="http://schemas.microsoft.com/office/drawing/2014/main" id="{71B11D4E-86DC-B143-8684-4ADEAB6F8CE7}"/>
                    </a:ext>
                  </a:extLst>
                </p:cNvPr>
                <p:cNvSpPr/>
                <p:nvPr/>
              </p:nvSpPr>
              <p:spPr>
                <a:xfrm>
                  <a:off x="2988611" y="2787248"/>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63" name="Straight Arrow Connector 62">
                  <a:extLst>
                    <a:ext uri="{FF2B5EF4-FFF2-40B4-BE49-F238E27FC236}">
                      <a16:creationId xmlns:a16="http://schemas.microsoft.com/office/drawing/2014/main" id="{EBEB477B-7377-034B-97E8-0E5D1DEF9ED0}"/>
                    </a:ext>
                  </a:extLst>
                </p:cNvPr>
                <p:cNvCxnSpPr>
                  <a:cxnSpLocks/>
                </p:cNvCxnSpPr>
                <p:nvPr/>
              </p:nvCxnSpPr>
              <p:spPr>
                <a:xfrm flipV="1">
                  <a:off x="613573" y="1428940"/>
                  <a:ext cx="754187" cy="1358309"/>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623D6CAA-9311-7145-875A-349C2FB62438}"/>
                    </a:ext>
                  </a:extLst>
                </p:cNvPr>
                <p:cNvSpPr txBox="1"/>
                <p:nvPr/>
              </p:nvSpPr>
              <p:spPr>
                <a:xfrm>
                  <a:off x="671348" y="1773482"/>
                  <a:ext cx="325079" cy="422162"/>
                </a:xfrm>
                <a:prstGeom prst="rect">
                  <a:avLst/>
                </a:prstGeom>
                <a:noFill/>
                <a:ln>
                  <a:noFill/>
                </a:ln>
              </p:spPr>
              <p:txBody>
                <a:bodyPr wrap="none" rtlCol="0">
                  <a:spAutoFit/>
                </a:bodyPr>
                <a:lstStyle/>
                <a:p>
                  <a:r>
                    <a:rPr lang="en-US" sz="2000" dirty="0"/>
                    <a:t>a</a:t>
                  </a:r>
                </a:p>
              </p:txBody>
            </p:sp>
            <p:cxnSp>
              <p:nvCxnSpPr>
                <p:cNvPr id="65" name="Straight Arrow Connector 64">
                  <a:extLst>
                    <a:ext uri="{FF2B5EF4-FFF2-40B4-BE49-F238E27FC236}">
                      <a16:creationId xmlns:a16="http://schemas.microsoft.com/office/drawing/2014/main" id="{33F7F9B8-8C60-8648-88BE-3BDC595AE6B6}"/>
                    </a:ext>
                  </a:extLst>
                </p:cNvPr>
                <p:cNvCxnSpPr>
                  <a:cxnSpLocks/>
                </p:cNvCxnSpPr>
                <p:nvPr/>
              </p:nvCxnSpPr>
              <p:spPr>
                <a:xfrm flipV="1">
                  <a:off x="1780578" y="1428940"/>
                  <a:ext cx="925126" cy="138409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2D397E1F-2E86-CC41-A2DD-2523A59AAE59}"/>
                    </a:ext>
                  </a:extLst>
                </p:cNvPr>
                <p:cNvCxnSpPr>
                  <a:cxnSpLocks/>
                </p:cNvCxnSpPr>
                <p:nvPr/>
              </p:nvCxnSpPr>
              <p:spPr>
                <a:xfrm>
                  <a:off x="1953688" y="1428940"/>
                  <a:ext cx="1060850" cy="135830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9ED03665-AC8C-B043-A9B9-644A9304B7FB}"/>
                    </a:ext>
                  </a:extLst>
                </p:cNvPr>
                <p:cNvCxnSpPr>
                  <a:cxnSpLocks/>
                  <a:stCxn id="60" idx="2"/>
                </p:cNvCxnSpPr>
                <p:nvPr/>
              </p:nvCxnSpPr>
              <p:spPr>
                <a:xfrm>
                  <a:off x="3411195" y="1428940"/>
                  <a:ext cx="695594" cy="1358308"/>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DB61BC89-9998-6149-A86E-CC8D04DA9CE9}"/>
                    </a:ext>
                  </a:extLst>
                </p:cNvPr>
                <p:cNvCxnSpPr>
                  <a:cxnSpLocks/>
                  <a:endCxn id="60" idx="1"/>
                </p:cNvCxnSpPr>
                <p:nvPr/>
              </p:nvCxnSpPr>
              <p:spPr>
                <a:xfrm>
                  <a:off x="1967846" y="1061496"/>
                  <a:ext cx="723920" cy="7834"/>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86E42FF7-59D8-1744-BE91-C8DD8EECBB75}"/>
                    </a:ext>
                  </a:extLst>
                </p:cNvPr>
                <p:cNvCxnSpPr>
                  <a:cxnSpLocks/>
                  <a:endCxn id="62" idx="1"/>
                </p:cNvCxnSpPr>
                <p:nvPr/>
              </p:nvCxnSpPr>
              <p:spPr>
                <a:xfrm>
                  <a:off x="1803296" y="3142941"/>
                  <a:ext cx="1185315" cy="391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52" name="TextBox 51">
                <a:extLst>
                  <a:ext uri="{FF2B5EF4-FFF2-40B4-BE49-F238E27FC236}">
                    <a16:creationId xmlns:a16="http://schemas.microsoft.com/office/drawing/2014/main" id="{E5330D49-D8FE-1243-8D5D-2A2267EC8791}"/>
                  </a:ext>
                </a:extLst>
              </p:cNvPr>
              <p:cNvSpPr txBox="1"/>
              <p:nvPr/>
            </p:nvSpPr>
            <p:spPr>
              <a:xfrm>
                <a:off x="4963490" y="698617"/>
                <a:ext cx="1605504" cy="276999"/>
              </a:xfrm>
              <a:prstGeom prst="rect">
                <a:avLst/>
              </a:prstGeom>
              <a:noFill/>
              <a:ln>
                <a:noFill/>
              </a:ln>
            </p:spPr>
            <p:txBody>
              <a:bodyPr wrap="square" rtlCol="0">
                <a:spAutoFit/>
              </a:bodyPr>
              <a:lstStyle/>
              <a:p>
                <a:pPr algn="ctr"/>
                <a:endParaRPr lang="en-US" sz="1200" dirty="0"/>
              </a:p>
            </p:txBody>
          </p:sp>
        </p:grpSp>
        <p:sp>
          <p:nvSpPr>
            <p:cNvPr id="71" name="Rectangle 70">
              <a:extLst>
                <a:ext uri="{FF2B5EF4-FFF2-40B4-BE49-F238E27FC236}">
                  <a16:creationId xmlns:a16="http://schemas.microsoft.com/office/drawing/2014/main" id="{A2466AD4-C108-714F-A237-8069F92DA865}"/>
                </a:ext>
              </a:extLst>
            </p:cNvPr>
            <p:cNvSpPr/>
            <p:nvPr/>
          </p:nvSpPr>
          <p:spPr>
            <a:xfrm>
              <a:off x="4969491" y="2739693"/>
              <a:ext cx="1193107" cy="658578"/>
            </a:xfrm>
            <a:prstGeom prst="rect">
              <a:avLst/>
            </a:prstGeom>
          </p:spPr>
          <p:txBody>
            <a:bodyPr wrap="square">
              <a:spAutoFit/>
            </a:bodyPr>
            <a:lstStyle/>
            <a:p>
              <a:pPr algn="ctr">
                <a:lnSpc>
                  <a:spcPts val="1140"/>
                </a:lnSpc>
              </a:pPr>
              <a:r>
                <a:rPr lang="en-US" sz="1100" dirty="0"/>
                <a:t>X1. Partial-</a:t>
              </a:r>
              <a:r>
                <a:rPr lang="en-CA" sz="1100" dirty="0"/>
                <a:t>BF</a:t>
              </a:r>
              <a:endParaRPr lang="en-US" sz="1100" dirty="0"/>
            </a:p>
            <a:p>
              <a:pPr algn="ctr">
                <a:lnSpc>
                  <a:spcPts val="1140"/>
                </a:lnSpc>
              </a:pPr>
              <a:r>
                <a:rPr lang="en-US" sz="1100" dirty="0"/>
                <a:t>X2. </a:t>
              </a:r>
              <a:r>
                <a:rPr lang="en-CA" sz="1100" dirty="0"/>
                <a:t>Non-BF </a:t>
              </a:r>
            </a:p>
            <a:p>
              <a:pPr algn="ctr">
                <a:lnSpc>
                  <a:spcPts val="1140"/>
                </a:lnSpc>
              </a:pPr>
              <a:r>
                <a:rPr lang="en-US" sz="1100" dirty="0"/>
                <a:t>vs </a:t>
              </a:r>
              <a:r>
                <a:rPr lang="en-CA" sz="1100" dirty="0"/>
                <a:t>Exclusive-BF</a:t>
              </a:r>
              <a:endParaRPr lang="en-US" sz="1100" dirty="0"/>
            </a:p>
            <a:p>
              <a:pPr algn="ctr">
                <a:lnSpc>
                  <a:spcPts val="1140"/>
                </a:lnSpc>
              </a:pPr>
              <a:r>
                <a:rPr lang="en-US" sz="1100" dirty="0"/>
                <a:t>    (reference)</a:t>
              </a:r>
              <a:r>
                <a:rPr lang="en-CA" sz="1100" dirty="0"/>
                <a:t> </a:t>
              </a:r>
              <a:endParaRPr lang="en-US" sz="1100" dirty="0"/>
            </a:p>
          </p:txBody>
        </p:sp>
        <p:sp>
          <p:nvSpPr>
            <p:cNvPr id="96" name="Rectangle 95">
              <a:extLst>
                <a:ext uri="{FF2B5EF4-FFF2-40B4-BE49-F238E27FC236}">
                  <a16:creationId xmlns:a16="http://schemas.microsoft.com/office/drawing/2014/main" id="{A6E09435-4B4F-6244-8F55-70B55F327D04}"/>
                </a:ext>
              </a:extLst>
            </p:cNvPr>
            <p:cNvSpPr/>
            <p:nvPr/>
          </p:nvSpPr>
          <p:spPr>
            <a:xfrm>
              <a:off x="552472" y="335665"/>
              <a:ext cx="356188" cy="400110"/>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A</a:t>
              </a:r>
              <a:endParaRPr lang="en-US" sz="2000" dirty="0"/>
            </a:p>
          </p:txBody>
        </p:sp>
        <p:sp>
          <p:nvSpPr>
            <p:cNvPr id="97" name="Rectangle 96">
              <a:extLst>
                <a:ext uri="{FF2B5EF4-FFF2-40B4-BE49-F238E27FC236}">
                  <a16:creationId xmlns:a16="http://schemas.microsoft.com/office/drawing/2014/main" id="{106A8130-8855-3A44-9194-3588C6655482}"/>
                </a:ext>
              </a:extLst>
            </p:cNvPr>
            <p:cNvSpPr/>
            <p:nvPr/>
          </p:nvSpPr>
          <p:spPr>
            <a:xfrm>
              <a:off x="4787238" y="335665"/>
              <a:ext cx="356188" cy="400110"/>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B</a:t>
              </a:r>
              <a:endParaRPr lang="en-US" sz="2000" dirty="0"/>
            </a:p>
          </p:txBody>
        </p:sp>
        <p:sp>
          <p:nvSpPr>
            <p:cNvPr id="98" name="Rectangle 97">
              <a:extLst>
                <a:ext uri="{FF2B5EF4-FFF2-40B4-BE49-F238E27FC236}">
                  <a16:creationId xmlns:a16="http://schemas.microsoft.com/office/drawing/2014/main" id="{BB9E2714-746C-8E49-915C-8E083F40BC5F}"/>
                </a:ext>
              </a:extLst>
            </p:cNvPr>
            <p:cNvSpPr/>
            <p:nvPr/>
          </p:nvSpPr>
          <p:spPr>
            <a:xfrm>
              <a:off x="545372" y="3512176"/>
              <a:ext cx="370614" cy="400110"/>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C</a:t>
              </a:r>
              <a:endParaRPr lang="en-US" sz="2000" dirty="0"/>
            </a:p>
          </p:txBody>
        </p:sp>
        <p:sp>
          <p:nvSpPr>
            <p:cNvPr id="99" name="Rectangle 98">
              <a:extLst>
                <a:ext uri="{FF2B5EF4-FFF2-40B4-BE49-F238E27FC236}">
                  <a16:creationId xmlns:a16="http://schemas.microsoft.com/office/drawing/2014/main" id="{DCABBD2B-F1DF-F043-95DD-67516607FCAE}"/>
                </a:ext>
              </a:extLst>
            </p:cNvPr>
            <p:cNvSpPr/>
            <p:nvPr/>
          </p:nvSpPr>
          <p:spPr>
            <a:xfrm>
              <a:off x="7436301" y="2728539"/>
              <a:ext cx="1286119" cy="626583"/>
            </a:xfrm>
            <a:prstGeom prst="rect">
              <a:avLst/>
            </a:prstGeom>
          </p:spPr>
          <p:txBody>
            <a:bodyPr wrap="square">
              <a:spAutoFit/>
            </a:bodyPr>
            <a:lstStyle/>
            <a:p>
              <a:pPr algn="ctr">
                <a:lnSpc>
                  <a:spcPct val="150000"/>
                </a:lnSpc>
              </a:pPr>
              <a:r>
                <a:rPr lang="en-US" sz="1100" dirty="0"/>
                <a:t>Infant fecal </a:t>
              </a:r>
              <a:r>
                <a:rPr lang="en-US" sz="1100" dirty="0" err="1"/>
                <a:t>SIgA</a:t>
              </a:r>
              <a:endParaRPr lang="en-US" sz="1100" dirty="0"/>
            </a:p>
            <a:p>
              <a:pPr algn="ctr">
                <a:lnSpc>
                  <a:spcPct val="150000"/>
                </a:lnSpc>
              </a:pPr>
              <a:r>
                <a:rPr lang="en-US" sz="1100" dirty="0"/>
                <a:t>at 3 months</a:t>
              </a:r>
            </a:p>
          </p:txBody>
        </p:sp>
        <p:grpSp>
          <p:nvGrpSpPr>
            <p:cNvPr id="102" name="Group 101">
              <a:extLst>
                <a:ext uri="{FF2B5EF4-FFF2-40B4-BE49-F238E27FC236}">
                  <a16:creationId xmlns:a16="http://schemas.microsoft.com/office/drawing/2014/main" id="{4FD31F8B-966C-444C-AD64-78FD7EB8FCF0}"/>
                </a:ext>
              </a:extLst>
            </p:cNvPr>
            <p:cNvGrpSpPr/>
            <p:nvPr/>
          </p:nvGrpSpPr>
          <p:grpSpPr>
            <a:xfrm>
              <a:off x="4774938" y="3674091"/>
              <a:ext cx="4047066" cy="2722361"/>
              <a:chOff x="2467372" y="3760864"/>
              <a:chExt cx="4270123" cy="2872405"/>
            </a:xfrm>
          </p:grpSpPr>
          <p:sp>
            <p:nvSpPr>
              <p:cNvPr id="95" name="Rectangle 94">
                <a:extLst>
                  <a:ext uri="{FF2B5EF4-FFF2-40B4-BE49-F238E27FC236}">
                    <a16:creationId xmlns:a16="http://schemas.microsoft.com/office/drawing/2014/main" id="{3C308D82-D736-AE40-9B43-50B357CFB122}"/>
                  </a:ext>
                </a:extLst>
              </p:cNvPr>
              <p:cNvSpPr/>
              <p:nvPr/>
            </p:nvSpPr>
            <p:spPr>
              <a:xfrm>
                <a:off x="2467372" y="5934808"/>
                <a:ext cx="1786513" cy="698461"/>
              </a:xfrm>
              <a:prstGeom prst="rect">
                <a:avLst/>
              </a:prstGeom>
            </p:spPr>
            <p:txBody>
              <a:bodyPr wrap="square">
                <a:spAutoFit/>
              </a:bodyPr>
              <a:lstStyle/>
              <a:p>
                <a:pPr algn="ctr">
                  <a:lnSpc>
                    <a:spcPts val="1140"/>
                  </a:lnSpc>
                </a:pPr>
                <a:r>
                  <a:rPr lang="en-US" sz="1100" dirty="0"/>
                  <a:t>X1. 3 to </a:t>
                </a:r>
                <a:r>
                  <a:rPr lang="en-CA" sz="1100" dirty="0"/>
                  <a:t>&lt;</a:t>
                </a:r>
                <a:r>
                  <a:rPr lang="en-US" sz="1100" dirty="0"/>
                  <a:t>12 </a:t>
                </a:r>
                <a:r>
                  <a:rPr lang="en-CA" sz="1100" dirty="0"/>
                  <a:t>month-BF</a:t>
                </a:r>
                <a:endParaRPr lang="en-US" sz="1100" dirty="0"/>
              </a:p>
              <a:p>
                <a:pPr algn="ctr">
                  <a:lnSpc>
                    <a:spcPts val="1140"/>
                  </a:lnSpc>
                </a:pPr>
                <a:r>
                  <a:rPr lang="en-US" sz="1100" dirty="0"/>
                  <a:t>X2.</a:t>
                </a:r>
                <a:r>
                  <a:rPr lang="en-CA" sz="1100" dirty="0"/>
                  <a:t> &lt;</a:t>
                </a:r>
                <a:r>
                  <a:rPr lang="en-US" sz="1100" dirty="0"/>
                  <a:t>3 </a:t>
                </a:r>
                <a:r>
                  <a:rPr lang="en-CA" sz="1100" dirty="0"/>
                  <a:t>month-BF</a:t>
                </a:r>
              </a:p>
              <a:p>
                <a:pPr algn="ctr">
                  <a:lnSpc>
                    <a:spcPts val="1140"/>
                  </a:lnSpc>
                </a:pPr>
                <a:r>
                  <a:rPr lang="en-US" sz="1100" dirty="0"/>
                  <a:t>vs </a:t>
                </a:r>
                <a:r>
                  <a:rPr lang="en-CA" sz="1100" dirty="0"/>
                  <a:t>≥12 month-BF</a:t>
                </a:r>
                <a:endParaRPr lang="en-US" sz="1100" dirty="0"/>
              </a:p>
              <a:p>
                <a:pPr algn="ctr">
                  <a:lnSpc>
                    <a:spcPts val="1140"/>
                  </a:lnSpc>
                </a:pPr>
                <a:r>
                  <a:rPr lang="en-US" sz="1100" dirty="0"/>
                  <a:t>    (reference)</a:t>
                </a:r>
                <a:r>
                  <a:rPr lang="en-CA" sz="1100" dirty="0"/>
                  <a:t> </a:t>
                </a:r>
                <a:endParaRPr lang="en-US" sz="1100" dirty="0"/>
              </a:p>
            </p:txBody>
          </p:sp>
          <p:grpSp>
            <p:nvGrpSpPr>
              <p:cNvPr id="101" name="Group 100">
                <a:extLst>
                  <a:ext uri="{FF2B5EF4-FFF2-40B4-BE49-F238E27FC236}">
                    <a16:creationId xmlns:a16="http://schemas.microsoft.com/office/drawing/2014/main" id="{DBAAFC83-5B1A-C24B-AB20-D5FA7BB484B4}"/>
                  </a:ext>
                </a:extLst>
              </p:cNvPr>
              <p:cNvGrpSpPr/>
              <p:nvPr/>
            </p:nvGrpSpPr>
            <p:grpSpPr>
              <a:xfrm>
                <a:off x="2623960" y="3760864"/>
                <a:ext cx="4113535" cy="2856995"/>
                <a:chOff x="2623960" y="3760864"/>
                <a:chExt cx="4113535" cy="2856995"/>
              </a:xfrm>
            </p:grpSpPr>
            <p:grpSp>
              <p:nvGrpSpPr>
                <p:cNvPr id="73" name="Group 72">
                  <a:extLst>
                    <a:ext uri="{FF2B5EF4-FFF2-40B4-BE49-F238E27FC236}">
                      <a16:creationId xmlns:a16="http://schemas.microsoft.com/office/drawing/2014/main" id="{3DFD4AB0-269D-2E4A-A91D-05F7C795283A}"/>
                    </a:ext>
                  </a:extLst>
                </p:cNvPr>
                <p:cNvGrpSpPr/>
                <p:nvPr/>
              </p:nvGrpSpPr>
              <p:grpSpPr>
                <a:xfrm>
                  <a:off x="2623960" y="3760864"/>
                  <a:ext cx="4113535" cy="2856995"/>
                  <a:chOff x="4830049" y="456643"/>
                  <a:chExt cx="4113535" cy="2856995"/>
                </a:xfrm>
              </p:grpSpPr>
              <p:grpSp>
                <p:nvGrpSpPr>
                  <p:cNvPr id="75" name="Group 74">
                    <a:extLst>
                      <a:ext uri="{FF2B5EF4-FFF2-40B4-BE49-F238E27FC236}">
                        <a16:creationId xmlns:a16="http://schemas.microsoft.com/office/drawing/2014/main" id="{03115BA2-5CC5-1841-B336-FE44CE68CEB9}"/>
                      </a:ext>
                    </a:extLst>
                  </p:cNvPr>
                  <p:cNvGrpSpPr/>
                  <p:nvPr/>
                </p:nvGrpSpPr>
                <p:grpSpPr>
                  <a:xfrm>
                    <a:off x="4830049" y="456643"/>
                    <a:ext cx="4113535" cy="2856995"/>
                    <a:chOff x="313934" y="649475"/>
                    <a:chExt cx="4113535" cy="2856995"/>
                  </a:xfrm>
                </p:grpSpPr>
                <p:sp>
                  <p:nvSpPr>
                    <p:cNvPr id="78" name="TextBox 77">
                      <a:extLst>
                        <a:ext uri="{FF2B5EF4-FFF2-40B4-BE49-F238E27FC236}">
                          <a16:creationId xmlns:a16="http://schemas.microsoft.com/office/drawing/2014/main" id="{01C39075-9AE1-D340-9A3E-A043D6A72A2B}"/>
                        </a:ext>
                      </a:extLst>
                    </p:cNvPr>
                    <p:cNvSpPr txBox="1"/>
                    <p:nvPr/>
                  </p:nvSpPr>
                  <p:spPr>
                    <a:xfrm>
                      <a:off x="2179328" y="649475"/>
                      <a:ext cx="336917" cy="422162"/>
                    </a:xfrm>
                    <a:prstGeom prst="rect">
                      <a:avLst/>
                    </a:prstGeom>
                    <a:noFill/>
                    <a:ln>
                      <a:noFill/>
                    </a:ln>
                  </p:spPr>
                  <p:txBody>
                    <a:bodyPr wrap="none" rtlCol="0">
                      <a:spAutoFit/>
                    </a:bodyPr>
                    <a:lstStyle/>
                    <a:p>
                      <a:r>
                        <a:rPr lang="en-US" sz="2000" dirty="0"/>
                        <a:t>d</a:t>
                      </a:r>
                    </a:p>
                  </p:txBody>
                </p:sp>
                <p:sp>
                  <p:nvSpPr>
                    <p:cNvPr id="79" name="TextBox 78">
                      <a:extLst>
                        <a:ext uri="{FF2B5EF4-FFF2-40B4-BE49-F238E27FC236}">
                          <a16:creationId xmlns:a16="http://schemas.microsoft.com/office/drawing/2014/main" id="{AAA85314-44BC-9B4F-A693-420749D2A5BB}"/>
                        </a:ext>
                      </a:extLst>
                    </p:cNvPr>
                    <p:cNvSpPr txBox="1"/>
                    <p:nvPr/>
                  </p:nvSpPr>
                  <p:spPr>
                    <a:xfrm>
                      <a:off x="1803296" y="2016647"/>
                      <a:ext cx="389850" cy="430887"/>
                    </a:xfrm>
                    <a:prstGeom prst="rect">
                      <a:avLst/>
                    </a:prstGeom>
                    <a:noFill/>
                    <a:ln>
                      <a:noFill/>
                    </a:ln>
                  </p:spPr>
                  <p:txBody>
                    <a:bodyPr wrap="none" rtlCol="0">
                      <a:spAutoFit/>
                    </a:bodyPr>
                    <a:lstStyle/>
                    <a:p>
                      <a:r>
                        <a:rPr lang="en-US" sz="2000" dirty="0"/>
                        <a:t>a’</a:t>
                      </a:r>
                    </a:p>
                  </p:txBody>
                </p:sp>
                <p:sp>
                  <p:nvSpPr>
                    <p:cNvPr id="80" name="TextBox 79">
                      <a:extLst>
                        <a:ext uri="{FF2B5EF4-FFF2-40B4-BE49-F238E27FC236}">
                          <a16:creationId xmlns:a16="http://schemas.microsoft.com/office/drawing/2014/main" id="{C742F06D-E30E-7944-93C2-0E622477133E}"/>
                        </a:ext>
                      </a:extLst>
                    </p:cNvPr>
                    <p:cNvSpPr txBox="1"/>
                    <p:nvPr/>
                  </p:nvSpPr>
                  <p:spPr>
                    <a:xfrm>
                      <a:off x="2605265" y="2016647"/>
                      <a:ext cx="336917" cy="422162"/>
                    </a:xfrm>
                    <a:prstGeom prst="rect">
                      <a:avLst/>
                    </a:prstGeom>
                    <a:noFill/>
                    <a:ln>
                      <a:noFill/>
                    </a:ln>
                  </p:spPr>
                  <p:txBody>
                    <a:bodyPr wrap="none" rtlCol="0">
                      <a:spAutoFit/>
                    </a:bodyPr>
                    <a:lstStyle/>
                    <a:p>
                      <a:r>
                        <a:rPr lang="en-US" sz="2000" dirty="0"/>
                        <a:t>b</a:t>
                      </a:r>
                    </a:p>
                  </p:txBody>
                </p:sp>
                <p:sp>
                  <p:nvSpPr>
                    <p:cNvPr id="81" name="TextBox 80">
                      <a:extLst>
                        <a:ext uri="{FF2B5EF4-FFF2-40B4-BE49-F238E27FC236}">
                          <a16:creationId xmlns:a16="http://schemas.microsoft.com/office/drawing/2014/main" id="{ABC45C3F-203A-0746-B0F4-EDA826F8BC83}"/>
                        </a:ext>
                      </a:extLst>
                    </p:cNvPr>
                    <p:cNvSpPr txBox="1"/>
                    <p:nvPr/>
                  </p:nvSpPr>
                  <p:spPr>
                    <a:xfrm>
                      <a:off x="3755892" y="1773482"/>
                      <a:ext cx="402674" cy="430887"/>
                    </a:xfrm>
                    <a:prstGeom prst="rect">
                      <a:avLst/>
                    </a:prstGeom>
                    <a:noFill/>
                    <a:ln>
                      <a:noFill/>
                    </a:ln>
                  </p:spPr>
                  <p:txBody>
                    <a:bodyPr wrap="none" rtlCol="0">
                      <a:spAutoFit/>
                    </a:bodyPr>
                    <a:lstStyle/>
                    <a:p>
                      <a:r>
                        <a:rPr lang="en-US" sz="2000" dirty="0"/>
                        <a:t>b’</a:t>
                      </a:r>
                    </a:p>
                  </p:txBody>
                </p:sp>
                <p:sp>
                  <p:nvSpPr>
                    <p:cNvPr id="82" name="TextBox 81">
                      <a:extLst>
                        <a:ext uri="{FF2B5EF4-FFF2-40B4-BE49-F238E27FC236}">
                          <a16:creationId xmlns:a16="http://schemas.microsoft.com/office/drawing/2014/main" id="{C9EB7337-7815-7641-8184-F54ECFBA0F63}"/>
                        </a:ext>
                      </a:extLst>
                    </p:cNvPr>
                    <p:cNvSpPr txBox="1"/>
                    <p:nvPr/>
                  </p:nvSpPr>
                  <p:spPr>
                    <a:xfrm>
                      <a:off x="2193755" y="2762547"/>
                      <a:ext cx="309856" cy="422162"/>
                    </a:xfrm>
                    <a:prstGeom prst="rect">
                      <a:avLst/>
                    </a:prstGeom>
                    <a:noFill/>
                    <a:ln>
                      <a:noFill/>
                    </a:ln>
                  </p:spPr>
                  <p:txBody>
                    <a:bodyPr wrap="none" rtlCol="0">
                      <a:spAutoFit/>
                    </a:bodyPr>
                    <a:lstStyle/>
                    <a:p>
                      <a:r>
                        <a:rPr lang="en-US" sz="2000" dirty="0"/>
                        <a:t>c</a:t>
                      </a:r>
                    </a:p>
                  </p:txBody>
                </p:sp>
                <p:sp>
                  <p:nvSpPr>
                    <p:cNvPr id="83" name="Rectangle 82">
                      <a:extLst>
                        <a:ext uri="{FF2B5EF4-FFF2-40B4-BE49-F238E27FC236}">
                          <a16:creationId xmlns:a16="http://schemas.microsoft.com/office/drawing/2014/main" id="{84BE8747-6607-624E-BB40-E97A1D315D32}"/>
                        </a:ext>
                      </a:extLst>
                    </p:cNvPr>
                    <p:cNvSpPr/>
                    <p:nvPr/>
                  </p:nvSpPr>
                  <p:spPr>
                    <a:xfrm>
                      <a:off x="530698" y="70971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solidFill>
                          <a:schemeClr val="tx1"/>
                        </a:solidFill>
                      </a:endParaRPr>
                    </a:p>
                  </p:txBody>
                </p:sp>
                <p:sp>
                  <p:nvSpPr>
                    <p:cNvPr id="84" name="Rectangle 83">
                      <a:extLst>
                        <a:ext uri="{FF2B5EF4-FFF2-40B4-BE49-F238E27FC236}">
                          <a16:creationId xmlns:a16="http://schemas.microsoft.com/office/drawing/2014/main" id="{B88342E7-D68F-674B-BBFB-F7DF452A4154}"/>
                        </a:ext>
                      </a:extLst>
                    </p:cNvPr>
                    <p:cNvSpPr/>
                    <p:nvPr/>
                  </p:nvSpPr>
                  <p:spPr>
                    <a:xfrm>
                      <a:off x="2691766" y="70971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85" name="Rectangle 84">
                      <a:extLst>
                        <a:ext uri="{FF2B5EF4-FFF2-40B4-BE49-F238E27FC236}">
                          <a16:creationId xmlns:a16="http://schemas.microsoft.com/office/drawing/2014/main" id="{C545CDB9-0389-C846-A61B-D3DA36E2AA7D}"/>
                        </a:ext>
                      </a:extLst>
                    </p:cNvPr>
                    <p:cNvSpPr/>
                    <p:nvPr/>
                  </p:nvSpPr>
                  <p:spPr>
                    <a:xfrm>
                      <a:off x="313934" y="2787249"/>
                      <a:ext cx="1471823"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86" name="Rectangle 85">
                      <a:extLst>
                        <a:ext uri="{FF2B5EF4-FFF2-40B4-BE49-F238E27FC236}">
                          <a16:creationId xmlns:a16="http://schemas.microsoft.com/office/drawing/2014/main" id="{4E8BF32B-FEC5-AD4F-B47B-BDC835FCCF59}"/>
                        </a:ext>
                      </a:extLst>
                    </p:cNvPr>
                    <p:cNvSpPr/>
                    <p:nvPr/>
                  </p:nvSpPr>
                  <p:spPr>
                    <a:xfrm>
                      <a:off x="2988611" y="2787248"/>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87" name="Straight Arrow Connector 86">
                      <a:extLst>
                        <a:ext uri="{FF2B5EF4-FFF2-40B4-BE49-F238E27FC236}">
                          <a16:creationId xmlns:a16="http://schemas.microsoft.com/office/drawing/2014/main" id="{6465CA06-7A58-3A45-ACCC-AC9CAA9C801A}"/>
                        </a:ext>
                      </a:extLst>
                    </p:cNvPr>
                    <p:cNvCxnSpPr>
                      <a:cxnSpLocks/>
                    </p:cNvCxnSpPr>
                    <p:nvPr/>
                  </p:nvCxnSpPr>
                  <p:spPr>
                    <a:xfrm flipV="1">
                      <a:off x="613573" y="1428940"/>
                      <a:ext cx="754187" cy="1358309"/>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69FF9AD5-A94A-8144-945C-BB83BEB0C4C6}"/>
                        </a:ext>
                      </a:extLst>
                    </p:cNvPr>
                    <p:cNvSpPr txBox="1"/>
                    <p:nvPr/>
                  </p:nvSpPr>
                  <p:spPr>
                    <a:xfrm>
                      <a:off x="671348" y="1773482"/>
                      <a:ext cx="325079" cy="422162"/>
                    </a:xfrm>
                    <a:prstGeom prst="rect">
                      <a:avLst/>
                    </a:prstGeom>
                    <a:noFill/>
                    <a:ln>
                      <a:noFill/>
                    </a:ln>
                  </p:spPr>
                  <p:txBody>
                    <a:bodyPr wrap="none" rtlCol="0">
                      <a:spAutoFit/>
                    </a:bodyPr>
                    <a:lstStyle/>
                    <a:p>
                      <a:r>
                        <a:rPr lang="en-US" sz="2000" dirty="0"/>
                        <a:t>a</a:t>
                      </a:r>
                    </a:p>
                  </p:txBody>
                </p:sp>
                <p:cxnSp>
                  <p:nvCxnSpPr>
                    <p:cNvPr id="89" name="Straight Arrow Connector 88">
                      <a:extLst>
                        <a:ext uri="{FF2B5EF4-FFF2-40B4-BE49-F238E27FC236}">
                          <a16:creationId xmlns:a16="http://schemas.microsoft.com/office/drawing/2014/main" id="{56D44133-F915-6F48-98ED-97AA093871A0}"/>
                        </a:ext>
                      </a:extLst>
                    </p:cNvPr>
                    <p:cNvCxnSpPr>
                      <a:cxnSpLocks/>
                    </p:cNvCxnSpPr>
                    <p:nvPr/>
                  </p:nvCxnSpPr>
                  <p:spPr>
                    <a:xfrm flipV="1">
                      <a:off x="1780578" y="1428940"/>
                      <a:ext cx="925126" cy="138409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6019A9F2-4D29-964B-A41E-18ADA491FC14}"/>
                        </a:ext>
                      </a:extLst>
                    </p:cNvPr>
                    <p:cNvCxnSpPr>
                      <a:cxnSpLocks/>
                    </p:cNvCxnSpPr>
                    <p:nvPr/>
                  </p:nvCxnSpPr>
                  <p:spPr>
                    <a:xfrm>
                      <a:off x="1953688" y="1428940"/>
                      <a:ext cx="1060850" cy="135830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25D0FAC-29CC-B74E-A8BE-1A47321640C9}"/>
                        </a:ext>
                      </a:extLst>
                    </p:cNvPr>
                    <p:cNvCxnSpPr>
                      <a:cxnSpLocks/>
                      <a:stCxn id="84" idx="2"/>
                    </p:cNvCxnSpPr>
                    <p:nvPr/>
                  </p:nvCxnSpPr>
                  <p:spPr>
                    <a:xfrm>
                      <a:off x="3411195" y="1428940"/>
                      <a:ext cx="695594" cy="1358308"/>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55A6AFEF-FFA2-9848-929C-E42782308160}"/>
                        </a:ext>
                      </a:extLst>
                    </p:cNvPr>
                    <p:cNvCxnSpPr>
                      <a:cxnSpLocks/>
                      <a:endCxn id="84" idx="1"/>
                    </p:cNvCxnSpPr>
                    <p:nvPr/>
                  </p:nvCxnSpPr>
                  <p:spPr>
                    <a:xfrm>
                      <a:off x="1967846" y="1061496"/>
                      <a:ext cx="723920" cy="7834"/>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D2EA284F-3259-DA4B-9A2E-E8B1B7108E3A}"/>
                        </a:ext>
                      </a:extLst>
                    </p:cNvPr>
                    <p:cNvCxnSpPr>
                      <a:cxnSpLocks/>
                      <a:endCxn id="86" idx="1"/>
                    </p:cNvCxnSpPr>
                    <p:nvPr/>
                  </p:nvCxnSpPr>
                  <p:spPr>
                    <a:xfrm>
                      <a:off x="1803296" y="3142941"/>
                      <a:ext cx="1185315" cy="391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76" name="TextBox 75">
                    <a:extLst>
                      <a:ext uri="{FF2B5EF4-FFF2-40B4-BE49-F238E27FC236}">
                        <a16:creationId xmlns:a16="http://schemas.microsoft.com/office/drawing/2014/main" id="{5CAC4056-AA8B-8F4D-A930-0B9ED0148844}"/>
                      </a:ext>
                    </a:extLst>
                  </p:cNvPr>
                  <p:cNvSpPr txBox="1"/>
                  <p:nvPr/>
                </p:nvSpPr>
                <p:spPr>
                  <a:xfrm>
                    <a:off x="4963490" y="698617"/>
                    <a:ext cx="1605504" cy="276999"/>
                  </a:xfrm>
                  <a:prstGeom prst="rect">
                    <a:avLst/>
                  </a:prstGeom>
                  <a:noFill/>
                  <a:ln>
                    <a:noFill/>
                  </a:ln>
                </p:spPr>
                <p:txBody>
                  <a:bodyPr wrap="square" rtlCol="0">
                    <a:spAutoFit/>
                  </a:bodyPr>
                  <a:lstStyle/>
                  <a:p>
                    <a:pPr algn="ctr"/>
                    <a:endParaRPr lang="en-US" sz="1200" dirty="0"/>
                  </a:p>
                </p:txBody>
              </p:sp>
            </p:grpSp>
            <p:sp>
              <p:nvSpPr>
                <p:cNvPr id="100" name="Rectangle 99">
                  <a:extLst>
                    <a:ext uri="{FF2B5EF4-FFF2-40B4-BE49-F238E27FC236}">
                      <a16:creationId xmlns:a16="http://schemas.microsoft.com/office/drawing/2014/main" id="{B35AAB50-4248-AB4C-BFBF-CDDF04052FB8}"/>
                    </a:ext>
                  </a:extLst>
                </p:cNvPr>
                <p:cNvSpPr/>
                <p:nvPr/>
              </p:nvSpPr>
              <p:spPr>
                <a:xfrm>
                  <a:off x="5357512" y="5949413"/>
                  <a:ext cx="1379981" cy="661118"/>
                </a:xfrm>
                <a:prstGeom prst="rect">
                  <a:avLst/>
                </a:prstGeom>
              </p:spPr>
              <p:txBody>
                <a:bodyPr wrap="square">
                  <a:spAutoFit/>
                </a:bodyPr>
                <a:lstStyle/>
                <a:p>
                  <a:pPr algn="ctr">
                    <a:lnSpc>
                      <a:spcPct val="150000"/>
                    </a:lnSpc>
                  </a:pPr>
                  <a:r>
                    <a:rPr lang="en-US" sz="1100" dirty="0"/>
                    <a:t>Infant fecal </a:t>
                  </a:r>
                  <a:r>
                    <a:rPr lang="en-US" sz="1100" dirty="0" err="1"/>
                    <a:t>SIgA</a:t>
                  </a:r>
                  <a:endParaRPr lang="en-US" sz="1100" dirty="0"/>
                </a:p>
                <a:p>
                  <a:pPr algn="ctr">
                    <a:lnSpc>
                      <a:spcPct val="150000"/>
                    </a:lnSpc>
                  </a:pPr>
                  <a:r>
                    <a:rPr lang="en-US" sz="1100" dirty="0"/>
                    <a:t>at 12 months</a:t>
                  </a:r>
                </a:p>
              </p:txBody>
            </p:sp>
          </p:grpSp>
        </p:grpSp>
        <p:grpSp>
          <p:nvGrpSpPr>
            <p:cNvPr id="103" name="Group 102">
              <a:extLst>
                <a:ext uri="{FF2B5EF4-FFF2-40B4-BE49-F238E27FC236}">
                  <a16:creationId xmlns:a16="http://schemas.microsoft.com/office/drawing/2014/main" id="{69586B44-A4AC-F84D-80A8-0291E16644A8}"/>
                </a:ext>
              </a:extLst>
            </p:cNvPr>
            <p:cNvGrpSpPr/>
            <p:nvPr/>
          </p:nvGrpSpPr>
          <p:grpSpPr>
            <a:xfrm>
              <a:off x="730046" y="3633320"/>
              <a:ext cx="3929383" cy="2794158"/>
              <a:chOff x="662567" y="290647"/>
              <a:chExt cx="4145954" cy="2948159"/>
            </a:xfrm>
          </p:grpSpPr>
          <p:grpSp>
            <p:nvGrpSpPr>
              <p:cNvPr id="104" name="Group 103">
                <a:extLst>
                  <a:ext uri="{FF2B5EF4-FFF2-40B4-BE49-F238E27FC236}">
                    <a16:creationId xmlns:a16="http://schemas.microsoft.com/office/drawing/2014/main" id="{7B16EE48-994A-A24C-88E6-07494E56A61A}"/>
                  </a:ext>
                </a:extLst>
              </p:cNvPr>
              <p:cNvGrpSpPr/>
              <p:nvPr/>
            </p:nvGrpSpPr>
            <p:grpSpPr>
              <a:xfrm>
                <a:off x="727951" y="290647"/>
                <a:ext cx="4080570" cy="2948158"/>
                <a:chOff x="4863014" y="456643"/>
                <a:chExt cx="4080570" cy="2948158"/>
              </a:xfrm>
            </p:grpSpPr>
            <p:grpSp>
              <p:nvGrpSpPr>
                <p:cNvPr id="107" name="Group 106">
                  <a:extLst>
                    <a:ext uri="{FF2B5EF4-FFF2-40B4-BE49-F238E27FC236}">
                      <a16:creationId xmlns:a16="http://schemas.microsoft.com/office/drawing/2014/main" id="{22C750E4-CE99-C941-B77C-372EE9615D2C}"/>
                    </a:ext>
                  </a:extLst>
                </p:cNvPr>
                <p:cNvGrpSpPr/>
                <p:nvPr/>
              </p:nvGrpSpPr>
              <p:grpSpPr>
                <a:xfrm>
                  <a:off x="4863014" y="456643"/>
                  <a:ext cx="4080570" cy="2948158"/>
                  <a:chOff x="346899" y="649475"/>
                  <a:chExt cx="4080570" cy="2948158"/>
                </a:xfrm>
              </p:grpSpPr>
              <p:sp>
                <p:nvSpPr>
                  <p:cNvPr id="110" name="TextBox 109">
                    <a:extLst>
                      <a:ext uri="{FF2B5EF4-FFF2-40B4-BE49-F238E27FC236}">
                        <a16:creationId xmlns:a16="http://schemas.microsoft.com/office/drawing/2014/main" id="{942896FB-FDD9-7048-956A-6F4EB631417B}"/>
                      </a:ext>
                    </a:extLst>
                  </p:cNvPr>
                  <p:cNvSpPr txBox="1"/>
                  <p:nvPr/>
                </p:nvSpPr>
                <p:spPr>
                  <a:xfrm>
                    <a:off x="2179328" y="649475"/>
                    <a:ext cx="336917" cy="422162"/>
                  </a:xfrm>
                  <a:prstGeom prst="rect">
                    <a:avLst/>
                  </a:prstGeom>
                  <a:noFill/>
                  <a:ln>
                    <a:noFill/>
                  </a:ln>
                </p:spPr>
                <p:txBody>
                  <a:bodyPr wrap="none" rtlCol="0">
                    <a:spAutoFit/>
                  </a:bodyPr>
                  <a:lstStyle/>
                  <a:p>
                    <a:r>
                      <a:rPr lang="en-US" sz="2000" dirty="0"/>
                      <a:t>d</a:t>
                    </a:r>
                  </a:p>
                </p:txBody>
              </p:sp>
              <p:sp>
                <p:nvSpPr>
                  <p:cNvPr id="111" name="TextBox 110">
                    <a:extLst>
                      <a:ext uri="{FF2B5EF4-FFF2-40B4-BE49-F238E27FC236}">
                        <a16:creationId xmlns:a16="http://schemas.microsoft.com/office/drawing/2014/main" id="{6F060C3C-9048-8342-B613-8DFE9197F36F}"/>
                      </a:ext>
                    </a:extLst>
                  </p:cNvPr>
                  <p:cNvSpPr txBox="1"/>
                  <p:nvPr/>
                </p:nvSpPr>
                <p:spPr>
                  <a:xfrm>
                    <a:off x="1803296" y="2016647"/>
                    <a:ext cx="389849" cy="430887"/>
                  </a:xfrm>
                  <a:prstGeom prst="rect">
                    <a:avLst/>
                  </a:prstGeom>
                  <a:noFill/>
                  <a:ln>
                    <a:noFill/>
                  </a:ln>
                </p:spPr>
                <p:txBody>
                  <a:bodyPr wrap="none" rtlCol="0">
                    <a:spAutoFit/>
                  </a:bodyPr>
                  <a:lstStyle/>
                  <a:p>
                    <a:r>
                      <a:rPr lang="en-US" sz="2000" dirty="0"/>
                      <a:t>a’</a:t>
                    </a:r>
                  </a:p>
                </p:txBody>
              </p:sp>
              <p:sp>
                <p:nvSpPr>
                  <p:cNvPr id="112" name="TextBox 111">
                    <a:extLst>
                      <a:ext uri="{FF2B5EF4-FFF2-40B4-BE49-F238E27FC236}">
                        <a16:creationId xmlns:a16="http://schemas.microsoft.com/office/drawing/2014/main" id="{E4BA3BA0-CF4D-534F-80A5-F56555A0EB5B}"/>
                      </a:ext>
                    </a:extLst>
                  </p:cNvPr>
                  <p:cNvSpPr txBox="1"/>
                  <p:nvPr/>
                </p:nvSpPr>
                <p:spPr>
                  <a:xfrm>
                    <a:off x="2605265" y="2016647"/>
                    <a:ext cx="336917" cy="422162"/>
                  </a:xfrm>
                  <a:prstGeom prst="rect">
                    <a:avLst/>
                  </a:prstGeom>
                  <a:noFill/>
                  <a:ln>
                    <a:noFill/>
                  </a:ln>
                </p:spPr>
                <p:txBody>
                  <a:bodyPr wrap="none" rtlCol="0">
                    <a:spAutoFit/>
                  </a:bodyPr>
                  <a:lstStyle/>
                  <a:p>
                    <a:r>
                      <a:rPr lang="en-US" sz="2000" dirty="0"/>
                      <a:t>b</a:t>
                    </a:r>
                  </a:p>
                </p:txBody>
              </p:sp>
              <p:sp>
                <p:nvSpPr>
                  <p:cNvPr id="113" name="TextBox 112">
                    <a:extLst>
                      <a:ext uri="{FF2B5EF4-FFF2-40B4-BE49-F238E27FC236}">
                        <a16:creationId xmlns:a16="http://schemas.microsoft.com/office/drawing/2014/main" id="{670E6A09-DCF4-E247-B977-EE49E124DE90}"/>
                      </a:ext>
                    </a:extLst>
                  </p:cNvPr>
                  <p:cNvSpPr txBox="1"/>
                  <p:nvPr/>
                </p:nvSpPr>
                <p:spPr>
                  <a:xfrm>
                    <a:off x="3755892" y="1773482"/>
                    <a:ext cx="402674" cy="430887"/>
                  </a:xfrm>
                  <a:prstGeom prst="rect">
                    <a:avLst/>
                  </a:prstGeom>
                  <a:noFill/>
                  <a:ln>
                    <a:noFill/>
                  </a:ln>
                </p:spPr>
                <p:txBody>
                  <a:bodyPr wrap="none" rtlCol="0">
                    <a:spAutoFit/>
                  </a:bodyPr>
                  <a:lstStyle/>
                  <a:p>
                    <a:r>
                      <a:rPr lang="en-US" sz="2000" dirty="0"/>
                      <a:t>b’</a:t>
                    </a:r>
                  </a:p>
                </p:txBody>
              </p:sp>
              <p:sp>
                <p:nvSpPr>
                  <p:cNvPr id="114" name="TextBox 113">
                    <a:extLst>
                      <a:ext uri="{FF2B5EF4-FFF2-40B4-BE49-F238E27FC236}">
                        <a16:creationId xmlns:a16="http://schemas.microsoft.com/office/drawing/2014/main" id="{E1CA777F-0D21-F044-88CC-43362AAB7533}"/>
                      </a:ext>
                    </a:extLst>
                  </p:cNvPr>
                  <p:cNvSpPr txBox="1"/>
                  <p:nvPr/>
                </p:nvSpPr>
                <p:spPr>
                  <a:xfrm>
                    <a:off x="2193755" y="2762547"/>
                    <a:ext cx="309856" cy="422162"/>
                  </a:xfrm>
                  <a:prstGeom prst="rect">
                    <a:avLst/>
                  </a:prstGeom>
                  <a:noFill/>
                  <a:ln>
                    <a:noFill/>
                  </a:ln>
                </p:spPr>
                <p:txBody>
                  <a:bodyPr wrap="none" rtlCol="0">
                    <a:spAutoFit/>
                  </a:bodyPr>
                  <a:lstStyle/>
                  <a:p>
                    <a:r>
                      <a:rPr lang="en-US" sz="2000" dirty="0"/>
                      <a:t>c</a:t>
                    </a:r>
                  </a:p>
                </p:txBody>
              </p:sp>
              <p:sp>
                <p:nvSpPr>
                  <p:cNvPr id="115" name="Rectangle 114">
                    <a:extLst>
                      <a:ext uri="{FF2B5EF4-FFF2-40B4-BE49-F238E27FC236}">
                        <a16:creationId xmlns:a16="http://schemas.microsoft.com/office/drawing/2014/main" id="{44E2C553-0320-B34C-8F5C-65495B742979}"/>
                      </a:ext>
                    </a:extLst>
                  </p:cNvPr>
                  <p:cNvSpPr/>
                  <p:nvPr/>
                </p:nvSpPr>
                <p:spPr>
                  <a:xfrm>
                    <a:off x="530698" y="70971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solidFill>
                        <a:schemeClr val="tx1"/>
                      </a:solidFill>
                    </a:endParaRPr>
                  </a:p>
                </p:txBody>
              </p:sp>
              <p:sp>
                <p:nvSpPr>
                  <p:cNvPr id="116" name="Rectangle 115">
                    <a:extLst>
                      <a:ext uri="{FF2B5EF4-FFF2-40B4-BE49-F238E27FC236}">
                        <a16:creationId xmlns:a16="http://schemas.microsoft.com/office/drawing/2014/main" id="{C0DB6A64-3629-CA40-9BC3-0C93CF2B2869}"/>
                      </a:ext>
                    </a:extLst>
                  </p:cNvPr>
                  <p:cNvSpPr/>
                  <p:nvPr/>
                </p:nvSpPr>
                <p:spPr>
                  <a:xfrm>
                    <a:off x="2691766" y="709719"/>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117" name="Rectangle 116">
                    <a:extLst>
                      <a:ext uri="{FF2B5EF4-FFF2-40B4-BE49-F238E27FC236}">
                        <a16:creationId xmlns:a16="http://schemas.microsoft.com/office/drawing/2014/main" id="{4EAC4984-4E63-5E4E-9901-AB93863C210E}"/>
                      </a:ext>
                    </a:extLst>
                  </p:cNvPr>
                  <p:cNvSpPr/>
                  <p:nvPr/>
                </p:nvSpPr>
                <p:spPr>
                  <a:xfrm>
                    <a:off x="346899" y="2787247"/>
                    <a:ext cx="1438858" cy="810386"/>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sp>
                <p:nvSpPr>
                  <p:cNvPr id="118" name="Rectangle 117">
                    <a:extLst>
                      <a:ext uri="{FF2B5EF4-FFF2-40B4-BE49-F238E27FC236}">
                        <a16:creationId xmlns:a16="http://schemas.microsoft.com/office/drawing/2014/main" id="{CA765650-8EBF-8E4A-97F8-8C6B48A2D72F}"/>
                      </a:ext>
                    </a:extLst>
                  </p:cNvPr>
                  <p:cNvSpPr/>
                  <p:nvPr/>
                </p:nvSpPr>
                <p:spPr>
                  <a:xfrm>
                    <a:off x="2988611" y="2787248"/>
                    <a:ext cx="1438858" cy="719221"/>
                  </a:xfrm>
                  <a:prstGeom prst="rect">
                    <a:avLst/>
                  </a:pr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119" name="Straight Arrow Connector 118">
                    <a:extLst>
                      <a:ext uri="{FF2B5EF4-FFF2-40B4-BE49-F238E27FC236}">
                        <a16:creationId xmlns:a16="http://schemas.microsoft.com/office/drawing/2014/main" id="{0755619D-6A75-794F-A3A3-3D084690522C}"/>
                      </a:ext>
                    </a:extLst>
                  </p:cNvPr>
                  <p:cNvCxnSpPr>
                    <a:cxnSpLocks/>
                  </p:cNvCxnSpPr>
                  <p:nvPr/>
                </p:nvCxnSpPr>
                <p:spPr>
                  <a:xfrm flipV="1">
                    <a:off x="613573" y="1428940"/>
                    <a:ext cx="754187" cy="1358309"/>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896AACC7-2202-0B4B-ACE7-4086CA43E963}"/>
                      </a:ext>
                    </a:extLst>
                  </p:cNvPr>
                  <p:cNvSpPr txBox="1"/>
                  <p:nvPr/>
                </p:nvSpPr>
                <p:spPr>
                  <a:xfrm>
                    <a:off x="671348" y="1773482"/>
                    <a:ext cx="325079" cy="422162"/>
                  </a:xfrm>
                  <a:prstGeom prst="rect">
                    <a:avLst/>
                  </a:prstGeom>
                  <a:noFill/>
                  <a:ln>
                    <a:noFill/>
                  </a:ln>
                </p:spPr>
                <p:txBody>
                  <a:bodyPr wrap="none" rtlCol="0">
                    <a:spAutoFit/>
                  </a:bodyPr>
                  <a:lstStyle/>
                  <a:p>
                    <a:r>
                      <a:rPr lang="en-US" sz="2000" dirty="0"/>
                      <a:t>a</a:t>
                    </a:r>
                  </a:p>
                </p:txBody>
              </p:sp>
              <p:cxnSp>
                <p:nvCxnSpPr>
                  <p:cNvPr id="121" name="Straight Arrow Connector 120">
                    <a:extLst>
                      <a:ext uri="{FF2B5EF4-FFF2-40B4-BE49-F238E27FC236}">
                        <a16:creationId xmlns:a16="http://schemas.microsoft.com/office/drawing/2014/main" id="{DB439590-3386-4E46-A846-B8452D8F1B0C}"/>
                      </a:ext>
                    </a:extLst>
                  </p:cNvPr>
                  <p:cNvCxnSpPr>
                    <a:cxnSpLocks/>
                  </p:cNvCxnSpPr>
                  <p:nvPr/>
                </p:nvCxnSpPr>
                <p:spPr>
                  <a:xfrm flipV="1">
                    <a:off x="1780578" y="1428940"/>
                    <a:ext cx="925126" cy="138409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AB89BC5F-A74E-8746-965A-74FA8392632A}"/>
                      </a:ext>
                    </a:extLst>
                  </p:cNvPr>
                  <p:cNvCxnSpPr>
                    <a:cxnSpLocks/>
                  </p:cNvCxnSpPr>
                  <p:nvPr/>
                </p:nvCxnSpPr>
                <p:spPr>
                  <a:xfrm>
                    <a:off x="1953688" y="1428940"/>
                    <a:ext cx="1060850" cy="135830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1B7FA92F-0809-BB48-8344-0259E22F85EA}"/>
                      </a:ext>
                    </a:extLst>
                  </p:cNvPr>
                  <p:cNvCxnSpPr>
                    <a:cxnSpLocks/>
                    <a:stCxn id="116" idx="2"/>
                  </p:cNvCxnSpPr>
                  <p:nvPr/>
                </p:nvCxnSpPr>
                <p:spPr>
                  <a:xfrm>
                    <a:off x="3411195" y="1428940"/>
                    <a:ext cx="695594" cy="1358308"/>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97D6772A-19CE-6649-A086-FCE1065691ED}"/>
                      </a:ext>
                    </a:extLst>
                  </p:cNvPr>
                  <p:cNvCxnSpPr>
                    <a:cxnSpLocks/>
                    <a:endCxn id="116" idx="1"/>
                  </p:cNvCxnSpPr>
                  <p:nvPr/>
                </p:nvCxnSpPr>
                <p:spPr>
                  <a:xfrm>
                    <a:off x="1967846" y="1061496"/>
                    <a:ext cx="723920" cy="7834"/>
                  </a:xfrm>
                  <a:prstGeom prst="straightConnector1">
                    <a:avLst/>
                  </a:prstGeom>
                  <a:ln w="1905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62209730-F0D4-7E40-88E7-D35A572AA6D3}"/>
                      </a:ext>
                    </a:extLst>
                  </p:cNvPr>
                  <p:cNvCxnSpPr>
                    <a:cxnSpLocks/>
                    <a:endCxn id="118" idx="1"/>
                  </p:cNvCxnSpPr>
                  <p:nvPr/>
                </p:nvCxnSpPr>
                <p:spPr>
                  <a:xfrm>
                    <a:off x="1803296" y="3142941"/>
                    <a:ext cx="1185315" cy="391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grpSp>
            <p:sp>
              <p:nvSpPr>
                <p:cNvPr id="108" name="TextBox 107">
                  <a:extLst>
                    <a:ext uri="{FF2B5EF4-FFF2-40B4-BE49-F238E27FC236}">
                      <a16:creationId xmlns:a16="http://schemas.microsoft.com/office/drawing/2014/main" id="{38D41F7B-6116-0A44-8294-75664B11D7E4}"/>
                    </a:ext>
                  </a:extLst>
                </p:cNvPr>
                <p:cNvSpPr txBox="1"/>
                <p:nvPr/>
              </p:nvSpPr>
              <p:spPr>
                <a:xfrm>
                  <a:off x="4963490" y="698617"/>
                  <a:ext cx="1605504" cy="276999"/>
                </a:xfrm>
                <a:prstGeom prst="rect">
                  <a:avLst/>
                </a:prstGeom>
                <a:noFill/>
                <a:ln>
                  <a:noFill/>
                </a:ln>
              </p:spPr>
              <p:txBody>
                <a:bodyPr wrap="square" rtlCol="0">
                  <a:spAutoFit/>
                </a:bodyPr>
                <a:lstStyle/>
                <a:p>
                  <a:pPr algn="ctr"/>
                  <a:endParaRPr lang="en-US" sz="1200" dirty="0"/>
                </a:p>
              </p:txBody>
            </p:sp>
            <p:sp>
              <p:nvSpPr>
                <p:cNvPr id="109" name="Rectangle 108">
                  <a:extLst>
                    <a:ext uri="{FF2B5EF4-FFF2-40B4-BE49-F238E27FC236}">
                      <a16:creationId xmlns:a16="http://schemas.microsoft.com/office/drawing/2014/main" id="{371B6265-058C-3A45-ACBA-2C7FF11C59A0}"/>
                    </a:ext>
                  </a:extLst>
                </p:cNvPr>
                <p:cNvSpPr/>
                <p:nvPr/>
              </p:nvSpPr>
              <p:spPr>
                <a:xfrm>
                  <a:off x="7566526" y="2627113"/>
                  <a:ext cx="1331002" cy="661118"/>
                </a:xfrm>
                <a:prstGeom prst="rect">
                  <a:avLst/>
                </a:prstGeom>
              </p:spPr>
              <p:txBody>
                <a:bodyPr wrap="square">
                  <a:spAutoFit/>
                </a:bodyPr>
                <a:lstStyle/>
                <a:p>
                  <a:pPr algn="ctr">
                    <a:lnSpc>
                      <a:spcPct val="150000"/>
                    </a:lnSpc>
                  </a:pPr>
                  <a:r>
                    <a:rPr lang="en-US" sz="1100" dirty="0"/>
                    <a:t>Infant fecal </a:t>
                  </a:r>
                  <a:r>
                    <a:rPr lang="en-US" sz="1100" dirty="0" err="1"/>
                    <a:t>SIgA</a:t>
                  </a:r>
                  <a:endParaRPr lang="en-US" sz="1100" dirty="0"/>
                </a:p>
                <a:p>
                  <a:pPr algn="ctr">
                    <a:lnSpc>
                      <a:spcPct val="150000"/>
                    </a:lnSpc>
                  </a:pPr>
                  <a:r>
                    <a:rPr lang="en-US" sz="1100" dirty="0"/>
                    <a:t>at 12 months</a:t>
                  </a:r>
                </a:p>
              </p:txBody>
            </p:sp>
          </p:grpSp>
          <p:sp>
            <p:nvSpPr>
              <p:cNvPr id="105" name="Rectangle 104">
                <a:extLst>
                  <a:ext uri="{FF2B5EF4-FFF2-40B4-BE49-F238E27FC236}">
                    <a16:creationId xmlns:a16="http://schemas.microsoft.com/office/drawing/2014/main" id="{B4EBE844-090E-A440-9BDE-42CB9CB5F0A9}"/>
                  </a:ext>
                </a:extLst>
              </p:cNvPr>
              <p:cNvSpPr/>
              <p:nvPr/>
            </p:nvSpPr>
            <p:spPr>
              <a:xfrm>
                <a:off x="662567" y="2391506"/>
                <a:ext cx="1466908" cy="847300"/>
              </a:xfrm>
              <a:prstGeom prst="rect">
                <a:avLst/>
              </a:prstGeom>
            </p:spPr>
            <p:txBody>
              <a:bodyPr wrap="square">
                <a:spAutoFit/>
              </a:bodyPr>
              <a:lstStyle/>
              <a:p>
                <a:pPr algn="ctr">
                  <a:lnSpc>
                    <a:spcPts val="1140"/>
                  </a:lnSpc>
                </a:pPr>
                <a:r>
                  <a:rPr lang="en-US" sz="1100" dirty="0"/>
                  <a:t>X1. Vaginal-IAP</a:t>
                </a:r>
              </a:p>
              <a:p>
                <a:pPr algn="ctr">
                  <a:lnSpc>
                    <a:spcPts val="1140"/>
                  </a:lnSpc>
                </a:pPr>
                <a:r>
                  <a:rPr lang="en-US" sz="1100" dirty="0"/>
                  <a:t>X2. CS-</a:t>
                </a:r>
                <a:r>
                  <a:rPr lang="en-US" sz="1100" dirty="0" err="1"/>
                  <a:t>labour</a:t>
                </a:r>
                <a:endParaRPr lang="en-US" sz="1100" dirty="0"/>
              </a:p>
              <a:p>
                <a:pPr algn="ctr">
                  <a:lnSpc>
                    <a:spcPts val="1140"/>
                  </a:lnSpc>
                </a:pPr>
                <a:r>
                  <a:rPr lang="en-US" sz="1100" dirty="0"/>
                  <a:t>X3. CS-no </a:t>
                </a:r>
                <a:r>
                  <a:rPr lang="en-US" sz="1100" dirty="0" err="1"/>
                  <a:t>labour</a:t>
                </a:r>
                <a:endParaRPr lang="en-US" sz="1100" dirty="0"/>
              </a:p>
              <a:p>
                <a:pPr algn="ctr">
                  <a:lnSpc>
                    <a:spcPts val="1140"/>
                  </a:lnSpc>
                </a:pPr>
                <a:r>
                  <a:rPr lang="en-US" sz="1100" dirty="0"/>
                  <a:t>vs Vaginal-no IAP</a:t>
                </a:r>
              </a:p>
              <a:p>
                <a:pPr algn="ctr">
                  <a:lnSpc>
                    <a:spcPts val="1140"/>
                  </a:lnSpc>
                </a:pPr>
                <a:r>
                  <a:rPr lang="en-US" sz="1100" dirty="0"/>
                  <a:t>    (reference)</a:t>
                </a:r>
                <a:r>
                  <a:rPr lang="en-CA" sz="1100" dirty="0"/>
                  <a:t> </a:t>
                </a:r>
                <a:endParaRPr lang="en-US" sz="1100" dirty="0"/>
              </a:p>
            </p:txBody>
          </p:sp>
        </p:grpSp>
        <p:sp>
          <p:nvSpPr>
            <p:cNvPr id="127" name="Rectangle 126">
              <a:extLst>
                <a:ext uri="{FF2B5EF4-FFF2-40B4-BE49-F238E27FC236}">
                  <a16:creationId xmlns:a16="http://schemas.microsoft.com/office/drawing/2014/main" id="{8A5B146F-4088-C647-811B-8F35FBB444AE}"/>
                </a:ext>
              </a:extLst>
            </p:cNvPr>
            <p:cNvSpPr/>
            <p:nvPr/>
          </p:nvSpPr>
          <p:spPr>
            <a:xfrm>
              <a:off x="4770525" y="3481190"/>
              <a:ext cx="370614" cy="400110"/>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D</a:t>
              </a:r>
              <a:endParaRPr lang="en-US" sz="2000" dirty="0"/>
            </a:p>
          </p:txBody>
        </p:sp>
        <p:sp>
          <p:nvSpPr>
            <p:cNvPr id="130" name="Rectangle 129">
              <a:extLst>
                <a:ext uri="{FF2B5EF4-FFF2-40B4-BE49-F238E27FC236}">
                  <a16:creationId xmlns:a16="http://schemas.microsoft.com/office/drawing/2014/main" id="{D2A2A9FE-EEE9-0945-9380-36F2D75A7B99}"/>
                </a:ext>
              </a:extLst>
            </p:cNvPr>
            <p:cNvSpPr/>
            <p:nvPr/>
          </p:nvSpPr>
          <p:spPr>
            <a:xfrm>
              <a:off x="5330320" y="940191"/>
              <a:ext cx="822661" cy="376450"/>
            </a:xfrm>
            <a:prstGeom prst="rect">
              <a:avLst/>
            </a:prstGeom>
          </p:spPr>
          <p:txBody>
            <a:bodyPr wrap="none">
              <a:spAutoFit/>
            </a:bodyPr>
            <a:lstStyle/>
            <a:p>
              <a:pPr algn="ctr">
                <a:lnSpc>
                  <a:spcPts val="1140"/>
                </a:lnSpc>
              </a:pPr>
              <a:r>
                <a:rPr lang="en-US" sz="1100" dirty="0"/>
                <a:t>Mediator 1</a:t>
              </a:r>
            </a:p>
            <a:p>
              <a:pPr algn="ctr">
                <a:lnSpc>
                  <a:spcPts val="1140"/>
                </a:lnSpc>
              </a:pPr>
              <a:r>
                <a:rPr lang="en-US" sz="1100" dirty="0"/>
                <a:t>    </a:t>
              </a:r>
            </a:p>
          </p:txBody>
        </p:sp>
        <p:sp>
          <p:nvSpPr>
            <p:cNvPr id="131" name="Rectangle 130">
              <a:extLst>
                <a:ext uri="{FF2B5EF4-FFF2-40B4-BE49-F238E27FC236}">
                  <a16:creationId xmlns:a16="http://schemas.microsoft.com/office/drawing/2014/main" id="{E21103C6-3103-DB42-B9BB-822DD30F5584}"/>
                </a:ext>
              </a:extLst>
            </p:cNvPr>
            <p:cNvSpPr/>
            <p:nvPr/>
          </p:nvSpPr>
          <p:spPr>
            <a:xfrm>
              <a:off x="1194003" y="3907909"/>
              <a:ext cx="832279" cy="379848"/>
            </a:xfrm>
            <a:prstGeom prst="rect">
              <a:avLst/>
            </a:prstGeom>
          </p:spPr>
          <p:txBody>
            <a:bodyPr wrap="none">
              <a:spAutoFit/>
            </a:bodyPr>
            <a:lstStyle/>
            <a:p>
              <a:pPr algn="ctr">
                <a:lnSpc>
                  <a:spcPts val="1140"/>
                </a:lnSpc>
              </a:pPr>
              <a:r>
                <a:rPr lang="en-US" sz="1100" dirty="0"/>
                <a:t>Mediator</a:t>
              </a:r>
              <a:r>
                <a:rPr lang="en-US" sz="1200" dirty="0"/>
                <a:t> 1</a:t>
              </a:r>
            </a:p>
            <a:p>
              <a:pPr algn="ctr">
                <a:lnSpc>
                  <a:spcPts val="1140"/>
                </a:lnSpc>
              </a:pPr>
              <a:r>
                <a:rPr lang="en-US" sz="1200" dirty="0"/>
                <a:t>    </a:t>
              </a:r>
            </a:p>
          </p:txBody>
        </p:sp>
        <p:sp>
          <p:nvSpPr>
            <p:cNvPr id="132" name="Rectangle 131">
              <a:extLst>
                <a:ext uri="{FF2B5EF4-FFF2-40B4-BE49-F238E27FC236}">
                  <a16:creationId xmlns:a16="http://schemas.microsoft.com/office/drawing/2014/main" id="{8CD700E7-14DB-914D-9B5D-786BAAED8BA4}"/>
                </a:ext>
              </a:extLst>
            </p:cNvPr>
            <p:cNvSpPr/>
            <p:nvPr/>
          </p:nvSpPr>
          <p:spPr>
            <a:xfrm>
              <a:off x="5395048" y="3936959"/>
              <a:ext cx="822662" cy="376450"/>
            </a:xfrm>
            <a:prstGeom prst="rect">
              <a:avLst/>
            </a:prstGeom>
          </p:spPr>
          <p:txBody>
            <a:bodyPr wrap="none">
              <a:spAutoFit/>
            </a:bodyPr>
            <a:lstStyle/>
            <a:p>
              <a:pPr algn="ctr">
                <a:lnSpc>
                  <a:spcPts val="1140"/>
                </a:lnSpc>
              </a:pPr>
              <a:r>
                <a:rPr lang="en-US" sz="1100" dirty="0"/>
                <a:t>Mediator 1</a:t>
              </a:r>
            </a:p>
            <a:p>
              <a:pPr algn="ctr">
                <a:lnSpc>
                  <a:spcPts val="1140"/>
                </a:lnSpc>
              </a:pPr>
              <a:r>
                <a:rPr lang="en-US" sz="1100" dirty="0"/>
                <a:t>    </a:t>
              </a:r>
            </a:p>
          </p:txBody>
        </p:sp>
        <p:sp>
          <p:nvSpPr>
            <p:cNvPr id="133" name="Rectangle 132">
              <a:extLst>
                <a:ext uri="{FF2B5EF4-FFF2-40B4-BE49-F238E27FC236}">
                  <a16:creationId xmlns:a16="http://schemas.microsoft.com/office/drawing/2014/main" id="{66C4C781-037C-A54B-8B0F-ED4A44B54103}"/>
                </a:ext>
              </a:extLst>
            </p:cNvPr>
            <p:cNvSpPr/>
            <p:nvPr/>
          </p:nvSpPr>
          <p:spPr>
            <a:xfrm>
              <a:off x="7424847" y="933443"/>
              <a:ext cx="822661" cy="376450"/>
            </a:xfrm>
            <a:prstGeom prst="rect">
              <a:avLst/>
            </a:prstGeom>
          </p:spPr>
          <p:txBody>
            <a:bodyPr wrap="none">
              <a:spAutoFit/>
            </a:bodyPr>
            <a:lstStyle/>
            <a:p>
              <a:pPr algn="ctr">
                <a:lnSpc>
                  <a:spcPts val="1140"/>
                </a:lnSpc>
              </a:pPr>
              <a:r>
                <a:rPr lang="en-US" sz="1100" dirty="0"/>
                <a:t>Mediator 2</a:t>
              </a:r>
            </a:p>
            <a:p>
              <a:pPr algn="ctr">
                <a:lnSpc>
                  <a:spcPts val="1140"/>
                </a:lnSpc>
              </a:pPr>
              <a:r>
                <a:rPr lang="en-US" sz="1100" dirty="0"/>
                <a:t>    </a:t>
              </a:r>
            </a:p>
          </p:txBody>
        </p:sp>
        <p:sp>
          <p:nvSpPr>
            <p:cNvPr id="134" name="Rectangle 133">
              <a:extLst>
                <a:ext uri="{FF2B5EF4-FFF2-40B4-BE49-F238E27FC236}">
                  <a16:creationId xmlns:a16="http://schemas.microsoft.com/office/drawing/2014/main" id="{59F01C8B-3AA0-C646-AFBD-12D8946F081F}"/>
                </a:ext>
              </a:extLst>
            </p:cNvPr>
            <p:cNvSpPr/>
            <p:nvPr/>
          </p:nvSpPr>
          <p:spPr>
            <a:xfrm>
              <a:off x="7491994" y="3936959"/>
              <a:ext cx="822661" cy="376450"/>
            </a:xfrm>
            <a:prstGeom prst="rect">
              <a:avLst/>
            </a:prstGeom>
          </p:spPr>
          <p:txBody>
            <a:bodyPr wrap="none">
              <a:spAutoFit/>
            </a:bodyPr>
            <a:lstStyle/>
            <a:p>
              <a:pPr algn="ctr">
                <a:lnSpc>
                  <a:spcPts val="1140"/>
                </a:lnSpc>
              </a:pPr>
              <a:r>
                <a:rPr lang="en-US" sz="1100" dirty="0"/>
                <a:t>Mediator 2</a:t>
              </a:r>
            </a:p>
            <a:p>
              <a:pPr algn="ctr">
                <a:lnSpc>
                  <a:spcPts val="1140"/>
                </a:lnSpc>
              </a:pPr>
              <a:r>
                <a:rPr lang="en-US" sz="1100" dirty="0"/>
                <a:t>    </a:t>
              </a:r>
            </a:p>
          </p:txBody>
        </p:sp>
        <p:sp>
          <p:nvSpPr>
            <p:cNvPr id="106" name="Rectangle 105">
              <a:extLst>
                <a:ext uri="{FF2B5EF4-FFF2-40B4-BE49-F238E27FC236}">
                  <a16:creationId xmlns:a16="http://schemas.microsoft.com/office/drawing/2014/main" id="{74F71374-D77A-CC41-9A2F-582684D2D080}"/>
                </a:ext>
              </a:extLst>
            </p:cNvPr>
            <p:cNvSpPr/>
            <p:nvPr/>
          </p:nvSpPr>
          <p:spPr>
            <a:xfrm>
              <a:off x="3290403" y="3907909"/>
              <a:ext cx="822661" cy="376450"/>
            </a:xfrm>
            <a:prstGeom prst="rect">
              <a:avLst/>
            </a:prstGeom>
          </p:spPr>
          <p:txBody>
            <a:bodyPr wrap="none">
              <a:spAutoFit/>
            </a:bodyPr>
            <a:lstStyle/>
            <a:p>
              <a:pPr algn="ctr">
                <a:lnSpc>
                  <a:spcPts val="1140"/>
                </a:lnSpc>
              </a:pPr>
              <a:r>
                <a:rPr lang="en-US" sz="1100" dirty="0"/>
                <a:t>Mediator 2</a:t>
              </a:r>
            </a:p>
            <a:p>
              <a:pPr algn="ctr">
                <a:lnSpc>
                  <a:spcPts val="1140"/>
                </a:lnSpc>
              </a:pPr>
              <a:r>
                <a:rPr lang="en-US" sz="1100" dirty="0"/>
                <a:t>    </a:t>
              </a:r>
            </a:p>
          </p:txBody>
        </p:sp>
      </p:grpSp>
    </p:spTree>
    <p:extLst>
      <p:ext uri="{BB962C8B-B14F-4D97-AF65-F5344CB8AC3E}">
        <p14:creationId xmlns:p14="http://schemas.microsoft.com/office/powerpoint/2010/main" val="335692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A400337-04D4-7445-90BF-BA0F930B1274}"/>
              </a:ext>
            </a:extLst>
          </p:cNvPr>
          <p:cNvSpPr/>
          <p:nvPr/>
        </p:nvSpPr>
        <p:spPr>
          <a:xfrm>
            <a:off x="698150" y="5172153"/>
            <a:ext cx="7789137" cy="738664"/>
          </a:xfrm>
          <a:prstGeom prst="rect">
            <a:avLst/>
          </a:prstGeom>
        </p:spPr>
        <p:txBody>
          <a:bodyPr wrap="square">
            <a:spAutoFit/>
          </a:bodyPr>
          <a:lstStyle/>
          <a:p>
            <a:pPr algn="just"/>
            <a:r>
              <a:rPr lang="en-CA" sz="1400" dirty="0">
                <a:solidFill>
                  <a:srgbClr val="111111"/>
                </a:solidFill>
              </a:rPr>
              <a:t>Figure S</a:t>
            </a:r>
            <a:r>
              <a:rPr lang="en-US" sz="1400" dirty="0">
                <a:solidFill>
                  <a:srgbClr val="111111"/>
                </a:solidFill>
              </a:rPr>
              <a:t>8</a:t>
            </a:r>
            <a:r>
              <a:rPr lang="en-CA" sz="1400" dirty="0">
                <a:solidFill>
                  <a:srgbClr val="111111"/>
                </a:solidFill>
              </a:rPr>
              <a:t>. Associations between</a:t>
            </a:r>
            <a:r>
              <a:rPr lang="en-CA" sz="1400" i="1" dirty="0"/>
              <a:t> </a:t>
            </a:r>
            <a:r>
              <a:rPr lang="en-CA" sz="1400" dirty="0"/>
              <a:t>fecal metabolites </a:t>
            </a:r>
            <a:r>
              <a:rPr lang="en-US" sz="1400" dirty="0"/>
              <a:t>and</a:t>
            </a:r>
            <a:r>
              <a:rPr lang="en-CA" sz="1400" dirty="0">
                <a:solidFill>
                  <a:srgbClr val="111111"/>
                </a:solidFill>
              </a:rPr>
              <a:t> </a:t>
            </a:r>
            <a:r>
              <a:rPr lang="en-CA" sz="1400" dirty="0" err="1">
                <a:solidFill>
                  <a:srgbClr val="111111"/>
                </a:solidFill>
              </a:rPr>
              <a:t>SIgA</a:t>
            </a:r>
            <a:r>
              <a:rPr lang="en-CA" sz="1400" dirty="0">
                <a:solidFill>
                  <a:srgbClr val="111111"/>
                </a:solidFill>
              </a:rPr>
              <a:t> </a:t>
            </a:r>
            <a:r>
              <a:rPr lang="en-CA" sz="1400" dirty="0"/>
              <a:t>according to birth events and breastfeeding exclusivity at 3 months</a:t>
            </a:r>
            <a:r>
              <a:rPr lang="en-CA" sz="1400" dirty="0">
                <a:solidFill>
                  <a:srgbClr val="111111"/>
                </a:solidFill>
              </a:rPr>
              <a:t>. Circle sizes and color intensity (Red = positive, blue = negative) are proportional to the strength of association. Only significant (FDR &lt; 0.05) correlations were displayed</a:t>
            </a:r>
            <a:r>
              <a:rPr lang="en-US" sz="1400" dirty="0">
                <a:solidFill>
                  <a:srgbClr val="111111"/>
                </a:solidFill>
              </a:rPr>
              <a:t>.</a:t>
            </a:r>
            <a:endParaRPr lang="en-CA" sz="1400" dirty="0"/>
          </a:p>
        </p:txBody>
      </p:sp>
      <p:pic>
        <p:nvPicPr>
          <p:cNvPr id="5" name="Picture 4">
            <a:extLst>
              <a:ext uri="{FF2B5EF4-FFF2-40B4-BE49-F238E27FC236}">
                <a16:creationId xmlns:a16="http://schemas.microsoft.com/office/drawing/2014/main" id="{81603507-E34F-374F-91E8-6426C43C175A}"/>
              </a:ext>
            </a:extLst>
          </p:cNvPr>
          <p:cNvPicPr>
            <a:picLocks noChangeAspect="1"/>
          </p:cNvPicPr>
          <p:nvPr/>
        </p:nvPicPr>
        <p:blipFill>
          <a:blip r:embed="rId2"/>
          <a:stretch>
            <a:fillRect/>
          </a:stretch>
        </p:blipFill>
        <p:spPr>
          <a:xfrm>
            <a:off x="824846" y="1155738"/>
            <a:ext cx="7315200" cy="3657600"/>
          </a:xfrm>
          <a:prstGeom prst="rect">
            <a:avLst/>
          </a:prstGeom>
        </p:spPr>
      </p:pic>
    </p:spTree>
    <p:extLst>
      <p:ext uri="{BB962C8B-B14F-4D97-AF65-F5344CB8AC3E}">
        <p14:creationId xmlns:p14="http://schemas.microsoft.com/office/powerpoint/2010/main" val="1542858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4462A2D-7A2B-BF45-BEBA-B127807AB0FF}"/>
              </a:ext>
            </a:extLst>
          </p:cNvPr>
          <p:cNvSpPr/>
          <p:nvPr/>
        </p:nvSpPr>
        <p:spPr>
          <a:xfrm>
            <a:off x="590306" y="4616740"/>
            <a:ext cx="7986531" cy="738664"/>
          </a:xfrm>
          <a:prstGeom prst="rect">
            <a:avLst/>
          </a:prstGeom>
        </p:spPr>
        <p:txBody>
          <a:bodyPr wrap="square">
            <a:spAutoFit/>
          </a:bodyPr>
          <a:lstStyle/>
          <a:p>
            <a:pPr algn="just"/>
            <a:r>
              <a:rPr lang="en-CA" sz="1400" dirty="0">
                <a:solidFill>
                  <a:srgbClr val="111111"/>
                </a:solidFill>
              </a:rPr>
              <a:t>Figure S9. Correlation patterns showing associations between </a:t>
            </a:r>
            <a:r>
              <a:rPr lang="en-CA" sz="1400" dirty="0" err="1">
                <a:solidFill>
                  <a:srgbClr val="111111"/>
                </a:solidFill>
              </a:rPr>
              <a:t>SIgA</a:t>
            </a:r>
            <a:r>
              <a:rPr lang="en-CA" sz="1400" dirty="0">
                <a:solidFill>
                  <a:srgbClr val="111111"/>
                </a:solidFill>
              </a:rPr>
              <a:t> correlated microbial taxa and fecal metabolites of infants at 3 months. Correlation analyses were performed using Spearman’s rank correlation. Only significant (FDR &lt; 0.05) correlations were selected to be displayed. </a:t>
            </a:r>
            <a:endParaRPr lang="en-US" sz="1400" dirty="0">
              <a:solidFill>
                <a:srgbClr val="111111"/>
              </a:solidFill>
            </a:endParaRPr>
          </a:p>
        </p:txBody>
      </p:sp>
      <p:pic>
        <p:nvPicPr>
          <p:cNvPr id="3" name="Picture 2">
            <a:extLst>
              <a:ext uri="{FF2B5EF4-FFF2-40B4-BE49-F238E27FC236}">
                <a16:creationId xmlns:a16="http://schemas.microsoft.com/office/drawing/2014/main" id="{2B5CB539-10A2-2242-BCE5-0DCC22E34F0C}"/>
              </a:ext>
            </a:extLst>
          </p:cNvPr>
          <p:cNvPicPr>
            <a:picLocks noChangeAspect="1"/>
          </p:cNvPicPr>
          <p:nvPr/>
        </p:nvPicPr>
        <p:blipFill>
          <a:blip r:embed="rId2"/>
          <a:stretch>
            <a:fillRect/>
          </a:stretch>
        </p:blipFill>
        <p:spPr>
          <a:xfrm>
            <a:off x="11572" y="829708"/>
            <a:ext cx="9144000" cy="4156364"/>
          </a:xfrm>
          <a:prstGeom prst="rect">
            <a:avLst/>
          </a:prstGeom>
        </p:spPr>
      </p:pic>
    </p:spTree>
    <p:extLst>
      <p:ext uri="{BB962C8B-B14F-4D97-AF65-F5344CB8AC3E}">
        <p14:creationId xmlns:p14="http://schemas.microsoft.com/office/powerpoint/2010/main" val="3084513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4102DF-BBBB-8443-AD6F-3A6C90E8C08A}"/>
              </a:ext>
            </a:extLst>
          </p:cNvPr>
          <p:cNvSpPr/>
          <p:nvPr/>
        </p:nvSpPr>
        <p:spPr>
          <a:xfrm>
            <a:off x="755388" y="4681642"/>
            <a:ext cx="7731888" cy="738664"/>
          </a:xfrm>
          <a:prstGeom prst="rect">
            <a:avLst/>
          </a:prstGeom>
        </p:spPr>
        <p:txBody>
          <a:bodyPr wrap="square">
            <a:spAutoFit/>
          </a:bodyPr>
          <a:lstStyle/>
          <a:p>
            <a:pPr algn="just"/>
            <a:r>
              <a:rPr lang="en-CA" sz="1400" dirty="0">
                <a:solidFill>
                  <a:srgbClr val="111111"/>
                </a:solidFill>
              </a:rPr>
              <a:t>Figure S10. Associations between</a:t>
            </a:r>
            <a:r>
              <a:rPr lang="en-CA" sz="1400" i="1" dirty="0"/>
              <a:t> </a:t>
            </a:r>
            <a:r>
              <a:rPr lang="en-CA" sz="1400" i="1" dirty="0">
                <a:solidFill>
                  <a:srgbClr val="111111"/>
                </a:solidFill>
              </a:rPr>
              <a:t>C. difficile </a:t>
            </a:r>
            <a:r>
              <a:rPr lang="en-CA" sz="1400" dirty="0">
                <a:solidFill>
                  <a:srgbClr val="111111"/>
                </a:solidFill>
              </a:rPr>
              <a:t>and </a:t>
            </a:r>
            <a:r>
              <a:rPr lang="en-CA" sz="1400" dirty="0"/>
              <a:t>gut metabolites</a:t>
            </a:r>
            <a:r>
              <a:rPr lang="en-CA" sz="1400" i="1" dirty="0"/>
              <a:t> </a:t>
            </a:r>
            <a:r>
              <a:rPr lang="en-CA" sz="1400" dirty="0"/>
              <a:t>according to birth events and breastfeeding exclusivity at 3 months</a:t>
            </a:r>
            <a:r>
              <a:rPr lang="en-CA" sz="1400" dirty="0">
                <a:solidFill>
                  <a:srgbClr val="111111"/>
                </a:solidFill>
              </a:rPr>
              <a:t>. Circle sizes and color intensity (Red = positive, blue = negative) are proportional to the strength of association. Only significant (FDR &lt; 0.05) correlations were displayed</a:t>
            </a:r>
            <a:r>
              <a:rPr lang="en-US" sz="1400" dirty="0">
                <a:solidFill>
                  <a:srgbClr val="111111"/>
                </a:solidFill>
              </a:rPr>
              <a:t>.</a:t>
            </a:r>
            <a:endParaRPr lang="en-US" sz="1400" dirty="0"/>
          </a:p>
        </p:txBody>
      </p:sp>
      <p:pic>
        <p:nvPicPr>
          <p:cNvPr id="3" name="Picture 2">
            <a:extLst>
              <a:ext uri="{FF2B5EF4-FFF2-40B4-BE49-F238E27FC236}">
                <a16:creationId xmlns:a16="http://schemas.microsoft.com/office/drawing/2014/main" id="{D0016907-FADD-D341-AD64-0425171D6D39}"/>
              </a:ext>
            </a:extLst>
          </p:cNvPr>
          <p:cNvPicPr>
            <a:picLocks noChangeAspect="1"/>
          </p:cNvPicPr>
          <p:nvPr/>
        </p:nvPicPr>
        <p:blipFill>
          <a:blip r:embed="rId2"/>
          <a:stretch>
            <a:fillRect/>
          </a:stretch>
        </p:blipFill>
        <p:spPr>
          <a:xfrm>
            <a:off x="1595378" y="891249"/>
            <a:ext cx="6051907" cy="3530279"/>
          </a:xfrm>
          <a:prstGeom prst="rect">
            <a:avLst/>
          </a:prstGeom>
        </p:spPr>
      </p:pic>
    </p:spTree>
    <p:extLst>
      <p:ext uri="{BB962C8B-B14F-4D97-AF65-F5344CB8AC3E}">
        <p14:creationId xmlns:p14="http://schemas.microsoft.com/office/powerpoint/2010/main" val="1399116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68AB60-E27C-9445-8269-9F8B2D79E4B4}"/>
              </a:ext>
            </a:extLst>
          </p:cNvPr>
          <p:cNvPicPr>
            <a:picLocks noChangeAspect="1"/>
          </p:cNvPicPr>
          <p:nvPr/>
        </p:nvPicPr>
        <p:blipFill>
          <a:blip r:embed="rId2"/>
          <a:stretch>
            <a:fillRect/>
          </a:stretch>
        </p:blipFill>
        <p:spPr>
          <a:xfrm>
            <a:off x="0" y="0"/>
            <a:ext cx="9144000" cy="6858000"/>
          </a:xfrm>
          <a:prstGeom prst="rect">
            <a:avLst/>
          </a:prstGeom>
        </p:spPr>
      </p:pic>
      <p:sp>
        <p:nvSpPr>
          <p:cNvPr id="5" name="Rectangle 4">
            <a:extLst>
              <a:ext uri="{FF2B5EF4-FFF2-40B4-BE49-F238E27FC236}">
                <a16:creationId xmlns:a16="http://schemas.microsoft.com/office/drawing/2014/main" id="{66A59439-3EBF-2944-B4F8-BE657B2E9F1B}"/>
              </a:ext>
            </a:extLst>
          </p:cNvPr>
          <p:cNvSpPr/>
          <p:nvPr/>
        </p:nvSpPr>
        <p:spPr>
          <a:xfrm>
            <a:off x="766983" y="5353746"/>
            <a:ext cx="7610034" cy="738664"/>
          </a:xfrm>
          <a:prstGeom prst="rect">
            <a:avLst/>
          </a:prstGeom>
        </p:spPr>
        <p:txBody>
          <a:bodyPr wrap="square">
            <a:spAutoFit/>
          </a:bodyPr>
          <a:lstStyle/>
          <a:p>
            <a:pPr algn="just"/>
            <a:r>
              <a:rPr lang="en-CA" sz="1400" dirty="0">
                <a:solidFill>
                  <a:srgbClr val="111111"/>
                </a:solidFill>
              </a:rPr>
              <a:t>Figure S11. Associations between</a:t>
            </a:r>
            <a:r>
              <a:rPr lang="en-CA" sz="1400" i="1" dirty="0"/>
              <a:t> </a:t>
            </a:r>
            <a:r>
              <a:rPr lang="en-CA" sz="1400" dirty="0"/>
              <a:t>gut microbiota</a:t>
            </a:r>
            <a:r>
              <a:rPr lang="en-CA" sz="1400" i="1" dirty="0"/>
              <a:t> </a:t>
            </a:r>
            <a:r>
              <a:rPr lang="en-US" sz="1400" dirty="0"/>
              <a:t>and</a:t>
            </a:r>
            <a:r>
              <a:rPr lang="en-CA" sz="1400" dirty="0">
                <a:solidFill>
                  <a:srgbClr val="111111"/>
                </a:solidFill>
              </a:rPr>
              <a:t> </a:t>
            </a:r>
            <a:r>
              <a:rPr lang="en-CA" sz="1400" dirty="0" err="1">
                <a:solidFill>
                  <a:srgbClr val="111111"/>
                </a:solidFill>
              </a:rPr>
              <a:t>SIgA</a:t>
            </a:r>
            <a:r>
              <a:rPr lang="en-CA" sz="1400" dirty="0">
                <a:solidFill>
                  <a:srgbClr val="111111"/>
                </a:solidFill>
              </a:rPr>
              <a:t> </a:t>
            </a:r>
            <a:r>
              <a:rPr lang="en-CA" sz="1400" dirty="0"/>
              <a:t>according to birth events and breastfeeding duration at 12 months</a:t>
            </a:r>
            <a:r>
              <a:rPr lang="en-CA" sz="1400" dirty="0">
                <a:solidFill>
                  <a:srgbClr val="111111"/>
                </a:solidFill>
              </a:rPr>
              <a:t>. Circle sizes and color intensity (Red = positive, blue = negative) are proportional to the strength of association. Only significant (FDR &lt; 0.05) correlations were displayed</a:t>
            </a:r>
            <a:r>
              <a:rPr lang="en-US" sz="1400" dirty="0">
                <a:solidFill>
                  <a:srgbClr val="111111"/>
                </a:solidFill>
              </a:rPr>
              <a:t>.</a:t>
            </a:r>
            <a:endParaRPr lang="en-CA" sz="1400" dirty="0"/>
          </a:p>
        </p:txBody>
      </p:sp>
      <p:pic>
        <p:nvPicPr>
          <p:cNvPr id="3" name="Picture 2">
            <a:extLst>
              <a:ext uri="{FF2B5EF4-FFF2-40B4-BE49-F238E27FC236}">
                <a16:creationId xmlns:a16="http://schemas.microsoft.com/office/drawing/2014/main" id="{9F970A01-B549-5846-AF79-719B13782A22}"/>
              </a:ext>
            </a:extLst>
          </p:cNvPr>
          <p:cNvPicPr>
            <a:picLocks noChangeAspect="1"/>
          </p:cNvPicPr>
          <p:nvPr/>
        </p:nvPicPr>
        <p:blipFill>
          <a:blip r:embed="rId3"/>
          <a:stretch>
            <a:fillRect/>
          </a:stretch>
        </p:blipFill>
        <p:spPr>
          <a:xfrm>
            <a:off x="1678330" y="796205"/>
            <a:ext cx="5400000" cy="4500000"/>
          </a:xfrm>
          <a:prstGeom prst="rect">
            <a:avLst/>
          </a:prstGeom>
        </p:spPr>
      </p:pic>
    </p:spTree>
    <p:extLst>
      <p:ext uri="{BB962C8B-B14F-4D97-AF65-F5344CB8AC3E}">
        <p14:creationId xmlns:p14="http://schemas.microsoft.com/office/powerpoint/2010/main" val="1435315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5DAF025-92C2-BA48-8667-E73F5C2CF542}"/>
              </a:ext>
            </a:extLst>
          </p:cNvPr>
          <p:cNvSpPr/>
          <p:nvPr/>
        </p:nvSpPr>
        <p:spPr>
          <a:xfrm>
            <a:off x="626574" y="5214953"/>
            <a:ext cx="7742841" cy="738664"/>
          </a:xfrm>
          <a:prstGeom prst="rect">
            <a:avLst/>
          </a:prstGeom>
        </p:spPr>
        <p:txBody>
          <a:bodyPr wrap="square">
            <a:spAutoFit/>
          </a:bodyPr>
          <a:lstStyle/>
          <a:p>
            <a:pPr algn="just"/>
            <a:r>
              <a:rPr lang="en-CA" sz="1400" dirty="0">
                <a:solidFill>
                  <a:srgbClr val="111111"/>
                </a:solidFill>
              </a:rPr>
              <a:t>Figure S12. Associations between</a:t>
            </a:r>
            <a:r>
              <a:rPr lang="en-CA" sz="1400" i="1" dirty="0"/>
              <a:t> </a:t>
            </a:r>
            <a:r>
              <a:rPr lang="en-CA" sz="1400" dirty="0"/>
              <a:t>fecal metabolites </a:t>
            </a:r>
            <a:r>
              <a:rPr lang="en-US" sz="1400" dirty="0"/>
              <a:t>and</a:t>
            </a:r>
            <a:r>
              <a:rPr lang="en-CA" sz="1400" dirty="0">
                <a:solidFill>
                  <a:srgbClr val="111111"/>
                </a:solidFill>
              </a:rPr>
              <a:t> </a:t>
            </a:r>
            <a:r>
              <a:rPr lang="en-CA" sz="1400" dirty="0" err="1">
                <a:solidFill>
                  <a:srgbClr val="111111"/>
                </a:solidFill>
              </a:rPr>
              <a:t>SIgA</a:t>
            </a:r>
            <a:r>
              <a:rPr lang="en-CA" sz="1400" dirty="0">
                <a:solidFill>
                  <a:srgbClr val="111111"/>
                </a:solidFill>
              </a:rPr>
              <a:t> </a:t>
            </a:r>
            <a:r>
              <a:rPr lang="en-CA" sz="1400" dirty="0"/>
              <a:t>according to birth events and breastfeeding duration at 12 months</a:t>
            </a:r>
            <a:r>
              <a:rPr lang="en-CA" sz="1400" dirty="0">
                <a:solidFill>
                  <a:srgbClr val="111111"/>
                </a:solidFill>
              </a:rPr>
              <a:t>. Circle sizes and color intensity (Red = positive, blue = negative) are proportional to the strength of association. Only significant (FDR &lt; 0.05) correlations were displayed</a:t>
            </a:r>
            <a:r>
              <a:rPr lang="en-US" sz="1400" dirty="0">
                <a:solidFill>
                  <a:srgbClr val="111111"/>
                </a:solidFill>
              </a:rPr>
              <a:t>.</a:t>
            </a:r>
            <a:endParaRPr lang="en-CA" sz="1400" dirty="0"/>
          </a:p>
        </p:txBody>
      </p:sp>
      <p:pic>
        <p:nvPicPr>
          <p:cNvPr id="4" name="Picture 3">
            <a:extLst>
              <a:ext uri="{FF2B5EF4-FFF2-40B4-BE49-F238E27FC236}">
                <a16:creationId xmlns:a16="http://schemas.microsoft.com/office/drawing/2014/main" id="{649BF62A-0648-9C40-8519-FF6C01E4E474}"/>
              </a:ext>
            </a:extLst>
          </p:cNvPr>
          <p:cNvPicPr>
            <a:picLocks noChangeAspect="1"/>
          </p:cNvPicPr>
          <p:nvPr/>
        </p:nvPicPr>
        <p:blipFill>
          <a:blip r:embed="rId3"/>
          <a:stretch>
            <a:fillRect/>
          </a:stretch>
        </p:blipFill>
        <p:spPr>
          <a:xfrm>
            <a:off x="1875099" y="784186"/>
            <a:ext cx="4968000" cy="4140000"/>
          </a:xfrm>
          <a:prstGeom prst="rect">
            <a:avLst/>
          </a:prstGeom>
        </p:spPr>
      </p:pic>
    </p:spTree>
    <p:extLst>
      <p:ext uri="{BB962C8B-B14F-4D97-AF65-F5344CB8AC3E}">
        <p14:creationId xmlns:p14="http://schemas.microsoft.com/office/powerpoint/2010/main" val="1689757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FF92C1-01B1-5045-AF3D-473C8DCE51A8}"/>
              </a:ext>
            </a:extLst>
          </p:cNvPr>
          <p:cNvPicPr>
            <a:picLocks noChangeAspect="1"/>
          </p:cNvPicPr>
          <p:nvPr/>
        </p:nvPicPr>
        <p:blipFill>
          <a:blip r:embed="rId2"/>
          <a:stretch>
            <a:fillRect/>
          </a:stretch>
        </p:blipFill>
        <p:spPr>
          <a:xfrm>
            <a:off x="978061" y="494349"/>
            <a:ext cx="6804000" cy="4860000"/>
          </a:xfrm>
          <a:prstGeom prst="rect">
            <a:avLst/>
          </a:prstGeom>
        </p:spPr>
      </p:pic>
      <p:sp>
        <p:nvSpPr>
          <p:cNvPr id="6" name="Rectangle 5">
            <a:extLst>
              <a:ext uri="{FF2B5EF4-FFF2-40B4-BE49-F238E27FC236}">
                <a16:creationId xmlns:a16="http://schemas.microsoft.com/office/drawing/2014/main" id="{0FA0ED0C-6E34-F741-9669-99C7EA9713CA}"/>
              </a:ext>
            </a:extLst>
          </p:cNvPr>
          <p:cNvSpPr/>
          <p:nvPr/>
        </p:nvSpPr>
        <p:spPr>
          <a:xfrm>
            <a:off x="706055" y="4822971"/>
            <a:ext cx="7917084" cy="738664"/>
          </a:xfrm>
          <a:prstGeom prst="rect">
            <a:avLst/>
          </a:prstGeom>
        </p:spPr>
        <p:txBody>
          <a:bodyPr wrap="square">
            <a:spAutoFit/>
          </a:bodyPr>
          <a:lstStyle/>
          <a:p>
            <a:pPr algn="just"/>
            <a:r>
              <a:rPr lang="en-CA" sz="1400" dirty="0">
                <a:solidFill>
                  <a:srgbClr val="111111"/>
                </a:solidFill>
              </a:rPr>
              <a:t>Figure S13. Correlation patterns showing associations between </a:t>
            </a:r>
            <a:r>
              <a:rPr lang="en-CA" sz="1400" dirty="0" err="1">
                <a:solidFill>
                  <a:srgbClr val="111111"/>
                </a:solidFill>
              </a:rPr>
              <a:t>SIgA</a:t>
            </a:r>
            <a:r>
              <a:rPr lang="en-CA" sz="1400" dirty="0">
                <a:solidFill>
                  <a:srgbClr val="111111"/>
                </a:solidFill>
              </a:rPr>
              <a:t> correlated microbial taxa and fecal metabolites of infants at 12 months. Correlation analyses were performed using Spearman’s rank correlation. Only significant (FDR &lt; 0.05) correlations were selected to be displayed. </a:t>
            </a:r>
            <a:endParaRPr lang="en-US" sz="1400" dirty="0">
              <a:solidFill>
                <a:srgbClr val="111111"/>
              </a:solidFill>
            </a:endParaRPr>
          </a:p>
        </p:txBody>
      </p:sp>
    </p:spTree>
    <p:extLst>
      <p:ext uri="{BB962C8B-B14F-4D97-AF65-F5344CB8AC3E}">
        <p14:creationId xmlns:p14="http://schemas.microsoft.com/office/powerpoint/2010/main" val="685687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CD5693-E201-E145-A395-F9C7794B63B8}"/>
              </a:ext>
            </a:extLst>
          </p:cNvPr>
          <p:cNvSpPr/>
          <p:nvPr/>
        </p:nvSpPr>
        <p:spPr>
          <a:xfrm>
            <a:off x="775133" y="984774"/>
            <a:ext cx="7442892" cy="738664"/>
          </a:xfrm>
          <a:prstGeom prst="rect">
            <a:avLst/>
          </a:prstGeom>
        </p:spPr>
        <p:txBody>
          <a:bodyPr wrap="square">
            <a:spAutoFit/>
          </a:bodyPr>
          <a:lstStyle/>
          <a:p>
            <a:pPr algn="just"/>
            <a:r>
              <a:rPr lang="en-CA" sz="1400" dirty="0">
                <a:solidFill>
                  <a:srgbClr val="111111"/>
                </a:solidFill>
              </a:rPr>
              <a:t>Figure S1. C</a:t>
            </a:r>
            <a:r>
              <a:rPr lang="en-CA" sz="1400" dirty="0"/>
              <a:t>ausal diagram of the association between birth event (A, C), breastfeed exclusivity (B), breastfeed duration (D) and infant fecal </a:t>
            </a:r>
            <a:r>
              <a:rPr lang="en-CA" sz="1400" dirty="0" err="1"/>
              <a:t>SIgA</a:t>
            </a:r>
            <a:r>
              <a:rPr lang="en-CA" sz="1400" dirty="0"/>
              <a:t> at 3 and 12 months of age. Exposures (X) are categorical variable and </a:t>
            </a:r>
            <a:r>
              <a:rPr lang="en-US" sz="1400" dirty="0"/>
              <a:t>vaginal-no IAP, </a:t>
            </a:r>
            <a:r>
              <a:rPr lang="en-CA" sz="1400" dirty="0"/>
              <a:t>exclusive-BF, and ≥12 month-BF are reference groups. </a:t>
            </a:r>
          </a:p>
        </p:txBody>
      </p:sp>
    </p:spTree>
    <p:extLst>
      <p:ext uri="{BB962C8B-B14F-4D97-AF65-F5344CB8AC3E}">
        <p14:creationId xmlns:p14="http://schemas.microsoft.com/office/powerpoint/2010/main" val="1742430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42A7014-8816-2842-8B0F-2C782924A329}"/>
              </a:ext>
            </a:extLst>
          </p:cNvPr>
          <p:cNvGrpSpPr>
            <a:grpSpLocks noChangeAspect="1"/>
          </p:cNvGrpSpPr>
          <p:nvPr/>
        </p:nvGrpSpPr>
        <p:grpSpPr>
          <a:xfrm>
            <a:off x="450411" y="1110851"/>
            <a:ext cx="7910805" cy="4140000"/>
            <a:chOff x="0" y="799465"/>
            <a:chExt cx="9047181" cy="4734705"/>
          </a:xfrm>
        </p:grpSpPr>
        <p:pic>
          <p:nvPicPr>
            <p:cNvPr id="5" name="Picture 4">
              <a:extLst>
                <a:ext uri="{FF2B5EF4-FFF2-40B4-BE49-F238E27FC236}">
                  <a16:creationId xmlns:a16="http://schemas.microsoft.com/office/drawing/2014/main" id="{7D1F81C5-EC55-C544-9A54-986851B9F19F}"/>
                </a:ext>
              </a:extLst>
            </p:cNvPr>
            <p:cNvPicPr>
              <a:picLocks noChangeAspect="1"/>
            </p:cNvPicPr>
            <p:nvPr/>
          </p:nvPicPr>
          <p:blipFill>
            <a:blip r:embed="rId2"/>
            <a:stretch>
              <a:fillRect/>
            </a:stretch>
          </p:blipFill>
          <p:spPr>
            <a:xfrm>
              <a:off x="0" y="799465"/>
              <a:ext cx="7496617" cy="4734705"/>
            </a:xfrm>
            <a:prstGeom prst="rect">
              <a:avLst/>
            </a:prstGeom>
          </p:spPr>
        </p:pic>
        <p:grpSp>
          <p:nvGrpSpPr>
            <p:cNvPr id="6" name="Group 5">
              <a:extLst>
                <a:ext uri="{FF2B5EF4-FFF2-40B4-BE49-F238E27FC236}">
                  <a16:creationId xmlns:a16="http://schemas.microsoft.com/office/drawing/2014/main" id="{6D792B45-E11C-4C49-BCC0-6B7368E64B4D}"/>
                </a:ext>
              </a:extLst>
            </p:cNvPr>
            <p:cNvGrpSpPr>
              <a:grpSpLocks noChangeAspect="1"/>
            </p:cNvGrpSpPr>
            <p:nvPr/>
          </p:nvGrpSpPr>
          <p:grpSpPr>
            <a:xfrm>
              <a:off x="6730276" y="2133437"/>
              <a:ext cx="2316905" cy="1785104"/>
              <a:chOff x="-90809" y="-1246659"/>
              <a:chExt cx="3829517" cy="2950523"/>
            </a:xfrm>
          </p:grpSpPr>
          <p:sp>
            <p:nvSpPr>
              <p:cNvPr id="7" name="Rectangle 12">
                <a:extLst>
                  <a:ext uri="{FF2B5EF4-FFF2-40B4-BE49-F238E27FC236}">
                    <a16:creationId xmlns:a16="http://schemas.microsoft.com/office/drawing/2014/main" id="{B5CBE50E-5C6C-F245-B912-8EB43C21D4C7}"/>
                  </a:ext>
                </a:extLst>
              </p:cNvPr>
              <p:cNvSpPr>
                <a:spLocks noChangeArrowheads="1"/>
              </p:cNvSpPr>
              <p:nvPr/>
            </p:nvSpPr>
            <p:spPr bwMode="auto">
              <a:xfrm>
                <a:off x="-21516" y="-1246659"/>
                <a:ext cx="3760224" cy="2950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exposure</a:t>
                </a: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outcome</a:t>
                </a: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ancestor of exposure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ancestor of outcome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ancestor of exposure </a:t>
                </a:r>
                <a:r>
                  <a:rPr kumimoji="0" lang="en-US" altLang="en-US" sz="1100" b="0" i="1" u="none" strike="noStrike" cap="none" normalizeH="0" baseline="0" dirty="0">
                    <a:ln>
                      <a:noFill/>
                    </a:ln>
                    <a:solidFill>
                      <a:srgbClr val="000000"/>
                    </a:solidFill>
                    <a:effectLst/>
                    <a:latin typeface="+mn-lt"/>
                    <a:cs typeface="Arial" panose="020B0604020202020204" pitchFamily="34" charset="0"/>
                  </a:rPr>
                  <a:t>and</a:t>
                </a:r>
                <a:r>
                  <a:rPr kumimoji="0" lang="en-US" altLang="en-US" sz="1100" b="0" i="0" u="none" strike="noStrike" cap="none" normalizeH="0" baseline="0" dirty="0">
                    <a:ln>
                      <a:noFill/>
                    </a:ln>
                    <a:solidFill>
                      <a:srgbClr val="000000"/>
                    </a:solidFill>
                    <a:effectLst/>
                    <a:latin typeface="+mn-lt"/>
                    <a:cs typeface="Arial" panose="020B0604020202020204" pitchFamily="34" charset="0"/>
                  </a:rPr>
                  <a:t> outcome</a:t>
                </a: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adjusted variable</a:t>
                </a: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unobserved (latent)</a:t>
                </a: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other variable</a:t>
                </a: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causal path</a:t>
                </a:r>
                <a:endParaRPr kumimoji="0" lang="en-US" altLang="en-US" sz="11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mn-lt"/>
                    <a:cs typeface="Arial" panose="020B0604020202020204" pitchFamily="34" charset="0"/>
                  </a:rPr>
                  <a:t>   biasing path</a:t>
                </a:r>
              </a:p>
            </p:txBody>
          </p:sp>
          <p:pic>
            <p:nvPicPr>
              <p:cNvPr id="8" name="Picture 13" descr="http://dagitty.net/images/legend/original/exposure.png">
                <a:extLst>
                  <a:ext uri="{FF2B5EF4-FFF2-40B4-BE49-F238E27FC236}">
                    <a16:creationId xmlns:a16="http://schemas.microsoft.com/office/drawing/2014/main" id="{F8C92D12-F88E-7547-835F-6677C6B927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09" y="-1090798"/>
                <a:ext cx="266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dagitty.net/images/legend/original/outcome.png">
                <a:extLst>
                  <a:ext uri="{FF2B5EF4-FFF2-40B4-BE49-F238E27FC236}">
                    <a16:creationId xmlns:a16="http://schemas.microsoft.com/office/drawing/2014/main" id="{35861173-1647-2B41-82A7-FCAE6F6CA5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809" y="-816160"/>
                <a:ext cx="266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5" descr="http://dagitty.net/images/legend/original/lnode.png">
                <a:extLst>
                  <a:ext uri="{FF2B5EF4-FFF2-40B4-BE49-F238E27FC236}">
                    <a16:creationId xmlns:a16="http://schemas.microsoft.com/office/drawing/2014/main" id="{E78F6BBB-83B9-0547-9D5B-FAC15C8C58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809" y="-541523"/>
                <a:ext cx="266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6" descr="http://dagitty.net/images/legend/original/rnode.png">
                <a:extLst>
                  <a:ext uri="{FF2B5EF4-FFF2-40B4-BE49-F238E27FC236}">
                    <a16:creationId xmlns:a16="http://schemas.microsoft.com/office/drawing/2014/main" id="{06718E56-8FFF-4741-973F-34638EF91E1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809" y="-266885"/>
                <a:ext cx="266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7" descr="http://dagitty.net/images/legend/original/mnode.png">
                <a:extLst>
                  <a:ext uri="{FF2B5EF4-FFF2-40B4-BE49-F238E27FC236}">
                    <a16:creationId xmlns:a16="http://schemas.microsoft.com/office/drawing/2014/main" id="{24E15CF5-EFDF-FE4D-9CC3-C9D0744CA47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809" y="7752"/>
                <a:ext cx="266700" cy="2032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http://dagitty.net/images/legend/original/adjustednode.png">
                <a:extLst>
                  <a:ext uri="{FF2B5EF4-FFF2-40B4-BE49-F238E27FC236}">
                    <a16:creationId xmlns:a16="http://schemas.microsoft.com/office/drawing/2014/main" id="{E687AE60-118D-514B-9741-7420F1F763F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809" y="282390"/>
                <a:ext cx="266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9" descr="http://dagitty.net/images/legend/original/latentnode.png">
                <a:extLst>
                  <a:ext uri="{FF2B5EF4-FFF2-40B4-BE49-F238E27FC236}">
                    <a16:creationId xmlns:a16="http://schemas.microsoft.com/office/drawing/2014/main" id="{70DB392B-A980-AD47-A55E-A1813B899E2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809" y="557028"/>
                <a:ext cx="266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0" descr="http://dagitty.net/images/legend/original/other.png">
                <a:extLst>
                  <a:ext uri="{FF2B5EF4-FFF2-40B4-BE49-F238E27FC236}">
                    <a16:creationId xmlns:a16="http://schemas.microsoft.com/office/drawing/2014/main" id="{FBCBA06D-4B14-E946-809F-1ABEAF97F34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809" y="831665"/>
                <a:ext cx="266700" cy="2032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1" descr="http://dagitty.net/images/legend/original/causalpath.png">
                <a:extLst>
                  <a:ext uri="{FF2B5EF4-FFF2-40B4-BE49-F238E27FC236}">
                    <a16:creationId xmlns:a16="http://schemas.microsoft.com/office/drawing/2014/main" id="{C7B69F92-8EBF-9040-B1DB-19281F7A919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809" y="1106303"/>
                <a:ext cx="2540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2" descr="http://dagitty.net/images/legend/original/biasingpath.png">
                <a:extLst>
                  <a:ext uri="{FF2B5EF4-FFF2-40B4-BE49-F238E27FC236}">
                    <a16:creationId xmlns:a16="http://schemas.microsoft.com/office/drawing/2014/main" id="{795366CA-561F-064E-ACD0-E48551F4863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0809" y="1380940"/>
                <a:ext cx="254000" cy="19050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8" name="Rectangle 17">
            <a:extLst>
              <a:ext uri="{FF2B5EF4-FFF2-40B4-BE49-F238E27FC236}">
                <a16:creationId xmlns:a16="http://schemas.microsoft.com/office/drawing/2014/main" id="{5FD7803D-DA91-7449-AEB2-FE4D3D036777}"/>
              </a:ext>
            </a:extLst>
          </p:cNvPr>
          <p:cNvSpPr/>
          <p:nvPr/>
        </p:nvSpPr>
        <p:spPr>
          <a:xfrm>
            <a:off x="973275" y="5250851"/>
            <a:ext cx="7152153" cy="523220"/>
          </a:xfrm>
          <a:prstGeom prst="rect">
            <a:avLst/>
          </a:prstGeom>
        </p:spPr>
        <p:txBody>
          <a:bodyPr wrap="square">
            <a:spAutoFit/>
          </a:bodyPr>
          <a:lstStyle/>
          <a:p>
            <a:pPr algn="just"/>
            <a:r>
              <a:rPr lang="en-CA" sz="1400" dirty="0">
                <a:solidFill>
                  <a:srgbClr val="111111"/>
                </a:solidFill>
              </a:rPr>
              <a:t>Figure S2. </a:t>
            </a:r>
            <a:r>
              <a:rPr lang="en-CA" sz="1400" dirty="0"/>
              <a:t>Directed acyclic graph (DAG) of the association between the birth event and </a:t>
            </a:r>
            <a:r>
              <a:rPr lang="en-CA" sz="1400" dirty="0" err="1"/>
              <a:t>SIgA</a:t>
            </a:r>
            <a:r>
              <a:rPr lang="en-CA" sz="1400" dirty="0"/>
              <a:t> levels at three months of age.</a:t>
            </a:r>
          </a:p>
        </p:txBody>
      </p:sp>
    </p:spTree>
    <p:extLst>
      <p:ext uri="{BB962C8B-B14F-4D97-AF65-F5344CB8AC3E}">
        <p14:creationId xmlns:p14="http://schemas.microsoft.com/office/powerpoint/2010/main" val="1373174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766399F-8406-EF42-AC3F-663C9F45A9AA}"/>
              </a:ext>
            </a:extLst>
          </p:cNvPr>
          <p:cNvGrpSpPr/>
          <p:nvPr/>
        </p:nvGrpSpPr>
        <p:grpSpPr>
          <a:xfrm>
            <a:off x="1794741" y="512533"/>
            <a:ext cx="6008052" cy="5040000"/>
            <a:chOff x="1713718" y="512533"/>
            <a:chExt cx="6008052" cy="5040000"/>
          </a:xfrm>
        </p:grpSpPr>
        <p:pic>
          <p:nvPicPr>
            <p:cNvPr id="8" name="Picture 7">
              <a:extLst>
                <a:ext uri="{FF2B5EF4-FFF2-40B4-BE49-F238E27FC236}">
                  <a16:creationId xmlns:a16="http://schemas.microsoft.com/office/drawing/2014/main" id="{8BEE24FC-7F9A-3A4C-87CC-C52975B47DED}"/>
                </a:ext>
              </a:extLst>
            </p:cNvPr>
            <p:cNvPicPr>
              <a:picLocks noChangeAspect="1"/>
            </p:cNvPicPr>
            <p:nvPr/>
          </p:nvPicPr>
          <p:blipFill>
            <a:blip r:embed="rId2"/>
            <a:stretch>
              <a:fillRect/>
            </a:stretch>
          </p:blipFill>
          <p:spPr>
            <a:xfrm>
              <a:off x="1836815" y="3041531"/>
              <a:ext cx="2835000" cy="2430000"/>
            </a:xfrm>
            <a:prstGeom prst="rect">
              <a:avLst/>
            </a:prstGeom>
          </p:spPr>
        </p:pic>
        <p:pic>
          <p:nvPicPr>
            <p:cNvPr id="6" name="Picture 5">
              <a:extLst>
                <a:ext uri="{FF2B5EF4-FFF2-40B4-BE49-F238E27FC236}">
                  <a16:creationId xmlns:a16="http://schemas.microsoft.com/office/drawing/2014/main" id="{40489C21-511B-814A-90C7-38EB3F8FEB2E}"/>
                </a:ext>
              </a:extLst>
            </p:cNvPr>
            <p:cNvPicPr>
              <a:picLocks noChangeAspect="1"/>
            </p:cNvPicPr>
            <p:nvPr/>
          </p:nvPicPr>
          <p:blipFill>
            <a:blip r:embed="rId3"/>
            <a:stretch>
              <a:fillRect/>
            </a:stretch>
          </p:blipFill>
          <p:spPr>
            <a:xfrm>
              <a:off x="1789955" y="530529"/>
              <a:ext cx="2835000" cy="2430000"/>
            </a:xfrm>
            <a:prstGeom prst="rect">
              <a:avLst/>
            </a:prstGeom>
          </p:spPr>
        </p:pic>
        <p:pic>
          <p:nvPicPr>
            <p:cNvPr id="13" name="Picture 12">
              <a:extLst>
                <a:ext uri="{FF2B5EF4-FFF2-40B4-BE49-F238E27FC236}">
                  <a16:creationId xmlns:a16="http://schemas.microsoft.com/office/drawing/2014/main" id="{15535576-4CC7-D94E-BA7C-7D39C8FE0141}"/>
                </a:ext>
              </a:extLst>
            </p:cNvPr>
            <p:cNvPicPr>
              <a:picLocks noChangeAspect="1"/>
            </p:cNvPicPr>
            <p:nvPr/>
          </p:nvPicPr>
          <p:blipFill>
            <a:blip r:embed="rId4"/>
            <a:stretch>
              <a:fillRect/>
            </a:stretch>
          </p:blipFill>
          <p:spPr>
            <a:xfrm>
              <a:off x="4680754" y="530529"/>
              <a:ext cx="2833938" cy="2429090"/>
            </a:xfrm>
            <a:prstGeom prst="rect">
              <a:avLst/>
            </a:prstGeom>
          </p:spPr>
        </p:pic>
        <p:pic>
          <p:nvPicPr>
            <p:cNvPr id="17" name="Picture 16">
              <a:extLst>
                <a:ext uri="{FF2B5EF4-FFF2-40B4-BE49-F238E27FC236}">
                  <a16:creationId xmlns:a16="http://schemas.microsoft.com/office/drawing/2014/main" id="{2033DD94-18F2-874D-BBCF-4932408661A4}"/>
                </a:ext>
              </a:extLst>
            </p:cNvPr>
            <p:cNvPicPr>
              <a:picLocks noChangeAspect="1"/>
            </p:cNvPicPr>
            <p:nvPr/>
          </p:nvPicPr>
          <p:blipFill>
            <a:blip r:embed="rId5"/>
            <a:stretch>
              <a:fillRect/>
            </a:stretch>
          </p:blipFill>
          <p:spPr>
            <a:xfrm>
              <a:off x="4774474" y="3026279"/>
              <a:ext cx="2947296" cy="2526254"/>
            </a:xfrm>
            <a:prstGeom prst="rect">
              <a:avLst/>
            </a:prstGeom>
          </p:spPr>
        </p:pic>
        <p:sp>
          <p:nvSpPr>
            <p:cNvPr id="20" name="Rectangle 19">
              <a:extLst>
                <a:ext uri="{FF2B5EF4-FFF2-40B4-BE49-F238E27FC236}">
                  <a16:creationId xmlns:a16="http://schemas.microsoft.com/office/drawing/2014/main" id="{49D37F65-C2ED-794C-931B-C8A55DEEBAFC}"/>
                </a:ext>
              </a:extLst>
            </p:cNvPr>
            <p:cNvSpPr/>
            <p:nvPr/>
          </p:nvSpPr>
          <p:spPr>
            <a:xfrm>
              <a:off x="4569156" y="512535"/>
              <a:ext cx="343906" cy="386313"/>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B</a:t>
              </a:r>
              <a:endParaRPr lang="en-US" sz="2000" dirty="0"/>
            </a:p>
          </p:txBody>
        </p:sp>
        <p:sp>
          <p:nvSpPr>
            <p:cNvPr id="21" name="Rectangle 20">
              <a:extLst>
                <a:ext uri="{FF2B5EF4-FFF2-40B4-BE49-F238E27FC236}">
                  <a16:creationId xmlns:a16="http://schemas.microsoft.com/office/drawing/2014/main" id="{AC9EC80B-2C95-4244-80C1-DEF8031ED2B9}"/>
                </a:ext>
              </a:extLst>
            </p:cNvPr>
            <p:cNvSpPr/>
            <p:nvPr/>
          </p:nvSpPr>
          <p:spPr>
            <a:xfrm>
              <a:off x="1719387" y="512533"/>
              <a:ext cx="343906" cy="386313"/>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A</a:t>
              </a:r>
              <a:endParaRPr lang="en-US" sz="2000" dirty="0"/>
            </a:p>
          </p:txBody>
        </p:sp>
        <p:sp>
          <p:nvSpPr>
            <p:cNvPr id="22" name="Rectangle 21">
              <a:extLst>
                <a:ext uri="{FF2B5EF4-FFF2-40B4-BE49-F238E27FC236}">
                  <a16:creationId xmlns:a16="http://schemas.microsoft.com/office/drawing/2014/main" id="{BE30649B-BD1C-6340-989D-2A417F5D9CA4}"/>
                </a:ext>
              </a:extLst>
            </p:cNvPr>
            <p:cNvSpPr/>
            <p:nvPr/>
          </p:nvSpPr>
          <p:spPr>
            <a:xfrm>
              <a:off x="4569156" y="2987400"/>
              <a:ext cx="357835" cy="386313"/>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D</a:t>
              </a:r>
              <a:endParaRPr lang="en-US" sz="2000" dirty="0"/>
            </a:p>
          </p:txBody>
        </p:sp>
        <p:sp>
          <p:nvSpPr>
            <p:cNvPr id="23" name="Rectangle 22">
              <a:extLst>
                <a:ext uri="{FF2B5EF4-FFF2-40B4-BE49-F238E27FC236}">
                  <a16:creationId xmlns:a16="http://schemas.microsoft.com/office/drawing/2014/main" id="{073604E7-CB56-C740-B60D-7886AB0FADF6}"/>
                </a:ext>
              </a:extLst>
            </p:cNvPr>
            <p:cNvSpPr/>
            <p:nvPr/>
          </p:nvSpPr>
          <p:spPr>
            <a:xfrm>
              <a:off x="1713718" y="2945361"/>
              <a:ext cx="357835" cy="386313"/>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C</a:t>
              </a:r>
              <a:endParaRPr lang="en-US" sz="2000" dirty="0"/>
            </a:p>
          </p:txBody>
        </p:sp>
      </p:grpSp>
      <p:sp>
        <p:nvSpPr>
          <p:cNvPr id="25" name="Rectangle 24">
            <a:extLst>
              <a:ext uri="{FF2B5EF4-FFF2-40B4-BE49-F238E27FC236}">
                <a16:creationId xmlns:a16="http://schemas.microsoft.com/office/drawing/2014/main" id="{EC48B604-211C-1C4E-9683-F578BDC122BE}"/>
              </a:ext>
            </a:extLst>
          </p:cNvPr>
          <p:cNvSpPr/>
          <p:nvPr/>
        </p:nvSpPr>
        <p:spPr>
          <a:xfrm>
            <a:off x="876833" y="5552533"/>
            <a:ext cx="7422216" cy="954107"/>
          </a:xfrm>
          <a:prstGeom prst="rect">
            <a:avLst/>
          </a:prstGeom>
        </p:spPr>
        <p:txBody>
          <a:bodyPr wrap="square">
            <a:spAutoFit/>
          </a:bodyPr>
          <a:lstStyle/>
          <a:p>
            <a:pPr algn="just"/>
            <a:r>
              <a:rPr lang="en-CA" sz="1400" dirty="0"/>
              <a:t>Figure S3. Associations of birth events (A, C) and breastfeeding status (B, D) with beta-diversity of gut microbial community in infants at 3 months and 1 year. Permutational multivariate ANOVA (Adonis PERMANOVA) based on Bray Curtis dissimilarity matrices was performed with 1000 permutations to test the differences of microbial communities.</a:t>
            </a:r>
            <a:endParaRPr lang="en-US" sz="1400" dirty="0"/>
          </a:p>
        </p:txBody>
      </p:sp>
    </p:spTree>
    <p:extLst>
      <p:ext uri="{BB962C8B-B14F-4D97-AF65-F5344CB8AC3E}">
        <p14:creationId xmlns:p14="http://schemas.microsoft.com/office/powerpoint/2010/main" val="4103695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0CA4F995-BB75-1A4F-A0AA-EDFA0CB54827}"/>
              </a:ext>
            </a:extLst>
          </p:cNvPr>
          <p:cNvGrpSpPr>
            <a:grpSpLocks noChangeAspect="1"/>
          </p:cNvGrpSpPr>
          <p:nvPr/>
        </p:nvGrpSpPr>
        <p:grpSpPr>
          <a:xfrm>
            <a:off x="1465210" y="426781"/>
            <a:ext cx="6053324" cy="5040000"/>
            <a:chOff x="958639" y="11577"/>
            <a:chExt cx="7082633" cy="5897004"/>
          </a:xfrm>
        </p:grpSpPr>
        <p:pic>
          <p:nvPicPr>
            <p:cNvPr id="59" name="Picture 58">
              <a:extLst>
                <a:ext uri="{FF2B5EF4-FFF2-40B4-BE49-F238E27FC236}">
                  <a16:creationId xmlns:a16="http://schemas.microsoft.com/office/drawing/2014/main" id="{1DF169C9-EB09-704D-946C-4CB4277CAA5B}"/>
                </a:ext>
              </a:extLst>
            </p:cNvPr>
            <p:cNvPicPr>
              <a:picLocks noChangeAspect="1"/>
            </p:cNvPicPr>
            <p:nvPr/>
          </p:nvPicPr>
          <p:blipFill>
            <a:blip r:embed="rId2"/>
            <a:stretch>
              <a:fillRect/>
            </a:stretch>
          </p:blipFill>
          <p:spPr>
            <a:xfrm>
              <a:off x="1074234" y="3208581"/>
              <a:ext cx="3600000" cy="2700000"/>
            </a:xfrm>
            <a:prstGeom prst="rect">
              <a:avLst/>
            </a:prstGeom>
          </p:spPr>
        </p:pic>
        <p:pic>
          <p:nvPicPr>
            <p:cNvPr id="57" name="Picture 56">
              <a:extLst>
                <a:ext uri="{FF2B5EF4-FFF2-40B4-BE49-F238E27FC236}">
                  <a16:creationId xmlns:a16="http://schemas.microsoft.com/office/drawing/2014/main" id="{715AC458-FF09-964B-83C3-13AFFF1680F2}"/>
                </a:ext>
              </a:extLst>
            </p:cNvPr>
            <p:cNvPicPr>
              <a:picLocks noChangeAspect="1"/>
            </p:cNvPicPr>
            <p:nvPr/>
          </p:nvPicPr>
          <p:blipFill>
            <a:blip r:embed="rId3"/>
            <a:stretch>
              <a:fillRect/>
            </a:stretch>
          </p:blipFill>
          <p:spPr>
            <a:xfrm>
              <a:off x="1074234" y="299679"/>
              <a:ext cx="3600000" cy="2700000"/>
            </a:xfrm>
            <a:prstGeom prst="rect">
              <a:avLst/>
            </a:prstGeom>
          </p:spPr>
        </p:pic>
        <p:pic>
          <p:nvPicPr>
            <p:cNvPr id="5" name="Picture 4">
              <a:extLst>
                <a:ext uri="{FF2B5EF4-FFF2-40B4-BE49-F238E27FC236}">
                  <a16:creationId xmlns:a16="http://schemas.microsoft.com/office/drawing/2014/main" id="{E93BCEAE-93E7-BA45-B8EF-3E172B96FA11}"/>
                </a:ext>
              </a:extLst>
            </p:cNvPr>
            <p:cNvPicPr>
              <a:picLocks noChangeAspect="1"/>
            </p:cNvPicPr>
            <p:nvPr/>
          </p:nvPicPr>
          <p:blipFill>
            <a:blip r:embed="rId4"/>
            <a:stretch>
              <a:fillRect/>
            </a:stretch>
          </p:blipFill>
          <p:spPr>
            <a:xfrm>
              <a:off x="4890306" y="315413"/>
              <a:ext cx="3150000" cy="2700000"/>
            </a:xfrm>
            <a:prstGeom prst="rect">
              <a:avLst/>
            </a:prstGeom>
          </p:spPr>
        </p:pic>
        <p:pic>
          <p:nvPicPr>
            <p:cNvPr id="9" name="Picture 8">
              <a:extLst>
                <a:ext uri="{FF2B5EF4-FFF2-40B4-BE49-F238E27FC236}">
                  <a16:creationId xmlns:a16="http://schemas.microsoft.com/office/drawing/2014/main" id="{9886405B-7840-6B44-98BA-8E3ECC8FEE9E}"/>
                </a:ext>
              </a:extLst>
            </p:cNvPr>
            <p:cNvPicPr>
              <a:picLocks noChangeAspect="1"/>
            </p:cNvPicPr>
            <p:nvPr/>
          </p:nvPicPr>
          <p:blipFill>
            <a:blip r:embed="rId5"/>
            <a:stretch>
              <a:fillRect/>
            </a:stretch>
          </p:blipFill>
          <p:spPr>
            <a:xfrm>
              <a:off x="4890306" y="3177459"/>
              <a:ext cx="3150966" cy="2700828"/>
            </a:xfrm>
            <a:prstGeom prst="rect">
              <a:avLst/>
            </a:prstGeom>
          </p:spPr>
        </p:pic>
        <p:sp>
          <p:nvSpPr>
            <p:cNvPr id="12" name="TextBox 11">
              <a:extLst>
                <a:ext uri="{FF2B5EF4-FFF2-40B4-BE49-F238E27FC236}">
                  <a16:creationId xmlns:a16="http://schemas.microsoft.com/office/drawing/2014/main" id="{B4829225-6E17-0540-875D-87C076EA8EF5}"/>
                </a:ext>
              </a:extLst>
            </p:cNvPr>
            <p:cNvSpPr txBox="1"/>
            <p:nvPr/>
          </p:nvSpPr>
          <p:spPr>
            <a:xfrm>
              <a:off x="2495066" y="11577"/>
              <a:ext cx="867086" cy="288103"/>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3 months</a:t>
              </a:r>
            </a:p>
          </p:txBody>
        </p:sp>
        <p:sp>
          <p:nvSpPr>
            <p:cNvPr id="13" name="TextBox 12">
              <a:extLst>
                <a:ext uri="{FF2B5EF4-FFF2-40B4-BE49-F238E27FC236}">
                  <a16:creationId xmlns:a16="http://schemas.microsoft.com/office/drawing/2014/main" id="{C1E8A9CF-E5DE-B544-B884-58275D7F2DB7}"/>
                </a:ext>
              </a:extLst>
            </p:cNvPr>
            <p:cNvSpPr txBox="1"/>
            <p:nvPr/>
          </p:nvSpPr>
          <p:spPr>
            <a:xfrm>
              <a:off x="6143699" y="11577"/>
              <a:ext cx="867086" cy="288102"/>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3 months</a:t>
              </a:r>
            </a:p>
          </p:txBody>
        </p:sp>
        <p:sp>
          <p:nvSpPr>
            <p:cNvPr id="14" name="TextBox 13">
              <a:extLst>
                <a:ext uri="{FF2B5EF4-FFF2-40B4-BE49-F238E27FC236}">
                  <a16:creationId xmlns:a16="http://schemas.microsoft.com/office/drawing/2014/main" id="{00850C84-9842-534A-B84D-16676B01C8AC}"/>
                </a:ext>
              </a:extLst>
            </p:cNvPr>
            <p:cNvSpPr txBox="1"/>
            <p:nvPr/>
          </p:nvSpPr>
          <p:spPr>
            <a:xfrm>
              <a:off x="6279606" y="2894261"/>
              <a:ext cx="681597"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 year</a:t>
              </a:r>
            </a:p>
          </p:txBody>
        </p:sp>
        <p:sp>
          <p:nvSpPr>
            <p:cNvPr id="15" name="TextBox 14">
              <a:extLst>
                <a:ext uri="{FF2B5EF4-FFF2-40B4-BE49-F238E27FC236}">
                  <a16:creationId xmlns:a16="http://schemas.microsoft.com/office/drawing/2014/main" id="{9DE7AC76-3116-A149-9A5C-49634C8C7748}"/>
                </a:ext>
              </a:extLst>
            </p:cNvPr>
            <p:cNvSpPr txBox="1"/>
            <p:nvPr/>
          </p:nvSpPr>
          <p:spPr>
            <a:xfrm>
              <a:off x="2739318" y="2894261"/>
              <a:ext cx="681597"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 year</a:t>
              </a:r>
            </a:p>
          </p:txBody>
        </p:sp>
        <p:sp>
          <p:nvSpPr>
            <p:cNvPr id="16" name="Rectangle 15">
              <a:extLst>
                <a:ext uri="{FF2B5EF4-FFF2-40B4-BE49-F238E27FC236}">
                  <a16:creationId xmlns:a16="http://schemas.microsoft.com/office/drawing/2014/main" id="{CB9364F6-E3E7-8A47-BDA6-11A8B976270A}"/>
                </a:ext>
              </a:extLst>
            </p:cNvPr>
            <p:cNvSpPr/>
            <p:nvPr/>
          </p:nvSpPr>
          <p:spPr>
            <a:xfrm>
              <a:off x="4699600" y="33834"/>
              <a:ext cx="388971" cy="436935"/>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B</a:t>
              </a:r>
              <a:endParaRPr lang="en-US" sz="2000" dirty="0"/>
            </a:p>
          </p:txBody>
        </p:sp>
        <p:sp>
          <p:nvSpPr>
            <p:cNvPr id="17" name="Rectangle 16">
              <a:extLst>
                <a:ext uri="{FF2B5EF4-FFF2-40B4-BE49-F238E27FC236}">
                  <a16:creationId xmlns:a16="http://schemas.microsoft.com/office/drawing/2014/main" id="{85D64748-65A7-0542-BCF7-49B02502A768}"/>
                </a:ext>
              </a:extLst>
            </p:cNvPr>
            <p:cNvSpPr/>
            <p:nvPr/>
          </p:nvSpPr>
          <p:spPr>
            <a:xfrm>
              <a:off x="974669" y="33834"/>
              <a:ext cx="388971" cy="436935"/>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A</a:t>
              </a:r>
              <a:endParaRPr lang="en-US" sz="2000" dirty="0"/>
            </a:p>
          </p:txBody>
        </p:sp>
        <p:sp>
          <p:nvSpPr>
            <p:cNvPr id="18" name="Rectangle 17">
              <a:extLst>
                <a:ext uri="{FF2B5EF4-FFF2-40B4-BE49-F238E27FC236}">
                  <a16:creationId xmlns:a16="http://schemas.microsoft.com/office/drawing/2014/main" id="{5FE05B10-A27A-2740-BED0-1A2F8D887D70}"/>
                </a:ext>
              </a:extLst>
            </p:cNvPr>
            <p:cNvSpPr/>
            <p:nvPr/>
          </p:nvSpPr>
          <p:spPr>
            <a:xfrm>
              <a:off x="4674234" y="3014031"/>
              <a:ext cx="404724" cy="436935"/>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D</a:t>
              </a:r>
              <a:endParaRPr lang="en-US" sz="2000" dirty="0"/>
            </a:p>
          </p:txBody>
        </p:sp>
        <p:sp>
          <p:nvSpPr>
            <p:cNvPr id="19" name="Rectangle 18">
              <a:extLst>
                <a:ext uri="{FF2B5EF4-FFF2-40B4-BE49-F238E27FC236}">
                  <a16:creationId xmlns:a16="http://schemas.microsoft.com/office/drawing/2014/main" id="{5782FB92-67DE-474C-93FF-FB76979E2E82}"/>
                </a:ext>
              </a:extLst>
            </p:cNvPr>
            <p:cNvSpPr/>
            <p:nvPr/>
          </p:nvSpPr>
          <p:spPr>
            <a:xfrm>
              <a:off x="958639" y="3014031"/>
              <a:ext cx="404724" cy="436935"/>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C</a:t>
              </a:r>
              <a:endParaRPr lang="en-US" sz="2000" dirty="0"/>
            </a:p>
          </p:txBody>
        </p:sp>
        <p:cxnSp>
          <p:nvCxnSpPr>
            <p:cNvPr id="20" name="Straight Connector 19">
              <a:extLst>
                <a:ext uri="{FF2B5EF4-FFF2-40B4-BE49-F238E27FC236}">
                  <a16:creationId xmlns:a16="http://schemas.microsoft.com/office/drawing/2014/main" id="{D4D2C04A-38F8-A941-BB07-2227AE89B624}"/>
                </a:ext>
              </a:extLst>
            </p:cNvPr>
            <p:cNvCxnSpPr>
              <a:cxnSpLocks/>
            </p:cNvCxnSpPr>
            <p:nvPr/>
          </p:nvCxnSpPr>
          <p:spPr>
            <a:xfrm>
              <a:off x="1613720" y="1029174"/>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6ECFE4A7-F315-9642-B479-939BDEBA68CC}"/>
                </a:ext>
              </a:extLst>
            </p:cNvPr>
            <p:cNvSpPr/>
            <p:nvPr/>
          </p:nvSpPr>
          <p:spPr>
            <a:xfrm>
              <a:off x="1566395" y="846171"/>
              <a:ext cx="362600"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22" name="Straight Connector 21">
              <a:extLst>
                <a:ext uri="{FF2B5EF4-FFF2-40B4-BE49-F238E27FC236}">
                  <a16:creationId xmlns:a16="http://schemas.microsoft.com/office/drawing/2014/main" id="{76A02CD8-3C2F-A64D-A186-B999CB378C98}"/>
                </a:ext>
              </a:extLst>
            </p:cNvPr>
            <p:cNvCxnSpPr>
              <a:cxnSpLocks/>
            </p:cNvCxnSpPr>
            <p:nvPr/>
          </p:nvCxnSpPr>
          <p:spPr>
            <a:xfrm>
              <a:off x="1602431" y="832323"/>
              <a:ext cx="4359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4009A654-84BC-5340-B943-DD4444906345}"/>
                </a:ext>
              </a:extLst>
            </p:cNvPr>
            <p:cNvSpPr/>
            <p:nvPr/>
          </p:nvSpPr>
          <p:spPr>
            <a:xfrm>
              <a:off x="1675749" y="660895"/>
              <a:ext cx="362600"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24" name="Straight Connector 23">
              <a:extLst>
                <a:ext uri="{FF2B5EF4-FFF2-40B4-BE49-F238E27FC236}">
                  <a16:creationId xmlns:a16="http://schemas.microsoft.com/office/drawing/2014/main" id="{18BD1971-B466-6349-A679-87C55D15988C}"/>
                </a:ext>
              </a:extLst>
            </p:cNvPr>
            <p:cNvCxnSpPr>
              <a:cxnSpLocks/>
            </p:cNvCxnSpPr>
            <p:nvPr/>
          </p:nvCxnSpPr>
          <p:spPr>
            <a:xfrm>
              <a:off x="1602431" y="637268"/>
              <a:ext cx="59682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E7238588-19B3-8D44-8962-3240A46A6B2A}"/>
                </a:ext>
              </a:extLst>
            </p:cNvPr>
            <p:cNvSpPr/>
            <p:nvPr/>
          </p:nvSpPr>
          <p:spPr>
            <a:xfrm>
              <a:off x="1777350" y="464721"/>
              <a:ext cx="421910" cy="276999"/>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26" name="Straight Connector 25">
              <a:extLst>
                <a:ext uri="{FF2B5EF4-FFF2-40B4-BE49-F238E27FC236}">
                  <a16:creationId xmlns:a16="http://schemas.microsoft.com/office/drawing/2014/main" id="{E99B8562-323C-8F4B-B0B6-19A60E4A11FA}"/>
                </a:ext>
              </a:extLst>
            </p:cNvPr>
            <p:cNvCxnSpPr>
              <a:cxnSpLocks/>
            </p:cNvCxnSpPr>
            <p:nvPr/>
          </p:nvCxnSpPr>
          <p:spPr>
            <a:xfrm>
              <a:off x="5380091" y="958805"/>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C68AFD7-F933-B749-B9E2-A35ABE8EB5FD}"/>
                </a:ext>
              </a:extLst>
            </p:cNvPr>
            <p:cNvSpPr/>
            <p:nvPr/>
          </p:nvSpPr>
          <p:spPr>
            <a:xfrm>
              <a:off x="5298899" y="775802"/>
              <a:ext cx="421910"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28" name="Straight Connector 27">
              <a:extLst>
                <a:ext uri="{FF2B5EF4-FFF2-40B4-BE49-F238E27FC236}">
                  <a16:creationId xmlns:a16="http://schemas.microsoft.com/office/drawing/2014/main" id="{AB9883DE-2BF7-924F-9209-DF6850C0706B}"/>
                </a:ext>
              </a:extLst>
            </p:cNvPr>
            <p:cNvCxnSpPr>
              <a:cxnSpLocks/>
            </p:cNvCxnSpPr>
            <p:nvPr/>
          </p:nvCxnSpPr>
          <p:spPr>
            <a:xfrm>
              <a:off x="5591046" y="785104"/>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EDB8C688-0DA1-6346-81DE-028E9446A369}"/>
                </a:ext>
              </a:extLst>
            </p:cNvPr>
            <p:cNvSpPr/>
            <p:nvPr/>
          </p:nvSpPr>
          <p:spPr>
            <a:xfrm>
              <a:off x="5543721" y="602101"/>
              <a:ext cx="362600"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30" name="Straight Connector 29">
              <a:extLst>
                <a:ext uri="{FF2B5EF4-FFF2-40B4-BE49-F238E27FC236}">
                  <a16:creationId xmlns:a16="http://schemas.microsoft.com/office/drawing/2014/main" id="{F4F83A5E-638B-7B40-B9D7-1255C7B88489}"/>
                </a:ext>
              </a:extLst>
            </p:cNvPr>
            <p:cNvCxnSpPr>
              <a:cxnSpLocks/>
            </p:cNvCxnSpPr>
            <p:nvPr/>
          </p:nvCxnSpPr>
          <p:spPr>
            <a:xfrm flipV="1">
              <a:off x="5368802" y="562565"/>
              <a:ext cx="477165" cy="43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1139133B-0EB7-F042-9394-405D30C3ED94}"/>
                </a:ext>
              </a:extLst>
            </p:cNvPr>
            <p:cNvSpPr/>
            <p:nvPr/>
          </p:nvSpPr>
          <p:spPr>
            <a:xfrm>
              <a:off x="5352931" y="377838"/>
              <a:ext cx="494761" cy="302493"/>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32" name="Straight Connector 31">
              <a:extLst>
                <a:ext uri="{FF2B5EF4-FFF2-40B4-BE49-F238E27FC236}">
                  <a16:creationId xmlns:a16="http://schemas.microsoft.com/office/drawing/2014/main" id="{88F8E1B6-D1C0-F448-A3DE-15CB78821C8B}"/>
                </a:ext>
              </a:extLst>
            </p:cNvPr>
            <p:cNvCxnSpPr>
              <a:cxnSpLocks/>
            </p:cNvCxnSpPr>
            <p:nvPr/>
          </p:nvCxnSpPr>
          <p:spPr>
            <a:xfrm>
              <a:off x="6378459" y="958805"/>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BC81444C-79F9-5C4A-B142-255388D65F57}"/>
                </a:ext>
              </a:extLst>
            </p:cNvPr>
            <p:cNvSpPr/>
            <p:nvPr/>
          </p:nvSpPr>
          <p:spPr>
            <a:xfrm>
              <a:off x="6297267" y="775802"/>
              <a:ext cx="421910"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34" name="Straight Connector 33">
              <a:extLst>
                <a:ext uri="{FF2B5EF4-FFF2-40B4-BE49-F238E27FC236}">
                  <a16:creationId xmlns:a16="http://schemas.microsoft.com/office/drawing/2014/main" id="{3869671F-C098-6243-A591-8D05F850F38E}"/>
                </a:ext>
              </a:extLst>
            </p:cNvPr>
            <p:cNvCxnSpPr>
              <a:cxnSpLocks/>
            </p:cNvCxnSpPr>
            <p:nvPr/>
          </p:nvCxnSpPr>
          <p:spPr>
            <a:xfrm>
              <a:off x="6589414" y="785104"/>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79BCAB63-C7C5-1D4C-9131-50FBEF13D3E0}"/>
                </a:ext>
              </a:extLst>
            </p:cNvPr>
            <p:cNvSpPr/>
            <p:nvPr/>
          </p:nvSpPr>
          <p:spPr>
            <a:xfrm>
              <a:off x="6519511" y="602101"/>
              <a:ext cx="421910"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36" name="Straight Connector 35">
              <a:extLst>
                <a:ext uri="{FF2B5EF4-FFF2-40B4-BE49-F238E27FC236}">
                  <a16:creationId xmlns:a16="http://schemas.microsoft.com/office/drawing/2014/main" id="{6CA08C9C-D058-5544-9E91-139E07F52A50}"/>
                </a:ext>
              </a:extLst>
            </p:cNvPr>
            <p:cNvCxnSpPr>
              <a:cxnSpLocks/>
            </p:cNvCxnSpPr>
            <p:nvPr/>
          </p:nvCxnSpPr>
          <p:spPr>
            <a:xfrm flipV="1">
              <a:off x="6367170" y="562565"/>
              <a:ext cx="477165" cy="43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6243903C-912A-CF47-8EAC-5AF62B0C421E}"/>
                </a:ext>
              </a:extLst>
            </p:cNvPr>
            <p:cNvSpPr/>
            <p:nvPr/>
          </p:nvSpPr>
          <p:spPr>
            <a:xfrm>
              <a:off x="6360286" y="386771"/>
              <a:ext cx="574251" cy="302493"/>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38" name="Straight Connector 37">
              <a:extLst>
                <a:ext uri="{FF2B5EF4-FFF2-40B4-BE49-F238E27FC236}">
                  <a16:creationId xmlns:a16="http://schemas.microsoft.com/office/drawing/2014/main" id="{8D5613B8-58BF-CD4B-AE1A-7897A6723B11}"/>
                </a:ext>
              </a:extLst>
            </p:cNvPr>
            <p:cNvCxnSpPr>
              <a:cxnSpLocks/>
            </p:cNvCxnSpPr>
            <p:nvPr/>
          </p:nvCxnSpPr>
          <p:spPr>
            <a:xfrm>
              <a:off x="7411555" y="961680"/>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B37F8435-B752-1148-B929-C5BB85070A2A}"/>
                </a:ext>
              </a:extLst>
            </p:cNvPr>
            <p:cNvSpPr/>
            <p:nvPr/>
          </p:nvSpPr>
          <p:spPr>
            <a:xfrm>
              <a:off x="7330363" y="778677"/>
              <a:ext cx="421910"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40" name="Straight Connector 39">
              <a:extLst>
                <a:ext uri="{FF2B5EF4-FFF2-40B4-BE49-F238E27FC236}">
                  <a16:creationId xmlns:a16="http://schemas.microsoft.com/office/drawing/2014/main" id="{3793EA7F-28C6-EC49-94B6-67D3C0B42504}"/>
                </a:ext>
              </a:extLst>
            </p:cNvPr>
            <p:cNvCxnSpPr>
              <a:cxnSpLocks/>
            </p:cNvCxnSpPr>
            <p:nvPr/>
          </p:nvCxnSpPr>
          <p:spPr>
            <a:xfrm>
              <a:off x="7622510" y="787979"/>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9DD99AF1-A49E-EF40-B6C4-EC1E8C4D46FA}"/>
                </a:ext>
              </a:extLst>
            </p:cNvPr>
            <p:cNvSpPr/>
            <p:nvPr/>
          </p:nvSpPr>
          <p:spPr>
            <a:xfrm>
              <a:off x="7552607" y="604976"/>
              <a:ext cx="421910"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42" name="Straight Connector 41">
              <a:extLst>
                <a:ext uri="{FF2B5EF4-FFF2-40B4-BE49-F238E27FC236}">
                  <a16:creationId xmlns:a16="http://schemas.microsoft.com/office/drawing/2014/main" id="{1B5A1988-4048-C143-8286-F20C33617702}"/>
                </a:ext>
              </a:extLst>
            </p:cNvPr>
            <p:cNvCxnSpPr>
              <a:cxnSpLocks/>
            </p:cNvCxnSpPr>
            <p:nvPr/>
          </p:nvCxnSpPr>
          <p:spPr>
            <a:xfrm flipV="1">
              <a:off x="7400266" y="565440"/>
              <a:ext cx="477165" cy="43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7965149F-08CB-E049-B5E0-70185B2FBD26}"/>
                </a:ext>
              </a:extLst>
            </p:cNvPr>
            <p:cNvSpPr/>
            <p:nvPr/>
          </p:nvSpPr>
          <p:spPr>
            <a:xfrm>
              <a:off x="7406206" y="383875"/>
              <a:ext cx="523511" cy="302493"/>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44" name="Straight Connector 43">
              <a:extLst>
                <a:ext uri="{FF2B5EF4-FFF2-40B4-BE49-F238E27FC236}">
                  <a16:creationId xmlns:a16="http://schemas.microsoft.com/office/drawing/2014/main" id="{03EB53C9-28FE-FB4F-A864-2950E38AC7F7}"/>
                </a:ext>
              </a:extLst>
            </p:cNvPr>
            <p:cNvCxnSpPr>
              <a:cxnSpLocks/>
            </p:cNvCxnSpPr>
            <p:nvPr/>
          </p:nvCxnSpPr>
          <p:spPr>
            <a:xfrm>
              <a:off x="1591425" y="3752632"/>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6B465294-5C7F-A145-AA86-0A00033F9847}"/>
                </a:ext>
              </a:extLst>
            </p:cNvPr>
            <p:cNvSpPr/>
            <p:nvPr/>
          </p:nvSpPr>
          <p:spPr>
            <a:xfrm>
              <a:off x="1576642" y="3569847"/>
              <a:ext cx="303288"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46" name="Straight Connector 45">
              <a:extLst>
                <a:ext uri="{FF2B5EF4-FFF2-40B4-BE49-F238E27FC236}">
                  <a16:creationId xmlns:a16="http://schemas.microsoft.com/office/drawing/2014/main" id="{003EA577-DE0F-2840-98E7-1F28F919BA87}"/>
                </a:ext>
              </a:extLst>
            </p:cNvPr>
            <p:cNvCxnSpPr>
              <a:cxnSpLocks/>
            </p:cNvCxnSpPr>
            <p:nvPr/>
          </p:nvCxnSpPr>
          <p:spPr>
            <a:xfrm>
              <a:off x="6597082" y="3738958"/>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37DF6EF0-3CFE-B948-A26E-6A151CE7C19E}"/>
                </a:ext>
              </a:extLst>
            </p:cNvPr>
            <p:cNvSpPr/>
            <p:nvPr/>
          </p:nvSpPr>
          <p:spPr>
            <a:xfrm>
              <a:off x="6616166" y="3556173"/>
              <a:ext cx="243978"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48" name="Straight Connector 47">
              <a:extLst>
                <a:ext uri="{FF2B5EF4-FFF2-40B4-BE49-F238E27FC236}">
                  <a16:creationId xmlns:a16="http://schemas.microsoft.com/office/drawing/2014/main" id="{FE01164F-6DA7-504C-B8A7-C65A16CCF116}"/>
                </a:ext>
              </a:extLst>
            </p:cNvPr>
            <p:cNvCxnSpPr>
              <a:cxnSpLocks/>
            </p:cNvCxnSpPr>
            <p:nvPr/>
          </p:nvCxnSpPr>
          <p:spPr>
            <a:xfrm flipV="1">
              <a:off x="6386127" y="3516419"/>
              <a:ext cx="477165" cy="43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1A054818-E6FC-644C-8C1E-8398689EFD2C}"/>
                </a:ext>
              </a:extLst>
            </p:cNvPr>
            <p:cNvSpPr/>
            <p:nvPr/>
          </p:nvSpPr>
          <p:spPr>
            <a:xfrm>
              <a:off x="6519426" y="3337750"/>
              <a:ext cx="421910" cy="276999"/>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50" name="Straight Connector 49">
              <a:extLst>
                <a:ext uri="{FF2B5EF4-FFF2-40B4-BE49-F238E27FC236}">
                  <a16:creationId xmlns:a16="http://schemas.microsoft.com/office/drawing/2014/main" id="{16E42604-D27C-A042-83C9-733700D6B9A1}"/>
                </a:ext>
              </a:extLst>
            </p:cNvPr>
            <p:cNvCxnSpPr>
              <a:cxnSpLocks/>
            </p:cNvCxnSpPr>
            <p:nvPr/>
          </p:nvCxnSpPr>
          <p:spPr>
            <a:xfrm>
              <a:off x="7639386" y="3730114"/>
              <a:ext cx="2662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62453342-771A-C643-A81C-B259761B42E5}"/>
                </a:ext>
              </a:extLst>
            </p:cNvPr>
            <p:cNvSpPr/>
            <p:nvPr/>
          </p:nvSpPr>
          <p:spPr>
            <a:xfrm>
              <a:off x="7658470" y="3547329"/>
              <a:ext cx="243978" cy="276999"/>
            </a:xfrm>
            <a:prstGeom prst="rect">
              <a:avLst/>
            </a:prstGeom>
          </p:spPr>
          <p:txBody>
            <a:bodyPr wrap="none">
              <a:spAutoFit/>
            </a:bodyPr>
            <a:lstStyle/>
            <a:p>
              <a:r>
                <a:rPr lang="en-US" sz="1200" dirty="0">
                  <a:latin typeface="Arial" panose="020B0604020202020204" pitchFamily="34" charset="0"/>
                  <a:cs typeface="Arial" panose="020B0604020202020204" pitchFamily="34" charset="0"/>
                </a:rPr>
                <a:t>*</a:t>
              </a:r>
              <a:endParaRPr lang="en-US" sz="1200" dirty="0"/>
            </a:p>
          </p:txBody>
        </p:sp>
        <p:cxnSp>
          <p:nvCxnSpPr>
            <p:cNvPr id="52" name="Straight Connector 51">
              <a:extLst>
                <a:ext uri="{FF2B5EF4-FFF2-40B4-BE49-F238E27FC236}">
                  <a16:creationId xmlns:a16="http://schemas.microsoft.com/office/drawing/2014/main" id="{11F83F10-28D4-A148-BE5B-A4DAEDE1E556}"/>
                </a:ext>
              </a:extLst>
            </p:cNvPr>
            <p:cNvCxnSpPr>
              <a:cxnSpLocks/>
            </p:cNvCxnSpPr>
            <p:nvPr/>
          </p:nvCxnSpPr>
          <p:spPr>
            <a:xfrm flipV="1">
              <a:off x="7428431" y="3507575"/>
              <a:ext cx="477165" cy="43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E3E57F36-274D-644E-B154-FB666248C1DF}"/>
                </a:ext>
              </a:extLst>
            </p:cNvPr>
            <p:cNvSpPr/>
            <p:nvPr/>
          </p:nvSpPr>
          <p:spPr>
            <a:xfrm>
              <a:off x="7539152" y="3328906"/>
              <a:ext cx="421910" cy="276999"/>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a:t>
              </a:r>
              <a:endParaRPr lang="en-US" sz="1200" dirty="0"/>
            </a:p>
          </p:txBody>
        </p:sp>
      </p:grpSp>
      <p:sp>
        <p:nvSpPr>
          <p:cNvPr id="55" name="Rectangle 54">
            <a:extLst>
              <a:ext uri="{FF2B5EF4-FFF2-40B4-BE49-F238E27FC236}">
                <a16:creationId xmlns:a16="http://schemas.microsoft.com/office/drawing/2014/main" id="{3709005B-93BC-DB45-A020-5403B35DECF0}"/>
              </a:ext>
            </a:extLst>
          </p:cNvPr>
          <p:cNvSpPr/>
          <p:nvPr/>
        </p:nvSpPr>
        <p:spPr>
          <a:xfrm>
            <a:off x="717582" y="5466781"/>
            <a:ext cx="7889839" cy="954107"/>
          </a:xfrm>
          <a:prstGeom prst="rect">
            <a:avLst/>
          </a:prstGeom>
        </p:spPr>
        <p:txBody>
          <a:bodyPr wrap="square">
            <a:spAutoFit/>
          </a:bodyPr>
          <a:lstStyle/>
          <a:p>
            <a:pPr algn="just"/>
            <a:r>
              <a:rPr lang="en-CA" sz="1400" dirty="0"/>
              <a:t>Figure S4. Associations of birth events (A, C) and breastfeeding status (B, D) with alpha diversity (Chao1, PD whole tree and Shannon index) at 3 months and 1 year. Significant differences were determined using Kruskal-Wallis test with Dunn’s post-test for multiple comparisons; A multiply asterisk indicates significant difference (</a:t>
            </a:r>
            <a:r>
              <a:rPr lang="en-US" sz="1400" dirty="0">
                <a:cs typeface="Arial" panose="020B0604020202020204" pitchFamily="34" charset="0"/>
              </a:rPr>
              <a:t>**, </a:t>
            </a:r>
            <a:r>
              <a:rPr lang="en-US" sz="1400" i="1" dirty="0">
                <a:cs typeface="Arial" panose="020B0604020202020204" pitchFamily="34" charset="0"/>
              </a:rPr>
              <a:t>p</a:t>
            </a:r>
            <a:r>
              <a:rPr lang="en-US" sz="1400" dirty="0">
                <a:cs typeface="Arial" panose="020B0604020202020204" pitchFamily="34" charset="0"/>
              </a:rPr>
              <a:t> </a:t>
            </a:r>
            <a:r>
              <a:rPr lang="en-CA" sz="1400" dirty="0">
                <a:cs typeface="Arial" panose="020B0604020202020204" pitchFamily="34" charset="0"/>
              </a:rPr>
              <a:t>≤ </a:t>
            </a:r>
            <a:r>
              <a:rPr lang="en-US" sz="1400" dirty="0">
                <a:cs typeface="Arial" panose="020B0604020202020204" pitchFamily="34" charset="0"/>
              </a:rPr>
              <a:t>0.05; ***, </a:t>
            </a:r>
            <a:r>
              <a:rPr lang="en-US" sz="1400" i="1" dirty="0">
                <a:cs typeface="Arial" panose="020B0604020202020204" pitchFamily="34" charset="0"/>
              </a:rPr>
              <a:t>p </a:t>
            </a:r>
            <a:r>
              <a:rPr lang="en-CA" sz="1400" dirty="0">
                <a:cs typeface="Arial" panose="020B0604020202020204" pitchFamily="34" charset="0"/>
              </a:rPr>
              <a:t>≤ </a:t>
            </a:r>
            <a:r>
              <a:rPr lang="en-US" sz="1400" dirty="0">
                <a:cs typeface="Arial" panose="020B0604020202020204" pitchFamily="34" charset="0"/>
              </a:rPr>
              <a:t>0.01, ****, </a:t>
            </a:r>
            <a:r>
              <a:rPr lang="en-US" sz="1400" i="1" dirty="0">
                <a:cs typeface="Arial" panose="020B0604020202020204" pitchFamily="34" charset="0"/>
              </a:rPr>
              <a:t>p </a:t>
            </a:r>
            <a:r>
              <a:rPr lang="en-CA" sz="1400" dirty="0">
                <a:cs typeface="Arial" panose="020B0604020202020204" pitchFamily="34" charset="0"/>
              </a:rPr>
              <a:t>≤ </a:t>
            </a:r>
            <a:r>
              <a:rPr lang="en-US" sz="1400" dirty="0">
                <a:cs typeface="Arial" panose="020B0604020202020204" pitchFamily="34" charset="0"/>
              </a:rPr>
              <a:t>0.001</a:t>
            </a:r>
            <a:r>
              <a:rPr lang="en-CA" sz="1400" dirty="0"/>
              <a:t>) and a single asterisk (*) indicates a trend (</a:t>
            </a:r>
            <a:r>
              <a:rPr lang="en-US" sz="1400" i="1" dirty="0">
                <a:cs typeface="Arial" panose="020B0604020202020204" pitchFamily="34" charset="0"/>
              </a:rPr>
              <a:t>p</a:t>
            </a:r>
            <a:r>
              <a:rPr lang="en-US" sz="1400" dirty="0">
                <a:cs typeface="Arial" panose="020B0604020202020204" pitchFamily="34" charset="0"/>
              </a:rPr>
              <a:t> </a:t>
            </a:r>
            <a:r>
              <a:rPr lang="en-CA" sz="1400" dirty="0">
                <a:cs typeface="Arial" panose="020B0604020202020204" pitchFamily="34" charset="0"/>
              </a:rPr>
              <a:t>≤ </a:t>
            </a:r>
            <a:r>
              <a:rPr lang="en-US" sz="1400" dirty="0">
                <a:cs typeface="Arial" panose="020B0604020202020204" pitchFamily="34" charset="0"/>
              </a:rPr>
              <a:t>0.1</a:t>
            </a:r>
            <a:r>
              <a:rPr lang="en-CA" sz="1400" dirty="0"/>
              <a:t>).</a:t>
            </a:r>
          </a:p>
        </p:txBody>
      </p:sp>
    </p:spTree>
    <p:extLst>
      <p:ext uri="{BB962C8B-B14F-4D97-AF65-F5344CB8AC3E}">
        <p14:creationId xmlns:p14="http://schemas.microsoft.com/office/powerpoint/2010/main" val="254671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0E457523-A43B-BA4C-87AD-40E8289D3AD5}"/>
              </a:ext>
            </a:extLst>
          </p:cNvPr>
          <p:cNvGrpSpPr>
            <a:grpSpLocks noChangeAspect="1"/>
          </p:cNvGrpSpPr>
          <p:nvPr/>
        </p:nvGrpSpPr>
        <p:grpSpPr>
          <a:xfrm>
            <a:off x="285993" y="182600"/>
            <a:ext cx="8996905" cy="6675400"/>
            <a:chOff x="154176" y="-918"/>
            <a:chExt cx="9148534" cy="6787904"/>
          </a:xfrm>
        </p:grpSpPr>
        <p:pic>
          <p:nvPicPr>
            <p:cNvPr id="10" name="Picture 9">
              <a:extLst>
                <a:ext uri="{FF2B5EF4-FFF2-40B4-BE49-F238E27FC236}">
                  <a16:creationId xmlns:a16="http://schemas.microsoft.com/office/drawing/2014/main" id="{F584BA33-DC69-BA45-9BBB-A73BA23B9F65}"/>
                </a:ext>
              </a:extLst>
            </p:cNvPr>
            <p:cNvPicPr>
              <a:picLocks noChangeAspect="1"/>
            </p:cNvPicPr>
            <p:nvPr/>
          </p:nvPicPr>
          <p:blipFill>
            <a:blip r:embed="rId3"/>
            <a:stretch>
              <a:fillRect/>
            </a:stretch>
          </p:blipFill>
          <p:spPr>
            <a:xfrm>
              <a:off x="240384" y="3489386"/>
              <a:ext cx="3572400" cy="3297600"/>
            </a:xfrm>
            <a:prstGeom prst="rect">
              <a:avLst/>
            </a:prstGeom>
          </p:spPr>
        </p:pic>
        <p:sp>
          <p:nvSpPr>
            <p:cNvPr id="52" name="TextBox 51">
              <a:extLst>
                <a:ext uri="{FF2B5EF4-FFF2-40B4-BE49-F238E27FC236}">
                  <a16:creationId xmlns:a16="http://schemas.microsoft.com/office/drawing/2014/main" id="{B621BA85-8DA9-D140-B20A-97B390D720EF}"/>
                </a:ext>
              </a:extLst>
            </p:cNvPr>
            <p:cNvSpPr txBox="1"/>
            <p:nvPr/>
          </p:nvSpPr>
          <p:spPr>
            <a:xfrm>
              <a:off x="1000955" y="3268775"/>
              <a:ext cx="624526" cy="281956"/>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 year</a:t>
              </a:r>
            </a:p>
          </p:txBody>
        </p:sp>
        <p:sp>
          <p:nvSpPr>
            <p:cNvPr id="53" name="TextBox 52">
              <a:extLst>
                <a:ext uri="{FF2B5EF4-FFF2-40B4-BE49-F238E27FC236}">
                  <a16:creationId xmlns:a16="http://schemas.microsoft.com/office/drawing/2014/main" id="{D7165981-686F-604B-86C0-137E66CF463D}"/>
                </a:ext>
              </a:extLst>
            </p:cNvPr>
            <p:cNvSpPr txBox="1"/>
            <p:nvPr/>
          </p:nvSpPr>
          <p:spPr>
            <a:xfrm>
              <a:off x="963832" y="54847"/>
              <a:ext cx="655529" cy="295939"/>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 year</a:t>
              </a:r>
            </a:p>
          </p:txBody>
        </p:sp>
        <p:grpSp>
          <p:nvGrpSpPr>
            <p:cNvPr id="4" name="Group 3">
              <a:extLst>
                <a:ext uri="{FF2B5EF4-FFF2-40B4-BE49-F238E27FC236}">
                  <a16:creationId xmlns:a16="http://schemas.microsoft.com/office/drawing/2014/main" id="{6E914FEE-AEE3-F449-BE45-94140B89D759}"/>
                </a:ext>
              </a:extLst>
            </p:cNvPr>
            <p:cNvGrpSpPr/>
            <p:nvPr/>
          </p:nvGrpSpPr>
          <p:grpSpPr>
            <a:xfrm>
              <a:off x="3680918" y="3629688"/>
              <a:ext cx="5621792" cy="2484581"/>
              <a:chOff x="3856387" y="434210"/>
              <a:chExt cx="5621792" cy="2484581"/>
            </a:xfrm>
          </p:grpSpPr>
          <p:sp>
            <p:nvSpPr>
              <p:cNvPr id="181" name="Rounded Rectangle 180">
                <a:extLst>
                  <a:ext uri="{FF2B5EF4-FFF2-40B4-BE49-F238E27FC236}">
                    <a16:creationId xmlns:a16="http://schemas.microsoft.com/office/drawing/2014/main" id="{B5A8B423-373D-B44D-AC1C-FC1554D94FC1}"/>
                  </a:ext>
                </a:extLst>
              </p:cNvPr>
              <p:cNvSpPr/>
              <p:nvPr/>
            </p:nvSpPr>
            <p:spPr>
              <a:xfrm>
                <a:off x="5569435" y="621397"/>
                <a:ext cx="3518625" cy="1572193"/>
              </a:xfrm>
              <a:prstGeom prst="roundRect">
                <a:avLst/>
              </a:prstGeom>
              <a:solidFill>
                <a:schemeClr val="accent4">
                  <a:lumMod val="40000"/>
                  <a:lumOff val="60000"/>
                  <a:alpha val="35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Rounded Rectangle 181">
                <a:extLst>
                  <a:ext uri="{FF2B5EF4-FFF2-40B4-BE49-F238E27FC236}">
                    <a16:creationId xmlns:a16="http://schemas.microsoft.com/office/drawing/2014/main" id="{DAF5911E-2526-AC40-807E-67AE12F84A1D}"/>
                  </a:ext>
                </a:extLst>
              </p:cNvPr>
              <p:cNvSpPr/>
              <p:nvPr/>
            </p:nvSpPr>
            <p:spPr>
              <a:xfrm>
                <a:off x="3856387" y="637356"/>
                <a:ext cx="3474747" cy="1556234"/>
              </a:xfrm>
              <a:prstGeom prst="roundRect">
                <a:avLst/>
              </a:prstGeom>
              <a:solidFill>
                <a:schemeClr val="accent5">
                  <a:lumMod val="60000"/>
                  <a:lumOff val="40000"/>
                  <a:alpha val="35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sp>
            <p:nvSpPr>
              <p:cNvPr id="183" name="Rectangle 182">
                <a:extLst>
                  <a:ext uri="{FF2B5EF4-FFF2-40B4-BE49-F238E27FC236}">
                    <a16:creationId xmlns:a16="http://schemas.microsoft.com/office/drawing/2014/main" id="{2010C972-5D79-7546-AF86-A3CCF75D2408}"/>
                  </a:ext>
                </a:extLst>
              </p:cNvPr>
              <p:cNvSpPr/>
              <p:nvPr/>
            </p:nvSpPr>
            <p:spPr>
              <a:xfrm>
                <a:off x="3864352" y="436694"/>
                <a:ext cx="2064989" cy="246221"/>
              </a:xfrm>
              <a:prstGeom prst="rect">
                <a:avLst/>
              </a:prstGeom>
            </p:spPr>
            <p:txBody>
              <a:bodyPr wrap="none">
                <a:spAutoFit/>
              </a:bodyPr>
              <a:lstStyle/>
              <a:p>
                <a:r>
                  <a:rPr lang="en-CA" sz="1000" dirty="0">
                    <a:solidFill>
                      <a:schemeClr val="accent5">
                        <a:lumMod val="75000"/>
                      </a:schemeClr>
                    </a:solidFill>
                  </a:rPr>
                  <a:t>3 to &lt;12 month</a:t>
                </a:r>
                <a:r>
                  <a:rPr lang="en-US" altLang="zh-CN" sz="1000" dirty="0">
                    <a:solidFill>
                      <a:schemeClr val="accent5">
                        <a:lumMod val="75000"/>
                      </a:schemeClr>
                    </a:solidFill>
                  </a:rPr>
                  <a:t>-</a:t>
                </a:r>
                <a:r>
                  <a:rPr lang="en-CA" sz="1000" dirty="0">
                    <a:solidFill>
                      <a:schemeClr val="accent5">
                        <a:lumMod val="75000"/>
                      </a:schemeClr>
                    </a:solidFill>
                  </a:rPr>
                  <a:t>BF vs ≥12 month</a:t>
                </a:r>
                <a:r>
                  <a:rPr lang="en-US" altLang="zh-CN" sz="1000" dirty="0">
                    <a:solidFill>
                      <a:schemeClr val="accent5">
                        <a:lumMod val="75000"/>
                      </a:schemeClr>
                    </a:solidFill>
                  </a:rPr>
                  <a:t>-</a:t>
                </a:r>
                <a:r>
                  <a:rPr lang="en-CA" sz="1000" dirty="0">
                    <a:solidFill>
                      <a:schemeClr val="accent5">
                        <a:lumMod val="75000"/>
                      </a:schemeClr>
                    </a:solidFill>
                  </a:rPr>
                  <a:t>BF</a:t>
                </a:r>
                <a:endParaRPr lang="en-US" sz="1000" dirty="0">
                  <a:solidFill>
                    <a:schemeClr val="accent5">
                      <a:lumMod val="75000"/>
                    </a:schemeClr>
                  </a:solidFill>
                </a:endParaRPr>
              </a:p>
            </p:txBody>
          </p:sp>
          <p:sp>
            <p:nvSpPr>
              <p:cNvPr id="184" name="Rectangle 183">
                <a:extLst>
                  <a:ext uri="{FF2B5EF4-FFF2-40B4-BE49-F238E27FC236}">
                    <a16:creationId xmlns:a16="http://schemas.microsoft.com/office/drawing/2014/main" id="{368CAFDA-6C04-1145-8FCA-DD73CD5E212F}"/>
                  </a:ext>
                </a:extLst>
              </p:cNvPr>
              <p:cNvSpPr/>
              <p:nvPr/>
            </p:nvSpPr>
            <p:spPr>
              <a:xfrm>
                <a:off x="7245867" y="434210"/>
                <a:ext cx="2232312" cy="246221"/>
              </a:xfrm>
              <a:prstGeom prst="rect">
                <a:avLst/>
              </a:prstGeom>
            </p:spPr>
            <p:txBody>
              <a:bodyPr wrap="square">
                <a:spAutoFit/>
              </a:bodyPr>
              <a:lstStyle/>
              <a:p>
                <a:r>
                  <a:rPr lang="en-CA" sz="1000" dirty="0">
                    <a:solidFill>
                      <a:schemeClr val="accent4">
                        <a:lumMod val="75000"/>
                      </a:schemeClr>
                    </a:solidFill>
                  </a:rPr>
                  <a:t>&lt;3 month</a:t>
                </a:r>
                <a:r>
                  <a:rPr lang="en-US" altLang="zh-CN" sz="1000" dirty="0">
                    <a:solidFill>
                      <a:schemeClr val="accent4">
                        <a:lumMod val="75000"/>
                      </a:schemeClr>
                    </a:solidFill>
                  </a:rPr>
                  <a:t>-</a:t>
                </a:r>
                <a:r>
                  <a:rPr lang="en-CA" sz="1000" dirty="0">
                    <a:solidFill>
                      <a:schemeClr val="accent4">
                        <a:lumMod val="75000"/>
                      </a:schemeClr>
                    </a:solidFill>
                  </a:rPr>
                  <a:t>BF vs ≥12 month</a:t>
                </a:r>
                <a:r>
                  <a:rPr lang="en-US" altLang="zh-CN" sz="1000" dirty="0">
                    <a:solidFill>
                      <a:schemeClr val="accent4">
                        <a:lumMod val="75000"/>
                      </a:schemeClr>
                    </a:solidFill>
                  </a:rPr>
                  <a:t>-</a:t>
                </a:r>
                <a:r>
                  <a:rPr lang="en-CA" sz="1000" dirty="0">
                    <a:solidFill>
                      <a:schemeClr val="accent4">
                        <a:lumMod val="75000"/>
                      </a:schemeClr>
                    </a:solidFill>
                  </a:rPr>
                  <a:t>BF</a:t>
                </a:r>
                <a:endParaRPr lang="en-US" sz="1000" dirty="0">
                  <a:solidFill>
                    <a:schemeClr val="accent4">
                      <a:lumMod val="75000"/>
                    </a:schemeClr>
                  </a:solidFill>
                </a:endParaRPr>
              </a:p>
            </p:txBody>
          </p:sp>
          <p:grpSp>
            <p:nvGrpSpPr>
              <p:cNvPr id="185" name="Group 184">
                <a:extLst>
                  <a:ext uri="{FF2B5EF4-FFF2-40B4-BE49-F238E27FC236}">
                    <a16:creationId xmlns:a16="http://schemas.microsoft.com/office/drawing/2014/main" id="{DE71EEA4-A095-344A-A11A-5EBCCAC86EDD}"/>
                  </a:ext>
                </a:extLst>
              </p:cNvPr>
              <p:cNvGrpSpPr/>
              <p:nvPr/>
            </p:nvGrpSpPr>
            <p:grpSpPr>
              <a:xfrm>
                <a:off x="3922152" y="1068153"/>
                <a:ext cx="1690307" cy="594630"/>
                <a:chOff x="4074413" y="991796"/>
                <a:chExt cx="1690307" cy="594630"/>
              </a:xfrm>
            </p:grpSpPr>
            <p:grpSp>
              <p:nvGrpSpPr>
                <p:cNvPr id="203" name="Group 202">
                  <a:extLst>
                    <a:ext uri="{FF2B5EF4-FFF2-40B4-BE49-F238E27FC236}">
                      <a16:creationId xmlns:a16="http://schemas.microsoft.com/office/drawing/2014/main" id="{C60D7BAB-E121-5C4C-962D-611AC336581C}"/>
                    </a:ext>
                  </a:extLst>
                </p:cNvPr>
                <p:cNvGrpSpPr/>
                <p:nvPr/>
              </p:nvGrpSpPr>
              <p:grpSpPr>
                <a:xfrm>
                  <a:off x="4098431" y="991796"/>
                  <a:ext cx="1666289" cy="594630"/>
                  <a:chOff x="1341717" y="939524"/>
                  <a:chExt cx="1666289" cy="594630"/>
                </a:xfrm>
              </p:grpSpPr>
              <p:sp>
                <p:nvSpPr>
                  <p:cNvPr id="208" name="Rectangle 207">
                    <a:extLst>
                      <a:ext uri="{FF2B5EF4-FFF2-40B4-BE49-F238E27FC236}">
                        <a16:creationId xmlns:a16="http://schemas.microsoft.com/office/drawing/2014/main" id="{0917B78D-ADB9-E543-8425-CC73862B0BAC}"/>
                      </a:ext>
                    </a:extLst>
                  </p:cNvPr>
                  <p:cNvSpPr/>
                  <p:nvPr/>
                </p:nvSpPr>
                <p:spPr>
                  <a:xfrm>
                    <a:off x="1341717" y="939524"/>
                    <a:ext cx="1666289" cy="594630"/>
                  </a:xfrm>
                  <a:prstGeom prst="rect">
                    <a:avLst/>
                  </a:prstGeom>
                </p:spPr>
                <p:txBody>
                  <a:bodyPr wrap="square">
                    <a:spAutoFit/>
                  </a:bodyPr>
                  <a:lstStyle/>
                  <a:p>
                    <a:r>
                      <a:rPr lang="en-US" sz="800" dirty="0" err="1"/>
                      <a:t>g__</a:t>
                    </a:r>
                    <a:r>
                      <a:rPr lang="en-US" sz="800" i="1" dirty="0" err="1"/>
                      <a:t>Clostridium</a:t>
                    </a:r>
                    <a:r>
                      <a:rPr lang="en-US" sz="800" dirty="0"/>
                      <a:t> </a:t>
                    </a:r>
                  </a:p>
                  <a:p>
                    <a:r>
                      <a:rPr lang="en-US" sz="800" dirty="0"/>
                      <a:t>g__[</a:t>
                    </a:r>
                    <a:r>
                      <a:rPr lang="en-US" sz="800" i="1" dirty="0" err="1"/>
                      <a:t>Ruminococcus</a:t>
                    </a:r>
                    <a:r>
                      <a:rPr lang="en-US" sz="800" dirty="0"/>
                      <a:t>]</a:t>
                    </a:r>
                  </a:p>
                  <a:p>
                    <a:r>
                      <a:rPr lang="en-US" sz="800" dirty="0" err="1"/>
                      <a:t>g__Unclassified</a:t>
                    </a:r>
                    <a:r>
                      <a:rPr lang="en-US" sz="800" dirty="0"/>
                      <a:t>_[</a:t>
                    </a:r>
                    <a:r>
                      <a:rPr lang="en-US" sz="800" dirty="0" err="1"/>
                      <a:t>Barnesiellaceae</a:t>
                    </a:r>
                    <a:r>
                      <a:rPr lang="en-US" sz="800" dirty="0"/>
                      <a:t>]</a:t>
                    </a:r>
                  </a:p>
                  <a:p>
                    <a:r>
                      <a:rPr lang="en-US" sz="800" dirty="0"/>
                      <a:t>g__</a:t>
                    </a:r>
                    <a:r>
                      <a:rPr lang="en-US" sz="800" i="1" dirty="0" err="1"/>
                      <a:t>Megasphaera</a:t>
                    </a:r>
                    <a:r>
                      <a:rPr lang="en-US" sz="800" dirty="0"/>
                      <a:t> </a:t>
                    </a:r>
                  </a:p>
                </p:txBody>
              </p:sp>
              <p:cxnSp>
                <p:nvCxnSpPr>
                  <p:cNvPr id="209" name="Straight Arrow Connector 208">
                    <a:extLst>
                      <a:ext uri="{FF2B5EF4-FFF2-40B4-BE49-F238E27FC236}">
                        <a16:creationId xmlns:a16="http://schemas.microsoft.com/office/drawing/2014/main" id="{0C2FE758-DF08-CE48-A40E-91BD9B64B5BD}"/>
                      </a:ext>
                    </a:extLst>
                  </p:cNvPr>
                  <p:cNvCxnSpPr/>
                  <p:nvPr/>
                </p:nvCxnSpPr>
                <p:spPr>
                  <a:xfrm flipV="1">
                    <a:off x="2107475" y="978372"/>
                    <a:ext cx="0" cy="108000"/>
                  </a:xfrm>
                  <a:prstGeom prst="straightConnector1">
                    <a:avLst/>
                  </a:prstGeom>
                  <a:ln w="158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Straight Arrow Connector 209">
                    <a:extLst>
                      <a:ext uri="{FF2B5EF4-FFF2-40B4-BE49-F238E27FC236}">
                        <a16:creationId xmlns:a16="http://schemas.microsoft.com/office/drawing/2014/main" id="{6B68C73C-B4C6-294A-9143-3634A01A43DC}"/>
                      </a:ext>
                    </a:extLst>
                  </p:cNvPr>
                  <p:cNvCxnSpPr/>
                  <p:nvPr/>
                </p:nvCxnSpPr>
                <p:spPr>
                  <a:xfrm flipV="1">
                    <a:off x="2293493" y="1110432"/>
                    <a:ext cx="0" cy="108000"/>
                  </a:xfrm>
                  <a:prstGeom prst="straightConnector1">
                    <a:avLst/>
                  </a:prstGeom>
                  <a:ln w="158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1" name="Straight Arrow Connector 210">
                    <a:extLst>
                      <a:ext uri="{FF2B5EF4-FFF2-40B4-BE49-F238E27FC236}">
                        <a16:creationId xmlns:a16="http://schemas.microsoft.com/office/drawing/2014/main" id="{669646FE-DFE4-ED40-9922-C82BC6E0ADCE}"/>
                      </a:ext>
                    </a:extLst>
                  </p:cNvPr>
                  <p:cNvCxnSpPr/>
                  <p:nvPr/>
                </p:nvCxnSpPr>
                <p:spPr>
                  <a:xfrm>
                    <a:off x="2911352" y="1242492"/>
                    <a:ext cx="0" cy="108000"/>
                  </a:xfrm>
                  <a:prstGeom prst="straightConnector1">
                    <a:avLst/>
                  </a:prstGeom>
                  <a:ln w="158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Straight Arrow Connector 211">
                    <a:extLst>
                      <a:ext uri="{FF2B5EF4-FFF2-40B4-BE49-F238E27FC236}">
                        <a16:creationId xmlns:a16="http://schemas.microsoft.com/office/drawing/2014/main" id="{C3AAAFC8-4B8F-7349-8559-7E9A6BC4DE0A}"/>
                      </a:ext>
                    </a:extLst>
                  </p:cNvPr>
                  <p:cNvCxnSpPr/>
                  <p:nvPr/>
                </p:nvCxnSpPr>
                <p:spPr>
                  <a:xfrm>
                    <a:off x="2220214" y="1374551"/>
                    <a:ext cx="0" cy="108000"/>
                  </a:xfrm>
                  <a:prstGeom prst="straightConnector1">
                    <a:avLst/>
                  </a:prstGeom>
                  <a:ln w="158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204" name="Picture 203">
                  <a:extLst>
                    <a:ext uri="{FF2B5EF4-FFF2-40B4-BE49-F238E27FC236}">
                      <a16:creationId xmlns:a16="http://schemas.microsoft.com/office/drawing/2014/main" id="{5042910A-8FD3-C444-AAB5-962E3BA00571}"/>
                    </a:ext>
                  </a:extLst>
                </p:cNvPr>
                <p:cNvPicPr>
                  <a:picLocks noChangeAspect="1"/>
                </p:cNvPicPr>
                <p:nvPr/>
              </p:nvPicPr>
              <p:blipFill rotWithShape="1">
                <a:blip r:embed="rId4"/>
                <a:srcRect l="51026" t="33331" r="45146" b="62706"/>
                <a:stretch/>
              </p:blipFill>
              <p:spPr>
                <a:xfrm>
                  <a:off x="4074413" y="1056095"/>
                  <a:ext cx="108000" cy="103200"/>
                </a:xfrm>
                <a:prstGeom prst="rect">
                  <a:avLst/>
                </a:prstGeom>
              </p:spPr>
            </p:pic>
            <p:pic>
              <p:nvPicPr>
                <p:cNvPr id="205" name="Picture 204">
                  <a:extLst>
                    <a:ext uri="{FF2B5EF4-FFF2-40B4-BE49-F238E27FC236}">
                      <a16:creationId xmlns:a16="http://schemas.microsoft.com/office/drawing/2014/main" id="{C7BDE228-E726-EC47-B2EC-9D73760D9634}"/>
                    </a:ext>
                  </a:extLst>
                </p:cNvPr>
                <p:cNvPicPr>
                  <a:picLocks noChangeAspect="1"/>
                </p:cNvPicPr>
                <p:nvPr/>
              </p:nvPicPr>
              <p:blipFill rotWithShape="1">
                <a:blip r:embed="rId4"/>
                <a:srcRect l="51026" t="37386" r="45146" b="58652"/>
                <a:stretch/>
              </p:blipFill>
              <p:spPr>
                <a:xfrm>
                  <a:off x="4074413" y="1175216"/>
                  <a:ext cx="108000" cy="103200"/>
                </a:xfrm>
                <a:prstGeom prst="rect">
                  <a:avLst/>
                </a:prstGeom>
              </p:spPr>
            </p:pic>
            <p:pic>
              <p:nvPicPr>
                <p:cNvPr id="206" name="Picture 205">
                  <a:extLst>
                    <a:ext uri="{FF2B5EF4-FFF2-40B4-BE49-F238E27FC236}">
                      <a16:creationId xmlns:a16="http://schemas.microsoft.com/office/drawing/2014/main" id="{01BDA703-80A9-B94B-B2C5-0D0F016D9B03}"/>
                    </a:ext>
                  </a:extLst>
                </p:cNvPr>
                <p:cNvPicPr>
                  <a:picLocks noChangeAspect="1"/>
                </p:cNvPicPr>
                <p:nvPr/>
              </p:nvPicPr>
              <p:blipFill rotWithShape="1">
                <a:blip r:embed="rId4"/>
                <a:srcRect l="51026" t="65400" r="45146" b="30545"/>
                <a:stretch/>
              </p:blipFill>
              <p:spPr>
                <a:xfrm>
                  <a:off x="4074413" y="1294337"/>
                  <a:ext cx="108000" cy="105600"/>
                </a:xfrm>
                <a:prstGeom prst="rect">
                  <a:avLst/>
                </a:prstGeom>
              </p:spPr>
            </p:pic>
            <p:pic>
              <p:nvPicPr>
                <p:cNvPr id="207" name="Picture 206">
                  <a:extLst>
                    <a:ext uri="{FF2B5EF4-FFF2-40B4-BE49-F238E27FC236}">
                      <a16:creationId xmlns:a16="http://schemas.microsoft.com/office/drawing/2014/main" id="{4C339B5B-CF3F-C64C-B6E0-CB36CF46F178}"/>
                    </a:ext>
                  </a:extLst>
                </p:cNvPr>
                <p:cNvPicPr>
                  <a:picLocks noChangeAspect="1"/>
                </p:cNvPicPr>
                <p:nvPr/>
              </p:nvPicPr>
              <p:blipFill rotWithShape="1">
                <a:blip r:embed="rId4"/>
                <a:srcRect l="51026" t="45404" r="45061" b="50634"/>
                <a:stretch/>
              </p:blipFill>
              <p:spPr>
                <a:xfrm>
                  <a:off x="4074413" y="1415858"/>
                  <a:ext cx="108000" cy="100956"/>
                </a:xfrm>
                <a:prstGeom prst="rect">
                  <a:avLst/>
                </a:prstGeom>
              </p:spPr>
            </p:pic>
          </p:grpSp>
          <p:grpSp>
            <p:nvGrpSpPr>
              <p:cNvPr id="186" name="Group 185">
                <a:extLst>
                  <a:ext uri="{FF2B5EF4-FFF2-40B4-BE49-F238E27FC236}">
                    <a16:creationId xmlns:a16="http://schemas.microsoft.com/office/drawing/2014/main" id="{FEBA66BE-C2DC-5A46-9A91-9AC89DF02299}"/>
                  </a:ext>
                </a:extLst>
              </p:cNvPr>
              <p:cNvGrpSpPr/>
              <p:nvPr/>
            </p:nvGrpSpPr>
            <p:grpSpPr>
              <a:xfrm>
                <a:off x="5612459" y="909417"/>
                <a:ext cx="1779498" cy="1200329"/>
                <a:chOff x="5553888" y="818847"/>
                <a:chExt cx="1779498" cy="1200329"/>
              </a:xfrm>
            </p:grpSpPr>
            <p:grpSp>
              <p:nvGrpSpPr>
                <p:cNvPr id="187" name="Group 186">
                  <a:extLst>
                    <a:ext uri="{FF2B5EF4-FFF2-40B4-BE49-F238E27FC236}">
                      <a16:creationId xmlns:a16="http://schemas.microsoft.com/office/drawing/2014/main" id="{9173EF15-D7EC-4444-811F-0D3D644C6965}"/>
                    </a:ext>
                  </a:extLst>
                </p:cNvPr>
                <p:cNvGrpSpPr/>
                <p:nvPr/>
              </p:nvGrpSpPr>
              <p:grpSpPr>
                <a:xfrm>
                  <a:off x="5582586" y="818847"/>
                  <a:ext cx="1750800" cy="1200329"/>
                  <a:chOff x="5432017" y="2060992"/>
                  <a:chExt cx="1750800" cy="1200329"/>
                </a:xfrm>
              </p:grpSpPr>
              <p:sp>
                <p:nvSpPr>
                  <p:cNvPr id="195" name="Rectangle 194">
                    <a:extLst>
                      <a:ext uri="{FF2B5EF4-FFF2-40B4-BE49-F238E27FC236}">
                        <a16:creationId xmlns:a16="http://schemas.microsoft.com/office/drawing/2014/main" id="{2028D5FF-3684-4B4C-9D16-38D08079E1AB}"/>
                      </a:ext>
                    </a:extLst>
                  </p:cNvPr>
                  <p:cNvSpPr/>
                  <p:nvPr/>
                </p:nvSpPr>
                <p:spPr>
                  <a:xfrm>
                    <a:off x="5432017" y="2060992"/>
                    <a:ext cx="1750800" cy="1200329"/>
                  </a:xfrm>
                  <a:prstGeom prst="rect">
                    <a:avLst/>
                  </a:prstGeom>
                </p:spPr>
                <p:txBody>
                  <a:bodyPr wrap="none">
                    <a:spAutoFit/>
                  </a:bodyPr>
                  <a:lstStyle/>
                  <a:p>
                    <a:r>
                      <a:rPr lang="en-US" sz="800" dirty="0"/>
                      <a:t>g__</a:t>
                    </a:r>
                    <a:r>
                      <a:rPr lang="en-US" sz="800" i="1" dirty="0" err="1"/>
                      <a:t>Dysgonomonas</a:t>
                    </a:r>
                    <a:r>
                      <a:rPr lang="en-US" sz="800" dirty="0"/>
                      <a:t> </a:t>
                    </a:r>
                  </a:p>
                  <a:p>
                    <a:r>
                      <a:rPr lang="en-US" sz="800" dirty="0"/>
                      <a:t>g__</a:t>
                    </a:r>
                    <a:r>
                      <a:rPr lang="en-US" sz="800" dirty="0" err="1"/>
                      <a:t>Unclassified_Lachnospiraceae</a:t>
                    </a:r>
                    <a:r>
                      <a:rPr lang="en-US" sz="800" dirty="0"/>
                      <a:t> </a:t>
                    </a:r>
                  </a:p>
                  <a:p>
                    <a:r>
                      <a:rPr lang="en-US" sz="800" dirty="0"/>
                      <a:t>g__</a:t>
                    </a:r>
                    <a:r>
                      <a:rPr lang="en-US" sz="800" i="1" dirty="0" err="1"/>
                      <a:t>Dorea</a:t>
                    </a:r>
                    <a:r>
                      <a:rPr lang="en-US" sz="800" dirty="0"/>
                      <a:t> </a:t>
                    </a:r>
                  </a:p>
                  <a:p>
                    <a:r>
                      <a:rPr lang="en-US" sz="800" dirty="0"/>
                      <a:t>g__</a:t>
                    </a:r>
                    <a:r>
                      <a:rPr lang="en-US" sz="800" i="1" dirty="0" err="1"/>
                      <a:t>Oscillospira</a:t>
                    </a:r>
                    <a:r>
                      <a:rPr lang="en-US" sz="800" dirty="0"/>
                      <a:t> </a:t>
                    </a:r>
                  </a:p>
                  <a:p>
                    <a:r>
                      <a:rPr lang="en-US" sz="800" dirty="0"/>
                      <a:t>g__</a:t>
                    </a:r>
                    <a:r>
                      <a:rPr lang="en-US" sz="800" dirty="0" err="1"/>
                      <a:t>Unclassified_Erysipelotrichaceae</a:t>
                    </a:r>
                    <a:r>
                      <a:rPr lang="en-US" sz="800" dirty="0"/>
                      <a:t> </a:t>
                    </a:r>
                  </a:p>
                  <a:p>
                    <a:r>
                      <a:rPr lang="en-US" sz="800" dirty="0"/>
                      <a:t>g__</a:t>
                    </a:r>
                    <a:r>
                      <a:rPr lang="en-US" sz="800" i="1" dirty="0" err="1"/>
                      <a:t>Coprobacillus</a:t>
                    </a:r>
                    <a:r>
                      <a:rPr lang="en-US" sz="800" dirty="0"/>
                      <a:t> </a:t>
                    </a:r>
                  </a:p>
                  <a:p>
                    <a:r>
                      <a:rPr lang="en-US" sz="800" dirty="0"/>
                      <a:t>g__[</a:t>
                    </a:r>
                    <a:r>
                      <a:rPr lang="en-US" sz="800" i="1" dirty="0" err="1"/>
                      <a:t>Eubacterium</a:t>
                    </a:r>
                    <a:r>
                      <a:rPr lang="en-US" sz="800" dirty="0"/>
                      <a:t>] </a:t>
                    </a:r>
                  </a:p>
                  <a:p>
                    <a:endParaRPr lang="en-US" sz="800" dirty="0"/>
                  </a:p>
                  <a:p>
                    <a:endParaRPr lang="en-US" sz="800" dirty="0"/>
                  </a:p>
                </p:txBody>
              </p:sp>
              <p:cxnSp>
                <p:nvCxnSpPr>
                  <p:cNvPr id="196" name="Straight Arrow Connector 195">
                    <a:extLst>
                      <a:ext uri="{FF2B5EF4-FFF2-40B4-BE49-F238E27FC236}">
                        <a16:creationId xmlns:a16="http://schemas.microsoft.com/office/drawing/2014/main" id="{18B15B49-22DB-9446-996B-8B4F84C82115}"/>
                      </a:ext>
                    </a:extLst>
                  </p:cNvPr>
                  <p:cNvCxnSpPr/>
                  <p:nvPr/>
                </p:nvCxnSpPr>
                <p:spPr>
                  <a:xfrm flipV="1">
                    <a:off x="6359460" y="2119130"/>
                    <a:ext cx="0" cy="108000"/>
                  </a:xfrm>
                  <a:prstGeom prst="straightConnector1">
                    <a:avLst/>
                  </a:prstGeom>
                  <a:ln w="158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7" name="Straight Arrow Connector 196">
                    <a:extLst>
                      <a:ext uri="{FF2B5EF4-FFF2-40B4-BE49-F238E27FC236}">
                        <a16:creationId xmlns:a16="http://schemas.microsoft.com/office/drawing/2014/main" id="{239132F9-BCEA-E748-BCEE-ABFC4A732820}"/>
                      </a:ext>
                    </a:extLst>
                  </p:cNvPr>
                  <p:cNvCxnSpPr/>
                  <p:nvPr/>
                </p:nvCxnSpPr>
                <p:spPr>
                  <a:xfrm flipV="1">
                    <a:off x="6974107" y="2239830"/>
                    <a:ext cx="0" cy="108000"/>
                  </a:xfrm>
                  <a:prstGeom prst="straightConnector1">
                    <a:avLst/>
                  </a:prstGeom>
                  <a:ln w="158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8" name="Straight Arrow Connector 197">
                    <a:extLst>
                      <a:ext uri="{FF2B5EF4-FFF2-40B4-BE49-F238E27FC236}">
                        <a16:creationId xmlns:a16="http://schemas.microsoft.com/office/drawing/2014/main" id="{32212EC7-A137-2F44-8B00-7989E4C49F54}"/>
                      </a:ext>
                    </a:extLst>
                  </p:cNvPr>
                  <p:cNvCxnSpPr/>
                  <p:nvPr/>
                </p:nvCxnSpPr>
                <p:spPr>
                  <a:xfrm flipV="1">
                    <a:off x="5971922" y="2360530"/>
                    <a:ext cx="0" cy="108000"/>
                  </a:xfrm>
                  <a:prstGeom prst="straightConnector1">
                    <a:avLst/>
                  </a:prstGeom>
                  <a:ln w="158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9" name="Straight Arrow Connector 198">
                    <a:extLst>
                      <a:ext uri="{FF2B5EF4-FFF2-40B4-BE49-F238E27FC236}">
                        <a16:creationId xmlns:a16="http://schemas.microsoft.com/office/drawing/2014/main" id="{270B0A7D-22CE-7B47-8C3E-E4233BB73543}"/>
                      </a:ext>
                    </a:extLst>
                  </p:cNvPr>
                  <p:cNvCxnSpPr/>
                  <p:nvPr/>
                </p:nvCxnSpPr>
                <p:spPr>
                  <a:xfrm flipV="1">
                    <a:off x="6193364" y="2481230"/>
                    <a:ext cx="0" cy="108000"/>
                  </a:xfrm>
                  <a:prstGeom prst="straightConnector1">
                    <a:avLst/>
                  </a:prstGeom>
                  <a:ln w="158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Straight Arrow Connector 199">
                    <a:extLst>
                      <a:ext uri="{FF2B5EF4-FFF2-40B4-BE49-F238E27FC236}">
                        <a16:creationId xmlns:a16="http://schemas.microsoft.com/office/drawing/2014/main" id="{C0FD6078-EABC-0148-9592-2085100DDEB1}"/>
                      </a:ext>
                    </a:extLst>
                  </p:cNvPr>
                  <p:cNvCxnSpPr/>
                  <p:nvPr/>
                </p:nvCxnSpPr>
                <p:spPr>
                  <a:xfrm flipV="1">
                    <a:off x="7085916" y="2601930"/>
                    <a:ext cx="0" cy="108000"/>
                  </a:xfrm>
                  <a:prstGeom prst="straightConnector1">
                    <a:avLst/>
                  </a:prstGeom>
                  <a:ln w="158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Straight Arrow Connector 200">
                    <a:extLst>
                      <a:ext uri="{FF2B5EF4-FFF2-40B4-BE49-F238E27FC236}">
                        <a16:creationId xmlns:a16="http://schemas.microsoft.com/office/drawing/2014/main" id="{7902CB48-A69C-A044-AF2D-186DF21FC30F}"/>
                      </a:ext>
                    </a:extLst>
                  </p:cNvPr>
                  <p:cNvCxnSpPr/>
                  <p:nvPr/>
                </p:nvCxnSpPr>
                <p:spPr>
                  <a:xfrm flipV="1">
                    <a:off x="6276537" y="2722630"/>
                    <a:ext cx="0" cy="108000"/>
                  </a:xfrm>
                  <a:prstGeom prst="straightConnector1">
                    <a:avLst/>
                  </a:prstGeom>
                  <a:ln w="158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Straight Arrow Connector 201">
                    <a:extLst>
                      <a:ext uri="{FF2B5EF4-FFF2-40B4-BE49-F238E27FC236}">
                        <a16:creationId xmlns:a16="http://schemas.microsoft.com/office/drawing/2014/main" id="{7FD48F9B-236E-384A-85D3-70030DD9DF58}"/>
                      </a:ext>
                    </a:extLst>
                  </p:cNvPr>
                  <p:cNvCxnSpPr/>
                  <p:nvPr/>
                </p:nvCxnSpPr>
                <p:spPr>
                  <a:xfrm flipV="1">
                    <a:off x="6310479" y="2843328"/>
                    <a:ext cx="0" cy="108000"/>
                  </a:xfrm>
                  <a:prstGeom prst="straightConnector1">
                    <a:avLst/>
                  </a:prstGeom>
                  <a:ln w="158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188" name="Picture 187">
                  <a:extLst>
                    <a:ext uri="{FF2B5EF4-FFF2-40B4-BE49-F238E27FC236}">
                      <a16:creationId xmlns:a16="http://schemas.microsoft.com/office/drawing/2014/main" id="{A37B0CF7-F95A-9F43-90E3-31BEBDE6F377}"/>
                    </a:ext>
                  </a:extLst>
                </p:cNvPr>
                <p:cNvPicPr>
                  <a:picLocks noChangeAspect="1"/>
                </p:cNvPicPr>
                <p:nvPr/>
              </p:nvPicPr>
              <p:blipFill rotWithShape="1">
                <a:blip r:embed="rId4"/>
                <a:srcRect l="51026" t="17389" r="45231" b="78740"/>
                <a:stretch/>
              </p:blipFill>
              <p:spPr>
                <a:xfrm>
                  <a:off x="5553888" y="870581"/>
                  <a:ext cx="108000" cy="103089"/>
                </a:xfrm>
                <a:prstGeom prst="rect">
                  <a:avLst/>
                </a:prstGeom>
              </p:spPr>
            </p:pic>
            <p:pic>
              <p:nvPicPr>
                <p:cNvPr id="189" name="Picture 188">
                  <a:extLst>
                    <a:ext uri="{FF2B5EF4-FFF2-40B4-BE49-F238E27FC236}">
                      <a16:creationId xmlns:a16="http://schemas.microsoft.com/office/drawing/2014/main" id="{383F58B8-2451-044C-A0C5-2716C0D92540}"/>
                    </a:ext>
                  </a:extLst>
                </p:cNvPr>
                <p:cNvPicPr>
                  <a:picLocks noChangeAspect="1"/>
                </p:cNvPicPr>
                <p:nvPr/>
              </p:nvPicPr>
              <p:blipFill rotWithShape="1">
                <a:blip r:embed="rId4"/>
                <a:srcRect l="51026" t="37386" r="45146" b="58652"/>
                <a:stretch/>
              </p:blipFill>
              <p:spPr>
                <a:xfrm>
                  <a:off x="5553888" y="994318"/>
                  <a:ext cx="108000" cy="103200"/>
                </a:xfrm>
                <a:prstGeom prst="rect">
                  <a:avLst/>
                </a:prstGeom>
              </p:spPr>
            </p:pic>
            <p:pic>
              <p:nvPicPr>
                <p:cNvPr id="190" name="Picture 189">
                  <a:extLst>
                    <a:ext uri="{FF2B5EF4-FFF2-40B4-BE49-F238E27FC236}">
                      <a16:creationId xmlns:a16="http://schemas.microsoft.com/office/drawing/2014/main" id="{781D1D1E-227C-CC47-977D-48FBF93A8576}"/>
                    </a:ext>
                  </a:extLst>
                </p:cNvPr>
                <p:cNvPicPr>
                  <a:picLocks noChangeAspect="1"/>
                </p:cNvPicPr>
                <p:nvPr/>
              </p:nvPicPr>
              <p:blipFill rotWithShape="1">
                <a:blip r:embed="rId4"/>
                <a:srcRect l="51026" t="37386" r="45146" b="58652"/>
                <a:stretch/>
              </p:blipFill>
              <p:spPr>
                <a:xfrm>
                  <a:off x="5553888" y="1118166"/>
                  <a:ext cx="108000" cy="103200"/>
                </a:xfrm>
                <a:prstGeom prst="rect">
                  <a:avLst/>
                </a:prstGeom>
              </p:spPr>
            </p:pic>
            <p:pic>
              <p:nvPicPr>
                <p:cNvPr id="191" name="Picture 190">
                  <a:extLst>
                    <a:ext uri="{FF2B5EF4-FFF2-40B4-BE49-F238E27FC236}">
                      <a16:creationId xmlns:a16="http://schemas.microsoft.com/office/drawing/2014/main" id="{E93ACC26-B7FE-A04C-8D24-B1F3936EEF6B}"/>
                    </a:ext>
                  </a:extLst>
                </p:cNvPr>
                <p:cNvPicPr>
                  <a:picLocks noChangeAspect="1"/>
                </p:cNvPicPr>
                <p:nvPr/>
              </p:nvPicPr>
              <p:blipFill rotWithShape="1">
                <a:blip r:embed="rId4"/>
                <a:srcRect l="51026" t="41348" r="45061" b="54689"/>
                <a:stretch/>
              </p:blipFill>
              <p:spPr>
                <a:xfrm>
                  <a:off x="5553888" y="1242014"/>
                  <a:ext cx="108000" cy="100956"/>
                </a:xfrm>
                <a:prstGeom prst="rect">
                  <a:avLst/>
                </a:prstGeom>
              </p:spPr>
            </p:pic>
            <p:pic>
              <p:nvPicPr>
                <p:cNvPr id="192" name="Picture 191">
                  <a:extLst>
                    <a:ext uri="{FF2B5EF4-FFF2-40B4-BE49-F238E27FC236}">
                      <a16:creationId xmlns:a16="http://schemas.microsoft.com/office/drawing/2014/main" id="{E9AA72E7-0677-A04C-8164-E9F1EF34A896}"/>
                    </a:ext>
                  </a:extLst>
                </p:cNvPr>
                <p:cNvPicPr>
                  <a:picLocks noChangeAspect="1"/>
                </p:cNvPicPr>
                <p:nvPr/>
              </p:nvPicPr>
              <p:blipFill rotWithShape="1">
                <a:blip r:embed="rId4"/>
                <a:srcRect l="51026" t="49366" r="45146" b="46579"/>
                <a:stretch/>
              </p:blipFill>
              <p:spPr>
                <a:xfrm>
                  <a:off x="5553888" y="1363618"/>
                  <a:ext cx="108000" cy="105600"/>
                </a:xfrm>
                <a:prstGeom prst="rect">
                  <a:avLst/>
                </a:prstGeom>
              </p:spPr>
            </p:pic>
            <p:pic>
              <p:nvPicPr>
                <p:cNvPr id="193" name="Picture 192">
                  <a:extLst>
                    <a:ext uri="{FF2B5EF4-FFF2-40B4-BE49-F238E27FC236}">
                      <a16:creationId xmlns:a16="http://schemas.microsoft.com/office/drawing/2014/main" id="{723684F1-FCBC-6148-BAAA-8BDBBBFA414A}"/>
                    </a:ext>
                  </a:extLst>
                </p:cNvPr>
                <p:cNvPicPr>
                  <a:picLocks noChangeAspect="1"/>
                </p:cNvPicPr>
                <p:nvPr/>
              </p:nvPicPr>
              <p:blipFill rotWithShape="1">
                <a:blip r:embed="rId4"/>
                <a:srcRect l="51026" t="49366" r="45146" b="46579"/>
                <a:stretch/>
              </p:blipFill>
              <p:spPr>
                <a:xfrm>
                  <a:off x="5553888" y="1489866"/>
                  <a:ext cx="108000" cy="105600"/>
                </a:xfrm>
                <a:prstGeom prst="rect">
                  <a:avLst/>
                </a:prstGeom>
              </p:spPr>
            </p:pic>
            <p:pic>
              <p:nvPicPr>
                <p:cNvPr id="194" name="Picture 193">
                  <a:extLst>
                    <a:ext uri="{FF2B5EF4-FFF2-40B4-BE49-F238E27FC236}">
                      <a16:creationId xmlns:a16="http://schemas.microsoft.com/office/drawing/2014/main" id="{2EB63D3B-694E-A449-B40C-DA9CE53FA3A6}"/>
                    </a:ext>
                  </a:extLst>
                </p:cNvPr>
                <p:cNvPicPr>
                  <a:picLocks noChangeAspect="1"/>
                </p:cNvPicPr>
                <p:nvPr/>
              </p:nvPicPr>
              <p:blipFill rotWithShape="1">
                <a:blip r:embed="rId4"/>
                <a:srcRect l="51026" t="49366" r="45146" b="46579"/>
                <a:stretch/>
              </p:blipFill>
              <p:spPr>
                <a:xfrm>
                  <a:off x="5553888" y="1616117"/>
                  <a:ext cx="108000" cy="105600"/>
                </a:xfrm>
                <a:prstGeom prst="rect">
                  <a:avLst/>
                </a:prstGeom>
              </p:spPr>
            </p:pic>
          </p:grpSp>
          <p:grpSp>
            <p:nvGrpSpPr>
              <p:cNvPr id="127" name="Group 126">
                <a:extLst>
                  <a:ext uri="{FF2B5EF4-FFF2-40B4-BE49-F238E27FC236}">
                    <a16:creationId xmlns:a16="http://schemas.microsoft.com/office/drawing/2014/main" id="{6769972F-5811-7541-B5D3-A44EF72A370C}"/>
                  </a:ext>
                </a:extLst>
              </p:cNvPr>
              <p:cNvGrpSpPr/>
              <p:nvPr/>
            </p:nvGrpSpPr>
            <p:grpSpPr>
              <a:xfrm>
                <a:off x="7376665" y="733577"/>
                <a:ext cx="1722984" cy="2185214"/>
                <a:chOff x="7141053" y="648848"/>
                <a:chExt cx="1722984" cy="2185214"/>
              </a:xfrm>
            </p:grpSpPr>
            <p:grpSp>
              <p:nvGrpSpPr>
                <p:cNvPr id="128" name="Group 127">
                  <a:extLst>
                    <a:ext uri="{FF2B5EF4-FFF2-40B4-BE49-F238E27FC236}">
                      <a16:creationId xmlns:a16="http://schemas.microsoft.com/office/drawing/2014/main" id="{6D6C0375-0FBD-D140-B3A1-0BB74C992DA4}"/>
                    </a:ext>
                  </a:extLst>
                </p:cNvPr>
                <p:cNvGrpSpPr/>
                <p:nvPr/>
              </p:nvGrpSpPr>
              <p:grpSpPr>
                <a:xfrm>
                  <a:off x="7174151" y="648848"/>
                  <a:ext cx="1689886" cy="2185214"/>
                  <a:chOff x="5683296" y="2168570"/>
                  <a:chExt cx="1689886" cy="2185214"/>
                </a:xfrm>
              </p:grpSpPr>
              <p:sp>
                <p:nvSpPr>
                  <p:cNvPr id="163" name="Rectangle 162">
                    <a:extLst>
                      <a:ext uri="{FF2B5EF4-FFF2-40B4-BE49-F238E27FC236}">
                        <a16:creationId xmlns:a16="http://schemas.microsoft.com/office/drawing/2014/main" id="{4ADCA933-3987-7E4D-BCB7-C862592E63C6}"/>
                      </a:ext>
                    </a:extLst>
                  </p:cNvPr>
                  <p:cNvSpPr/>
                  <p:nvPr/>
                </p:nvSpPr>
                <p:spPr>
                  <a:xfrm>
                    <a:off x="5683296" y="2168570"/>
                    <a:ext cx="1689886" cy="2185214"/>
                  </a:xfrm>
                  <a:prstGeom prst="rect">
                    <a:avLst/>
                  </a:prstGeom>
                </p:spPr>
                <p:txBody>
                  <a:bodyPr wrap="none">
                    <a:spAutoFit/>
                  </a:bodyPr>
                  <a:lstStyle/>
                  <a:p>
                    <a:r>
                      <a:rPr lang="en-US" sz="800" dirty="0" err="1"/>
                      <a:t>p__Actinobacteria</a:t>
                    </a:r>
                    <a:r>
                      <a:rPr lang="en-US" sz="800" dirty="0"/>
                      <a:t> </a:t>
                    </a:r>
                  </a:p>
                  <a:p>
                    <a:r>
                      <a:rPr lang="en-US" sz="800" dirty="0" err="1"/>
                      <a:t>p__Cyanobacteria</a:t>
                    </a:r>
                    <a:r>
                      <a:rPr lang="en-US" sz="800" dirty="0"/>
                      <a:t> </a:t>
                    </a:r>
                  </a:p>
                  <a:p>
                    <a:r>
                      <a:rPr lang="en-US" sz="800" dirty="0" err="1"/>
                      <a:t>p__Proteobacteria</a:t>
                    </a:r>
                    <a:r>
                      <a:rPr lang="en-US" sz="800" dirty="0"/>
                      <a:t> </a:t>
                    </a:r>
                  </a:p>
                  <a:p>
                    <a:r>
                      <a:rPr lang="en-US" sz="800" dirty="0"/>
                      <a:t>g__</a:t>
                    </a:r>
                    <a:r>
                      <a:rPr lang="en-US" sz="800" dirty="0" err="1"/>
                      <a:t>Unclassified_Clostridiales</a:t>
                    </a:r>
                    <a:r>
                      <a:rPr lang="en-US" sz="800" dirty="0"/>
                      <a:t> </a:t>
                    </a:r>
                  </a:p>
                  <a:p>
                    <a:r>
                      <a:rPr lang="en-US" sz="800" dirty="0"/>
                      <a:t>g__</a:t>
                    </a:r>
                    <a:r>
                      <a:rPr lang="en-US" sz="800" i="1" dirty="0" err="1"/>
                      <a:t>Blautia</a:t>
                    </a:r>
                    <a:r>
                      <a:rPr lang="en-US" sz="800" dirty="0"/>
                      <a:t> </a:t>
                    </a:r>
                  </a:p>
                  <a:p>
                    <a:r>
                      <a:rPr lang="en-US" sz="800" dirty="0"/>
                      <a:t>g__</a:t>
                    </a:r>
                    <a:r>
                      <a:rPr lang="en-US" sz="800" dirty="0" err="1"/>
                      <a:t>Unclassified_Ruminococcaceae</a:t>
                    </a:r>
                    <a:r>
                      <a:rPr lang="en-US" sz="800" dirty="0"/>
                      <a:t> </a:t>
                    </a:r>
                  </a:p>
                  <a:p>
                    <a:r>
                      <a:rPr lang="en-US" sz="800" dirty="0"/>
                      <a:t>g__</a:t>
                    </a:r>
                    <a:r>
                      <a:rPr lang="en-US" sz="800" i="1" dirty="0" err="1"/>
                      <a:t>Megasphaera</a:t>
                    </a:r>
                    <a:r>
                      <a:rPr lang="en-US" sz="800" dirty="0"/>
                      <a:t> </a:t>
                    </a:r>
                  </a:p>
                  <a:p>
                    <a:r>
                      <a:rPr lang="en-US" sz="800" dirty="0"/>
                      <a:t>g__</a:t>
                    </a:r>
                    <a:r>
                      <a:rPr lang="en-US" sz="800" i="1" dirty="0" err="1"/>
                      <a:t>Bilophila</a:t>
                    </a:r>
                    <a:r>
                      <a:rPr lang="en-US" sz="800" dirty="0"/>
                      <a:t> </a:t>
                    </a:r>
                  </a:p>
                  <a:p>
                    <a:r>
                      <a:rPr lang="en-US" sz="800" dirty="0" err="1"/>
                      <a:t>g__</a:t>
                    </a:r>
                    <a:r>
                      <a:rPr lang="en-US" sz="800" i="1" dirty="0" err="1"/>
                      <a:t>Bifidobacterium</a:t>
                    </a:r>
                    <a:r>
                      <a:rPr lang="zh-CN" altLang="en-US" sz="800" i="1" dirty="0"/>
                      <a:t> </a:t>
                    </a:r>
                    <a:endParaRPr lang="en-US" sz="800" i="1" dirty="0"/>
                  </a:p>
                  <a:p>
                    <a:r>
                      <a:rPr lang="en-US" sz="800" dirty="0"/>
                      <a:t>g__</a:t>
                    </a:r>
                    <a:r>
                      <a:rPr lang="en-US" sz="800" i="1" dirty="0" err="1"/>
                      <a:t>Veillonella</a:t>
                    </a:r>
                    <a:r>
                      <a:rPr lang="zh-CN" altLang="en-US" sz="800" dirty="0"/>
                      <a:t> </a:t>
                    </a:r>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p:txBody>
              </p:sp>
              <p:cxnSp>
                <p:nvCxnSpPr>
                  <p:cNvPr id="167" name="Straight Arrow Connector 166">
                    <a:extLst>
                      <a:ext uri="{FF2B5EF4-FFF2-40B4-BE49-F238E27FC236}">
                        <a16:creationId xmlns:a16="http://schemas.microsoft.com/office/drawing/2014/main" id="{694FF6FF-AC90-B84B-8822-54ADB350F3A7}"/>
                      </a:ext>
                    </a:extLst>
                  </p:cNvPr>
                  <p:cNvCxnSpPr/>
                  <p:nvPr/>
                </p:nvCxnSpPr>
                <p:spPr>
                  <a:xfrm>
                    <a:off x="6588811" y="2218478"/>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FFF86D07-C818-DE4D-AE37-3034D7AFB8FA}"/>
                      </a:ext>
                    </a:extLst>
                  </p:cNvPr>
                  <p:cNvCxnSpPr/>
                  <p:nvPr/>
                </p:nvCxnSpPr>
                <p:spPr>
                  <a:xfrm>
                    <a:off x="6582333" y="2340685"/>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56422EF7-A60C-1742-9C19-6B46354F9B50}"/>
                      </a:ext>
                    </a:extLst>
                  </p:cNvPr>
                  <p:cNvCxnSpPr/>
                  <p:nvPr/>
                </p:nvCxnSpPr>
                <p:spPr>
                  <a:xfrm>
                    <a:off x="6602504" y="2462892"/>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3E4891D4-F4AB-4947-B50F-520237088595}"/>
                      </a:ext>
                    </a:extLst>
                  </p:cNvPr>
                  <p:cNvCxnSpPr/>
                  <p:nvPr/>
                </p:nvCxnSpPr>
                <p:spPr>
                  <a:xfrm flipV="1">
                    <a:off x="7041534" y="2596869"/>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Straight Arrow Connector 170">
                    <a:extLst>
                      <a:ext uri="{FF2B5EF4-FFF2-40B4-BE49-F238E27FC236}">
                        <a16:creationId xmlns:a16="http://schemas.microsoft.com/office/drawing/2014/main" id="{C9F25CD6-514F-2745-B955-7B386BE3CE04}"/>
                      </a:ext>
                    </a:extLst>
                  </p:cNvPr>
                  <p:cNvCxnSpPr/>
                  <p:nvPr/>
                </p:nvCxnSpPr>
                <p:spPr>
                  <a:xfrm flipV="1">
                    <a:off x="6274553" y="2719076"/>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2" name="Straight Arrow Connector 171">
                    <a:extLst>
                      <a:ext uri="{FF2B5EF4-FFF2-40B4-BE49-F238E27FC236}">
                        <a16:creationId xmlns:a16="http://schemas.microsoft.com/office/drawing/2014/main" id="{90B7DB6D-F7F9-C745-A324-68542EF20062}"/>
                      </a:ext>
                    </a:extLst>
                  </p:cNvPr>
                  <p:cNvCxnSpPr/>
                  <p:nvPr/>
                </p:nvCxnSpPr>
                <p:spPr>
                  <a:xfrm flipV="1">
                    <a:off x="7284178" y="2841283"/>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3DFD104A-F99B-8146-BEBF-6F3FF348C082}"/>
                      </a:ext>
                    </a:extLst>
                  </p:cNvPr>
                  <p:cNvCxnSpPr/>
                  <p:nvPr/>
                </p:nvCxnSpPr>
                <p:spPr>
                  <a:xfrm flipV="1">
                    <a:off x="6563902" y="2963490"/>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029E542E-CDAE-2748-B2D7-4C38180B44BD}"/>
                      </a:ext>
                    </a:extLst>
                  </p:cNvPr>
                  <p:cNvCxnSpPr/>
                  <p:nvPr/>
                </p:nvCxnSpPr>
                <p:spPr>
                  <a:xfrm flipV="1">
                    <a:off x="6346769" y="3085698"/>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5" name="Straight Arrow Connector 174">
                    <a:extLst>
                      <a:ext uri="{FF2B5EF4-FFF2-40B4-BE49-F238E27FC236}">
                        <a16:creationId xmlns:a16="http://schemas.microsoft.com/office/drawing/2014/main" id="{D7451916-6298-5A4D-BE2A-88059CCAF5ED}"/>
                      </a:ext>
                    </a:extLst>
                  </p:cNvPr>
                  <p:cNvCxnSpPr/>
                  <p:nvPr/>
                </p:nvCxnSpPr>
                <p:spPr>
                  <a:xfrm>
                    <a:off x="6647326" y="3207904"/>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2339CDB2-8A4D-6D47-A446-EEEB08903EF9}"/>
                      </a:ext>
                    </a:extLst>
                  </p:cNvPr>
                  <p:cNvCxnSpPr/>
                  <p:nvPr/>
                </p:nvCxnSpPr>
                <p:spPr>
                  <a:xfrm>
                    <a:off x="6425450" y="3330109"/>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129" name="Picture 128">
                  <a:extLst>
                    <a:ext uri="{FF2B5EF4-FFF2-40B4-BE49-F238E27FC236}">
                      <a16:creationId xmlns:a16="http://schemas.microsoft.com/office/drawing/2014/main" id="{53150B1A-7BD8-8B4E-B3F8-99A4B4B1EF5C}"/>
                    </a:ext>
                  </a:extLst>
                </p:cNvPr>
                <p:cNvPicPr>
                  <a:picLocks noChangeAspect="1"/>
                </p:cNvPicPr>
                <p:nvPr/>
              </p:nvPicPr>
              <p:blipFill rotWithShape="1">
                <a:blip r:embed="rId4"/>
                <a:srcRect l="51026" t="29415" r="45146" b="66622"/>
                <a:stretch/>
              </p:blipFill>
              <p:spPr>
                <a:xfrm>
                  <a:off x="7141053" y="1070129"/>
                  <a:ext cx="108000" cy="103200"/>
                </a:xfrm>
                <a:prstGeom prst="rect">
                  <a:avLst/>
                </a:prstGeom>
              </p:spPr>
            </p:pic>
            <p:pic>
              <p:nvPicPr>
                <p:cNvPr id="130" name="Picture 129">
                  <a:extLst>
                    <a:ext uri="{FF2B5EF4-FFF2-40B4-BE49-F238E27FC236}">
                      <a16:creationId xmlns:a16="http://schemas.microsoft.com/office/drawing/2014/main" id="{182B245C-C1E2-6A40-8603-C0C1488D5CC2}"/>
                    </a:ext>
                  </a:extLst>
                </p:cNvPr>
                <p:cNvPicPr>
                  <a:picLocks noChangeAspect="1"/>
                </p:cNvPicPr>
                <p:nvPr/>
              </p:nvPicPr>
              <p:blipFill rotWithShape="1">
                <a:blip r:embed="rId4"/>
                <a:srcRect l="51026" t="37386" r="45146" b="58652"/>
                <a:stretch/>
              </p:blipFill>
              <p:spPr>
                <a:xfrm>
                  <a:off x="7141053" y="1193048"/>
                  <a:ext cx="108000" cy="103200"/>
                </a:xfrm>
                <a:prstGeom prst="rect">
                  <a:avLst/>
                </a:prstGeom>
              </p:spPr>
            </p:pic>
            <p:pic>
              <p:nvPicPr>
                <p:cNvPr id="131" name="Picture 130">
                  <a:extLst>
                    <a:ext uri="{FF2B5EF4-FFF2-40B4-BE49-F238E27FC236}">
                      <a16:creationId xmlns:a16="http://schemas.microsoft.com/office/drawing/2014/main" id="{1371F754-D956-8C4A-9A20-113C1CACD1FB}"/>
                    </a:ext>
                  </a:extLst>
                </p:cNvPr>
                <p:cNvPicPr>
                  <a:picLocks noChangeAspect="1"/>
                </p:cNvPicPr>
                <p:nvPr/>
              </p:nvPicPr>
              <p:blipFill rotWithShape="1">
                <a:blip r:embed="rId4"/>
                <a:srcRect l="51026" t="41348" r="45061" b="54689"/>
                <a:stretch/>
              </p:blipFill>
              <p:spPr>
                <a:xfrm>
                  <a:off x="7141053" y="1315967"/>
                  <a:ext cx="108000" cy="100956"/>
                </a:xfrm>
                <a:prstGeom prst="rect">
                  <a:avLst/>
                </a:prstGeom>
              </p:spPr>
            </p:pic>
            <p:pic>
              <p:nvPicPr>
                <p:cNvPr id="132" name="Picture 131">
                  <a:extLst>
                    <a:ext uri="{FF2B5EF4-FFF2-40B4-BE49-F238E27FC236}">
                      <a16:creationId xmlns:a16="http://schemas.microsoft.com/office/drawing/2014/main" id="{83A1FF93-9074-4944-AE4F-8BC63DB18F67}"/>
                    </a:ext>
                  </a:extLst>
                </p:cNvPr>
                <p:cNvPicPr>
                  <a:picLocks noChangeAspect="1"/>
                </p:cNvPicPr>
                <p:nvPr/>
              </p:nvPicPr>
              <p:blipFill rotWithShape="1">
                <a:blip r:embed="rId4"/>
                <a:srcRect l="51026" t="45404" r="45061" b="50634"/>
                <a:stretch/>
              </p:blipFill>
              <p:spPr>
                <a:xfrm>
                  <a:off x="7141053" y="1436642"/>
                  <a:ext cx="108000" cy="100956"/>
                </a:xfrm>
                <a:prstGeom prst="rect">
                  <a:avLst/>
                </a:prstGeom>
              </p:spPr>
            </p:pic>
            <p:pic>
              <p:nvPicPr>
                <p:cNvPr id="133" name="Picture 132">
                  <a:extLst>
                    <a:ext uri="{FF2B5EF4-FFF2-40B4-BE49-F238E27FC236}">
                      <a16:creationId xmlns:a16="http://schemas.microsoft.com/office/drawing/2014/main" id="{F184490F-2D2C-5942-B422-7D92B950C720}"/>
                    </a:ext>
                  </a:extLst>
                </p:cNvPr>
                <p:cNvPicPr>
                  <a:picLocks noChangeAspect="1"/>
                </p:cNvPicPr>
                <p:nvPr/>
              </p:nvPicPr>
              <p:blipFill rotWithShape="1">
                <a:blip r:embed="rId4"/>
                <a:srcRect l="51026" t="65400" r="45146" b="30545"/>
                <a:stretch/>
              </p:blipFill>
              <p:spPr>
                <a:xfrm>
                  <a:off x="7141053" y="1557317"/>
                  <a:ext cx="108000" cy="105600"/>
                </a:xfrm>
                <a:prstGeom prst="rect">
                  <a:avLst/>
                </a:prstGeom>
              </p:spPr>
            </p:pic>
            <p:pic>
              <p:nvPicPr>
                <p:cNvPr id="134" name="Picture 133">
                  <a:extLst>
                    <a:ext uri="{FF2B5EF4-FFF2-40B4-BE49-F238E27FC236}">
                      <a16:creationId xmlns:a16="http://schemas.microsoft.com/office/drawing/2014/main" id="{D493DF21-2757-2D47-A259-10A60D3A3EA1}"/>
                    </a:ext>
                  </a:extLst>
                </p:cNvPr>
                <p:cNvPicPr>
                  <a:picLocks noChangeAspect="1"/>
                </p:cNvPicPr>
                <p:nvPr/>
              </p:nvPicPr>
              <p:blipFill rotWithShape="1">
                <a:blip r:embed="rId4"/>
                <a:srcRect l="51026" t="9372" r="45060" b="86573"/>
                <a:stretch/>
              </p:blipFill>
              <p:spPr>
                <a:xfrm>
                  <a:off x="7141053" y="1682636"/>
                  <a:ext cx="108000" cy="103305"/>
                </a:xfrm>
                <a:prstGeom prst="rect">
                  <a:avLst/>
                </a:prstGeom>
              </p:spPr>
            </p:pic>
            <p:pic>
              <p:nvPicPr>
                <p:cNvPr id="160" name="Picture 159">
                  <a:extLst>
                    <a:ext uri="{FF2B5EF4-FFF2-40B4-BE49-F238E27FC236}">
                      <a16:creationId xmlns:a16="http://schemas.microsoft.com/office/drawing/2014/main" id="{30C8FB9A-76A9-5C41-A01D-FE9C490116B2}"/>
                    </a:ext>
                  </a:extLst>
                </p:cNvPr>
                <p:cNvPicPr>
                  <a:picLocks noChangeAspect="1"/>
                </p:cNvPicPr>
                <p:nvPr/>
              </p:nvPicPr>
              <p:blipFill rotWithShape="1">
                <a:blip r:embed="rId4"/>
                <a:srcRect l="51026" t="45404" r="45061" b="50634"/>
                <a:stretch/>
              </p:blipFill>
              <p:spPr>
                <a:xfrm>
                  <a:off x="7141053" y="1805661"/>
                  <a:ext cx="108000" cy="100956"/>
                </a:xfrm>
                <a:prstGeom prst="rect">
                  <a:avLst/>
                </a:prstGeom>
              </p:spPr>
            </p:pic>
          </p:grpSp>
        </p:grpSp>
        <p:grpSp>
          <p:nvGrpSpPr>
            <p:cNvPr id="3" name="Group 2">
              <a:extLst>
                <a:ext uri="{FF2B5EF4-FFF2-40B4-BE49-F238E27FC236}">
                  <a16:creationId xmlns:a16="http://schemas.microsoft.com/office/drawing/2014/main" id="{99FCBDEA-F08C-D144-B93F-FD54C65D2AE9}"/>
                </a:ext>
              </a:extLst>
            </p:cNvPr>
            <p:cNvGrpSpPr/>
            <p:nvPr/>
          </p:nvGrpSpPr>
          <p:grpSpPr>
            <a:xfrm>
              <a:off x="4349760" y="31193"/>
              <a:ext cx="3771800" cy="2849953"/>
              <a:chOff x="4796918" y="3458945"/>
              <a:chExt cx="3771800" cy="2849953"/>
            </a:xfrm>
          </p:grpSpPr>
          <p:sp>
            <p:nvSpPr>
              <p:cNvPr id="264" name="Rectangle 263">
                <a:extLst>
                  <a:ext uri="{FF2B5EF4-FFF2-40B4-BE49-F238E27FC236}">
                    <a16:creationId xmlns:a16="http://schemas.microsoft.com/office/drawing/2014/main" id="{458685BD-A6F1-B74F-AE81-9C24B9812045}"/>
                  </a:ext>
                </a:extLst>
              </p:cNvPr>
              <p:cNvSpPr/>
              <p:nvPr/>
            </p:nvSpPr>
            <p:spPr>
              <a:xfrm>
                <a:off x="4844883" y="6062677"/>
                <a:ext cx="1798890" cy="246221"/>
              </a:xfrm>
              <a:prstGeom prst="rect">
                <a:avLst/>
              </a:prstGeom>
            </p:spPr>
            <p:txBody>
              <a:bodyPr wrap="none">
                <a:spAutoFit/>
              </a:bodyPr>
              <a:lstStyle/>
              <a:p>
                <a:pPr fontAlgn="b"/>
                <a:r>
                  <a:rPr lang="en-CA" sz="1000" dirty="0">
                    <a:solidFill>
                      <a:schemeClr val="accent6">
                        <a:lumMod val="75000"/>
                      </a:schemeClr>
                    </a:solidFill>
                  </a:rPr>
                  <a:t>CS</a:t>
                </a:r>
                <a:r>
                  <a:rPr lang="en-US" altLang="zh-CN" sz="1000" dirty="0">
                    <a:solidFill>
                      <a:schemeClr val="accent6">
                        <a:lumMod val="75000"/>
                      </a:schemeClr>
                    </a:solidFill>
                  </a:rPr>
                  <a:t>-</a:t>
                </a:r>
                <a:r>
                  <a:rPr lang="en-CA" sz="1000" dirty="0">
                    <a:solidFill>
                      <a:schemeClr val="accent6">
                        <a:lumMod val="75000"/>
                      </a:schemeClr>
                    </a:solidFill>
                  </a:rPr>
                  <a:t>no</a:t>
                </a:r>
                <a:r>
                  <a:rPr lang="zh-CN" altLang="en-US" sz="1000" dirty="0">
                    <a:solidFill>
                      <a:schemeClr val="accent6">
                        <a:lumMod val="75000"/>
                      </a:schemeClr>
                    </a:solidFill>
                  </a:rPr>
                  <a:t> </a:t>
                </a:r>
                <a:r>
                  <a:rPr lang="en-CA" sz="1000" dirty="0">
                    <a:solidFill>
                      <a:schemeClr val="accent6">
                        <a:lumMod val="75000"/>
                      </a:schemeClr>
                    </a:solidFill>
                  </a:rPr>
                  <a:t>labour vs Vaginal</a:t>
                </a:r>
                <a:r>
                  <a:rPr lang="en-US" altLang="zh-CN" sz="1000" dirty="0">
                    <a:solidFill>
                      <a:schemeClr val="accent6">
                        <a:lumMod val="75000"/>
                      </a:schemeClr>
                    </a:solidFill>
                  </a:rPr>
                  <a:t>-</a:t>
                </a:r>
                <a:r>
                  <a:rPr lang="en-CA" sz="1000" dirty="0">
                    <a:solidFill>
                      <a:schemeClr val="accent6">
                        <a:lumMod val="75000"/>
                      </a:schemeClr>
                    </a:solidFill>
                  </a:rPr>
                  <a:t>no</a:t>
                </a:r>
                <a:r>
                  <a:rPr lang="zh-CN" altLang="en-US" sz="1000" dirty="0">
                    <a:solidFill>
                      <a:schemeClr val="accent6">
                        <a:lumMod val="75000"/>
                      </a:schemeClr>
                    </a:solidFill>
                  </a:rPr>
                  <a:t> </a:t>
                </a:r>
                <a:r>
                  <a:rPr lang="en-CA" sz="1000" dirty="0">
                    <a:solidFill>
                      <a:schemeClr val="accent6">
                        <a:lumMod val="75000"/>
                      </a:schemeClr>
                    </a:solidFill>
                  </a:rPr>
                  <a:t>IAP </a:t>
                </a:r>
                <a:endParaRPr lang="en-CA" sz="1000" dirty="0">
                  <a:solidFill>
                    <a:schemeClr val="accent6">
                      <a:lumMod val="75000"/>
                    </a:schemeClr>
                  </a:solidFill>
                  <a:latin typeface="Calibri" panose="020F0502020204030204" pitchFamily="34" charset="0"/>
                </a:endParaRPr>
              </a:p>
            </p:txBody>
          </p:sp>
          <p:sp>
            <p:nvSpPr>
              <p:cNvPr id="265" name="Rounded Rectangle 264">
                <a:extLst>
                  <a:ext uri="{FF2B5EF4-FFF2-40B4-BE49-F238E27FC236}">
                    <a16:creationId xmlns:a16="http://schemas.microsoft.com/office/drawing/2014/main" id="{60339894-78A1-C842-9A89-B27A97031FE3}"/>
                  </a:ext>
                </a:extLst>
              </p:cNvPr>
              <p:cNvSpPr/>
              <p:nvPr/>
            </p:nvSpPr>
            <p:spPr>
              <a:xfrm>
                <a:off x="4878704" y="3714766"/>
                <a:ext cx="2089751" cy="823003"/>
              </a:xfrm>
              <a:prstGeom prst="roundRect">
                <a:avLst/>
              </a:prstGeom>
              <a:solidFill>
                <a:schemeClr val="accent5">
                  <a:lumMod val="60000"/>
                  <a:lumOff val="40000"/>
                  <a:alpha val="35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6" name="Rounded Rectangle 265">
                <a:extLst>
                  <a:ext uri="{FF2B5EF4-FFF2-40B4-BE49-F238E27FC236}">
                    <a16:creationId xmlns:a16="http://schemas.microsoft.com/office/drawing/2014/main" id="{0591FACA-1397-5C47-AD9A-B8513639720C}"/>
                  </a:ext>
                </a:extLst>
              </p:cNvPr>
              <p:cNvSpPr/>
              <p:nvPr/>
            </p:nvSpPr>
            <p:spPr>
              <a:xfrm>
                <a:off x="6105463" y="4075259"/>
                <a:ext cx="1968679" cy="826222"/>
              </a:xfrm>
              <a:prstGeom prst="roundRect">
                <a:avLst/>
              </a:prstGeom>
              <a:solidFill>
                <a:schemeClr val="accent4">
                  <a:lumMod val="60000"/>
                  <a:lumOff val="40000"/>
                  <a:alpha val="35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7" name="Rounded Rectangle 266">
                <a:extLst>
                  <a:ext uri="{FF2B5EF4-FFF2-40B4-BE49-F238E27FC236}">
                    <a16:creationId xmlns:a16="http://schemas.microsoft.com/office/drawing/2014/main" id="{13A4CBD0-A7F3-3D41-B8C2-F7C5390D0CC1}"/>
                  </a:ext>
                </a:extLst>
              </p:cNvPr>
              <p:cNvSpPr/>
              <p:nvPr/>
            </p:nvSpPr>
            <p:spPr>
              <a:xfrm>
                <a:off x="4796918" y="4287608"/>
                <a:ext cx="2251350" cy="1770341"/>
              </a:xfrm>
              <a:prstGeom prst="roundRect">
                <a:avLst/>
              </a:prstGeom>
              <a:solidFill>
                <a:schemeClr val="accent6">
                  <a:lumMod val="60000"/>
                  <a:lumOff val="40000"/>
                  <a:alpha val="35000"/>
                </a:schemeClr>
              </a:solidFill>
              <a:ln>
                <a:solidFill>
                  <a:schemeClr val="accent1">
                    <a:shade val="50000"/>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8" name="Rectangle 267">
                <a:extLst>
                  <a:ext uri="{FF2B5EF4-FFF2-40B4-BE49-F238E27FC236}">
                    <a16:creationId xmlns:a16="http://schemas.microsoft.com/office/drawing/2014/main" id="{6206E40D-FF03-3F45-9979-DDD4D89A9C1E}"/>
                  </a:ext>
                </a:extLst>
              </p:cNvPr>
              <p:cNvSpPr/>
              <p:nvPr/>
            </p:nvSpPr>
            <p:spPr>
              <a:xfrm>
                <a:off x="4849692" y="3458945"/>
                <a:ext cx="1693092" cy="246221"/>
              </a:xfrm>
              <a:prstGeom prst="rect">
                <a:avLst/>
              </a:prstGeom>
            </p:spPr>
            <p:txBody>
              <a:bodyPr wrap="none">
                <a:spAutoFit/>
              </a:bodyPr>
              <a:lstStyle/>
              <a:p>
                <a:pPr fontAlgn="b"/>
                <a:r>
                  <a:rPr lang="en-CA" sz="1000" dirty="0">
                    <a:solidFill>
                      <a:schemeClr val="accent5">
                        <a:lumMod val="75000"/>
                      </a:schemeClr>
                    </a:solidFill>
                  </a:rPr>
                  <a:t>Vaginal</a:t>
                </a:r>
                <a:r>
                  <a:rPr lang="en-US" altLang="zh-CN" sz="1000" dirty="0">
                    <a:solidFill>
                      <a:schemeClr val="accent5">
                        <a:lumMod val="75000"/>
                      </a:schemeClr>
                    </a:solidFill>
                  </a:rPr>
                  <a:t>-</a:t>
                </a:r>
                <a:r>
                  <a:rPr lang="en-CA" sz="1000" dirty="0">
                    <a:solidFill>
                      <a:schemeClr val="accent5">
                        <a:lumMod val="75000"/>
                      </a:schemeClr>
                    </a:solidFill>
                  </a:rPr>
                  <a:t>IAP vs Vaginal</a:t>
                </a:r>
                <a:r>
                  <a:rPr lang="en-US" altLang="zh-CN" sz="1000" dirty="0">
                    <a:solidFill>
                      <a:schemeClr val="accent5">
                        <a:lumMod val="75000"/>
                      </a:schemeClr>
                    </a:solidFill>
                  </a:rPr>
                  <a:t>-</a:t>
                </a:r>
                <a:r>
                  <a:rPr lang="en-CA" sz="1000" dirty="0">
                    <a:solidFill>
                      <a:schemeClr val="accent5">
                        <a:lumMod val="75000"/>
                      </a:schemeClr>
                    </a:solidFill>
                  </a:rPr>
                  <a:t>no</a:t>
                </a:r>
                <a:r>
                  <a:rPr lang="zh-CN" altLang="en-US" sz="1000" dirty="0">
                    <a:solidFill>
                      <a:schemeClr val="accent5">
                        <a:lumMod val="75000"/>
                      </a:schemeClr>
                    </a:solidFill>
                  </a:rPr>
                  <a:t> </a:t>
                </a:r>
                <a:r>
                  <a:rPr lang="en-CA" sz="1000" dirty="0">
                    <a:solidFill>
                      <a:schemeClr val="accent5">
                        <a:lumMod val="75000"/>
                      </a:schemeClr>
                    </a:solidFill>
                  </a:rPr>
                  <a:t>IAP</a:t>
                </a:r>
                <a:endParaRPr lang="en-CA" sz="1000" dirty="0">
                  <a:solidFill>
                    <a:schemeClr val="accent5">
                      <a:lumMod val="75000"/>
                    </a:schemeClr>
                  </a:solidFill>
                  <a:latin typeface="Calibri" panose="020F0502020204030204" pitchFamily="34" charset="0"/>
                </a:endParaRPr>
              </a:p>
            </p:txBody>
          </p:sp>
          <p:sp>
            <p:nvSpPr>
              <p:cNvPr id="269" name="Rectangle 268">
                <a:extLst>
                  <a:ext uri="{FF2B5EF4-FFF2-40B4-BE49-F238E27FC236}">
                    <a16:creationId xmlns:a16="http://schemas.microsoft.com/office/drawing/2014/main" id="{1A937C84-D795-F148-A341-264D818F2016}"/>
                  </a:ext>
                </a:extLst>
              </p:cNvPr>
              <p:cNvSpPr/>
              <p:nvPr/>
            </p:nvSpPr>
            <p:spPr>
              <a:xfrm>
                <a:off x="6908729" y="3842919"/>
                <a:ext cx="1635384" cy="246221"/>
              </a:xfrm>
              <a:prstGeom prst="rect">
                <a:avLst/>
              </a:prstGeom>
            </p:spPr>
            <p:txBody>
              <a:bodyPr wrap="none">
                <a:spAutoFit/>
              </a:bodyPr>
              <a:lstStyle/>
              <a:p>
                <a:pPr fontAlgn="b"/>
                <a:r>
                  <a:rPr lang="en-CA" sz="1000" dirty="0">
                    <a:solidFill>
                      <a:schemeClr val="accent4">
                        <a:lumMod val="75000"/>
                      </a:schemeClr>
                    </a:solidFill>
                  </a:rPr>
                  <a:t>CS</a:t>
                </a:r>
                <a:r>
                  <a:rPr lang="en-US" altLang="zh-CN" sz="1000" dirty="0">
                    <a:solidFill>
                      <a:schemeClr val="accent4">
                        <a:lumMod val="75000"/>
                      </a:schemeClr>
                    </a:solidFill>
                  </a:rPr>
                  <a:t>-</a:t>
                </a:r>
                <a:r>
                  <a:rPr lang="en-CA" sz="1000" dirty="0">
                    <a:solidFill>
                      <a:schemeClr val="accent4">
                        <a:lumMod val="75000"/>
                      </a:schemeClr>
                    </a:solidFill>
                  </a:rPr>
                  <a:t>labour vs Vaginal</a:t>
                </a:r>
                <a:r>
                  <a:rPr lang="en-US" altLang="zh-CN" sz="1000" dirty="0">
                    <a:solidFill>
                      <a:schemeClr val="accent4">
                        <a:lumMod val="75000"/>
                      </a:schemeClr>
                    </a:solidFill>
                  </a:rPr>
                  <a:t>-</a:t>
                </a:r>
                <a:r>
                  <a:rPr lang="en-CA" sz="1000" dirty="0">
                    <a:solidFill>
                      <a:schemeClr val="accent4">
                        <a:lumMod val="75000"/>
                      </a:schemeClr>
                    </a:solidFill>
                  </a:rPr>
                  <a:t>no</a:t>
                </a:r>
                <a:r>
                  <a:rPr lang="zh-CN" altLang="en-US" sz="1000" dirty="0">
                    <a:solidFill>
                      <a:schemeClr val="accent4">
                        <a:lumMod val="75000"/>
                      </a:schemeClr>
                    </a:solidFill>
                  </a:rPr>
                  <a:t> </a:t>
                </a:r>
                <a:r>
                  <a:rPr lang="en-CA" sz="1000" dirty="0">
                    <a:solidFill>
                      <a:schemeClr val="accent4">
                        <a:lumMod val="75000"/>
                      </a:schemeClr>
                    </a:solidFill>
                  </a:rPr>
                  <a:t>IAP </a:t>
                </a:r>
                <a:endParaRPr lang="en-CA" sz="1000" dirty="0">
                  <a:solidFill>
                    <a:schemeClr val="accent4">
                      <a:lumMod val="75000"/>
                    </a:schemeClr>
                  </a:solidFill>
                  <a:latin typeface="Calibri" panose="020F0502020204030204" pitchFamily="34" charset="0"/>
                </a:endParaRPr>
              </a:p>
            </p:txBody>
          </p:sp>
          <p:grpSp>
            <p:nvGrpSpPr>
              <p:cNvPr id="271" name="Group 270">
                <a:extLst>
                  <a:ext uri="{FF2B5EF4-FFF2-40B4-BE49-F238E27FC236}">
                    <a16:creationId xmlns:a16="http://schemas.microsoft.com/office/drawing/2014/main" id="{00D00DF4-7C66-FF46-BE68-DDB632BCB6EB}"/>
                  </a:ext>
                </a:extLst>
              </p:cNvPr>
              <p:cNvGrpSpPr/>
              <p:nvPr/>
            </p:nvGrpSpPr>
            <p:grpSpPr>
              <a:xfrm>
                <a:off x="7064360" y="4222268"/>
                <a:ext cx="1504358" cy="461665"/>
                <a:chOff x="6469432" y="2355646"/>
                <a:chExt cx="1504358" cy="461665"/>
              </a:xfrm>
            </p:grpSpPr>
            <p:grpSp>
              <p:nvGrpSpPr>
                <p:cNvPr id="299" name="Group 298">
                  <a:extLst>
                    <a:ext uri="{FF2B5EF4-FFF2-40B4-BE49-F238E27FC236}">
                      <a16:creationId xmlns:a16="http://schemas.microsoft.com/office/drawing/2014/main" id="{AA71E050-01D4-FE43-BB1F-DC93D64844DD}"/>
                    </a:ext>
                  </a:extLst>
                </p:cNvPr>
                <p:cNvGrpSpPr/>
                <p:nvPr/>
              </p:nvGrpSpPr>
              <p:grpSpPr>
                <a:xfrm>
                  <a:off x="6504293" y="2355646"/>
                  <a:ext cx="1469497" cy="461665"/>
                  <a:chOff x="1905715" y="2366454"/>
                  <a:chExt cx="1469497" cy="461665"/>
                </a:xfrm>
              </p:grpSpPr>
              <p:sp>
                <p:nvSpPr>
                  <p:cNvPr id="302" name="Rectangle 301">
                    <a:extLst>
                      <a:ext uri="{FF2B5EF4-FFF2-40B4-BE49-F238E27FC236}">
                        <a16:creationId xmlns:a16="http://schemas.microsoft.com/office/drawing/2014/main" id="{3F8D521E-D632-2F40-BB4F-EE0A267EAE8B}"/>
                      </a:ext>
                    </a:extLst>
                  </p:cNvPr>
                  <p:cNvSpPr/>
                  <p:nvPr/>
                </p:nvSpPr>
                <p:spPr>
                  <a:xfrm>
                    <a:off x="1905715" y="2366454"/>
                    <a:ext cx="1469497" cy="461665"/>
                  </a:xfrm>
                  <a:prstGeom prst="rect">
                    <a:avLst/>
                  </a:prstGeom>
                </p:spPr>
                <p:txBody>
                  <a:bodyPr wrap="square">
                    <a:spAutoFit/>
                  </a:bodyPr>
                  <a:lstStyle/>
                  <a:p>
                    <a:r>
                      <a:rPr lang="en-US" sz="800" dirty="0" err="1"/>
                      <a:t>p__Fusobacteria</a:t>
                    </a:r>
                    <a:r>
                      <a:rPr lang="en-US" sz="800" dirty="0"/>
                      <a:t> </a:t>
                    </a:r>
                  </a:p>
                  <a:p>
                    <a:r>
                      <a:rPr lang="en-US" sz="800" dirty="0" err="1"/>
                      <a:t>g__</a:t>
                    </a:r>
                    <a:r>
                      <a:rPr lang="en-US" sz="800" i="1" dirty="0" err="1"/>
                      <a:t>Fusobacterium</a:t>
                    </a:r>
                    <a:r>
                      <a:rPr lang="en-US" sz="800" i="1" dirty="0"/>
                      <a:t> </a:t>
                    </a:r>
                    <a:endParaRPr lang="en-US" sz="800" dirty="0"/>
                  </a:p>
                  <a:p>
                    <a:r>
                      <a:rPr lang="en-US" sz="800" dirty="0"/>
                      <a:t>g__</a:t>
                    </a:r>
                    <a:r>
                      <a:rPr lang="en-US" sz="800" i="1" dirty="0" err="1"/>
                      <a:t>Haemophilus</a:t>
                    </a:r>
                    <a:r>
                      <a:rPr lang="en-US" sz="800" i="1" dirty="0"/>
                      <a:t> </a:t>
                    </a:r>
                    <a:endParaRPr lang="en-US" sz="800" dirty="0"/>
                  </a:p>
                </p:txBody>
              </p:sp>
              <p:cxnSp>
                <p:nvCxnSpPr>
                  <p:cNvPr id="303" name="Straight Arrow Connector 302">
                    <a:extLst>
                      <a:ext uri="{FF2B5EF4-FFF2-40B4-BE49-F238E27FC236}">
                        <a16:creationId xmlns:a16="http://schemas.microsoft.com/office/drawing/2014/main" id="{661C7E10-DC4A-D745-9CDD-36143969C6F6}"/>
                      </a:ext>
                    </a:extLst>
                  </p:cNvPr>
                  <p:cNvCxnSpPr/>
                  <p:nvPr/>
                </p:nvCxnSpPr>
                <p:spPr>
                  <a:xfrm flipV="1">
                    <a:off x="2743115" y="2412576"/>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4" name="Straight Arrow Connector 303">
                    <a:extLst>
                      <a:ext uri="{FF2B5EF4-FFF2-40B4-BE49-F238E27FC236}">
                        <a16:creationId xmlns:a16="http://schemas.microsoft.com/office/drawing/2014/main" id="{AAB08AF2-98A7-9946-8B86-BFEA181694FF}"/>
                      </a:ext>
                    </a:extLst>
                  </p:cNvPr>
                  <p:cNvCxnSpPr/>
                  <p:nvPr/>
                </p:nvCxnSpPr>
                <p:spPr>
                  <a:xfrm flipV="1">
                    <a:off x="2813605" y="2537386"/>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5" name="Straight Arrow Connector 304">
                    <a:extLst>
                      <a:ext uri="{FF2B5EF4-FFF2-40B4-BE49-F238E27FC236}">
                        <a16:creationId xmlns:a16="http://schemas.microsoft.com/office/drawing/2014/main" id="{9856EF3D-B557-9F42-90A9-EAA2D034E26F}"/>
                      </a:ext>
                    </a:extLst>
                  </p:cNvPr>
                  <p:cNvCxnSpPr/>
                  <p:nvPr/>
                </p:nvCxnSpPr>
                <p:spPr>
                  <a:xfrm flipV="1">
                    <a:off x="2759167" y="2673966"/>
                    <a:ext cx="0" cy="108000"/>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300" name="Picture 299">
                  <a:extLst>
                    <a:ext uri="{FF2B5EF4-FFF2-40B4-BE49-F238E27FC236}">
                      <a16:creationId xmlns:a16="http://schemas.microsoft.com/office/drawing/2014/main" id="{7D48F8BD-0CB8-AC43-B0EB-0F450F03693D}"/>
                    </a:ext>
                  </a:extLst>
                </p:cNvPr>
                <p:cNvPicPr>
                  <a:picLocks noChangeAspect="1"/>
                </p:cNvPicPr>
                <p:nvPr/>
              </p:nvPicPr>
              <p:blipFill rotWithShape="1">
                <a:blip r:embed="rId4"/>
                <a:srcRect l="51026" t="65400" r="45146" b="30545"/>
                <a:stretch/>
              </p:blipFill>
              <p:spPr>
                <a:xfrm>
                  <a:off x="6469432" y="2532398"/>
                  <a:ext cx="108000" cy="105600"/>
                </a:xfrm>
                <a:prstGeom prst="rect">
                  <a:avLst/>
                </a:prstGeom>
              </p:spPr>
            </p:pic>
            <p:pic>
              <p:nvPicPr>
                <p:cNvPr id="301" name="Picture 300">
                  <a:extLst>
                    <a:ext uri="{FF2B5EF4-FFF2-40B4-BE49-F238E27FC236}">
                      <a16:creationId xmlns:a16="http://schemas.microsoft.com/office/drawing/2014/main" id="{3DD5A120-54E6-224A-870D-54F1172BF9D6}"/>
                    </a:ext>
                  </a:extLst>
                </p:cNvPr>
                <p:cNvPicPr>
                  <a:picLocks noChangeAspect="1"/>
                </p:cNvPicPr>
                <p:nvPr/>
              </p:nvPicPr>
              <p:blipFill rotWithShape="1">
                <a:blip r:embed="rId4"/>
                <a:srcRect l="51026" t="65400" r="45146" b="30545"/>
                <a:stretch/>
              </p:blipFill>
              <p:spPr>
                <a:xfrm>
                  <a:off x="6469432" y="2663748"/>
                  <a:ext cx="108000" cy="105600"/>
                </a:xfrm>
                <a:prstGeom prst="rect">
                  <a:avLst/>
                </a:prstGeom>
              </p:spPr>
            </p:pic>
          </p:grpSp>
          <p:grpSp>
            <p:nvGrpSpPr>
              <p:cNvPr id="272" name="Group 271">
                <a:extLst>
                  <a:ext uri="{FF2B5EF4-FFF2-40B4-BE49-F238E27FC236}">
                    <a16:creationId xmlns:a16="http://schemas.microsoft.com/office/drawing/2014/main" id="{2BE5D29F-7AD3-3446-8016-5426FBCF125C}"/>
                  </a:ext>
                </a:extLst>
              </p:cNvPr>
              <p:cNvGrpSpPr/>
              <p:nvPr/>
            </p:nvGrpSpPr>
            <p:grpSpPr>
              <a:xfrm>
                <a:off x="6247864" y="4604056"/>
                <a:ext cx="684522" cy="215444"/>
                <a:chOff x="5779654" y="2850045"/>
                <a:chExt cx="684522" cy="215444"/>
              </a:xfrm>
            </p:grpSpPr>
            <p:sp>
              <p:nvSpPr>
                <p:cNvPr id="296" name="Rectangle 295">
                  <a:extLst>
                    <a:ext uri="{FF2B5EF4-FFF2-40B4-BE49-F238E27FC236}">
                      <a16:creationId xmlns:a16="http://schemas.microsoft.com/office/drawing/2014/main" id="{73F62F9E-E5F8-C345-82FF-97EB80C2B6F6}"/>
                    </a:ext>
                  </a:extLst>
                </p:cNvPr>
                <p:cNvSpPr/>
                <p:nvPr/>
              </p:nvSpPr>
              <p:spPr>
                <a:xfrm>
                  <a:off x="5809830" y="2850045"/>
                  <a:ext cx="654346" cy="215444"/>
                </a:xfrm>
                <a:prstGeom prst="rect">
                  <a:avLst/>
                </a:prstGeom>
              </p:spPr>
              <p:txBody>
                <a:bodyPr wrap="none">
                  <a:spAutoFit/>
                </a:bodyPr>
                <a:lstStyle/>
                <a:p>
                  <a:r>
                    <a:rPr lang="en-US" sz="800" dirty="0"/>
                    <a:t>g__</a:t>
                  </a:r>
                  <a:r>
                    <a:rPr lang="en-US" sz="800" i="1" dirty="0" err="1"/>
                    <a:t>Blautia</a:t>
                  </a:r>
                  <a:endParaRPr lang="en-US" sz="800" i="1" dirty="0"/>
                </a:p>
              </p:txBody>
            </p:sp>
            <p:cxnSp>
              <p:nvCxnSpPr>
                <p:cNvPr id="297" name="Straight Arrow Connector 296">
                  <a:extLst>
                    <a:ext uri="{FF2B5EF4-FFF2-40B4-BE49-F238E27FC236}">
                      <a16:creationId xmlns:a16="http://schemas.microsoft.com/office/drawing/2014/main" id="{351F68DB-9B59-8144-B453-87DC10549164}"/>
                    </a:ext>
                  </a:extLst>
                </p:cNvPr>
                <p:cNvCxnSpPr/>
                <p:nvPr/>
              </p:nvCxnSpPr>
              <p:spPr>
                <a:xfrm flipV="1">
                  <a:off x="6399255" y="2902863"/>
                  <a:ext cx="0" cy="108000"/>
                </a:xfrm>
                <a:prstGeom prst="straightConnector1">
                  <a:avLst/>
                </a:prstGeom>
                <a:ln w="158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98" name="Picture 297">
                  <a:extLst>
                    <a:ext uri="{FF2B5EF4-FFF2-40B4-BE49-F238E27FC236}">
                      <a16:creationId xmlns:a16="http://schemas.microsoft.com/office/drawing/2014/main" id="{7B3A49BB-EB95-B94C-9994-BC1C6F6C4A14}"/>
                    </a:ext>
                  </a:extLst>
                </p:cNvPr>
                <p:cNvPicPr>
                  <a:picLocks noChangeAspect="1"/>
                </p:cNvPicPr>
                <p:nvPr/>
              </p:nvPicPr>
              <p:blipFill rotWithShape="1">
                <a:blip r:embed="rId4"/>
                <a:srcRect l="51026" t="37386" r="45146" b="58652"/>
                <a:stretch/>
              </p:blipFill>
              <p:spPr>
                <a:xfrm>
                  <a:off x="5779654" y="2918765"/>
                  <a:ext cx="108000" cy="103200"/>
                </a:xfrm>
                <a:prstGeom prst="rect">
                  <a:avLst/>
                </a:prstGeom>
              </p:spPr>
            </p:pic>
          </p:grpSp>
          <p:grpSp>
            <p:nvGrpSpPr>
              <p:cNvPr id="273" name="Group 272">
                <a:extLst>
                  <a:ext uri="{FF2B5EF4-FFF2-40B4-BE49-F238E27FC236}">
                    <a16:creationId xmlns:a16="http://schemas.microsoft.com/office/drawing/2014/main" id="{67107DA2-AEEA-BD4B-81E8-6C2D31F00576}"/>
                  </a:ext>
                </a:extLst>
              </p:cNvPr>
              <p:cNvGrpSpPr/>
              <p:nvPr/>
            </p:nvGrpSpPr>
            <p:grpSpPr>
              <a:xfrm>
                <a:off x="4965976" y="4570048"/>
                <a:ext cx="1759379" cy="1569660"/>
                <a:chOff x="4362605" y="2849996"/>
                <a:chExt cx="1759379" cy="1569660"/>
              </a:xfrm>
            </p:grpSpPr>
            <p:grpSp>
              <p:nvGrpSpPr>
                <p:cNvPr id="274" name="Group 273">
                  <a:extLst>
                    <a:ext uri="{FF2B5EF4-FFF2-40B4-BE49-F238E27FC236}">
                      <a16:creationId xmlns:a16="http://schemas.microsoft.com/office/drawing/2014/main" id="{CEA239ED-7C7E-F747-8DD1-4EF950441EB3}"/>
                    </a:ext>
                  </a:extLst>
                </p:cNvPr>
                <p:cNvGrpSpPr/>
                <p:nvPr/>
              </p:nvGrpSpPr>
              <p:grpSpPr>
                <a:xfrm>
                  <a:off x="4393626" y="2849996"/>
                  <a:ext cx="1728358" cy="1569660"/>
                  <a:chOff x="5674451" y="1392385"/>
                  <a:chExt cx="1728358" cy="1569660"/>
                </a:xfrm>
              </p:grpSpPr>
              <p:sp>
                <p:nvSpPr>
                  <p:cNvPr id="284" name="Rectangle 283">
                    <a:extLst>
                      <a:ext uri="{FF2B5EF4-FFF2-40B4-BE49-F238E27FC236}">
                        <a16:creationId xmlns:a16="http://schemas.microsoft.com/office/drawing/2014/main" id="{BFA86BC3-707F-CD4A-A047-2D0753877E11}"/>
                      </a:ext>
                    </a:extLst>
                  </p:cNvPr>
                  <p:cNvSpPr/>
                  <p:nvPr/>
                </p:nvSpPr>
                <p:spPr>
                  <a:xfrm>
                    <a:off x="5674451" y="1392385"/>
                    <a:ext cx="1728358" cy="1569660"/>
                  </a:xfrm>
                  <a:prstGeom prst="rect">
                    <a:avLst/>
                  </a:prstGeom>
                </p:spPr>
                <p:txBody>
                  <a:bodyPr wrap="none">
                    <a:spAutoFit/>
                  </a:bodyPr>
                  <a:lstStyle/>
                  <a:p>
                    <a:r>
                      <a:rPr lang="en-US" sz="800" dirty="0" err="1"/>
                      <a:t>p__Bacteroidetes</a:t>
                    </a:r>
                    <a:r>
                      <a:rPr lang="en-US" sz="800" dirty="0"/>
                      <a:t> </a:t>
                    </a:r>
                  </a:p>
                  <a:p>
                    <a:r>
                      <a:rPr lang="en-US" sz="800" dirty="0" err="1"/>
                      <a:t>p__Firmicutes</a:t>
                    </a:r>
                    <a:r>
                      <a:rPr lang="en-US" sz="800" dirty="0"/>
                      <a:t> </a:t>
                    </a:r>
                  </a:p>
                  <a:p>
                    <a:r>
                      <a:rPr lang="en-US" sz="800" dirty="0" err="1"/>
                      <a:t>g__</a:t>
                    </a:r>
                    <a:r>
                      <a:rPr lang="en-US" sz="800" i="1" dirty="0" err="1"/>
                      <a:t>Streptococcus</a:t>
                    </a:r>
                    <a:r>
                      <a:rPr lang="en-US" sz="800" i="1" dirty="0"/>
                      <a:t> </a:t>
                    </a:r>
                    <a:endParaRPr lang="en-US" sz="800" dirty="0"/>
                  </a:p>
                  <a:p>
                    <a:r>
                      <a:rPr lang="en-US" sz="800" dirty="0"/>
                      <a:t>g__</a:t>
                    </a:r>
                    <a:r>
                      <a:rPr lang="en-US" sz="800" dirty="0" err="1"/>
                      <a:t>Unclassified_Lachnospiraceae</a:t>
                    </a:r>
                    <a:r>
                      <a:rPr lang="en-US" sz="800" dirty="0"/>
                      <a:t> </a:t>
                    </a:r>
                  </a:p>
                  <a:p>
                    <a:r>
                      <a:rPr lang="en-US" sz="800" dirty="0"/>
                      <a:t>g__</a:t>
                    </a:r>
                    <a:r>
                      <a:rPr lang="en-US" sz="800" i="1" dirty="0" err="1"/>
                      <a:t>Dorea</a:t>
                    </a:r>
                    <a:r>
                      <a:rPr lang="en-US" sz="800" i="1" dirty="0"/>
                      <a:t> </a:t>
                    </a:r>
                    <a:endParaRPr lang="en-US" sz="800" dirty="0"/>
                  </a:p>
                  <a:p>
                    <a:r>
                      <a:rPr lang="en-US" sz="800" dirty="0"/>
                      <a:t>g__</a:t>
                    </a:r>
                    <a:r>
                      <a:rPr lang="en-US" sz="800" i="1" dirty="0" err="1"/>
                      <a:t>Epulopiscium</a:t>
                    </a:r>
                    <a:r>
                      <a:rPr lang="en-US" sz="800" i="1" dirty="0"/>
                      <a:t> </a:t>
                    </a:r>
                    <a:endParaRPr lang="en-US" sz="800" dirty="0"/>
                  </a:p>
                  <a:p>
                    <a:r>
                      <a:rPr lang="en-US" sz="800" dirty="0"/>
                      <a:t>g__</a:t>
                    </a:r>
                    <a:r>
                      <a:rPr lang="en-US" sz="800" i="1" dirty="0" err="1"/>
                      <a:t>Veillonella</a:t>
                    </a:r>
                    <a:r>
                      <a:rPr lang="en-US" sz="800" i="1" dirty="0"/>
                      <a:t> </a:t>
                    </a:r>
                    <a:endParaRPr lang="en-US" sz="800" dirty="0"/>
                  </a:p>
                  <a:p>
                    <a:r>
                      <a:rPr lang="en-US" sz="800" dirty="0"/>
                      <a:t>g__</a:t>
                    </a:r>
                    <a:r>
                      <a:rPr lang="en-US" sz="800" dirty="0" err="1"/>
                      <a:t>Unclassified_Erysipelotrichaceae</a:t>
                    </a:r>
                    <a:r>
                      <a:rPr lang="en-US" sz="800" dirty="0"/>
                      <a:t> </a:t>
                    </a:r>
                  </a:p>
                  <a:p>
                    <a:r>
                      <a:rPr lang="en-US" sz="800" dirty="0"/>
                      <a:t>g__</a:t>
                    </a:r>
                    <a:r>
                      <a:rPr lang="en-US" sz="800" i="1" dirty="0" err="1"/>
                      <a:t>Collinsella</a:t>
                    </a:r>
                    <a:r>
                      <a:rPr lang="en-US" sz="800" i="1" dirty="0"/>
                      <a:t> </a:t>
                    </a:r>
                    <a:endParaRPr lang="en-US" sz="800" dirty="0"/>
                  </a:p>
                  <a:p>
                    <a:r>
                      <a:rPr lang="en-US" sz="800" dirty="0"/>
                      <a:t>g__</a:t>
                    </a:r>
                    <a:r>
                      <a:rPr lang="en-US" sz="800" i="1" dirty="0" err="1"/>
                      <a:t>Dysgonomonas</a:t>
                    </a:r>
                    <a:r>
                      <a:rPr lang="en-US" sz="800" i="1" dirty="0"/>
                      <a:t> </a:t>
                    </a:r>
                    <a:endParaRPr lang="en-US" sz="800" dirty="0"/>
                  </a:p>
                  <a:p>
                    <a:r>
                      <a:rPr lang="en-US" sz="800" dirty="0"/>
                      <a:t>g__</a:t>
                    </a:r>
                    <a:r>
                      <a:rPr lang="en-US" sz="800" i="1" dirty="0" err="1"/>
                      <a:t>Dialister</a:t>
                    </a:r>
                    <a:r>
                      <a:rPr lang="en-US" sz="800" i="1" dirty="0"/>
                      <a:t> </a:t>
                    </a:r>
                  </a:p>
                  <a:p>
                    <a:endParaRPr lang="en-US" sz="800" dirty="0"/>
                  </a:p>
                </p:txBody>
              </p:sp>
              <p:cxnSp>
                <p:nvCxnSpPr>
                  <p:cNvPr id="285" name="Straight Arrow Connector 284">
                    <a:extLst>
                      <a:ext uri="{FF2B5EF4-FFF2-40B4-BE49-F238E27FC236}">
                        <a16:creationId xmlns:a16="http://schemas.microsoft.com/office/drawing/2014/main" id="{938D3019-BE03-684B-925C-AA370FE63AF0}"/>
                      </a:ext>
                    </a:extLst>
                  </p:cNvPr>
                  <p:cNvCxnSpPr/>
                  <p:nvPr/>
                </p:nvCxnSpPr>
                <p:spPr>
                  <a:xfrm>
                    <a:off x="6540548" y="1449125"/>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6" name="Straight Arrow Connector 285">
                    <a:extLst>
                      <a:ext uri="{FF2B5EF4-FFF2-40B4-BE49-F238E27FC236}">
                        <a16:creationId xmlns:a16="http://schemas.microsoft.com/office/drawing/2014/main" id="{D7C07217-7E42-0E44-AE10-B4ED33B3E103}"/>
                      </a:ext>
                    </a:extLst>
                  </p:cNvPr>
                  <p:cNvCxnSpPr/>
                  <p:nvPr/>
                </p:nvCxnSpPr>
                <p:spPr>
                  <a:xfrm flipV="1">
                    <a:off x="6401481" y="1571105"/>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7" name="Straight Arrow Connector 286">
                    <a:extLst>
                      <a:ext uri="{FF2B5EF4-FFF2-40B4-BE49-F238E27FC236}">
                        <a16:creationId xmlns:a16="http://schemas.microsoft.com/office/drawing/2014/main" id="{00247A02-A011-654A-A7F9-E7D687BF5B3A}"/>
                      </a:ext>
                    </a:extLst>
                  </p:cNvPr>
                  <p:cNvCxnSpPr/>
                  <p:nvPr/>
                </p:nvCxnSpPr>
                <p:spPr>
                  <a:xfrm flipV="1">
                    <a:off x="6537464" y="1693085"/>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8" name="Straight Arrow Connector 287">
                    <a:extLst>
                      <a:ext uri="{FF2B5EF4-FFF2-40B4-BE49-F238E27FC236}">
                        <a16:creationId xmlns:a16="http://schemas.microsoft.com/office/drawing/2014/main" id="{A5394C36-7483-F445-9384-ED9E1687BF59}"/>
                      </a:ext>
                    </a:extLst>
                  </p:cNvPr>
                  <p:cNvCxnSpPr/>
                  <p:nvPr/>
                </p:nvCxnSpPr>
                <p:spPr>
                  <a:xfrm flipV="1">
                    <a:off x="7219097" y="1815065"/>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9" name="Straight Arrow Connector 288">
                    <a:extLst>
                      <a:ext uri="{FF2B5EF4-FFF2-40B4-BE49-F238E27FC236}">
                        <a16:creationId xmlns:a16="http://schemas.microsoft.com/office/drawing/2014/main" id="{B5879FD8-E996-2146-8917-1302102374E9}"/>
                      </a:ext>
                    </a:extLst>
                  </p:cNvPr>
                  <p:cNvCxnSpPr/>
                  <p:nvPr/>
                </p:nvCxnSpPr>
                <p:spPr>
                  <a:xfrm flipV="1">
                    <a:off x="6214735" y="1937045"/>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0" name="Straight Arrow Connector 289">
                    <a:extLst>
                      <a:ext uri="{FF2B5EF4-FFF2-40B4-BE49-F238E27FC236}">
                        <a16:creationId xmlns:a16="http://schemas.microsoft.com/office/drawing/2014/main" id="{48C6A4E3-90F8-314F-8130-F160A42C39ED}"/>
                      </a:ext>
                    </a:extLst>
                  </p:cNvPr>
                  <p:cNvCxnSpPr/>
                  <p:nvPr/>
                </p:nvCxnSpPr>
                <p:spPr>
                  <a:xfrm flipV="1">
                    <a:off x="6524195" y="2059025"/>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1" name="Straight Arrow Connector 290">
                    <a:extLst>
                      <a:ext uri="{FF2B5EF4-FFF2-40B4-BE49-F238E27FC236}">
                        <a16:creationId xmlns:a16="http://schemas.microsoft.com/office/drawing/2014/main" id="{B03CF1DF-857C-BA44-AD10-8CED902BF5FE}"/>
                      </a:ext>
                    </a:extLst>
                  </p:cNvPr>
                  <p:cNvCxnSpPr/>
                  <p:nvPr/>
                </p:nvCxnSpPr>
                <p:spPr>
                  <a:xfrm flipV="1">
                    <a:off x="6411060" y="2181005"/>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2" name="Straight Arrow Connector 291">
                    <a:extLst>
                      <a:ext uri="{FF2B5EF4-FFF2-40B4-BE49-F238E27FC236}">
                        <a16:creationId xmlns:a16="http://schemas.microsoft.com/office/drawing/2014/main" id="{0570E539-CA1A-C449-A0D3-44A6A18AB420}"/>
                      </a:ext>
                    </a:extLst>
                  </p:cNvPr>
                  <p:cNvCxnSpPr/>
                  <p:nvPr/>
                </p:nvCxnSpPr>
                <p:spPr>
                  <a:xfrm flipV="1">
                    <a:off x="7329578" y="2302985"/>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3" name="Straight Arrow Connector 292">
                    <a:extLst>
                      <a:ext uri="{FF2B5EF4-FFF2-40B4-BE49-F238E27FC236}">
                        <a16:creationId xmlns:a16="http://schemas.microsoft.com/office/drawing/2014/main" id="{2F7F6830-DE93-CD43-A2BF-E06B2F947E6D}"/>
                      </a:ext>
                    </a:extLst>
                  </p:cNvPr>
                  <p:cNvCxnSpPr/>
                  <p:nvPr/>
                </p:nvCxnSpPr>
                <p:spPr>
                  <a:xfrm>
                    <a:off x="6392051" y="2448504"/>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4" name="Straight Arrow Connector 293">
                    <a:extLst>
                      <a:ext uri="{FF2B5EF4-FFF2-40B4-BE49-F238E27FC236}">
                        <a16:creationId xmlns:a16="http://schemas.microsoft.com/office/drawing/2014/main" id="{7838872F-8E8B-304C-AADE-7B5861AB798D}"/>
                      </a:ext>
                    </a:extLst>
                  </p:cNvPr>
                  <p:cNvCxnSpPr/>
                  <p:nvPr/>
                </p:nvCxnSpPr>
                <p:spPr>
                  <a:xfrm>
                    <a:off x="6605478" y="2546943"/>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5" name="Straight Arrow Connector 294">
                    <a:extLst>
                      <a:ext uri="{FF2B5EF4-FFF2-40B4-BE49-F238E27FC236}">
                        <a16:creationId xmlns:a16="http://schemas.microsoft.com/office/drawing/2014/main" id="{E282153A-3432-E242-856F-704D57E73439}"/>
                      </a:ext>
                    </a:extLst>
                  </p:cNvPr>
                  <p:cNvCxnSpPr/>
                  <p:nvPr/>
                </p:nvCxnSpPr>
                <p:spPr>
                  <a:xfrm>
                    <a:off x="6316366" y="2692460"/>
                    <a:ext cx="0" cy="108000"/>
                  </a:xfrm>
                  <a:prstGeom prst="straightConnector1">
                    <a:avLst/>
                  </a:prstGeom>
                  <a:ln w="158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275" name="Picture 274">
                  <a:extLst>
                    <a:ext uri="{FF2B5EF4-FFF2-40B4-BE49-F238E27FC236}">
                      <a16:creationId xmlns:a16="http://schemas.microsoft.com/office/drawing/2014/main" id="{F79ABE08-848B-A344-A954-EC784814B3A3}"/>
                    </a:ext>
                  </a:extLst>
                </p:cNvPr>
                <p:cNvPicPr>
                  <a:picLocks noChangeAspect="1"/>
                </p:cNvPicPr>
                <p:nvPr/>
              </p:nvPicPr>
              <p:blipFill rotWithShape="1">
                <a:blip r:embed="rId4"/>
                <a:srcRect l="51026" t="65400" r="45146" b="30545"/>
                <a:stretch/>
              </p:blipFill>
              <p:spPr>
                <a:xfrm>
                  <a:off x="4362605" y="3146964"/>
                  <a:ext cx="108000" cy="105600"/>
                </a:xfrm>
                <a:prstGeom prst="rect">
                  <a:avLst/>
                </a:prstGeom>
              </p:spPr>
            </p:pic>
            <p:pic>
              <p:nvPicPr>
                <p:cNvPr id="276" name="Picture 275">
                  <a:extLst>
                    <a:ext uri="{FF2B5EF4-FFF2-40B4-BE49-F238E27FC236}">
                      <a16:creationId xmlns:a16="http://schemas.microsoft.com/office/drawing/2014/main" id="{A26CA03C-9AA0-F742-B634-5FE65F887B51}"/>
                    </a:ext>
                  </a:extLst>
                </p:cNvPr>
                <p:cNvPicPr>
                  <a:picLocks noChangeAspect="1"/>
                </p:cNvPicPr>
                <p:nvPr/>
              </p:nvPicPr>
              <p:blipFill rotWithShape="1">
                <a:blip r:embed="rId4"/>
                <a:srcRect l="51026" t="37386" r="45146" b="58652"/>
                <a:stretch/>
              </p:blipFill>
              <p:spPr>
                <a:xfrm>
                  <a:off x="4362605" y="3269556"/>
                  <a:ext cx="108000" cy="103200"/>
                </a:xfrm>
                <a:prstGeom prst="rect">
                  <a:avLst/>
                </a:prstGeom>
              </p:spPr>
            </p:pic>
            <p:pic>
              <p:nvPicPr>
                <p:cNvPr id="277" name="Picture 276">
                  <a:extLst>
                    <a:ext uri="{FF2B5EF4-FFF2-40B4-BE49-F238E27FC236}">
                      <a16:creationId xmlns:a16="http://schemas.microsoft.com/office/drawing/2014/main" id="{35A83B7F-5BFB-634C-A94D-7ECA6AAC9B72}"/>
                    </a:ext>
                  </a:extLst>
                </p:cNvPr>
                <p:cNvPicPr>
                  <a:picLocks noChangeAspect="1"/>
                </p:cNvPicPr>
                <p:nvPr/>
              </p:nvPicPr>
              <p:blipFill rotWithShape="1">
                <a:blip r:embed="rId4"/>
                <a:srcRect l="51026" t="37386" r="45146" b="58652"/>
                <a:stretch/>
              </p:blipFill>
              <p:spPr>
                <a:xfrm>
                  <a:off x="4362605" y="3389748"/>
                  <a:ext cx="108000" cy="103200"/>
                </a:xfrm>
                <a:prstGeom prst="rect">
                  <a:avLst/>
                </a:prstGeom>
              </p:spPr>
            </p:pic>
            <p:pic>
              <p:nvPicPr>
                <p:cNvPr id="278" name="Picture 277">
                  <a:extLst>
                    <a:ext uri="{FF2B5EF4-FFF2-40B4-BE49-F238E27FC236}">
                      <a16:creationId xmlns:a16="http://schemas.microsoft.com/office/drawing/2014/main" id="{E39077DB-6296-9845-9868-6A2CA5922B17}"/>
                    </a:ext>
                  </a:extLst>
                </p:cNvPr>
                <p:cNvPicPr>
                  <a:picLocks noChangeAspect="1"/>
                </p:cNvPicPr>
                <p:nvPr/>
              </p:nvPicPr>
              <p:blipFill rotWithShape="1">
                <a:blip r:embed="rId4"/>
                <a:srcRect l="51026" t="37386" r="45146" b="58652"/>
                <a:stretch/>
              </p:blipFill>
              <p:spPr>
                <a:xfrm>
                  <a:off x="4362605" y="3509940"/>
                  <a:ext cx="108000" cy="103200"/>
                </a:xfrm>
                <a:prstGeom prst="rect">
                  <a:avLst/>
                </a:prstGeom>
              </p:spPr>
            </p:pic>
            <p:pic>
              <p:nvPicPr>
                <p:cNvPr id="279" name="Picture 278">
                  <a:extLst>
                    <a:ext uri="{FF2B5EF4-FFF2-40B4-BE49-F238E27FC236}">
                      <a16:creationId xmlns:a16="http://schemas.microsoft.com/office/drawing/2014/main" id="{FA620752-DC58-0E4C-BFB4-20F45D483C87}"/>
                    </a:ext>
                  </a:extLst>
                </p:cNvPr>
                <p:cNvPicPr>
                  <a:picLocks noChangeAspect="1"/>
                </p:cNvPicPr>
                <p:nvPr/>
              </p:nvPicPr>
              <p:blipFill rotWithShape="1">
                <a:blip r:embed="rId4"/>
                <a:srcRect l="51026" t="45404" r="45061" b="50634"/>
                <a:stretch/>
              </p:blipFill>
              <p:spPr>
                <a:xfrm>
                  <a:off x="4362605" y="3630132"/>
                  <a:ext cx="108000" cy="100956"/>
                </a:xfrm>
                <a:prstGeom prst="rect">
                  <a:avLst/>
                </a:prstGeom>
              </p:spPr>
            </p:pic>
            <p:pic>
              <p:nvPicPr>
                <p:cNvPr id="280" name="Picture 279">
                  <a:extLst>
                    <a:ext uri="{FF2B5EF4-FFF2-40B4-BE49-F238E27FC236}">
                      <a16:creationId xmlns:a16="http://schemas.microsoft.com/office/drawing/2014/main" id="{6490305D-B528-B449-9EEE-4D2116DACBF3}"/>
                    </a:ext>
                  </a:extLst>
                </p:cNvPr>
                <p:cNvPicPr>
                  <a:picLocks noChangeAspect="1"/>
                </p:cNvPicPr>
                <p:nvPr/>
              </p:nvPicPr>
              <p:blipFill rotWithShape="1">
                <a:blip r:embed="rId4"/>
                <a:srcRect l="51026" t="49366" r="45146" b="46579"/>
                <a:stretch/>
              </p:blipFill>
              <p:spPr>
                <a:xfrm>
                  <a:off x="4362605" y="3748080"/>
                  <a:ext cx="108000" cy="105600"/>
                </a:xfrm>
                <a:prstGeom prst="rect">
                  <a:avLst/>
                </a:prstGeom>
              </p:spPr>
            </p:pic>
            <p:pic>
              <p:nvPicPr>
                <p:cNvPr id="281" name="Picture 280">
                  <a:extLst>
                    <a:ext uri="{FF2B5EF4-FFF2-40B4-BE49-F238E27FC236}">
                      <a16:creationId xmlns:a16="http://schemas.microsoft.com/office/drawing/2014/main" id="{FBD3E5CF-84A8-BA4E-8CAB-7B916AB89D14}"/>
                    </a:ext>
                  </a:extLst>
                </p:cNvPr>
                <p:cNvPicPr>
                  <a:picLocks noChangeAspect="1"/>
                </p:cNvPicPr>
                <p:nvPr/>
              </p:nvPicPr>
              <p:blipFill rotWithShape="1">
                <a:blip r:embed="rId4"/>
                <a:srcRect l="51026" t="65400" r="45146" b="30545"/>
                <a:stretch/>
              </p:blipFill>
              <p:spPr>
                <a:xfrm>
                  <a:off x="4362605" y="3870672"/>
                  <a:ext cx="108000" cy="105600"/>
                </a:xfrm>
                <a:prstGeom prst="rect">
                  <a:avLst/>
                </a:prstGeom>
              </p:spPr>
            </p:pic>
            <p:pic>
              <p:nvPicPr>
                <p:cNvPr id="282" name="Picture 281">
                  <a:extLst>
                    <a:ext uri="{FF2B5EF4-FFF2-40B4-BE49-F238E27FC236}">
                      <a16:creationId xmlns:a16="http://schemas.microsoft.com/office/drawing/2014/main" id="{7952A2A8-AFD4-5B4F-B878-9702DD4EABA0}"/>
                    </a:ext>
                  </a:extLst>
                </p:cNvPr>
                <p:cNvPicPr>
                  <a:picLocks noChangeAspect="1"/>
                </p:cNvPicPr>
                <p:nvPr/>
              </p:nvPicPr>
              <p:blipFill rotWithShape="1">
                <a:blip r:embed="rId4"/>
                <a:srcRect l="51026" t="17389" r="45231" b="78740"/>
                <a:stretch/>
              </p:blipFill>
              <p:spPr>
                <a:xfrm>
                  <a:off x="4362605" y="3993264"/>
                  <a:ext cx="108000" cy="103089"/>
                </a:xfrm>
                <a:prstGeom prst="rect">
                  <a:avLst/>
                </a:prstGeom>
              </p:spPr>
            </p:pic>
            <p:pic>
              <p:nvPicPr>
                <p:cNvPr id="283" name="Picture 282">
                  <a:extLst>
                    <a:ext uri="{FF2B5EF4-FFF2-40B4-BE49-F238E27FC236}">
                      <a16:creationId xmlns:a16="http://schemas.microsoft.com/office/drawing/2014/main" id="{73C588CE-FBEB-F64D-91A8-BA5C205F4AF7}"/>
                    </a:ext>
                  </a:extLst>
                </p:cNvPr>
                <p:cNvPicPr>
                  <a:picLocks noChangeAspect="1"/>
                </p:cNvPicPr>
                <p:nvPr/>
              </p:nvPicPr>
              <p:blipFill rotWithShape="1">
                <a:blip r:embed="rId4"/>
                <a:srcRect l="51026" t="45404" r="45061" b="50634"/>
                <a:stretch/>
              </p:blipFill>
              <p:spPr>
                <a:xfrm>
                  <a:off x="4362605" y="4113348"/>
                  <a:ext cx="108000" cy="100956"/>
                </a:xfrm>
                <a:prstGeom prst="rect">
                  <a:avLst/>
                </a:prstGeom>
              </p:spPr>
            </p:pic>
          </p:grpSp>
          <p:grpSp>
            <p:nvGrpSpPr>
              <p:cNvPr id="2" name="Group 1">
                <a:extLst>
                  <a:ext uri="{FF2B5EF4-FFF2-40B4-BE49-F238E27FC236}">
                    <a16:creationId xmlns:a16="http://schemas.microsoft.com/office/drawing/2014/main" id="{6421BCE1-7147-7E48-8323-6D6674DD1E96}"/>
                  </a:ext>
                </a:extLst>
              </p:cNvPr>
              <p:cNvGrpSpPr/>
              <p:nvPr/>
            </p:nvGrpSpPr>
            <p:grpSpPr>
              <a:xfrm>
                <a:off x="5015047" y="3778332"/>
                <a:ext cx="1118817" cy="461665"/>
                <a:chOff x="4981508" y="3176762"/>
                <a:chExt cx="1118817" cy="461665"/>
              </a:xfrm>
            </p:grpSpPr>
            <p:sp>
              <p:nvSpPr>
                <p:cNvPr id="307" name="Rectangle 306">
                  <a:extLst>
                    <a:ext uri="{FF2B5EF4-FFF2-40B4-BE49-F238E27FC236}">
                      <a16:creationId xmlns:a16="http://schemas.microsoft.com/office/drawing/2014/main" id="{F9F2DFA4-065F-1E43-9FEA-CF6EFB366A95}"/>
                    </a:ext>
                  </a:extLst>
                </p:cNvPr>
                <p:cNvSpPr/>
                <p:nvPr/>
              </p:nvSpPr>
              <p:spPr>
                <a:xfrm>
                  <a:off x="5011113" y="3176762"/>
                  <a:ext cx="1089212" cy="461665"/>
                </a:xfrm>
                <a:prstGeom prst="rect">
                  <a:avLst/>
                </a:prstGeom>
              </p:spPr>
              <p:txBody>
                <a:bodyPr wrap="square">
                  <a:spAutoFit/>
                </a:bodyPr>
                <a:lstStyle/>
                <a:p>
                  <a:r>
                    <a:rPr lang="en-US" sz="800" dirty="0" err="1"/>
                    <a:t>g__</a:t>
                  </a:r>
                  <a:r>
                    <a:rPr lang="en-US" sz="800" i="1" dirty="0" err="1"/>
                    <a:t>Clostridium</a:t>
                  </a:r>
                  <a:r>
                    <a:rPr lang="en-US" sz="800" i="1" dirty="0"/>
                    <a:t> </a:t>
                  </a:r>
                  <a:endParaRPr lang="en-US" sz="800" dirty="0"/>
                </a:p>
                <a:p>
                  <a:r>
                    <a:rPr lang="en-US" sz="800" dirty="0"/>
                    <a:t>g__[</a:t>
                  </a:r>
                  <a:r>
                    <a:rPr lang="en-US" sz="800" i="1" dirty="0" err="1"/>
                    <a:t>Eubacterium</a:t>
                  </a:r>
                  <a:r>
                    <a:rPr lang="en-US" sz="800" dirty="0"/>
                    <a:t>]</a:t>
                  </a:r>
                </a:p>
                <a:p>
                  <a:r>
                    <a:rPr lang="en-US" sz="800" dirty="0" err="1"/>
                    <a:t>g__</a:t>
                  </a:r>
                  <a:r>
                    <a:rPr lang="en-US" sz="800" i="1" dirty="0" err="1"/>
                    <a:t>Parabacteroides</a:t>
                  </a:r>
                  <a:r>
                    <a:rPr lang="en-US" sz="800" i="1" dirty="0"/>
                    <a:t> </a:t>
                  </a:r>
                  <a:endParaRPr lang="en-US" sz="800" dirty="0"/>
                </a:p>
              </p:txBody>
            </p:sp>
            <p:cxnSp>
              <p:nvCxnSpPr>
                <p:cNvPr id="308" name="Straight Arrow Connector 307">
                  <a:extLst>
                    <a:ext uri="{FF2B5EF4-FFF2-40B4-BE49-F238E27FC236}">
                      <a16:creationId xmlns:a16="http://schemas.microsoft.com/office/drawing/2014/main" id="{1A507DD4-D0DD-F444-A8C8-F25703A280D3}"/>
                    </a:ext>
                  </a:extLst>
                </p:cNvPr>
                <p:cNvCxnSpPr/>
                <p:nvPr/>
              </p:nvCxnSpPr>
              <p:spPr>
                <a:xfrm flipV="1">
                  <a:off x="5887878" y="3348740"/>
                  <a:ext cx="0" cy="108000"/>
                </a:xfrm>
                <a:prstGeom prst="straightConnector1">
                  <a:avLst/>
                </a:prstGeom>
                <a:ln w="158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09" name="Picture 308">
                  <a:extLst>
                    <a:ext uri="{FF2B5EF4-FFF2-40B4-BE49-F238E27FC236}">
                      <a16:creationId xmlns:a16="http://schemas.microsoft.com/office/drawing/2014/main" id="{AE4CB06E-73F0-9E4B-8C2D-81FDF31F1E67}"/>
                    </a:ext>
                  </a:extLst>
                </p:cNvPr>
                <p:cNvPicPr>
                  <a:picLocks noChangeAspect="1"/>
                </p:cNvPicPr>
                <p:nvPr/>
              </p:nvPicPr>
              <p:blipFill rotWithShape="1">
                <a:blip r:embed="rId4"/>
                <a:srcRect l="51026" t="33331" r="45146" b="62706"/>
                <a:stretch/>
              </p:blipFill>
              <p:spPr>
                <a:xfrm>
                  <a:off x="4981508" y="3236382"/>
                  <a:ext cx="108000" cy="103200"/>
                </a:xfrm>
                <a:prstGeom prst="rect">
                  <a:avLst/>
                </a:prstGeom>
              </p:spPr>
            </p:pic>
            <p:pic>
              <p:nvPicPr>
                <p:cNvPr id="310" name="Picture 309">
                  <a:extLst>
                    <a:ext uri="{FF2B5EF4-FFF2-40B4-BE49-F238E27FC236}">
                      <a16:creationId xmlns:a16="http://schemas.microsoft.com/office/drawing/2014/main" id="{673A9B40-C01C-084F-A762-205D7CE813A0}"/>
                    </a:ext>
                  </a:extLst>
                </p:cNvPr>
                <p:cNvPicPr>
                  <a:picLocks noChangeAspect="1"/>
                </p:cNvPicPr>
                <p:nvPr/>
              </p:nvPicPr>
              <p:blipFill rotWithShape="1">
                <a:blip r:embed="rId4"/>
                <a:srcRect l="51026" t="49366" r="45146" b="46579"/>
                <a:stretch/>
              </p:blipFill>
              <p:spPr>
                <a:xfrm>
                  <a:off x="4981508" y="3358781"/>
                  <a:ext cx="108000" cy="105600"/>
                </a:xfrm>
                <a:prstGeom prst="rect">
                  <a:avLst/>
                </a:prstGeom>
              </p:spPr>
            </p:pic>
            <p:pic>
              <p:nvPicPr>
                <p:cNvPr id="311" name="Picture 310">
                  <a:extLst>
                    <a:ext uri="{FF2B5EF4-FFF2-40B4-BE49-F238E27FC236}">
                      <a16:creationId xmlns:a16="http://schemas.microsoft.com/office/drawing/2014/main" id="{5519F91C-9E2A-9541-A55C-8A04F26B15CA}"/>
                    </a:ext>
                  </a:extLst>
                </p:cNvPr>
                <p:cNvPicPr>
                  <a:picLocks noChangeAspect="1"/>
                </p:cNvPicPr>
                <p:nvPr/>
              </p:nvPicPr>
              <p:blipFill rotWithShape="1">
                <a:blip r:embed="rId4"/>
                <a:srcRect l="51026" t="17389" r="45231" b="78740"/>
                <a:stretch/>
              </p:blipFill>
              <p:spPr>
                <a:xfrm>
                  <a:off x="4981508" y="3483581"/>
                  <a:ext cx="108000" cy="103089"/>
                </a:xfrm>
                <a:prstGeom prst="rect">
                  <a:avLst/>
                </a:prstGeom>
              </p:spPr>
            </p:pic>
            <p:cxnSp>
              <p:nvCxnSpPr>
                <p:cNvPr id="312" name="Straight Arrow Connector 311">
                  <a:extLst>
                    <a:ext uri="{FF2B5EF4-FFF2-40B4-BE49-F238E27FC236}">
                      <a16:creationId xmlns:a16="http://schemas.microsoft.com/office/drawing/2014/main" id="{CC0453BD-CF15-0C4A-BC53-2E009E2C23C6}"/>
                    </a:ext>
                  </a:extLst>
                </p:cNvPr>
                <p:cNvCxnSpPr/>
                <p:nvPr/>
              </p:nvCxnSpPr>
              <p:spPr>
                <a:xfrm flipV="1">
                  <a:off x="5774806" y="3220673"/>
                  <a:ext cx="0" cy="108000"/>
                </a:xfrm>
                <a:prstGeom prst="straightConnector1">
                  <a:avLst/>
                </a:prstGeom>
                <a:ln w="158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6" name="Straight Arrow Connector 305">
                  <a:extLst>
                    <a:ext uri="{FF2B5EF4-FFF2-40B4-BE49-F238E27FC236}">
                      <a16:creationId xmlns:a16="http://schemas.microsoft.com/office/drawing/2014/main" id="{F43518C6-8C53-DA47-866C-E7A09F1D54CA}"/>
                    </a:ext>
                  </a:extLst>
                </p:cNvPr>
                <p:cNvCxnSpPr>
                  <a:cxnSpLocks/>
                </p:cNvCxnSpPr>
                <p:nvPr/>
              </p:nvCxnSpPr>
              <p:spPr>
                <a:xfrm>
                  <a:off x="5978966" y="3488234"/>
                  <a:ext cx="0" cy="108000"/>
                </a:xfrm>
                <a:prstGeom prst="straightConnector1">
                  <a:avLst/>
                </a:prstGeom>
                <a:ln w="158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112" name="Rectangle 111">
              <a:extLst>
                <a:ext uri="{FF2B5EF4-FFF2-40B4-BE49-F238E27FC236}">
                  <a16:creationId xmlns:a16="http://schemas.microsoft.com/office/drawing/2014/main" id="{E2F1B017-A2DE-BC48-A38E-33F0E643EE86}"/>
                </a:ext>
              </a:extLst>
            </p:cNvPr>
            <p:cNvSpPr/>
            <p:nvPr/>
          </p:nvSpPr>
          <p:spPr>
            <a:xfrm>
              <a:off x="165946" y="33556"/>
              <a:ext cx="338554"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A</a:t>
              </a:r>
              <a:endParaRPr lang="en-US" dirty="0"/>
            </a:p>
          </p:txBody>
        </p:sp>
        <p:sp>
          <p:nvSpPr>
            <p:cNvPr id="113" name="Rectangle 112">
              <a:extLst>
                <a:ext uri="{FF2B5EF4-FFF2-40B4-BE49-F238E27FC236}">
                  <a16:creationId xmlns:a16="http://schemas.microsoft.com/office/drawing/2014/main" id="{5D14E6B5-CB5B-6048-845C-760674469127}"/>
                </a:ext>
              </a:extLst>
            </p:cNvPr>
            <p:cNvSpPr/>
            <p:nvPr/>
          </p:nvSpPr>
          <p:spPr>
            <a:xfrm>
              <a:off x="3540144" y="-918"/>
              <a:ext cx="338554"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B</a:t>
              </a:r>
              <a:endParaRPr lang="en-US" dirty="0"/>
            </a:p>
          </p:txBody>
        </p:sp>
        <p:sp>
          <p:nvSpPr>
            <p:cNvPr id="114" name="Rectangle 113">
              <a:extLst>
                <a:ext uri="{FF2B5EF4-FFF2-40B4-BE49-F238E27FC236}">
                  <a16:creationId xmlns:a16="http://schemas.microsoft.com/office/drawing/2014/main" id="{D8CAC33E-9B00-2E46-8D66-FB981709DA0E}"/>
                </a:ext>
              </a:extLst>
            </p:cNvPr>
            <p:cNvSpPr/>
            <p:nvPr/>
          </p:nvSpPr>
          <p:spPr>
            <a:xfrm>
              <a:off x="154176" y="3327357"/>
              <a:ext cx="351378"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C</a:t>
              </a:r>
              <a:endParaRPr lang="en-US" dirty="0"/>
            </a:p>
          </p:txBody>
        </p:sp>
        <p:sp>
          <p:nvSpPr>
            <p:cNvPr id="115" name="Rectangle 114">
              <a:extLst>
                <a:ext uri="{FF2B5EF4-FFF2-40B4-BE49-F238E27FC236}">
                  <a16:creationId xmlns:a16="http://schemas.microsoft.com/office/drawing/2014/main" id="{27CC8C09-D74B-4243-8B19-FDB47E7FB01F}"/>
                </a:ext>
              </a:extLst>
            </p:cNvPr>
            <p:cNvSpPr/>
            <p:nvPr/>
          </p:nvSpPr>
          <p:spPr>
            <a:xfrm>
              <a:off x="3525216" y="3379909"/>
              <a:ext cx="351378"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D</a:t>
              </a:r>
              <a:endParaRPr lang="en-US" dirty="0"/>
            </a:p>
          </p:txBody>
        </p:sp>
        <p:pic>
          <p:nvPicPr>
            <p:cNvPr id="17" name="Picture 16">
              <a:extLst>
                <a:ext uri="{FF2B5EF4-FFF2-40B4-BE49-F238E27FC236}">
                  <a16:creationId xmlns:a16="http://schemas.microsoft.com/office/drawing/2014/main" id="{F16A644A-D2B5-8941-8AAF-A1991FC48901}"/>
                </a:ext>
              </a:extLst>
            </p:cNvPr>
            <p:cNvPicPr>
              <a:picLocks noChangeAspect="1"/>
            </p:cNvPicPr>
            <p:nvPr/>
          </p:nvPicPr>
          <p:blipFill>
            <a:blip r:embed="rId5"/>
            <a:stretch>
              <a:fillRect/>
            </a:stretch>
          </p:blipFill>
          <p:spPr>
            <a:xfrm>
              <a:off x="270398" y="257183"/>
              <a:ext cx="3420300" cy="3157200"/>
            </a:xfrm>
            <a:prstGeom prst="rect">
              <a:avLst/>
            </a:prstGeom>
          </p:spPr>
        </p:pic>
      </p:grpSp>
    </p:spTree>
    <p:extLst>
      <p:ext uri="{BB962C8B-B14F-4D97-AF65-F5344CB8AC3E}">
        <p14:creationId xmlns:p14="http://schemas.microsoft.com/office/powerpoint/2010/main" val="1537346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85C0B6-7B08-5D4E-BE78-EE4098447E9C}"/>
              </a:ext>
            </a:extLst>
          </p:cNvPr>
          <p:cNvSpPr/>
          <p:nvPr/>
        </p:nvSpPr>
        <p:spPr>
          <a:xfrm>
            <a:off x="547035" y="689149"/>
            <a:ext cx="7786738" cy="2031325"/>
          </a:xfrm>
          <a:prstGeom prst="rect">
            <a:avLst/>
          </a:prstGeom>
        </p:spPr>
        <p:txBody>
          <a:bodyPr wrap="square">
            <a:spAutoFit/>
          </a:bodyPr>
          <a:lstStyle/>
          <a:p>
            <a:pPr algn="just"/>
            <a:r>
              <a:rPr lang="en-CA" sz="1400" dirty="0"/>
              <a:t>Figure S</a:t>
            </a:r>
            <a:r>
              <a:rPr lang="en-US" sz="1400" dirty="0"/>
              <a:t>5</a:t>
            </a:r>
            <a:r>
              <a:rPr lang="en-CA" sz="1400" dirty="0"/>
              <a:t>. Specific microbial taxa in the infant gut are associated with birth events and breastfeeding duration at 12 months. A) and C), average gut microbial taxa at family level of infants, showing the bacterial families with average relative abundance &gt; 1%. B) and D), the discriminative taxonomic biomarkers of infant gut microbial taxa at phylum and genus level were identified using </a:t>
            </a:r>
            <a:r>
              <a:rPr lang="en-CA" sz="1400" dirty="0" err="1"/>
              <a:t>LEfSe</a:t>
            </a:r>
            <a:r>
              <a:rPr lang="en-CA" sz="1400" dirty="0"/>
              <a:t>. Significant differences were determined by an LDA score &gt; 2 and </a:t>
            </a:r>
            <a:r>
              <a:rPr lang="en-CA" sz="1400" i="1" dirty="0"/>
              <a:t>p</a:t>
            </a:r>
            <a:r>
              <a:rPr lang="en-CA" sz="1400" dirty="0"/>
              <a:t> value &lt; 0.05. Upwards arrows indicate higher abundance, whereas downwards arrows indicates lower abundance of microbial taxa than reference groups (vaginal</a:t>
            </a:r>
            <a:r>
              <a:rPr lang="en-US" altLang="zh-CN" sz="1400" dirty="0"/>
              <a:t>-</a:t>
            </a:r>
            <a:r>
              <a:rPr lang="en-CA" sz="1400" dirty="0"/>
              <a:t>no</a:t>
            </a:r>
            <a:r>
              <a:rPr lang="zh-CN" altLang="en-US" sz="1400" dirty="0"/>
              <a:t> </a:t>
            </a:r>
            <a:r>
              <a:rPr lang="en-CA" sz="1400" dirty="0"/>
              <a:t>IAP and ≥12 month</a:t>
            </a:r>
            <a:r>
              <a:rPr lang="en-US" altLang="zh-CN" sz="1400" dirty="0"/>
              <a:t>-</a:t>
            </a:r>
            <a:r>
              <a:rPr lang="en-CA" sz="1400" dirty="0"/>
              <a:t>BF for birth events and breastfeeding duration, respectively)</a:t>
            </a:r>
            <a:r>
              <a:rPr lang="en-US" sz="1400" dirty="0"/>
              <a:t>. Arrows for shared taxa in overlapping area were in grey and arrows for unique taxa were in specific colors. Bacterial genera (B, D) and their corresponding family (A, C) share the same colors of square. </a:t>
            </a:r>
          </a:p>
        </p:txBody>
      </p:sp>
    </p:spTree>
    <p:extLst>
      <p:ext uri="{BB962C8B-B14F-4D97-AF65-F5344CB8AC3E}">
        <p14:creationId xmlns:p14="http://schemas.microsoft.com/office/powerpoint/2010/main" val="880423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7D5986-8885-4F48-A1AA-AE2A15B6F62E}"/>
              </a:ext>
            </a:extLst>
          </p:cNvPr>
          <p:cNvSpPr/>
          <p:nvPr/>
        </p:nvSpPr>
        <p:spPr>
          <a:xfrm>
            <a:off x="841534" y="5211213"/>
            <a:ext cx="7742427" cy="523220"/>
          </a:xfrm>
          <a:prstGeom prst="rect">
            <a:avLst/>
          </a:prstGeom>
        </p:spPr>
        <p:txBody>
          <a:bodyPr wrap="square">
            <a:spAutoFit/>
          </a:bodyPr>
          <a:lstStyle/>
          <a:p>
            <a:r>
              <a:rPr lang="en-CA" sz="1400" dirty="0"/>
              <a:t>Figure S6. Prevalence of </a:t>
            </a:r>
            <a:r>
              <a:rPr lang="en-CA" sz="1400" i="1" dirty="0"/>
              <a:t>C. difficile </a:t>
            </a:r>
            <a:r>
              <a:rPr lang="en-CA" sz="1400" dirty="0"/>
              <a:t>colonization according to birth events (A) and breastfeeding duration (B) at 1 year of age. Fisher’s exact tests with vaginal-no IAP or ≥ 12 month-BF as the reference group. </a:t>
            </a:r>
          </a:p>
        </p:txBody>
      </p:sp>
      <p:grpSp>
        <p:nvGrpSpPr>
          <p:cNvPr id="10" name="Group 9">
            <a:extLst>
              <a:ext uri="{FF2B5EF4-FFF2-40B4-BE49-F238E27FC236}">
                <a16:creationId xmlns:a16="http://schemas.microsoft.com/office/drawing/2014/main" id="{0E46F014-2F37-6046-AF7E-BE5D85C77EDD}"/>
              </a:ext>
            </a:extLst>
          </p:cNvPr>
          <p:cNvGrpSpPr>
            <a:grpSpLocks noChangeAspect="1"/>
          </p:cNvGrpSpPr>
          <p:nvPr/>
        </p:nvGrpSpPr>
        <p:grpSpPr>
          <a:xfrm>
            <a:off x="1353240" y="909167"/>
            <a:ext cx="6113355" cy="4140000"/>
            <a:chOff x="705056" y="791553"/>
            <a:chExt cx="7389018" cy="5003885"/>
          </a:xfrm>
        </p:grpSpPr>
        <p:pic>
          <p:nvPicPr>
            <p:cNvPr id="6" name="Picture 5">
              <a:extLst>
                <a:ext uri="{FF2B5EF4-FFF2-40B4-BE49-F238E27FC236}">
                  <a16:creationId xmlns:a16="http://schemas.microsoft.com/office/drawing/2014/main" id="{6B5EC5E9-3771-D146-8606-98F53275C86F}"/>
                </a:ext>
              </a:extLst>
            </p:cNvPr>
            <p:cNvPicPr>
              <a:picLocks noChangeAspect="1"/>
            </p:cNvPicPr>
            <p:nvPr/>
          </p:nvPicPr>
          <p:blipFill>
            <a:blip r:embed="rId2"/>
            <a:stretch>
              <a:fillRect/>
            </a:stretch>
          </p:blipFill>
          <p:spPr>
            <a:xfrm>
              <a:off x="705056" y="1295438"/>
              <a:ext cx="3927273" cy="4320000"/>
            </a:xfrm>
            <a:prstGeom prst="rect">
              <a:avLst/>
            </a:prstGeom>
          </p:spPr>
        </p:pic>
        <p:sp>
          <p:nvSpPr>
            <p:cNvPr id="12" name="Rectangle 11">
              <a:extLst>
                <a:ext uri="{FF2B5EF4-FFF2-40B4-BE49-F238E27FC236}">
                  <a16:creationId xmlns:a16="http://schemas.microsoft.com/office/drawing/2014/main" id="{5489F845-2F2B-1B45-9784-BA0AD6F9968E}"/>
                </a:ext>
              </a:extLst>
            </p:cNvPr>
            <p:cNvSpPr/>
            <p:nvPr/>
          </p:nvSpPr>
          <p:spPr>
            <a:xfrm>
              <a:off x="5179235" y="791554"/>
              <a:ext cx="413311" cy="478457"/>
            </a:xfrm>
            <a:prstGeom prst="rect">
              <a:avLst/>
            </a:prstGeom>
          </p:spPr>
          <p:txBody>
            <a:bodyPr wrap="none">
              <a:spAutoFit/>
            </a:bodyPr>
            <a:lstStyle/>
            <a:p>
              <a:r>
                <a:rPr lang="en-US" sz="2200" dirty="0">
                  <a:latin typeface="Arial" panose="020B0604020202020204" pitchFamily="34" charset="0"/>
                  <a:cs typeface="Arial" panose="020B0604020202020204" pitchFamily="34" charset="0"/>
                </a:rPr>
                <a:t>B</a:t>
              </a:r>
              <a:endParaRPr lang="en-US" sz="2200" dirty="0"/>
            </a:p>
          </p:txBody>
        </p:sp>
        <p:sp>
          <p:nvSpPr>
            <p:cNvPr id="13" name="Rectangle 12">
              <a:extLst>
                <a:ext uri="{FF2B5EF4-FFF2-40B4-BE49-F238E27FC236}">
                  <a16:creationId xmlns:a16="http://schemas.microsoft.com/office/drawing/2014/main" id="{54E42EF8-407F-2046-A2CE-D01808930DA1}"/>
                </a:ext>
              </a:extLst>
            </p:cNvPr>
            <p:cNvSpPr/>
            <p:nvPr/>
          </p:nvSpPr>
          <p:spPr>
            <a:xfrm>
              <a:off x="1053337" y="791553"/>
              <a:ext cx="413311" cy="478457"/>
            </a:xfrm>
            <a:prstGeom prst="rect">
              <a:avLst/>
            </a:prstGeom>
          </p:spPr>
          <p:txBody>
            <a:bodyPr wrap="none">
              <a:spAutoFit/>
            </a:bodyPr>
            <a:lstStyle/>
            <a:p>
              <a:r>
                <a:rPr lang="en-US" sz="2200" dirty="0">
                  <a:latin typeface="Arial" panose="020B0604020202020204" pitchFamily="34" charset="0"/>
                  <a:cs typeface="Arial" panose="020B0604020202020204" pitchFamily="34" charset="0"/>
                </a:rPr>
                <a:t>A</a:t>
              </a:r>
              <a:endParaRPr lang="en-US" sz="2200" dirty="0"/>
            </a:p>
          </p:txBody>
        </p:sp>
        <p:sp>
          <p:nvSpPr>
            <p:cNvPr id="15" name="Rectangle 14">
              <a:extLst>
                <a:ext uri="{FF2B5EF4-FFF2-40B4-BE49-F238E27FC236}">
                  <a16:creationId xmlns:a16="http://schemas.microsoft.com/office/drawing/2014/main" id="{1CC0A004-67CC-F249-AB81-45C5E661F584}"/>
                </a:ext>
              </a:extLst>
            </p:cNvPr>
            <p:cNvSpPr/>
            <p:nvPr/>
          </p:nvSpPr>
          <p:spPr>
            <a:xfrm>
              <a:off x="3751347" y="1252543"/>
              <a:ext cx="1014239" cy="261610"/>
            </a:xfrm>
            <a:prstGeom prst="rect">
              <a:avLst/>
            </a:prstGeom>
          </p:spPr>
          <p:txBody>
            <a:bodyPr wrap="square">
              <a:spAutoFit/>
            </a:bodyPr>
            <a:lstStyle/>
            <a:p>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 0.028 </a:t>
              </a:r>
            </a:p>
          </p:txBody>
        </p:sp>
        <p:sp>
          <p:nvSpPr>
            <p:cNvPr id="17" name="Rectangle 16">
              <a:extLst>
                <a:ext uri="{FF2B5EF4-FFF2-40B4-BE49-F238E27FC236}">
                  <a16:creationId xmlns:a16="http://schemas.microsoft.com/office/drawing/2014/main" id="{CEB7AB3C-EDA1-F748-9338-3FBA7BBC25DD}"/>
                </a:ext>
              </a:extLst>
            </p:cNvPr>
            <p:cNvSpPr/>
            <p:nvPr/>
          </p:nvSpPr>
          <p:spPr>
            <a:xfrm>
              <a:off x="2965648" y="1267933"/>
              <a:ext cx="1014239" cy="261610"/>
            </a:xfrm>
            <a:prstGeom prst="rect">
              <a:avLst/>
            </a:prstGeom>
          </p:spPr>
          <p:txBody>
            <a:bodyPr wrap="square">
              <a:spAutoFit/>
            </a:bodyPr>
            <a:lstStyle/>
            <a:p>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 0.076</a:t>
              </a:r>
            </a:p>
          </p:txBody>
        </p:sp>
        <p:pic>
          <p:nvPicPr>
            <p:cNvPr id="9" name="Picture 8">
              <a:extLst>
                <a:ext uri="{FF2B5EF4-FFF2-40B4-BE49-F238E27FC236}">
                  <a16:creationId xmlns:a16="http://schemas.microsoft.com/office/drawing/2014/main" id="{737552A9-7466-614E-A138-6F27B81FA9A3}"/>
                </a:ext>
              </a:extLst>
            </p:cNvPr>
            <p:cNvPicPr>
              <a:picLocks noChangeAspect="1"/>
            </p:cNvPicPr>
            <p:nvPr/>
          </p:nvPicPr>
          <p:blipFill>
            <a:blip r:embed="rId3"/>
            <a:stretch>
              <a:fillRect/>
            </a:stretch>
          </p:blipFill>
          <p:spPr>
            <a:xfrm>
              <a:off x="4821347" y="1295438"/>
              <a:ext cx="3272727" cy="4500000"/>
            </a:xfrm>
            <a:prstGeom prst="rect">
              <a:avLst/>
            </a:prstGeom>
          </p:spPr>
        </p:pic>
      </p:grpSp>
    </p:spTree>
    <p:extLst>
      <p:ext uri="{BB962C8B-B14F-4D97-AF65-F5344CB8AC3E}">
        <p14:creationId xmlns:p14="http://schemas.microsoft.com/office/powerpoint/2010/main" val="1381056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074710-7DF9-E047-8EFE-16F58E7B0A41}"/>
              </a:ext>
            </a:extLst>
          </p:cNvPr>
          <p:cNvSpPr/>
          <p:nvPr/>
        </p:nvSpPr>
        <p:spPr>
          <a:xfrm>
            <a:off x="675233" y="5507585"/>
            <a:ext cx="7834974" cy="738664"/>
          </a:xfrm>
          <a:prstGeom prst="rect">
            <a:avLst/>
          </a:prstGeom>
        </p:spPr>
        <p:txBody>
          <a:bodyPr wrap="square">
            <a:spAutoFit/>
          </a:bodyPr>
          <a:lstStyle/>
          <a:p>
            <a:pPr algn="just"/>
            <a:r>
              <a:rPr lang="en-CA" sz="1400" dirty="0">
                <a:solidFill>
                  <a:srgbClr val="111111"/>
                </a:solidFill>
              </a:rPr>
              <a:t>Figure S</a:t>
            </a:r>
            <a:r>
              <a:rPr lang="en-US" sz="1400" dirty="0">
                <a:solidFill>
                  <a:srgbClr val="111111"/>
                </a:solidFill>
              </a:rPr>
              <a:t>7</a:t>
            </a:r>
            <a:r>
              <a:rPr lang="en-CA" sz="1400" dirty="0">
                <a:solidFill>
                  <a:srgbClr val="111111"/>
                </a:solidFill>
              </a:rPr>
              <a:t>. Associations between</a:t>
            </a:r>
            <a:r>
              <a:rPr lang="en-CA" sz="1400" i="1" dirty="0"/>
              <a:t> </a:t>
            </a:r>
            <a:r>
              <a:rPr lang="en-CA" sz="1400" dirty="0"/>
              <a:t>gut microbiota</a:t>
            </a:r>
            <a:r>
              <a:rPr lang="en-CA" sz="1400" i="1" dirty="0"/>
              <a:t> </a:t>
            </a:r>
            <a:r>
              <a:rPr lang="en-US" sz="1400" dirty="0"/>
              <a:t>and</a:t>
            </a:r>
            <a:r>
              <a:rPr lang="en-CA" sz="1400" dirty="0">
                <a:solidFill>
                  <a:srgbClr val="111111"/>
                </a:solidFill>
              </a:rPr>
              <a:t> </a:t>
            </a:r>
            <a:r>
              <a:rPr lang="en-CA" sz="1400" dirty="0" err="1">
                <a:solidFill>
                  <a:srgbClr val="111111"/>
                </a:solidFill>
              </a:rPr>
              <a:t>SIgA</a:t>
            </a:r>
            <a:r>
              <a:rPr lang="en-CA" sz="1400" dirty="0">
                <a:solidFill>
                  <a:srgbClr val="111111"/>
                </a:solidFill>
              </a:rPr>
              <a:t> </a:t>
            </a:r>
            <a:r>
              <a:rPr lang="en-CA" sz="1400" dirty="0"/>
              <a:t>according to birth events and breastfeeding exclusivity at 3 months</a:t>
            </a:r>
            <a:r>
              <a:rPr lang="en-CA" sz="1400" dirty="0">
                <a:solidFill>
                  <a:srgbClr val="111111"/>
                </a:solidFill>
              </a:rPr>
              <a:t>. Circle sizes and color intensity (Red = positive, blue = negative) are proportional to the strength of association. Only significant (FDR &lt; 0.05) correlations were displayed</a:t>
            </a:r>
            <a:r>
              <a:rPr lang="en-US" sz="1400" dirty="0">
                <a:solidFill>
                  <a:srgbClr val="111111"/>
                </a:solidFill>
              </a:rPr>
              <a:t>.</a:t>
            </a:r>
            <a:endParaRPr lang="en-CA" sz="1400" dirty="0"/>
          </a:p>
        </p:txBody>
      </p:sp>
      <p:pic>
        <p:nvPicPr>
          <p:cNvPr id="4" name="Picture 3">
            <a:extLst>
              <a:ext uri="{FF2B5EF4-FFF2-40B4-BE49-F238E27FC236}">
                <a16:creationId xmlns:a16="http://schemas.microsoft.com/office/drawing/2014/main" id="{DD05695D-BD27-704B-8CAB-D86ABE6CA944}"/>
              </a:ext>
            </a:extLst>
          </p:cNvPr>
          <p:cNvPicPr>
            <a:picLocks noChangeAspect="1"/>
          </p:cNvPicPr>
          <p:nvPr/>
        </p:nvPicPr>
        <p:blipFill>
          <a:blip r:embed="rId3"/>
          <a:stretch>
            <a:fillRect/>
          </a:stretch>
        </p:blipFill>
        <p:spPr>
          <a:xfrm>
            <a:off x="1280720" y="604228"/>
            <a:ext cx="6624000" cy="4968000"/>
          </a:xfrm>
          <a:prstGeom prst="rect">
            <a:avLst/>
          </a:prstGeom>
        </p:spPr>
      </p:pic>
    </p:spTree>
    <p:extLst>
      <p:ext uri="{BB962C8B-B14F-4D97-AF65-F5344CB8AC3E}">
        <p14:creationId xmlns:p14="http://schemas.microsoft.com/office/powerpoint/2010/main" val="5554232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82788</TotalTime>
  <Words>1240</Words>
  <Application>Microsoft Macintosh PowerPoint</Application>
  <PresentationFormat>On-screen Show (4:3)</PresentationFormat>
  <Paragraphs>185</Paragraphs>
  <Slides>15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等线</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587</cp:revision>
  <cp:lastPrinted>2022-12-08T12:20:28Z</cp:lastPrinted>
  <dcterms:created xsi:type="dcterms:W3CDTF">2021-03-22T04:22:46Z</dcterms:created>
  <dcterms:modified xsi:type="dcterms:W3CDTF">2022-12-15T14:57:39Z</dcterms:modified>
</cp:coreProperties>
</file>