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2" r:id="rId4"/>
    <p:sldId id="266" r:id="rId5"/>
    <p:sldId id="267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NA CARPENTER" initials="AC" lastIdx="5" clrIdx="0">
    <p:extLst>
      <p:ext uri="{19B8F6BF-5375-455C-9EA6-DF929625EA0E}">
        <p15:presenceInfo xmlns:p15="http://schemas.microsoft.com/office/powerpoint/2012/main" userId="ALANA CARPENT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99"/>
    <a:srgbClr val="A6761C"/>
    <a:srgbClr val="EDB000"/>
    <a:srgbClr val="8DA0CB"/>
    <a:srgbClr val="984DA3"/>
    <a:srgbClr val="FFFF32"/>
    <a:srgbClr val="A65627"/>
    <a:srgbClr val="F881BF"/>
    <a:srgbClr val="4CAF4A"/>
    <a:srgbClr val="377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9" autoAdjust="0"/>
    <p:restoredTop sz="96163" autoAdjust="0"/>
  </p:normalViewPr>
  <p:slideViewPr>
    <p:cSldViewPr snapToGrid="0">
      <p:cViewPr varScale="1">
        <p:scale>
          <a:sx n="113" d="100"/>
          <a:sy n="113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389F8-692C-41F4-9DCC-CABB4577CE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D937F8-B4CA-46BA-BC56-42F0DD97B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99A2D-C4AA-46E6-8B12-9A267129E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506F2D-CDEC-4BCC-88B3-6F935015C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47071-3EA3-463F-816D-A1BD14F3C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4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26D22-85F1-4553-B870-742139C9E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96AA1E-29F6-4FBB-A0C9-3D59A7AA0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4AB45-EDFF-45EB-B287-D09F5AE43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E07DC-2D5F-490B-AFF7-B326FA37A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EA40A-23D4-485F-A0EF-E82AE5250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047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F57B31-9548-4328-AF4E-3D296F478C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A8BDDD-B079-4C51-898B-44A1D7E24E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F47CE-89CF-4D2B-8504-2FE6BB95C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28937-2F11-4C55-8C15-EDB51FF25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80FA7-E280-4FB2-A749-368E40C49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50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CD51A-043B-4E5D-9C83-26ED40F91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7E2DD-6692-4B0D-B468-840C14E03B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F26FE-FC25-4B13-BA97-2F825881F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9EC4D-CE00-4BAF-B10D-59D89E9AC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2A6C1-874A-4C8C-9FC5-44120F98A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7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40A43-8D60-4008-966D-6D607BD78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420C18-B28F-4B63-8636-EC33515A9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B0005-52B9-4120-9ACA-171C1A216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E0F11-7D6F-41DE-ABC5-C03053A76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BCA5-F5F1-484F-90FE-6CCCCD99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3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BEBBC-DBBC-4E92-AEB2-297C0C2F4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BA5BF-30BA-4CE4-8B5A-E5F882DF36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63256C-1CCC-4267-B589-00FB0493BC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1E173E-A65E-414B-9A15-8CE9474C5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651FED-E2B7-457D-AFCF-3E4BDA435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A339D-8649-49E1-B449-21D7D630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9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EBC48-6FFB-4C81-90BE-1EEA420A21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5F499-1DB6-45B9-A563-FBB7ABBA5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53D25E-7646-43B6-851F-165B355C59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9A96BD-372D-4D70-BF6D-6A363FC42D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CF29B6-5ED3-4528-845A-A59E0A9196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D207F1-B9A1-4196-B592-E2CD418E6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684207-44D6-443E-9A69-9FC7FCF87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8A2EFC-FA62-4997-AD72-453F293AC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0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FB0E5-1ED0-424C-9962-8105F1020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BC8073-15E1-4FA8-8247-B6A9296EB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5F1C8E-FA20-4E8F-B953-91A293087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AF5EEB-D400-4658-A7BF-DA9447578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3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8ED48F-9EB5-4682-A460-47C52A94E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452A43-CBA9-4BA9-9FEF-1D1784DB7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2D687A-EF94-4B15-BF48-247C118CD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82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46204-CBA9-4C5F-9C6D-5084037C1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70B5F6-19F7-4E41-B178-257D865FB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F247D1-1D30-467E-ADF0-096B78168C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6E18F-29CA-468F-8701-F4EF7655F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FFB37-2EEE-4727-B8BD-22F93E9EE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C8AB2-557A-4EF1-B4DC-A85650DE0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86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3D019-0132-4630-9127-F8C28BEA3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D17186-3B47-4738-AE20-106485EDAF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51E56B-436B-4C0E-B0B8-44B29CB94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96DA1-131C-4B62-BFEE-2475B7AEA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37BAB-5077-489B-B47A-D8EA31D30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22270-1E20-4FA7-9F7A-FC61CEC93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9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68EB06-891C-4004-AFDB-49ECEF343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787BA-F1BD-445D-A298-887244570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27F33-5101-4046-BD7F-36CE8D3C6C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50B51-A471-4F8E-97E9-B7C6AEA82468}" type="datetimeFigureOut">
              <a:rPr lang="en-US" smtClean="0"/>
              <a:t>12/21/2023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6CC6B-02C3-491F-A299-9F9093637A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EFB95-031B-41F1-9E98-58CBE48E1C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1EE51-3ECD-481C-BFE5-9083798F8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2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2489A36-9C51-4070-ACA7-FC12F2369AF9}"/>
              </a:ext>
            </a:extLst>
          </p:cNvPr>
          <p:cNvSpPr txBox="1"/>
          <p:nvPr/>
        </p:nvSpPr>
        <p:spPr>
          <a:xfrm>
            <a:off x="1362268" y="6106483"/>
            <a:ext cx="8733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1 to the pre-irradiation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1315404-70E8-44AE-B622-DA1F71BF0FF5}"/>
              </a:ext>
            </a:extLst>
          </p:cNvPr>
          <p:cNvGrpSpPr/>
          <p:nvPr/>
        </p:nvGrpSpPr>
        <p:grpSpPr>
          <a:xfrm>
            <a:off x="2906098" y="506191"/>
            <a:ext cx="8739903" cy="5372100"/>
            <a:chOff x="2906098" y="506191"/>
            <a:chExt cx="8739903" cy="53721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DBEE4C0-607C-42D2-9C01-36A8371B6A29}"/>
                </a:ext>
              </a:extLst>
            </p:cNvPr>
            <p:cNvGrpSpPr/>
            <p:nvPr/>
          </p:nvGrpSpPr>
          <p:grpSpPr>
            <a:xfrm>
              <a:off x="2906098" y="506191"/>
              <a:ext cx="5704502" cy="5372100"/>
              <a:chOff x="2906098" y="0"/>
              <a:chExt cx="5704502" cy="537210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1958F096-54DD-4403-AED3-46068E6F6EC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985"/>
              <a:stretch/>
            </p:blipFill>
            <p:spPr>
              <a:xfrm>
                <a:off x="3581400" y="0"/>
                <a:ext cx="5029200" cy="5372100"/>
              </a:xfrm>
              <a:prstGeom prst="rect">
                <a:avLst/>
              </a:prstGeom>
            </p:spPr>
          </p:pic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595BF24-FA62-4771-BAC8-AD621D0E6B34}"/>
                  </a:ext>
                </a:extLst>
              </p:cNvPr>
              <p:cNvSpPr txBox="1"/>
              <p:nvPr/>
            </p:nvSpPr>
            <p:spPr>
              <a:xfrm>
                <a:off x="4093609" y="228297"/>
                <a:ext cx="1878951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Glycero-3-phosphocholine</a:t>
                </a:r>
                <a:endParaRPr lang="en-US" sz="1200" dirty="0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718594-177C-4329-B051-093E71DC9995}"/>
                  </a:ext>
                </a:extLst>
              </p:cNvPr>
              <p:cNvSpPr txBox="1"/>
              <p:nvPr/>
            </p:nvSpPr>
            <p:spPr>
              <a:xfrm>
                <a:off x="2990155" y="521806"/>
                <a:ext cx="2167714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17alpha-Hydroxypregnenolone</a:t>
                </a:r>
                <a:endParaRPr lang="en-US" sz="10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77E031C-7465-4FF9-9726-B21C3A22A279}"/>
                  </a:ext>
                </a:extLst>
              </p:cNvPr>
              <p:cNvSpPr txBox="1"/>
              <p:nvPr/>
            </p:nvSpPr>
            <p:spPr>
              <a:xfrm>
                <a:off x="3531249" y="933931"/>
                <a:ext cx="108552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Triacylglycerol</a:t>
                </a:r>
                <a:endParaRPr lang="en-US" sz="700" b="1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DF0AE2A-A108-4FB1-82F3-17597E6740FA}"/>
                  </a:ext>
                </a:extLst>
              </p:cNvPr>
              <p:cNvSpPr txBox="1"/>
              <p:nvPr/>
            </p:nvSpPr>
            <p:spPr>
              <a:xfrm>
                <a:off x="3112502" y="1538347"/>
                <a:ext cx="1085527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PC(20:2/18:0)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DC1116D-4642-422D-A494-7C6FFC500168}"/>
                  </a:ext>
                </a:extLst>
              </p:cNvPr>
              <p:cNvSpPr txBox="1"/>
              <p:nvPr/>
            </p:nvSpPr>
            <p:spPr>
              <a:xfrm>
                <a:off x="2911473" y="2232554"/>
                <a:ext cx="1085527" cy="292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PE(22:6/18:2)</a:t>
                </a:r>
              </a:p>
              <a:p>
                <a:endParaRPr lang="en-US" sz="100" b="1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4AC3A35-F48D-4A2A-89FC-9D5DA0B8D3C5}"/>
                  </a:ext>
                </a:extLst>
              </p:cNvPr>
              <p:cNvSpPr txBox="1"/>
              <p:nvPr/>
            </p:nvSpPr>
            <p:spPr>
              <a:xfrm>
                <a:off x="2906098" y="2933860"/>
                <a:ext cx="1090902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Menaquinone</a:t>
                </a:r>
                <a:endParaRPr lang="en-US" sz="100" b="1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D9FDECB-668D-4780-8FD5-6EAA31607799}"/>
                  </a:ext>
                </a:extLst>
              </p:cNvPr>
              <p:cNvSpPr txBox="1"/>
              <p:nvPr/>
            </p:nvSpPr>
            <p:spPr>
              <a:xfrm>
                <a:off x="3281073" y="3694429"/>
                <a:ext cx="967077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D-Galactose</a:t>
                </a:r>
                <a:endParaRPr lang="en-US" sz="100" b="1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8B70822-3113-4434-912E-958CD4AAA0E4}"/>
                  </a:ext>
                </a:extLst>
              </p:cNvPr>
              <p:cNvSpPr txBox="1"/>
              <p:nvPr/>
            </p:nvSpPr>
            <p:spPr>
              <a:xfrm>
                <a:off x="3558885" y="4308062"/>
                <a:ext cx="105789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Androsterone</a:t>
                </a:r>
                <a:endParaRPr lang="en-US" sz="100" b="1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2382BE-7C9E-4748-9F37-5FD19FAFF9D1}"/>
                  </a:ext>
                </a:extLst>
              </p:cNvPr>
              <p:cNvSpPr txBox="1"/>
              <p:nvPr/>
            </p:nvSpPr>
            <p:spPr>
              <a:xfrm>
                <a:off x="4186074" y="4644696"/>
                <a:ext cx="100582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Testosterone</a:t>
                </a:r>
                <a:endParaRPr lang="en-US" sz="100" b="1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A7F68F9-FCEC-427B-ADB9-0BAF6F31B020}"/>
                  </a:ext>
                </a:extLst>
              </p:cNvPr>
              <p:cNvSpPr txBox="1"/>
              <p:nvPr/>
            </p:nvSpPr>
            <p:spPr>
              <a:xfrm>
                <a:off x="3655266" y="4934510"/>
                <a:ext cx="2344317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/>
                  <a:t>2-Dehydro-3-deoxy-D-galactonate</a:t>
                </a:r>
                <a:endParaRPr lang="en-US" sz="100" b="1" dirty="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C7F2DFC-F3A9-4C7C-AA0E-87AF1A423DDA}"/>
                </a:ext>
              </a:extLst>
            </p:cNvPr>
            <p:cNvGrpSpPr/>
            <p:nvPr/>
          </p:nvGrpSpPr>
          <p:grpSpPr>
            <a:xfrm>
              <a:off x="8660751" y="1836204"/>
              <a:ext cx="1710862" cy="261610"/>
              <a:chOff x="8910927" y="1492381"/>
              <a:chExt cx="1710862" cy="26161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BBDF638-950C-41A8-9F2F-B7D423CC6F54}"/>
                  </a:ext>
                </a:extLst>
              </p:cNvPr>
              <p:cNvSpPr/>
              <p:nvPr/>
            </p:nvSpPr>
            <p:spPr>
              <a:xfrm>
                <a:off x="8910927" y="1531746"/>
                <a:ext cx="182880" cy="182880"/>
              </a:xfrm>
              <a:prstGeom prst="rect">
                <a:avLst/>
              </a:prstGeom>
              <a:solidFill>
                <a:srgbClr val="E4191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56CF9CE-4C8E-4A38-B769-6D9EB9A422FC}"/>
                  </a:ext>
                </a:extLst>
              </p:cNvPr>
              <p:cNvSpPr txBox="1"/>
              <p:nvPr/>
            </p:nvSpPr>
            <p:spPr>
              <a:xfrm>
                <a:off x="9093807" y="1492381"/>
                <a:ext cx="152798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Choline metabolism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00CD368-E358-4C15-883E-CB921EC75131}"/>
                </a:ext>
              </a:extLst>
            </p:cNvPr>
            <p:cNvGrpSpPr/>
            <p:nvPr/>
          </p:nvGrpSpPr>
          <p:grpSpPr>
            <a:xfrm>
              <a:off x="8660751" y="2176176"/>
              <a:ext cx="2592514" cy="261610"/>
              <a:chOff x="8910927" y="1753991"/>
              <a:chExt cx="2592514" cy="26161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AAAB8E5-6946-4053-A831-1946BA750260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377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B7442-8BC9-4A9F-805E-5004AFACFC45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4096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Glycerophospholipid metabolism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49460A5-4BE1-4E35-A88E-145A4859B2B8}"/>
                </a:ext>
              </a:extLst>
            </p:cNvPr>
            <p:cNvGrpSpPr/>
            <p:nvPr/>
          </p:nvGrpSpPr>
          <p:grpSpPr>
            <a:xfrm>
              <a:off x="8660751" y="2516148"/>
              <a:ext cx="2985250" cy="261610"/>
              <a:chOff x="8910927" y="1753991"/>
              <a:chExt cx="2985250" cy="261610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9DD5960-B034-48E7-903B-FFFAF4F963CC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4CAF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2514728-8026-4780-B6D2-537AC1F3CF16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8023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Retrograde endocannabinoid signaling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E93CD5C-9D67-4BEE-BA41-BEBE3979D4A5}"/>
                </a:ext>
              </a:extLst>
            </p:cNvPr>
            <p:cNvGrpSpPr/>
            <p:nvPr/>
          </p:nvGrpSpPr>
          <p:grpSpPr>
            <a:xfrm>
              <a:off x="8660751" y="2856120"/>
              <a:ext cx="2866628" cy="261610"/>
              <a:chOff x="8910927" y="1753991"/>
              <a:chExt cx="2866628" cy="261610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2C71C7C-8A64-4BFF-968F-04B54598D44B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984D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FABA16A-9F61-4CE6-AC8C-76EC677AE2D6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6837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Pathogenic Escherichia coli infection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10D22B55-3344-43DC-AB46-495B6E9223EB}"/>
                </a:ext>
              </a:extLst>
            </p:cNvPr>
            <p:cNvGrpSpPr/>
            <p:nvPr/>
          </p:nvGrpSpPr>
          <p:grpSpPr>
            <a:xfrm>
              <a:off x="8660751" y="3196092"/>
              <a:ext cx="2380918" cy="261610"/>
              <a:chOff x="8910927" y="1753991"/>
              <a:chExt cx="2380918" cy="26161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4403869-0CA5-43B3-A002-A414D7266136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FFF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8FBE0B6-0915-428F-9D27-0363822D7CB0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1980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Steroid hormone biosynthesis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387559B-6AB5-45E4-8F32-3F21BAB7B95B}"/>
                </a:ext>
              </a:extLst>
            </p:cNvPr>
            <p:cNvGrpSpPr/>
            <p:nvPr/>
          </p:nvGrpSpPr>
          <p:grpSpPr>
            <a:xfrm>
              <a:off x="8660751" y="3536064"/>
              <a:ext cx="2590912" cy="261610"/>
              <a:chOff x="8910927" y="1753991"/>
              <a:chExt cx="2590912" cy="261610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9985957-5605-4174-901E-C125E434F315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A656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481E92D-AD73-4B24-A7A6-90EF651E544A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40803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Vitamin digestion and absorption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D033FDA-D1F7-495F-98A7-9BAEB09E2069}"/>
                </a:ext>
              </a:extLst>
            </p:cNvPr>
            <p:cNvGrpSpPr/>
            <p:nvPr/>
          </p:nvGrpSpPr>
          <p:grpSpPr>
            <a:xfrm>
              <a:off x="8660751" y="3876036"/>
              <a:ext cx="1880781" cy="261610"/>
              <a:chOff x="8910927" y="1753991"/>
              <a:chExt cx="1880781" cy="26161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F11D77C-7528-4F68-9E98-E6CB45CB4B73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F881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A011D48-5A86-4F08-B6F2-B7FE0D8860DF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169790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Galactose metabolism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763F37E-D738-4653-A54C-3280FF16E7A4}"/>
                </a:ext>
              </a:extLst>
            </p:cNvPr>
            <p:cNvGrpSpPr/>
            <p:nvPr/>
          </p:nvGrpSpPr>
          <p:grpSpPr>
            <a:xfrm>
              <a:off x="8660751" y="4216009"/>
              <a:ext cx="2020242" cy="261610"/>
              <a:chOff x="8910927" y="1753991"/>
              <a:chExt cx="2020242" cy="261610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DCDF650-8864-42AD-B9D7-A5DB2F61820E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53328BB-37EF-4013-BBD1-51CEB28E1825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183736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Regulation of autophagy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8819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4545041-4559-41A2-BA21-1E35E4D3891C}"/>
              </a:ext>
            </a:extLst>
          </p:cNvPr>
          <p:cNvSpPr txBox="1"/>
          <p:nvPr/>
        </p:nvSpPr>
        <p:spPr>
          <a:xfrm>
            <a:off x="1959429" y="5982647"/>
            <a:ext cx="7940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13 to the pre-irradiation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9E6CE9-BCF1-4911-B08C-925A800FE923}"/>
              </a:ext>
            </a:extLst>
          </p:cNvPr>
          <p:cNvGrpSpPr/>
          <p:nvPr/>
        </p:nvGrpSpPr>
        <p:grpSpPr>
          <a:xfrm>
            <a:off x="2418655" y="0"/>
            <a:ext cx="9227346" cy="5410200"/>
            <a:chOff x="2418655" y="0"/>
            <a:chExt cx="9227346" cy="54102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877E93E-30F2-44B9-BE9E-A7BB0110DE35}"/>
                </a:ext>
              </a:extLst>
            </p:cNvPr>
            <p:cNvGrpSpPr/>
            <p:nvPr/>
          </p:nvGrpSpPr>
          <p:grpSpPr>
            <a:xfrm>
              <a:off x="2418655" y="0"/>
              <a:ext cx="6191945" cy="5410200"/>
              <a:chOff x="2418655" y="0"/>
              <a:chExt cx="6191945" cy="541020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D2B7D70-CE7F-4763-9FCF-D7265F7F0C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354"/>
              <a:stretch/>
            </p:blipFill>
            <p:spPr>
              <a:xfrm>
                <a:off x="3581400" y="0"/>
                <a:ext cx="5029200" cy="5410200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6DC6D51-7C99-492C-A57E-D35453D43497}"/>
                  </a:ext>
                </a:extLst>
              </p:cNvPr>
              <p:cNvSpPr txBox="1"/>
              <p:nvPr/>
            </p:nvSpPr>
            <p:spPr>
              <a:xfrm>
                <a:off x="3683398" y="265405"/>
                <a:ext cx="1851661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Glycero-3-phosphocholine</a:t>
                </a:r>
                <a:endParaRPr lang="en-US" sz="1200" dirty="0"/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41EDEB9-3DB8-4976-8679-50DE88363F83}"/>
                  </a:ext>
                </a:extLst>
              </p:cNvPr>
              <p:cNvSpPr txBox="1"/>
              <p:nvPr/>
            </p:nvSpPr>
            <p:spPr>
              <a:xfrm>
                <a:off x="2418655" y="913105"/>
                <a:ext cx="2167714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17alpha-Hydroxypregnenolone</a:t>
                </a:r>
                <a:endParaRPr lang="en-US" sz="10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1B92693-FAB2-4AA0-AC56-7B757F8816AE}"/>
                  </a:ext>
                </a:extLst>
              </p:cNvPr>
              <p:cNvSpPr txBox="1"/>
              <p:nvPr/>
            </p:nvSpPr>
            <p:spPr>
              <a:xfrm>
                <a:off x="2895600" y="2035419"/>
                <a:ext cx="1093599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PC(20:2/18:0)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509824-5FD3-4525-AA46-74408512EA20}"/>
                  </a:ext>
                </a:extLst>
              </p:cNvPr>
              <p:cNvSpPr txBox="1"/>
              <p:nvPr/>
            </p:nvSpPr>
            <p:spPr>
              <a:xfrm>
                <a:off x="2918085" y="3366749"/>
                <a:ext cx="1093599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PE(22:6/18:2)</a:t>
                </a:r>
              </a:p>
              <a:p>
                <a:endParaRPr lang="en-US" sz="400" b="1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F48467E-CEDA-4000-939F-66A7FA8CA65A}"/>
                  </a:ext>
                </a:extLst>
              </p:cNvPr>
              <p:cNvSpPr txBox="1"/>
              <p:nvPr/>
            </p:nvSpPr>
            <p:spPr>
              <a:xfrm>
                <a:off x="3525372" y="4419252"/>
                <a:ext cx="105843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Androsterone</a:t>
                </a:r>
                <a:endParaRPr lang="en-US" sz="100" b="1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2F216B1-A6E5-4A32-80EA-6DC5233A353C}"/>
                  </a:ext>
                </a:extLst>
              </p:cNvPr>
              <p:cNvSpPr txBox="1"/>
              <p:nvPr/>
            </p:nvSpPr>
            <p:spPr>
              <a:xfrm>
                <a:off x="4609229" y="5062894"/>
                <a:ext cx="105843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Testosterone</a:t>
                </a:r>
                <a:endParaRPr lang="en-US" sz="100" b="1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3C7E473-AA08-4267-BD84-2D21BD4C36C2}"/>
                </a:ext>
              </a:extLst>
            </p:cNvPr>
            <p:cNvGrpSpPr/>
            <p:nvPr/>
          </p:nvGrpSpPr>
          <p:grpSpPr>
            <a:xfrm>
              <a:off x="8660751" y="1836204"/>
              <a:ext cx="1710862" cy="261610"/>
              <a:chOff x="8910927" y="1492381"/>
              <a:chExt cx="1710862" cy="26161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FCB99AD-97B1-4409-A776-61EB96436F88}"/>
                  </a:ext>
                </a:extLst>
              </p:cNvPr>
              <p:cNvSpPr/>
              <p:nvPr/>
            </p:nvSpPr>
            <p:spPr>
              <a:xfrm>
                <a:off x="8910927" y="1531746"/>
                <a:ext cx="182880" cy="182880"/>
              </a:xfrm>
              <a:prstGeom prst="rect">
                <a:avLst/>
              </a:prstGeom>
              <a:solidFill>
                <a:srgbClr val="E4191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65698CE-4680-4E3B-80B4-7038D783D8E0}"/>
                  </a:ext>
                </a:extLst>
              </p:cNvPr>
              <p:cNvSpPr txBox="1"/>
              <p:nvPr/>
            </p:nvSpPr>
            <p:spPr>
              <a:xfrm>
                <a:off x="9093807" y="1492381"/>
                <a:ext cx="152798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Choline metabolism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A0A0B38B-F501-4F57-A9E0-4C919D11BF14}"/>
                </a:ext>
              </a:extLst>
            </p:cNvPr>
            <p:cNvGrpSpPr/>
            <p:nvPr/>
          </p:nvGrpSpPr>
          <p:grpSpPr>
            <a:xfrm>
              <a:off x="8660751" y="2176176"/>
              <a:ext cx="2592514" cy="261610"/>
              <a:chOff x="8910927" y="1753991"/>
              <a:chExt cx="2592514" cy="26161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981FCAD-0718-425D-8977-A70E4D4542E7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377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1192088-2E56-4AEE-934F-DA4C4DEB2976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4096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Glycerophospholipid metabolism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2F899A9-2A21-4C6D-94D7-82F77B695C65}"/>
                </a:ext>
              </a:extLst>
            </p:cNvPr>
            <p:cNvGrpSpPr/>
            <p:nvPr/>
          </p:nvGrpSpPr>
          <p:grpSpPr>
            <a:xfrm>
              <a:off x="8660751" y="2516148"/>
              <a:ext cx="2985250" cy="261610"/>
              <a:chOff x="8910927" y="1753991"/>
              <a:chExt cx="2985250" cy="26161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BE641D1-FD5C-4117-8AE1-B106D7530F3C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4CAF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81B077C-9DE3-4D05-A4EB-B10E7D31BB60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8023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Retrograde endocannabinoid signaling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C388812-0377-4E1F-B86C-76868B2C4B6A}"/>
                </a:ext>
              </a:extLst>
            </p:cNvPr>
            <p:cNvGrpSpPr/>
            <p:nvPr/>
          </p:nvGrpSpPr>
          <p:grpSpPr>
            <a:xfrm>
              <a:off x="8660751" y="2856120"/>
              <a:ext cx="2866628" cy="261610"/>
              <a:chOff x="8910927" y="1753991"/>
              <a:chExt cx="2866628" cy="261610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B742FA3-B285-44C7-84CC-8A63CC833788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984D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74F1165-FFCB-4215-9186-E8FE4958B000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6837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Pathogenic Escherichia coli infection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3F9CE36-FC48-493D-A38A-7D8C5D5A31AC}"/>
                </a:ext>
              </a:extLst>
            </p:cNvPr>
            <p:cNvGrpSpPr/>
            <p:nvPr/>
          </p:nvGrpSpPr>
          <p:grpSpPr>
            <a:xfrm>
              <a:off x="8660751" y="3196092"/>
              <a:ext cx="2380918" cy="261610"/>
              <a:chOff x="8910927" y="1753991"/>
              <a:chExt cx="2380918" cy="261610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0DD6E94F-1C33-462E-BB5A-3001E9CD19B4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FFF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9DCFDD7-F8E8-4F39-8ECB-D3C52BD674B2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1980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Steroid hormone biosynthesis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470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57F6636-66B1-4E83-9D3A-98A7025296C7}"/>
              </a:ext>
            </a:extLst>
          </p:cNvPr>
          <p:cNvSpPr txBox="1"/>
          <p:nvPr/>
        </p:nvSpPr>
        <p:spPr>
          <a:xfrm>
            <a:off x="2006082" y="5886810"/>
            <a:ext cx="6717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25 to the pre-irradiation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AED2892-6534-49E2-A8F4-1920EFDAE08F}"/>
              </a:ext>
            </a:extLst>
          </p:cNvPr>
          <p:cNvGrpSpPr/>
          <p:nvPr/>
        </p:nvGrpSpPr>
        <p:grpSpPr>
          <a:xfrm>
            <a:off x="2793101" y="338297"/>
            <a:ext cx="8852900" cy="5295900"/>
            <a:chOff x="2793101" y="338297"/>
            <a:chExt cx="8852900" cy="52959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B64B92B-0C12-4DEA-B3A6-6D0453E22EBB}"/>
                </a:ext>
              </a:extLst>
            </p:cNvPr>
            <p:cNvGrpSpPr/>
            <p:nvPr/>
          </p:nvGrpSpPr>
          <p:grpSpPr>
            <a:xfrm>
              <a:off x="2793101" y="338297"/>
              <a:ext cx="5817499" cy="5295900"/>
              <a:chOff x="2793101" y="0"/>
              <a:chExt cx="5817499" cy="529590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09A2E8A4-1CBF-4422-9CFE-451955A397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2247"/>
              <a:stretch/>
            </p:blipFill>
            <p:spPr>
              <a:xfrm>
                <a:off x="3581400" y="0"/>
                <a:ext cx="5029200" cy="5295900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C458491-4BFD-49DA-9C39-214F8DFC6974}"/>
                  </a:ext>
                </a:extLst>
              </p:cNvPr>
              <p:cNvSpPr txBox="1"/>
              <p:nvPr/>
            </p:nvSpPr>
            <p:spPr>
              <a:xfrm>
                <a:off x="3876957" y="261376"/>
                <a:ext cx="2305729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Glycero-3-phosphocholine</a:t>
                </a:r>
                <a:endParaRPr lang="en-US" sz="1200" dirty="0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FE68021-A6D0-4892-8A2B-821ADE908685}"/>
                  </a:ext>
                </a:extLst>
              </p:cNvPr>
              <p:cNvSpPr txBox="1"/>
              <p:nvPr/>
            </p:nvSpPr>
            <p:spPr>
              <a:xfrm>
                <a:off x="2793101" y="603551"/>
                <a:ext cx="2167714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17alpha-Hydroxypregnenolone</a:t>
                </a:r>
                <a:endParaRPr lang="en-US" sz="1000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91EB03-25A0-4AD8-885A-CF2FA3B88CDA}"/>
                  </a:ext>
                </a:extLst>
              </p:cNvPr>
              <p:cNvSpPr txBox="1"/>
              <p:nvPr/>
            </p:nvSpPr>
            <p:spPr>
              <a:xfrm>
                <a:off x="3174404" y="1240746"/>
                <a:ext cx="113880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PC(20:2/18:0)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B4F0221-25C0-4728-BC8F-DADE65B65DCA}"/>
                  </a:ext>
                </a:extLst>
              </p:cNvPr>
              <p:cNvSpPr txBox="1"/>
              <p:nvPr/>
            </p:nvSpPr>
            <p:spPr>
              <a:xfrm>
                <a:off x="2930577" y="2138199"/>
                <a:ext cx="1068616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PE(22:6/18:2)</a:t>
                </a:r>
              </a:p>
              <a:p>
                <a:endParaRPr lang="en-US" sz="400" b="1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6C11771-9F17-4CFB-AAA3-79CCAD7FE07F}"/>
                  </a:ext>
                </a:extLst>
              </p:cNvPr>
              <p:cNvSpPr txBox="1"/>
              <p:nvPr/>
            </p:nvSpPr>
            <p:spPr>
              <a:xfrm>
                <a:off x="3969500" y="4541701"/>
                <a:ext cx="1013979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Testosterone</a:t>
                </a:r>
                <a:endParaRPr lang="en-US" sz="100" b="1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14F96DC-9CFB-468C-8A3D-0174AE8FB355}"/>
                  </a:ext>
                </a:extLst>
              </p:cNvPr>
              <p:cNvSpPr txBox="1"/>
              <p:nvPr/>
            </p:nvSpPr>
            <p:spPr>
              <a:xfrm>
                <a:off x="2846756" y="3059668"/>
                <a:ext cx="114472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5alpha-THDOC</a:t>
                </a:r>
                <a:endParaRPr lang="en-US" sz="100" b="1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56546A-3227-4D70-A7CE-5674DD300178}"/>
                  </a:ext>
                </a:extLst>
              </p:cNvPr>
              <p:cNvSpPr txBox="1"/>
              <p:nvPr/>
            </p:nvSpPr>
            <p:spPr>
              <a:xfrm>
                <a:off x="3195097" y="3895944"/>
                <a:ext cx="1137002" cy="2923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/>
                  <a:t>LysoPA</a:t>
                </a:r>
                <a:r>
                  <a:rPr lang="en-US" sz="1200" b="1" dirty="0"/>
                  <a:t>(18:2)</a:t>
                </a:r>
              </a:p>
              <a:p>
                <a:endParaRPr lang="en-US" sz="100" b="1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19E5FE-A503-41BD-A3CE-AD9D2C326DF1}"/>
                  </a:ext>
                </a:extLst>
              </p:cNvPr>
              <p:cNvSpPr txBox="1"/>
              <p:nvPr/>
            </p:nvSpPr>
            <p:spPr>
              <a:xfrm>
                <a:off x="4476490" y="4876941"/>
                <a:ext cx="1400784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2-Methoxyestrone</a:t>
                </a:r>
                <a:endParaRPr lang="en-US" sz="100" b="1" dirty="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F3008D4-B5B3-4594-BA77-0EC86E87D831}"/>
                </a:ext>
              </a:extLst>
            </p:cNvPr>
            <p:cNvGrpSpPr/>
            <p:nvPr/>
          </p:nvGrpSpPr>
          <p:grpSpPr>
            <a:xfrm>
              <a:off x="8660751" y="2184949"/>
              <a:ext cx="1710862" cy="261610"/>
              <a:chOff x="8910927" y="1492381"/>
              <a:chExt cx="1710862" cy="26161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B070EB4-5DA9-4F00-9B34-A9A7C8A22DB2}"/>
                  </a:ext>
                </a:extLst>
              </p:cNvPr>
              <p:cNvSpPr/>
              <p:nvPr/>
            </p:nvSpPr>
            <p:spPr>
              <a:xfrm>
                <a:off x="8910927" y="1531746"/>
                <a:ext cx="182880" cy="182880"/>
              </a:xfrm>
              <a:prstGeom prst="rect">
                <a:avLst/>
              </a:prstGeom>
              <a:solidFill>
                <a:srgbClr val="E4191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025BD39-FABE-4304-9140-565F99381339}"/>
                  </a:ext>
                </a:extLst>
              </p:cNvPr>
              <p:cNvSpPr txBox="1"/>
              <p:nvPr/>
            </p:nvSpPr>
            <p:spPr>
              <a:xfrm>
                <a:off x="9093807" y="1492381"/>
                <a:ext cx="152798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Choline metabolism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D3386ED-8FA6-4C5C-B8C8-87E3FB9F63C6}"/>
                </a:ext>
              </a:extLst>
            </p:cNvPr>
            <p:cNvGrpSpPr/>
            <p:nvPr/>
          </p:nvGrpSpPr>
          <p:grpSpPr>
            <a:xfrm>
              <a:off x="8660751" y="2524243"/>
              <a:ext cx="2985250" cy="261610"/>
              <a:chOff x="8910927" y="1753991"/>
              <a:chExt cx="2985250" cy="26161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876F5A9-3CEC-4CBF-AAB9-B3ED2FC9C0C2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4CAF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499DDCA-3AC7-4A9F-A025-737FB90E9D76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8023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Retrograde endocannabinoid signaling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61CAB20-9341-4694-95A5-DF5795DDED8A}"/>
                </a:ext>
              </a:extLst>
            </p:cNvPr>
            <p:cNvGrpSpPr/>
            <p:nvPr/>
          </p:nvGrpSpPr>
          <p:grpSpPr>
            <a:xfrm>
              <a:off x="8660751" y="2864215"/>
              <a:ext cx="2866628" cy="261610"/>
              <a:chOff x="8910927" y="1753991"/>
              <a:chExt cx="2866628" cy="261610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A03522C-AF8D-46DA-9FC8-490DDA5D2791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984D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5C84C4C-FF7D-44A5-83E7-427B1A55AF0B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6837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Pathogenic Escherichia coli infection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71FCCEB-AEB5-4947-A37E-DBBFF9203590}"/>
                </a:ext>
              </a:extLst>
            </p:cNvPr>
            <p:cNvGrpSpPr/>
            <p:nvPr/>
          </p:nvGrpSpPr>
          <p:grpSpPr>
            <a:xfrm>
              <a:off x="8660751" y="3204187"/>
              <a:ext cx="2380918" cy="261610"/>
              <a:chOff x="8910927" y="1753991"/>
              <a:chExt cx="2380918" cy="26161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6BA068B-BF07-4177-9C6D-9327EAB62A41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FFF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5CC39A2-8C3C-4A07-A5EA-4705F26872C5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1980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Steroid hormone biosynthesis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1CB1130-502B-4290-8B02-DEE4E4A27AE5}"/>
                </a:ext>
              </a:extLst>
            </p:cNvPr>
            <p:cNvGrpSpPr/>
            <p:nvPr/>
          </p:nvGrpSpPr>
          <p:grpSpPr>
            <a:xfrm>
              <a:off x="8660751" y="3544159"/>
              <a:ext cx="2590912" cy="261610"/>
              <a:chOff x="8910927" y="1753991"/>
              <a:chExt cx="2590912" cy="261610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FF4D2FA-6A99-487B-9255-B50EAE23F3CC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A656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6B99283-BF3A-4F63-AB9D-2EF968742246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40803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Vitamin digestion and absorption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9080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57EDB6D-4189-46F7-B203-5E7BD780F3D5}"/>
              </a:ext>
            </a:extLst>
          </p:cNvPr>
          <p:cNvSpPr txBox="1"/>
          <p:nvPr/>
        </p:nvSpPr>
        <p:spPr>
          <a:xfrm>
            <a:off x="2146041" y="6119336"/>
            <a:ext cx="7006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1 to the preterminal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41046A2-A41C-4DEF-8C81-E4D4A73DD501}"/>
              </a:ext>
            </a:extLst>
          </p:cNvPr>
          <p:cNvGrpSpPr/>
          <p:nvPr/>
        </p:nvGrpSpPr>
        <p:grpSpPr>
          <a:xfrm>
            <a:off x="2146041" y="423731"/>
            <a:ext cx="9499960" cy="5309267"/>
            <a:chOff x="2146041" y="423731"/>
            <a:chExt cx="9499960" cy="530926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502B42F-67F3-41E8-A4B6-0880438A6F0A}"/>
                </a:ext>
              </a:extLst>
            </p:cNvPr>
            <p:cNvGrpSpPr/>
            <p:nvPr/>
          </p:nvGrpSpPr>
          <p:grpSpPr>
            <a:xfrm>
              <a:off x="2146041" y="423731"/>
              <a:ext cx="6349583" cy="5309267"/>
              <a:chOff x="2261017" y="0"/>
              <a:chExt cx="6349583" cy="5309267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E8A0240F-1C31-465B-BF56-42FA0427762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2026"/>
              <a:stretch/>
            </p:blipFill>
            <p:spPr>
              <a:xfrm>
                <a:off x="3581400" y="0"/>
                <a:ext cx="5029200" cy="5309267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BFCCE81-0CD0-4AB6-A6E0-8EF97C1CAE89}"/>
                  </a:ext>
                </a:extLst>
              </p:cNvPr>
              <p:cNvSpPr txBox="1"/>
              <p:nvPr/>
            </p:nvSpPr>
            <p:spPr>
              <a:xfrm>
                <a:off x="4003675" y="237256"/>
                <a:ext cx="1922693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Glycero-3-phosphocholine</a:t>
                </a:r>
                <a:endParaRPr lang="en-US" sz="1200" dirty="0"/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5A2EBE-C5D3-401B-A41D-4154AD756C23}"/>
                  </a:ext>
                </a:extLst>
              </p:cNvPr>
              <p:cNvSpPr txBox="1"/>
              <p:nvPr/>
            </p:nvSpPr>
            <p:spPr>
              <a:xfrm>
                <a:off x="3156431" y="460052"/>
                <a:ext cx="2167714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17alpha-Hydroxypregnenolone</a:t>
                </a:r>
                <a:endParaRPr lang="en-US" sz="10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8AE587B-311F-49D2-BE32-DCF794701304}"/>
                  </a:ext>
                </a:extLst>
              </p:cNvPr>
              <p:cNvSpPr txBox="1"/>
              <p:nvPr/>
            </p:nvSpPr>
            <p:spPr>
              <a:xfrm>
                <a:off x="3075366" y="1668344"/>
                <a:ext cx="1066233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PC(20:2/18:0)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0010C3-0818-427F-935B-95A94B794CBB}"/>
                  </a:ext>
                </a:extLst>
              </p:cNvPr>
              <p:cNvSpPr txBox="1"/>
              <p:nvPr/>
            </p:nvSpPr>
            <p:spPr>
              <a:xfrm>
                <a:off x="3332362" y="1136621"/>
                <a:ext cx="1066233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PE(22:6/18:2)</a:t>
                </a:r>
              </a:p>
              <a:p>
                <a:endParaRPr lang="en-US" sz="400" b="1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64D888B-C605-424C-8178-2E3C16686873}"/>
                  </a:ext>
                </a:extLst>
              </p:cNvPr>
              <p:cNvSpPr txBox="1"/>
              <p:nvPr/>
            </p:nvSpPr>
            <p:spPr>
              <a:xfrm>
                <a:off x="3420879" y="4037692"/>
                <a:ext cx="1013979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Testosterone</a:t>
                </a:r>
                <a:endParaRPr lang="en-US" sz="100" b="1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C34AF3C-E8F8-4851-B54D-E35AEE51766F}"/>
                  </a:ext>
                </a:extLst>
              </p:cNvPr>
              <p:cNvSpPr txBox="1"/>
              <p:nvPr/>
            </p:nvSpPr>
            <p:spPr>
              <a:xfrm>
                <a:off x="2875238" y="2279749"/>
                <a:ext cx="1137002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/>
                  <a:t>LysoPA</a:t>
                </a:r>
                <a:r>
                  <a:rPr lang="en-US" sz="1200" b="1" dirty="0"/>
                  <a:t>(18:2)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858519F-F95A-494F-8239-29DBBD820540}"/>
                  </a:ext>
                </a:extLst>
              </p:cNvPr>
              <p:cNvSpPr txBox="1"/>
              <p:nvPr/>
            </p:nvSpPr>
            <p:spPr>
              <a:xfrm>
                <a:off x="3706433" y="754755"/>
                <a:ext cx="1098333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Triacylglycerol</a:t>
                </a:r>
                <a:endParaRPr lang="en-US" sz="100" b="1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D40F4AE-2DC1-425E-AF38-FCE2E6883A0B}"/>
                  </a:ext>
                </a:extLst>
              </p:cNvPr>
              <p:cNvSpPr txBox="1"/>
              <p:nvPr/>
            </p:nvSpPr>
            <p:spPr>
              <a:xfrm>
                <a:off x="2261017" y="2891154"/>
                <a:ext cx="1745921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17-Hydroxylinolenic acid</a:t>
                </a:r>
                <a:endParaRPr lang="en-US" sz="100" b="1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5BB65F-C46C-4D38-BDA9-75987B2D889D}"/>
                  </a:ext>
                </a:extLst>
              </p:cNvPr>
              <p:cNvSpPr txBox="1"/>
              <p:nvPr/>
            </p:nvSpPr>
            <p:spPr>
              <a:xfrm>
                <a:off x="2473128" y="3495037"/>
                <a:ext cx="1648043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7-Dehydrodesmosterol</a:t>
                </a:r>
                <a:endParaRPr lang="en-US" sz="100" b="1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B3E1685-97E3-4AFD-AB95-3977A7A1DBA4}"/>
                  </a:ext>
                </a:extLst>
              </p:cNvPr>
              <p:cNvSpPr txBox="1"/>
              <p:nvPr/>
            </p:nvSpPr>
            <p:spPr>
              <a:xfrm>
                <a:off x="2979177" y="4432172"/>
                <a:ext cx="1897381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4alpha-Methylzymosterol</a:t>
                </a:r>
                <a:endParaRPr lang="en-US" sz="200" b="1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88C6DCC-9CBB-45B1-8794-6EF2084E8F32}"/>
                  </a:ext>
                </a:extLst>
              </p:cNvPr>
              <p:cNvSpPr txBox="1"/>
              <p:nvPr/>
            </p:nvSpPr>
            <p:spPr>
              <a:xfrm>
                <a:off x="4141599" y="4735529"/>
                <a:ext cx="1223042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/>
                  <a:t>Stearidonic</a:t>
                </a:r>
                <a:r>
                  <a:rPr lang="en-US" sz="1200" b="1" dirty="0"/>
                  <a:t> acid</a:t>
                </a:r>
                <a:endParaRPr lang="en-US" sz="200" b="1" dirty="0"/>
              </a:p>
            </p:txBody>
          </p: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224ED0E-7F1F-462C-B5AD-1D912CA616EF}"/>
                  </a:ext>
                </a:extLst>
              </p:cNvPr>
              <p:cNvSpPr txBox="1"/>
              <p:nvPr/>
            </p:nvSpPr>
            <p:spPr>
              <a:xfrm>
                <a:off x="5630461" y="4939935"/>
                <a:ext cx="444847" cy="369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CD4E30E-07CB-4BCE-B649-CD28DA424BB6}"/>
                  </a:ext>
                </a:extLst>
              </p:cNvPr>
              <p:cNvSpPr txBox="1"/>
              <p:nvPr/>
            </p:nvSpPr>
            <p:spPr>
              <a:xfrm>
                <a:off x="4796140" y="4937557"/>
                <a:ext cx="1223043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Delta8,14-Sterol</a:t>
                </a:r>
                <a:endParaRPr lang="en-US" sz="100" b="1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CAC2637-56F6-4A3F-97F4-D3B82FBBDE4D}"/>
                </a:ext>
              </a:extLst>
            </p:cNvPr>
            <p:cNvGrpSpPr/>
            <p:nvPr/>
          </p:nvGrpSpPr>
          <p:grpSpPr>
            <a:xfrm>
              <a:off x="8660751" y="1836204"/>
              <a:ext cx="1710862" cy="261610"/>
              <a:chOff x="8910927" y="1492381"/>
              <a:chExt cx="1710862" cy="26161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61FE88C-FB49-4674-A53C-87A5E9C3D562}"/>
                  </a:ext>
                </a:extLst>
              </p:cNvPr>
              <p:cNvSpPr/>
              <p:nvPr/>
            </p:nvSpPr>
            <p:spPr>
              <a:xfrm>
                <a:off x="8910927" y="1531746"/>
                <a:ext cx="182880" cy="182880"/>
              </a:xfrm>
              <a:prstGeom prst="rect">
                <a:avLst/>
              </a:prstGeom>
              <a:solidFill>
                <a:srgbClr val="E4191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A284E29-FCC8-48C9-8EBF-EA7018D246D7}"/>
                  </a:ext>
                </a:extLst>
              </p:cNvPr>
              <p:cNvSpPr txBox="1"/>
              <p:nvPr/>
            </p:nvSpPr>
            <p:spPr>
              <a:xfrm>
                <a:off x="9093807" y="1492381"/>
                <a:ext cx="152798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Choline metabolism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12EB4C57-0405-43BF-8F1E-4B483FEAD989}"/>
                </a:ext>
              </a:extLst>
            </p:cNvPr>
            <p:cNvGrpSpPr/>
            <p:nvPr/>
          </p:nvGrpSpPr>
          <p:grpSpPr>
            <a:xfrm>
              <a:off x="8660751" y="2176176"/>
              <a:ext cx="2592514" cy="261610"/>
              <a:chOff x="8910927" y="1753991"/>
              <a:chExt cx="2592514" cy="261610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3EA7645-24EF-437F-AFF6-07EDB91912C9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377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19936A5-E48F-47CF-BD35-6B16A2E49024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4096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Glycerophospholipid metabolism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46257D1-B888-44D0-AECC-CEA8827D073A}"/>
                </a:ext>
              </a:extLst>
            </p:cNvPr>
            <p:cNvGrpSpPr/>
            <p:nvPr/>
          </p:nvGrpSpPr>
          <p:grpSpPr>
            <a:xfrm>
              <a:off x="8660751" y="2516148"/>
              <a:ext cx="2985250" cy="261610"/>
              <a:chOff x="8910927" y="1753991"/>
              <a:chExt cx="2985250" cy="261610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FBC634F-ED47-4D9D-BF7D-32556B31879B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4CAF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AC1E3D3-9795-43F4-9F66-01464E3600AC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8023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Retrograde endocannabinoid signaling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3DDBBF4-7DA8-4E87-8942-08F820E7E3A4}"/>
                </a:ext>
              </a:extLst>
            </p:cNvPr>
            <p:cNvGrpSpPr/>
            <p:nvPr/>
          </p:nvGrpSpPr>
          <p:grpSpPr>
            <a:xfrm>
              <a:off x="8660751" y="2856120"/>
              <a:ext cx="2866628" cy="261610"/>
              <a:chOff x="8910927" y="1753991"/>
              <a:chExt cx="2866628" cy="26161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395B2CC-283F-45EA-B21D-917F587F27CB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984D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9973837-5DAB-49E1-81CF-E76EC63972F4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6837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Pathogenic Escherichia coli infection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83800FC-FC61-4BD1-B399-16CEB318330A}"/>
                </a:ext>
              </a:extLst>
            </p:cNvPr>
            <p:cNvGrpSpPr/>
            <p:nvPr/>
          </p:nvGrpSpPr>
          <p:grpSpPr>
            <a:xfrm>
              <a:off x="8660751" y="3196092"/>
              <a:ext cx="2380918" cy="261610"/>
              <a:chOff x="8910927" y="1753991"/>
              <a:chExt cx="2380918" cy="261610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7CD1FCB5-B2EA-4F93-9136-501861BCF0F9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FFF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A2BC5B7-02C2-400D-8EB0-E0D51882CE0A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1980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Steroid hormone biosynthesis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931D795-4889-49ED-953B-B384682EE14D}"/>
                </a:ext>
              </a:extLst>
            </p:cNvPr>
            <p:cNvGrpSpPr/>
            <p:nvPr/>
          </p:nvGrpSpPr>
          <p:grpSpPr>
            <a:xfrm>
              <a:off x="8660751" y="3536064"/>
              <a:ext cx="2576484" cy="261610"/>
              <a:chOff x="8910927" y="1753991"/>
              <a:chExt cx="2576484" cy="26161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41ACD437-EC40-407F-A297-8E0FE6B3682D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EDB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D924FB3-4460-4FF4-9ECF-4671BBA9737E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3936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Alpha-Linolenic acid metabolism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CA922D7-06F5-4D87-8786-57C68A6D148E}"/>
                </a:ext>
              </a:extLst>
            </p:cNvPr>
            <p:cNvGrpSpPr/>
            <p:nvPr/>
          </p:nvGrpSpPr>
          <p:grpSpPr>
            <a:xfrm>
              <a:off x="8660751" y="3876036"/>
              <a:ext cx="2300767" cy="261610"/>
              <a:chOff x="8910927" y="1753991"/>
              <a:chExt cx="2300767" cy="261610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ED0BED13-4248-40FB-822E-9D9B9B2E9C39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8DA0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C512318-592C-4FDD-BA0E-BDE721367395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11788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Fat digestion and absorption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721DE97-422B-47A0-93E6-A38410986AC9}"/>
                </a:ext>
              </a:extLst>
            </p:cNvPr>
            <p:cNvGrpSpPr/>
            <p:nvPr/>
          </p:nvGrpSpPr>
          <p:grpSpPr>
            <a:xfrm>
              <a:off x="8660751" y="4216009"/>
              <a:ext cx="1598652" cy="261610"/>
              <a:chOff x="8910927" y="1753991"/>
              <a:chExt cx="1598652" cy="26161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BF1437F-8DB0-4A21-902B-3DD8240363E5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A676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012025-B65D-4E2D-A7DD-7CBF87901FE8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14157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Pancreatic cancer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4223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9461078A-D421-4B15-8DD8-B6ADA18CA671}"/>
              </a:ext>
            </a:extLst>
          </p:cNvPr>
          <p:cNvSpPr txBox="1"/>
          <p:nvPr/>
        </p:nvSpPr>
        <p:spPr>
          <a:xfrm>
            <a:off x="2015686" y="6119336"/>
            <a:ext cx="7221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13 to the preterminal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98BF54C-426B-494D-9F30-42C927309340}"/>
              </a:ext>
            </a:extLst>
          </p:cNvPr>
          <p:cNvGrpSpPr/>
          <p:nvPr/>
        </p:nvGrpSpPr>
        <p:grpSpPr>
          <a:xfrm>
            <a:off x="1974397" y="453360"/>
            <a:ext cx="9671604" cy="5328740"/>
            <a:chOff x="1974397" y="453360"/>
            <a:chExt cx="9671604" cy="532874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40C0CA4-0B36-4C44-BF74-C0AAF2C79086}"/>
                </a:ext>
              </a:extLst>
            </p:cNvPr>
            <p:cNvGrpSpPr/>
            <p:nvPr/>
          </p:nvGrpSpPr>
          <p:grpSpPr>
            <a:xfrm>
              <a:off x="1974397" y="453360"/>
              <a:ext cx="6594914" cy="5328740"/>
              <a:chOff x="2015686" y="0"/>
              <a:chExt cx="6594914" cy="532874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BD896DE6-C393-4A3B-8036-CEF04881CA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703"/>
              <a:stretch/>
            </p:blipFill>
            <p:spPr>
              <a:xfrm>
                <a:off x="3581400" y="0"/>
                <a:ext cx="5029200" cy="5328740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C0EB443-A799-4495-9AB7-7692C328EE85}"/>
                  </a:ext>
                </a:extLst>
              </p:cNvPr>
              <p:cNvSpPr txBox="1"/>
              <p:nvPr/>
            </p:nvSpPr>
            <p:spPr>
              <a:xfrm>
                <a:off x="4167705" y="90656"/>
                <a:ext cx="2468334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Glycero-3-phosphocholine</a:t>
                </a:r>
                <a:endParaRPr lang="en-US" sz="1200" dirty="0"/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FD3AC26-45B8-4521-B53D-6E50584A74C7}"/>
                  </a:ext>
                </a:extLst>
              </p:cNvPr>
              <p:cNvSpPr txBox="1"/>
              <p:nvPr/>
            </p:nvSpPr>
            <p:spPr>
              <a:xfrm>
                <a:off x="3446662" y="313506"/>
                <a:ext cx="2167714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17alpha-Hydroxypregnenolone</a:t>
                </a:r>
                <a:endParaRPr lang="en-US" sz="1000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55182E3-C091-44CD-A2CC-E100AEEC1E3D}"/>
                  </a:ext>
                </a:extLst>
              </p:cNvPr>
              <p:cNvSpPr txBox="1"/>
              <p:nvPr/>
            </p:nvSpPr>
            <p:spPr>
              <a:xfrm>
                <a:off x="3463908" y="1073882"/>
                <a:ext cx="1072686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PC(20:2/18:0)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E3CDFB8-F40C-424A-A055-A13D5DD809C4}"/>
                  </a:ext>
                </a:extLst>
              </p:cNvPr>
              <p:cNvSpPr txBox="1"/>
              <p:nvPr/>
            </p:nvSpPr>
            <p:spPr>
              <a:xfrm>
                <a:off x="3701034" y="775686"/>
                <a:ext cx="105843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PE(22:6/18:2)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EE2E033-2832-413D-8444-CF61FD79E6DC}"/>
                  </a:ext>
                </a:extLst>
              </p:cNvPr>
              <p:cNvSpPr txBox="1"/>
              <p:nvPr/>
            </p:nvSpPr>
            <p:spPr>
              <a:xfrm>
                <a:off x="3508644" y="4132525"/>
                <a:ext cx="105843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Androsterone</a:t>
                </a:r>
                <a:endParaRPr lang="en-US" sz="100" b="1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D4C2618-433B-4A4C-AA5E-332E817CF9F6}"/>
                  </a:ext>
                </a:extLst>
              </p:cNvPr>
              <p:cNvSpPr txBox="1"/>
              <p:nvPr/>
            </p:nvSpPr>
            <p:spPr>
              <a:xfrm>
                <a:off x="2987364" y="1791289"/>
                <a:ext cx="1137002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5alpha-THDOC</a:t>
                </a:r>
                <a:endParaRPr lang="en-US" sz="100" b="1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381B1F9-4E1D-4110-9E31-A22E5D19AE5B}"/>
                  </a:ext>
                </a:extLst>
              </p:cNvPr>
              <p:cNvSpPr txBox="1"/>
              <p:nvPr/>
            </p:nvSpPr>
            <p:spPr>
              <a:xfrm>
                <a:off x="2896428" y="2199094"/>
                <a:ext cx="1137002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/>
                  <a:t>LysoPA</a:t>
                </a:r>
                <a:r>
                  <a:rPr lang="en-US" sz="1200" b="1" dirty="0"/>
                  <a:t>(18:2)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EBFB777-8AE1-49DE-B62E-C4DB0E508647}"/>
                  </a:ext>
                </a:extLst>
              </p:cNvPr>
              <p:cNvSpPr txBox="1"/>
              <p:nvPr/>
            </p:nvSpPr>
            <p:spPr>
              <a:xfrm>
                <a:off x="2405609" y="3450594"/>
                <a:ext cx="1745921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17-Hydroxylinolenic acid</a:t>
                </a:r>
                <a:endParaRPr lang="en-US" sz="100" b="1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CEA9C25-6AE5-47D1-B023-EAD64CAB53A7}"/>
                  </a:ext>
                </a:extLst>
              </p:cNvPr>
              <p:cNvSpPr txBox="1"/>
              <p:nvPr/>
            </p:nvSpPr>
            <p:spPr>
              <a:xfrm>
                <a:off x="2678247" y="3811889"/>
                <a:ext cx="1648043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7-Dehydrodesmosterol</a:t>
                </a:r>
                <a:endParaRPr lang="en-US" sz="100" b="1" dirty="0"/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4B2E60E-BD85-47F4-BD45-0FE7F6AC04B8}"/>
                  </a:ext>
                </a:extLst>
              </p:cNvPr>
              <p:cNvSpPr txBox="1"/>
              <p:nvPr/>
            </p:nvSpPr>
            <p:spPr>
              <a:xfrm>
                <a:off x="2015686" y="2583845"/>
                <a:ext cx="2015972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5alpha-Pregnane-3,20-dione</a:t>
                </a:r>
                <a:endParaRPr lang="en-US" sz="100" b="1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3FCC49A-6D1A-4ADB-BD4A-33488728866B}"/>
                  </a:ext>
                </a:extLst>
              </p:cNvPr>
              <p:cNvSpPr txBox="1"/>
              <p:nvPr/>
            </p:nvSpPr>
            <p:spPr>
              <a:xfrm>
                <a:off x="2841642" y="3017556"/>
                <a:ext cx="1215872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/>
                  <a:t>Stearidonic</a:t>
                </a:r>
                <a:r>
                  <a:rPr lang="en-US" sz="1200" b="1" dirty="0"/>
                  <a:t> acid</a:t>
                </a:r>
                <a:endParaRPr lang="en-US" sz="100" b="1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ED5F2CD-418D-48DE-A5B3-60AEC19DE452}"/>
                  </a:ext>
                </a:extLst>
              </p:cNvPr>
              <p:cNvSpPr txBox="1"/>
              <p:nvPr/>
            </p:nvSpPr>
            <p:spPr>
              <a:xfrm>
                <a:off x="4901349" y="5051741"/>
                <a:ext cx="1262763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Delta8,14-Sterol</a:t>
                </a:r>
                <a:endParaRPr lang="en-US" sz="100" b="1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EF3B5A6-F88C-4FF7-B76A-99E3FD4E4D9B}"/>
                  </a:ext>
                </a:extLst>
              </p:cNvPr>
              <p:cNvSpPr txBox="1"/>
              <p:nvPr/>
            </p:nvSpPr>
            <p:spPr>
              <a:xfrm>
                <a:off x="3446662" y="1382879"/>
                <a:ext cx="864094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/>
                  <a:t>Traumatin</a:t>
                </a:r>
                <a:endParaRPr lang="en-US" sz="100" b="1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3ABC67-07A5-4A4A-B305-57D66CA567C5}"/>
                  </a:ext>
                </a:extLst>
              </p:cNvPr>
              <p:cNvSpPr txBox="1"/>
              <p:nvPr/>
            </p:nvSpPr>
            <p:spPr>
              <a:xfrm>
                <a:off x="4385698" y="4839769"/>
                <a:ext cx="1321532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Allopregnanolone</a:t>
                </a:r>
                <a:endParaRPr lang="en-US" sz="100" b="1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BF8D950-B795-4952-A522-8BA76BFFE357}"/>
                  </a:ext>
                </a:extLst>
              </p:cNvPr>
              <p:cNvSpPr txBox="1"/>
              <p:nvPr/>
            </p:nvSpPr>
            <p:spPr>
              <a:xfrm>
                <a:off x="4295938" y="4468251"/>
                <a:ext cx="564630" cy="4677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A538685-F911-4C43-B6F0-3443CDB008B9}"/>
                  </a:ext>
                </a:extLst>
              </p:cNvPr>
              <p:cNvSpPr txBox="1"/>
              <p:nvPr/>
            </p:nvSpPr>
            <p:spPr>
              <a:xfrm>
                <a:off x="3866770" y="4421066"/>
                <a:ext cx="1013979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Testosterone</a:t>
                </a:r>
                <a:endParaRPr lang="en-US" sz="100" b="1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052477C-1CF1-48D9-8DE8-B8B8B6B67A35}"/>
                  </a:ext>
                </a:extLst>
              </p:cNvPr>
              <p:cNvSpPr txBox="1"/>
              <p:nvPr/>
            </p:nvSpPr>
            <p:spPr>
              <a:xfrm>
                <a:off x="3368074" y="4645634"/>
                <a:ext cx="1858042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4alpha-Methylzymosterol</a:t>
                </a:r>
                <a:endParaRPr lang="en-US" sz="200" b="1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B264FB6C-E7AB-49C7-A89F-8E5F3D32D6A7}"/>
                  </a:ext>
                </a:extLst>
              </p:cNvPr>
              <p:cNvSpPr txBox="1"/>
              <p:nvPr/>
            </p:nvSpPr>
            <p:spPr>
              <a:xfrm>
                <a:off x="5724693" y="350103"/>
                <a:ext cx="360990" cy="2000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endParaRPr lang="en-US" sz="700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6C37610-198D-4460-8B64-D4EA40AB0384}"/>
                  </a:ext>
                </a:extLst>
              </p:cNvPr>
              <p:cNvSpPr txBox="1"/>
              <p:nvPr/>
            </p:nvSpPr>
            <p:spPr>
              <a:xfrm>
                <a:off x="4865126" y="536356"/>
                <a:ext cx="360990" cy="2000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endParaRPr lang="en-US" sz="700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9178EC3-DB69-450C-8F46-57887ABF8A9F}"/>
                  </a:ext>
                </a:extLst>
              </p:cNvPr>
              <p:cNvSpPr txBox="1"/>
              <p:nvPr/>
            </p:nvSpPr>
            <p:spPr>
              <a:xfrm>
                <a:off x="4048495" y="532290"/>
                <a:ext cx="1090870" cy="2769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/>
                  <a:t>Triacylglycerol</a:t>
                </a:r>
                <a:endParaRPr lang="en-US" sz="700" b="1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398C99A-DC9E-4EA0-A268-EA4C46EDB3E1}"/>
                  </a:ext>
                </a:extLst>
              </p:cNvPr>
              <p:cNvSpPr txBox="1"/>
              <p:nvPr/>
            </p:nvSpPr>
            <p:spPr>
              <a:xfrm>
                <a:off x="5871646" y="4909566"/>
                <a:ext cx="360990" cy="2000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endParaRPr lang="en-US" sz="7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6943FC2D-9CBF-45AE-BAA8-67D87891DEA9}"/>
                </a:ext>
              </a:extLst>
            </p:cNvPr>
            <p:cNvGrpSpPr/>
            <p:nvPr/>
          </p:nvGrpSpPr>
          <p:grpSpPr>
            <a:xfrm>
              <a:off x="8660751" y="2176176"/>
              <a:ext cx="2592514" cy="261610"/>
              <a:chOff x="8910927" y="1753991"/>
              <a:chExt cx="2592514" cy="261610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5AB9EEF8-B88D-44ED-823D-4CC9A4C6C5C9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377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60B5B0C-568B-44DF-82EF-8E6B37941911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4096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Glycerophospholipid metabolism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2D24DA9C-06C7-4719-83FC-13B9344FBFD5}"/>
                </a:ext>
              </a:extLst>
            </p:cNvPr>
            <p:cNvGrpSpPr/>
            <p:nvPr/>
          </p:nvGrpSpPr>
          <p:grpSpPr>
            <a:xfrm>
              <a:off x="8660751" y="2516148"/>
              <a:ext cx="2985250" cy="261610"/>
              <a:chOff x="8910927" y="1753991"/>
              <a:chExt cx="2985250" cy="261610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8719AA3A-EB42-458D-92DA-575E7CD92492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99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4274404-841B-43E5-B74C-F895F324E455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8023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Retrograde endocannabinoid signaling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B615B8A-FFF2-43AC-ABE7-330D0CB863A8}"/>
                </a:ext>
              </a:extLst>
            </p:cNvPr>
            <p:cNvGrpSpPr/>
            <p:nvPr/>
          </p:nvGrpSpPr>
          <p:grpSpPr>
            <a:xfrm>
              <a:off x="8660751" y="2856120"/>
              <a:ext cx="2866628" cy="261610"/>
              <a:chOff x="8910927" y="1753991"/>
              <a:chExt cx="2866628" cy="261610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DF07DF3-2097-4F3C-84A0-68728B785372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984D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10B30E9-F5FD-4458-BFDC-B7AAA50CE111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6837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Pathogenic Escherichia coli infection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52D23E1-C4B8-4C9F-9670-1241EB6F3570}"/>
                </a:ext>
              </a:extLst>
            </p:cNvPr>
            <p:cNvGrpSpPr/>
            <p:nvPr/>
          </p:nvGrpSpPr>
          <p:grpSpPr>
            <a:xfrm>
              <a:off x="8660751" y="3196092"/>
              <a:ext cx="2380918" cy="261610"/>
              <a:chOff x="8910927" y="1753991"/>
              <a:chExt cx="2380918" cy="26161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85702D52-1448-4FB7-97CE-0EDFD384D050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FFF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3953117-9900-4D83-A532-906F0643040B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1980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Steroid hormone biosynthesis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E3578D2-1816-490C-8E96-B30F3F54B1CB}"/>
                </a:ext>
              </a:extLst>
            </p:cNvPr>
            <p:cNvGrpSpPr/>
            <p:nvPr/>
          </p:nvGrpSpPr>
          <p:grpSpPr>
            <a:xfrm>
              <a:off x="8660751" y="3536064"/>
              <a:ext cx="2576484" cy="261610"/>
              <a:chOff x="8910927" y="1753991"/>
              <a:chExt cx="2576484" cy="261610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4476832E-5975-4A02-B64C-121BAA612460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EDB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722AFFE-8CAD-4462-8016-4641A2DC7BBD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3936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Alpha-Linolenic acid metabolism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059CC2E-B512-40CC-B41D-0A0F8EA57665}"/>
                </a:ext>
              </a:extLst>
            </p:cNvPr>
            <p:cNvGrpSpPr/>
            <p:nvPr/>
          </p:nvGrpSpPr>
          <p:grpSpPr>
            <a:xfrm>
              <a:off x="8660751" y="3876036"/>
              <a:ext cx="2300767" cy="261610"/>
              <a:chOff x="8910927" y="1753991"/>
              <a:chExt cx="2300767" cy="26161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6C9F529-FB88-4992-80A7-8B630E6AB40E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8DA0C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46B44BD-9904-414B-88AB-EC9C50B8E4B7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11788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Fat digestion and absorption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8E06EC3-DEB9-4015-823D-3933F3906066}"/>
                </a:ext>
              </a:extLst>
            </p:cNvPr>
            <p:cNvGrpSpPr/>
            <p:nvPr/>
          </p:nvGrpSpPr>
          <p:grpSpPr>
            <a:xfrm>
              <a:off x="8660751" y="4216009"/>
              <a:ext cx="1598652" cy="261610"/>
              <a:chOff x="8910927" y="1753991"/>
              <a:chExt cx="1598652" cy="261610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3FC1F73E-DCDA-4DF7-8BEB-773EBA6E7C45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A676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EC07681-7DF8-4450-A87A-2246E9E8348D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14157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Pancreatic cancer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CFD8F31-339D-4209-9D15-E7DB0673A302}"/>
                </a:ext>
              </a:extLst>
            </p:cNvPr>
            <p:cNvSpPr txBox="1"/>
            <p:nvPr/>
          </p:nvSpPr>
          <p:spPr>
            <a:xfrm>
              <a:off x="4604052" y="1189771"/>
              <a:ext cx="21522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1069638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DC6D2FB-6075-4C6C-90F6-789DE539D402}"/>
              </a:ext>
            </a:extLst>
          </p:cNvPr>
          <p:cNvSpPr txBox="1"/>
          <p:nvPr/>
        </p:nvSpPr>
        <p:spPr>
          <a:xfrm>
            <a:off x="1996750" y="6102517"/>
            <a:ext cx="737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metabolites that participate in various metabolic pathways when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comparing day 25 to the preterminal timepoint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EB32921-9867-4B44-8605-0504D7B63EC8}"/>
              </a:ext>
            </a:extLst>
          </p:cNvPr>
          <p:cNvGrpSpPr/>
          <p:nvPr/>
        </p:nvGrpSpPr>
        <p:grpSpPr>
          <a:xfrm>
            <a:off x="2140812" y="426129"/>
            <a:ext cx="9505189" cy="5353235"/>
            <a:chOff x="2140812" y="426129"/>
            <a:chExt cx="9505189" cy="535323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D600F7E-E5D3-4103-B8F9-DD0830477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297"/>
            <a:stretch/>
          </p:blipFill>
          <p:spPr>
            <a:xfrm>
              <a:off x="3581400" y="426129"/>
              <a:ext cx="5029200" cy="535323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3098A16-3C29-4898-85C5-D85786636360}"/>
                </a:ext>
              </a:extLst>
            </p:cNvPr>
            <p:cNvSpPr txBox="1"/>
            <p:nvPr/>
          </p:nvSpPr>
          <p:spPr>
            <a:xfrm>
              <a:off x="4090147" y="556426"/>
              <a:ext cx="206730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Glycero-3-phosphocholine</a:t>
              </a:r>
              <a:endParaRPr lang="en-US" sz="1200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8F49DE2-A2C1-43DF-B373-50C48510DA37}"/>
                </a:ext>
              </a:extLst>
            </p:cNvPr>
            <p:cNvSpPr txBox="1"/>
            <p:nvPr/>
          </p:nvSpPr>
          <p:spPr>
            <a:xfrm>
              <a:off x="3233995" y="851402"/>
              <a:ext cx="216771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17alpha-Hydroxypregnenolone</a:t>
              </a:r>
              <a:endParaRPr lang="en-US" sz="10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6BC7E67-1D09-44C5-BF17-D522874EA97B}"/>
                </a:ext>
              </a:extLst>
            </p:cNvPr>
            <p:cNvSpPr txBox="1"/>
            <p:nvPr/>
          </p:nvSpPr>
          <p:spPr>
            <a:xfrm>
              <a:off x="2888476" y="2736780"/>
              <a:ext cx="1098105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PC(20:2/18:0)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27A8BEB-E974-490F-B54F-7E28FB52057C}"/>
                </a:ext>
              </a:extLst>
            </p:cNvPr>
            <p:cNvSpPr txBox="1"/>
            <p:nvPr/>
          </p:nvSpPr>
          <p:spPr>
            <a:xfrm>
              <a:off x="3304865" y="1568852"/>
              <a:ext cx="1098105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PE(22:6/18:2)</a:t>
              </a:r>
            </a:p>
            <a:p>
              <a:endParaRPr lang="en-US" sz="400" b="1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51FEFFF-B4CD-4119-8158-B0D8C7576F1F}"/>
                </a:ext>
              </a:extLst>
            </p:cNvPr>
            <p:cNvSpPr txBox="1"/>
            <p:nvPr/>
          </p:nvSpPr>
          <p:spPr>
            <a:xfrm>
              <a:off x="4387730" y="5157241"/>
              <a:ext cx="1013979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Testosterone</a:t>
              </a:r>
              <a:endParaRPr lang="en-US" sz="100" b="1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B63DA1-835B-4488-BDAC-7967FF77E9E3}"/>
                </a:ext>
              </a:extLst>
            </p:cNvPr>
            <p:cNvSpPr txBox="1"/>
            <p:nvPr/>
          </p:nvSpPr>
          <p:spPr>
            <a:xfrm>
              <a:off x="3012899" y="2147926"/>
              <a:ext cx="113700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5alpha-THDOC</a:t>
              </a:r>
              <a:endParaRPr lang="en-US" sz="100" b="1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17E60CD-C48B-4CBB-A3F6-F6C0A01C6D03}"/>
                </a:ext>
              </a:extLst>
            </p:cNvPr>
            <p:cNvSpPr txBox="1"/>
            <p:nvPr/>
          </p:nvSpPr>
          <p:spPr>
            <a:xfrm>
              <a:off x="2847692" y="3327946"/>
              <a:ext cx="113700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LysoPA</a:t>
              </a:r>
              <a:r>
                <a:rPr lang="en-US" sz="1200" b="1" dirty="0"/>
                <a:t>(18:2)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C59DB3-F762-4E8E-9931-C61802DC1AE7}"/>
                </a:ext>
              </a:extLst>
            </p:cNvPr>
            <p:cNvSpPr txBox="1"/>
            <p:nvPr/>
          </p:nvSpPr>
          <p:spPr>
            <a:xfrm>
              <a:off x="3148798" y="4880242"/>
              <a:ext cx="1745921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17-Hydroxylinolenic acid</a:t>
              </a:r>
              <a:endParaRPr lang="en-US" sz="100" b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F373EAB-76FA-4A76-857A-AC78F6BD24A4}"/>
                </a:ext>
              </a:extLst>
            </p:cNvPr>
            <p:cNvSpPr txBox="1"/>
            <p:nvPr/>
          </p:nvSpPr>
          <p:spPr>
            <a:xfrm>
              <a:off x="3233994" y="4464743"/>
              <a:ext cx="122304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Stearidonic</a:t>
              </a:r>
              <a:r>
                <a:rPr lang="en-US" sz="1200" b="1" dirty="0"/>
                <a:t> acid</a:t>
              </a:r>
              <a:endParaRPr lang="en-US" sz="2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20C75A4-3D81-4488-99A2-DAB457AA56F0}"/>
                </a:ext>
              </a:extLst>
            </p:cNvPr>
            <p:cNvSpPr txBox="1"/>
            <p:nvPr/>
          </p:nvSpPr>
          <p:spPr>
            <a:xfrm>
              <a:off x="3988214" y="1164413"/>
              <a:ext cx="864094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Traumatin</a:t>
              </a:r>
              <a:endParaRPr lang="en-US" sz="100" b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B44F76-B904-419F-8DED-6D189A9AFCE0}"/>
                </a:ext>
              </a:extLst>
            </p:cNvPr>
            <p:cNvSpPr txBox="1"/>
            <p:nvPr/>
          </p:nvSpPr>
          <p:spPr>
            <a:xfrm>
              <a:off x="5660839" y="778998"/>
              <a:ext cx="280796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6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CEF35D4-8518-4E1D-806D-0CC57EB28119}"/>
                </a:ext>
              </a:extLst>
            </p:cNvPr>
            <p:cNvSpPr txBox="1"/>
            <p:nvPr/>
          </p:nvSpPr>
          <p:spPr>
            <a:xfrm>
              <a:off x="2140812" y="3928954"/>
              <a:ext cx="201597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5alpha-Pregnane-3,20-dione</a:t>
              </a:r>
              <a:endParaRPr lang="en-US" sz="1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9CC6E1-9892-42C0-BA24-AC774AFA923E}"/>
                </a:ext>
              </a:extLst>
            </p:cNvPr>
            <p:cNvSpPr txBox="1"/>
            <p:nvPr/>
          </p:nvSpPr>
          <p:spPr>
            <a:xfrm>
              <a:off x="4688040" y="5434240"/>
              <a:ext cx="1321532" cy="2769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Allopregnanolone</a:t>
              </a:r>
              <a:endParaRPr lang="en-US" sz="100" b="1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05B857A-45E2-43A1-987C-FDB8470CA37A}"/>
                </a:ext>
              </a:extLst>
            </p:cNvPr>
            <p:cNvSpPr txBox="1"/>
            <p:nvPr/>
          </p:nvSpPr>
          <p:spPr>
            <a:xfrm>
              <a:off x="5693913" y="5295299"/>
              <a:ext cx="280796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600" dirty="0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2A2581F-1D4B-4D0D-A615-09B254D92E59}"/>
                </a:ext>
              </a:extLst>
            </p:cNvPr>
            <p:cNvGrpSpPr/>
            <p:nvPr/>
          </p:nvGrpSpPr>
          <p:grpSpPr>
            <a:xfrm>
              <a:off x="8660751" y="2602305"/>
              <a:ext cx="2592514" cy="261610"/>
              <a:chOff x="8910927" y="1753991"/>
              <a:chExt cx="2592514" cy="261610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E0BDC4A-20D7-4AED-81DB-D908477C1649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377E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2E2BC3C-2B08-40CB-AA11-93BA1E75708A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40963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Glycerophospholipid metabolism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18EEFB6-4A6D-421D-8677-F70CB0E9A2A3}"/>
                </a:ext>
              </a:extLst>
            </p:cNvPr>
            <p:cNvGrpSpPr/>
            <p:nvPr/>
          </p:nvGrpSpPr>
          <p:grpSpPr>
            <a:xfrm>
              <a:off x="8660751" y="2942277"/>
              <a:ext cx="2985250" cy="261610"/>
              <a:chOff x="8910927" y="1753991"/>
              <a:chExt cx="2985250" cy="261610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77D5446-14B8-4D9C-BF82-D54845BD2AE9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4CAF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0DF87B5-3254-4D47-AF6E-7C60C326744E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8023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Retrograde endocannabinoid signaling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6BF956F-11E7-4853-A11A-B1B14DED9385}"/>
                </a:ext>
              </a:extLst>
            </p:cNvPr>
            <p:cNvGrpSpPr/>
            <p:nvPr/>
          </p:nvGrpSpPr>
          <p:grpSpPr>
            <a:xfrm>
              <a:off x="8660751" y="3282249"/>
              <a:ext cx="2866628" cy="261610"/>
              <a:chOff x="8910927" y="1753991"/>
              <a:chExt cx="2866628" cy="26161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909C2B7-6635-49EA-B157-0571E83997B4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984D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6CAE130-0895-471D-9EF3-F1D93E9AC2C3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68374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Pathogenic Escherichia coli infection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162C485-B2BD-4378-BF49-AEFDE80B1B06}"/>
                </a:ext>
              </a:extLst>
            </p:cNvPr>
            <p:cNvGrpSpPr/>
            <p:nvPr/>
          </p:nvGrpSpPr>
          <p:grpSpPr>
            <a:xfrm>
              <a:off x="8660751" y="3622221"/>
              <a:ext cx="2380918" cy="261610"/>
              <a:chOff x="8910927" y="1753991"/>
              <a:chExt cx="2380918" cy="26161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FD0E606-A7BA-4AE6-B9AC-F6143BD00AB8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FFF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E6E27CA-690D-459D-92EB-CE5EECA9D4A8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1980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Steroid hormone biosynthesis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CBEAA8A-0243-48D3-8232-9000942E5159}"/>
                </a:ext>
              </a:extLst>
            </p:cNvPr>
            <p:cNvGrpSpPr/>
            <p:nvPr/>
          </p:nvGrpSpPr>
          <p:grpSpPr>
            <a:xfrm>
              <a:off x="8660751" y="3962193"/>
              <a:ext cx="2576484" cy="261610"/>
              <a:chOff x="8910927" y="1753991"/>
              <a:chExt cx="2576484" cy="261610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1E858CF-11E6-443A-8486-8855BF9B9166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EDB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10AF944-CE28-4DBC-8A0A-6CC4073ECCDC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239360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>
                    <a:latin typeface="HelveticaNeueforSAS" panose="020B0604020202020204" pitchFamily="34" charset="0"/>
                  </a:rPr>
                  <a:t>Alpha-Linolenic acid metabolism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CF84156-1CF5-4149-A2D2-CCA6272B3BE7}"/>
                </a:ext>
              </a:extLst>
            </p:cNvPr>
            <p:cNvGrpSpPr/>
            <p:nvPr/>
          </p:nvGrpSpPr>
          <p:grpSpPr>
            <a:xfrm>
              <a:off x="8660751" y="4341632"/>
              <a:ext cx="1598652" cy="261610"/>
              <a:chOff x="8910927" y="1753991"/>
              <a:chExt cx="1598652" cy="261610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E7CEE80C-CD25-47C9-8F39-3BC7D75275D1}"/>
                  </a:ext>
                </a:extLst>
              </p:cNvPr>
              <p:cNvSpPr/>
              <p:nvPr/>
            </p:nvSpPr>
            <p:spPr>
              <a:xfrm>
                <a:off x="8910927" y="1793356"/>
                <a:ext cx="182880" cy="182880"/>
              </a:xfrm>
              <a:prstGeom prst="rect">
                <a:avLst/>
              </a:prstGeom>
              <a:solidFill>
                <a:srgbClr val="A676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D883CB1-CFFE-4972-BB29-CA7E1CFBD66C}"/>
                  </a:ext>
                </a:extLst>
              </p:cNvPr>
              <p:cNvSpPr txBox="1"/>
              <p:nvPr/>
            </p:nvSpPr>
            <p:spPr>
              <a:xfrm>
                <a:off x="9093807" y="1753991"/>
                <a:ext cx="14157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b="1" dirty="0">
                    <a:latin typeface="HelveticaNeueforSAS" panose="020B0604020202020204" pitchFamily="34" charset="0"/>
                  </a:rPr>
                  <a:t>Pancreatic cancer</a:t>
                </a:r>
                <a:endParaRPr lang="en-US" sz="1100" b="1" dirty="0">
                  <a:latin typeface="HelveticaNeueforSAS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0802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1794</TotalTime>
  <Words>377</Words>
  <Application>Microsoft Office PowerPoint</Application>
  <PresentationFormat>Widescreen</PresentationFormat>
  <Paragraphs>110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等线</vt:lpstr>
      <vt:lpstr>HelveticaNeueforSAS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ALANA CARPENTER</dc:creator>
  <cp:lastModifiedBy>ALANA CARPENTER</cp:lastModifiedBy>
  <cp:revision>48</cp:revision>
  <dcterms:created xsi:type="dcterms:W3CDTF">2023-11-02T18:02:49Z</dcterms:created>
  <dcterms:modified xsi:type="dcterms:W3CDTF">2023-12-21T16:32:37Z</dcterms:modified>
</cp:coreProperties>
</file>