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73" r:id="rId2"/>
    <p:sldId id="280" r:id="rId3"/>
    <p:sldId id="275" r:id="rId4"/>
    <p:sldId id="281" r:id="rId5"/>
    <p:sldId id="288" r:id="rId6"/>
  </p:sldIdLst>
  <p:sldSz cx="6858000" cy="9144000" type="letter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432FF"/>
    <a:srgbClr val="4372C4"/>
    <a:srgbClr val="4D82E1"/>
    <a:srgbClr val="FF9EA9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9"/>
    <p:restoredTop sz="94643"/>
  </p:normalViewPr>
  <p:slideViewPr>
    <p:cSldViewPr snapToGrid="0" snapToObjects="1">
      <p:cViewPr varScale="1">
        <p:scale>
          <a:sx n="67" d="100"/>
          <a:sy n="67" d="100"/>
        </p:scale>
        <p:origin x="26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63823-669C-8647-A1BB-6D02DB4F6D23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A0D7-5E96-B746-A110-0BB675806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9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0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2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0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3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5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6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73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7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0A869-BF14-C440-9650-E4AFC1D0577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2BF0-A429-AD41-8085-4AF681F74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0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129" y="241628"/>
            <a:ext cx="46826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latin typeface="Arial" charset="0"/>
                <a:ea typeface="Arial" charset="0"/>
                <a:cs typeface="Arial" charset="0"/>
              </a:rPr>
              <a:t>T-test Control and GRMD Biceps </a:t>
            </a:r>
            <a:r>
              <a:rPr lang="en-US" sz="1100" b="1" i="1" dirty="0" err="1" smtClean="0">
                <a:latin typeface="Arial" charset="0"/>
                <a:ea typeface="Arial" charset="0"/>
                <a:cs typeface="Arial" charset="0"/>
              </a:rPr>
              <a:t>femoris</a:t>
            </a:r>
            <a:r>
              <a:rPr lang="en-US" sz="1100" b="1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i="1" dirty="0" err="1">
                <a:latin typeface="Arial" charset="0"/>
                <a:ea typeface="Arial" charset="0"/>
                <a:cs typeface="Arial" charset="0"/>
              </a:rPr>
              <a:t>Heatmap</a:t>
            </a:r>
            <a:r>
              <a:rPr lang="en-US" sz="1100" b="1" i="1" dirty="0">
                <a:latin typeface="Arial" charset="0"/>
                <a:ea typeface="Arial" charset="0"/>
                <a:cs typeface="Arial" charset="0"/>
              </a:rPr>
              <a:t> (All metabolites)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933244"/>
            <a:ext cx="6858000" cy="6868886"/>
            <a:chOff x="0" y="1443761"/>
            <a:chExt cx="6858000" cy="68688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443761"/>
              <a:ext cx="6858000" cy="68580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24266" y="7720977"/>
              <a:ext cx="4986670" cy="591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66936" y="567899"/>
            <a:ext cx="1225144" cy="421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Control 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Biceps </a:t>
            </a:r>
            <a:r>
              <a:rPr lang="en-US" sz="1100" b="1" dirty="0" err="1" smtClean="0">
                <a:latin typeface="Arial" charset="0"/>
                <a:ea typeface="Arial" charset="0"/>
                <a:cs typeface="Arial" charset="0"/>
              </a:rPr>
              <a:t>Femoris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074" y="567899"/>
            <a:ext cx="1225144" cy="421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GRMD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Biceps </a:t>
            </a:r>
            <a:r>
              <a:rPr lang="en-US" sz="1100" b="1" dirty="0" err="1" smtClean="0">
                <a:latin typeface="Arial" charset="0"/>
                <a:ea typeface="Arial" charset="0"/>
                <a:cs typeface="Arial" charset="0"/>
              </a:rPr>
              <a:t>Femoris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869" y="7347518"/>
            <a:ext cx="59159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smtClean="0"/>
              <a:t>Imputed Metabolites (19 total): </a:t>
            </a:r>
            <a:r>
              <a:rPr lang="en-US" sz="1000" dirty="0" smtClean="0"/>
              <a:t>Annotated </a:t>
            </a:r>
            <a:r>
              <a:rPr lang="en-US" sz="1000" dirty="0"/>
              <a:t>As </a:t>
            </a:r>
            <a:r>
              <a:rPr lang="en-US" sz="1000" dirty="0" err="1" smtClean="0"/>
              <a:t>Lactamide</a:t>
            </a:r>
            <a:r>
              <a:rPr lang="en-US" sz="1000" dirty="0" smtClean="0"/>
              <a:t>, Myoinositol-2-Phosphate, 2-Hydroxybutyric Acid, </a:t>
            </a:r>
            <a:r>
              <a:rPr lang="en-US" sz="1000" dirty="0" err="1" smtClean="0"/>
              <a:t>Campesterol</a:t>
            </a:r>
            <a:r>
              <a:rPr lang="en-US" sz="1000" dirty="0" smtClean="0"/>
              <a:t>, Siloxanes, 1,5-Anhydroglucitol, 2-Hydroxyglutaric Acid, Fructose </a:t>
            </a:r>
            <a:r>
              <a:rPr lang="en-US" sz="1000" dirty="0"/>
              <a:t>Or Similar </a:t>
            </a:r>
            <a:r>
              <a:rPr lang="en-US" sz="1000" dirty="0" smtClean="0"/>
              <a:t>Ketohexose, 3-Phosphoglyceric Acid, Adenine, </a:t>
            </a:r>
            <a:r>
              <a:rPr lang="en-US" sz="1000" dirty="0" err="1" smtClean="0"/>
              <a:t>Hypotaurine</a:t>
            </a:r>
            <a:r>
              <a:rPr lang="en-US" sz="1000" dirty="0" smtClean="0"/>
              <a:t>, Siloxanes, </a:t>
            </a:r>
            <a:r>
              <a:rPr lang="en-US" sz="1000" dirty="0" err="1" smtClean="0"/>
              <a:t>Stearamide</a:t>
            </a:r>
            <a:r>
              <a:rPr lang="en-US" sz="1000" dirty="0" smtClean="0"/>
              <a:t>, 2-Hydroxypyridine, 4-Hydroxymandelic Acid, Adenosine-5-Monophosphate, N-</a:t>
            </a:r>
            <a:r>
              <a:rPr lang="en-US" sz="1000" dirty="0" err="1" smtClean="0"/>
              <a:t>Acetylneuraminic</a:t>
            </a:r>
            <a:r>
              <a:rPr lang="en-US" sz="1000" dirty="0" smtClean="0"/>
              <a:t> Acid, Pyrophosphate, Spermidine</a:t>
            </a:r>
            <a:endParaRPr lang="en-US" sz="1000" dirty="0"/>
          </a:p>
          <a:p>
            <a:endParaRPr lang="en-US" sz="1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149804" y="1052830"/>
            <a:ext cx="740398" cy="314325"/>
            <a:chOff x="6117602" y="5489317"/>
            <a:chExt cx="740398" cy="314325"/>
          </a:xfrm>
        </p:grpSpPr>
        <p:sp>
          <p:nvSpPr>
            <p:cNvPr id="16" name="Rectangle 15"/>
            <p:cNvSpPr/>
            <p:nvPr/>
          </p:nvSpPr>
          <p:spPr>
            <a:xfrm>
              <a:off x="6117602" y="5489317"/>
              <a:ext cx="740398" cy="314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149870" y="5528388"/>
              <a:ext cx="574157" cy="236181"/>
              <a:chOff x="6175270" y="5882044"/>
              <a:chExt cx="574157" cy="23618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175270" y="5882044"/>
                <a:ext cx="117580" cy="118706"/>
              </a:xfrm>
              <a:prstGeom prst="rect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175271" y="5999796"/>
                <a:ext cx="117579" cy="118429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321425" y="5885219"/>
                <a:ext cx="42800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Control BF</a:t>
                </a:r>
              </a:p>
              <a:p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GRMD BF</a:t>
                </a:r>
                <a:endParaRPr lang="en-US" sz="7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528375" y="953256"/>
            <a:ext cx="4482841" cy="143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98582" y="994609"/>
            <a:ext cx="1747743" cy="9221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52675" y="994609"/>
            <a:ext cx="2641638" cy="90807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2852" y="8346350"/>
            <a:ext cx="647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Figure A.1. </a:t>
            </a:r>
            <a:r>
              <a:rPr lang="en-US" sz="1200" b="1" dirty="0" err="1">
                <a:latin typeface="Arial" charset="0"/>
                <a:ea typeface="Arial" charset="0"/>
                <a:cs typeface="Arial" charset="0"/>
              </a:rPr>
              <a:t>Heatmap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analysis of all named metabolites from GRMD and control biceps </a:t>
            </a:r>
            <a:r>
              <a:rPr lang="en-US" sz="1200" b="1" dirty="0" err="1" smtClean="0">
                <a:latin typeface="Arial" charset="0"/>
                <a:ea typeface="Arial" charset="0"/>
                <a:cs typeface="Arial" charset="0"/>
              </a:rPr>
              <a:t>femoris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 (BF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) included in the t-test analysis.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N=4 control BF and N=6 GRMD BF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33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6" y="778577"/>
            <a:ext cx="3680165" cy="36801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97" y="778577"/>
            <a:ext cx="3680165" cy="3680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0" y="4375011"/>
            <a:ext cx="3735251" cy="37352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635" y="0"/>
            <a:ext cx="33572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Control vs. GRMD Biceps </a:t>
            </a:r>
            <a:r>
              <a:rPr lang="en-US" b="1" i="1" dirty="0" err="1" smtClean="0"/>
              <a:t>Femoris</a:t>
            </a:r>
            <a:endParaRPr lang="en-US" b="1" i="1" dirty="0" smtClean="0"/>
          </a:p>
          <a:p>
            <a:r>
              <a:rPr lang="en-US" b="1" i="1" dirty="0" smtClean="0"/>
              <a:t>T-test significant</a:t>
            </a:r>
          </a:p>
          <a:p>
            <a:r>
              <a:rPr lang="en-US" b="1" i="1" dirty="0" smtClean="0"/>
              <a:t>Pathway Analysis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24271" y="8201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6952" y="8201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271" y="44234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C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541" y="8060221"/>
            <a:ext cx="65555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Figure A.2. Pathway analysis of GRMD biceps </a:t>
            </a:r>
            <a:r>
              <a:rPr lang="en-US" sz="1200" b="1" dirty="0" err="1">
                <a:latin typeface="Arial" charset="0"/>
                <a:ea typeface="Arial" charset="0"/>
                <a:cs typeface="Arial" charset="0"/>
              </a:rPr>
              <a:t>femoris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t-test significant metabolites.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Metabolic enrichment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BF t-test significant metabolites was analyzed against A. disease-associated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metabolite sets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in urine. B. disease-associated metabolite sets in CSF. C. Location-based metabolite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sets.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Metaboanalyst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analysis of GRMD (N=6) vs. control (N=4) of BF t-test significant metabolites.</a:t>
            </a:r>
          </a:p>
        </p:txBody>
      </p:sp>
    </p:spTree>
    <p:extLst>
      <p:ext uri="{BB962C8B-B14F-4D97-AF65-F5344CB8AC3E}">
        <p14:creationId xmlns:p14="http://schemas.microsoft.com/office/powerpoint/2010/main" val="7617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129" y="136524"/>
            <a:ext cx="39565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latin typeface="Arial" charset="0"/>
                <a:ea typeface="Arial" charset="0"/>
                <a:cs typeface="Arial" charset="0"/>
              </a:rPr>
              <a:t>T-test Control and GRMD </a:t>
            </a:r>
            <a:r>
              <a:rPr lang="en-US" sz="1100" b="1" i="1" dirty="0">
                <a:latin typeface="Arial" charset="0"/>
                <a:ea typeface="Arial" charset="0"/>
                <a:cs typeface="Arial" charset="0"/>
              </a:rPr>
              <a:t>LDE </a:t>
            </a:r>
            <a:r>
              <a:rPr lang="en-US" sz="1100" b="1" i="1" dirty="0" err="1">
                <a:latin typeface="Arial" charset="0"/>
                <a:ea typeface="Arial" charset="0"/>
                <a:cs typeface="Arial" charset="0"/>
              </a:rPr>
              <a:t>Heatmap</a:t>
            </a:r>
            <a:r>
              <a:rPr lang="en-US" sz="1100" b="1" i="1" dirty="0">
                <a:latin typeface="Arial" charset="0"/>
                <a:ea typeface="Arial" charset="0"/>
                <a:cs typeface="Arial" charset="0"/>
              </a:rPr>
              <a:t> (All metabolites)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783285"/>
            <a:ext cx="6858000" cy="6947447"/>
            <a:chOff x="0" y="1143000"/>
            <a:chExt cx="6858000" cy="694744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43000"/>
              <a:ext cx="6858000" cy="6858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67809" y="7763595"/>
              <a:ext cx="4986670" cy="326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86416" y="388207"/>
            <a:ext cx="7248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Control 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LDE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967" y="388207"/>
            <a:ext cx="6158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GRMD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LDE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544" y="7659649"/>
            <a:ext cx="57271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smtClean="0"/>
              <a:t>Imputed Metabolites (14 total): </a:t>
            </a:r>
            <a:r>
              <a:rPr lang="en-US" sz="1000" dirty="0" smtClean="0"/>
              <a:t>Annotated </a:t>
            </a:r>
            <a:r>
              <a:rPr lang="en-US" sz="1000" dirty="0"/>
              <a:t>As </a:t>
            </a:r>
            <a:r>
              <a:rPr lang="en-US" sz="1000" dirty="0" err="1" smtClean="0"/>
              <a:t>Lactamide</a:t>
            </a:r>
            <a:r>
              <a:rPr lang="en-US" sz="1000" dirty="0" smtClean="0"/>
              <a:t>, Myoinositol-2-Phosphate, 2-Hydroxybutyric Acid, </a:t>
            </a:r>
            <a:r>
              <a:rPr lang="en-US" sz="1000" dirty="0" err="1" smtClean="0"/>
              <a:t>Campesterol</a:t>
            </a:r>
            <a:r>
              <a:rPr lang="en-US" sz="1000" dirty="0" smtClean="0"/>
              <a:t>, Siloxanes, 1,5-Anhydroglucitol, 2-Hydroxyglutaric Acid, Fructose </a:t>
            </a:r>
            <a:r>
              <a:rPr lang="en-US" sz="1000" dirty="0"/>
              <a:t>Or Similar </a:t>
            </a:r>
            <a:r>
              <a:rPr lang="en-US" sz="1000" dirty="0" smtClean="0"/>
              <a:t>Ketohexose, 3-Phosphoglyceric Acid, Adenine, </a:t>
            </a:r>
            <a:r>
              <a:rPr lang="en-US" sz="1000" dirty="0" err="1" smtClean="0"/>
              <a:t>Hypotaurine</a:t>
            </a:r>
            <a:r>
              <a:rPr lang="en-US" sz="1000" dirty="0" smtClean="0"/>
              <a:t>, Siloxanes, </a:t>
            </a:r>
            <a:r>
              <a:rPr lang="en-US" sz="1000" dirty="0" err="1" smtClean="0"/>
              <a:t>Stearamide</a:t>
            </a:r>
            <a:r>
              <a:rPr lang="en-US" sz="1000" dirty="0" smtClean="0"/>
              <a:t>, 2-Hydroxypyridine</a:t>
            </a:r>
            <a:endParaRPr lang="en-US" sz="1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6033822" y="898258"/>
            <a:ext cx="740398" cy="314325"/>
            <a:chOff x="6117602" y="5489317"/>
            <a:chExt cx="740398" cy="314325"/>
          </a:xfrm>
        </p:grpSpPr>
        <p:sp>
          <p:nvSpPr>
            <p:cNvPr id="21" name="Rectangle 20"/>
            <p:cNvSpPr/>
            <p:nvPr/>
          </p:nvSpPr>
          <p:spPr>
            <a:xfrm>
              <a:off x="6117602" y="5489317"/>
              <a:ext cx="740398" cy="314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149870" y="5528388"/>
              <a:ext cx="633468" cy="236181"/>
              <a:chOff x="6175270" y="5882044"/>
              <a:chExt cx="633468" cy="236181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175270" y="5882044"/>
                <a:ext cx="117580" cy="118706"/>
              </a:xfrm>
              <a:prstGeom prst="rect">
                <a:avLst/>
              </a:prstGeom>
              <a:solidFill>
                <a:srgbClr val="0432FF"/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75271" y="5999796"/>
                <a:ext cx="117579" cy="11842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321425" y="5885219"/>
                <a:ext cx="48731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Control LDE</a:t>
                </a:r>
              </a:p>
              <a:p>
                <a:r>
                  <a:rPr lang="en-US" sz="700" dirty="0" smtClean="0">
                    <a:latin typeface="Arial" charset="0"/>
                    <a:ea typeface="Arial" charset="0"/>
                    <a:cs typeface="Arial" charset="0"/>
                  </a:rPr>
                  <a:t>GRMD LDE</a:t>
                </a:r>
                <a:endParaRPr lang="en-US" sz="7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430394" y="815066"/>
            <a:ext cx="4431665" cy="143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98011" y="839375"/>
            <a:ext cx="1693814" cy="92212"/>
          </a:xfrm>
          <a:prstGeom prst="rect">
            <a:avLst/>
          </a:prstGeom>
          <a:solidFill>
            <a:srgbClr val="0432FF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296663" y="839375"/>
            <a:ext cx="2550006" cy="928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62372" y="8369711"/>
            <a:ext cx="6361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Figure A.3. </a:t>
            </a:r>
            <a:r>
              <a:rPr lang="en-US" sz="1200" b="1" dirty="0" err="1">
                <a:latin typeface="Arial" charset="0"/>
                <a:ea typeface="Arial" charset="0"/>
                <a:cs typeface="Arial" charset="0"/>
              </a:rPr>
              <a:t>Heatmap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analysis of all named metabolites from GRMD and control long 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digital extensor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(LDE) muscle included in the t-test analysis.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N=4 control LDE and N=6 GRMD LDE.</a:t>
            </a:r>
          </a:p>
        </p:txBody>
      </p:sp>
    </p:spTree>
    <p:extLst>
      <p:ext uri="{BB962C8B-B14F-4D97-AF65-F5344CB8AC3E}">
        <p14:creationId xmlns:p14="http://schemas.microsoft.com/office/powerpoint/2010/main" val="4940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129" y="144606"/>
            <a:ext cx="46025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latin typeface="Arial" charset="0"/>
                <a:ea typeface="Arial" charset="0"/>
                <a:cs typeface="Arial" charset="0"/>
              </a:rPr>
              <a:t>ANOVA Control and GRMD BF and LDE </a:t>
            </a:r>
            <a:r>
              <a:rPr lang="en-US" sz="1100" b="1" i="1" dirty="0" err="1" smtClean="0">
                <a:latin typeface="Arial" charset="0"/>
                <a:ea typeface="Arial" charset="0"/>
                <a:cs typeface="Arial" charset="0"/>
              </a:rPr>
              <a:t>Heatmap</a:t>
            </a:r>
            <a:r>
              <a:rPr lang="en-US" sz="1100" b="1" i="1" dirty="0" smtClean="0">
                <a:latin typeface="Arial" charset="0"/>
                <a:ea typeface="Arial" charset="0"/>
                <a:cs typeface="Arial" charset="0"/>
              </a:rPr>
              <a:t> (All metabolites)</a:t>
            </a:r>
            <a:endParaRPr lang="en-US" sz="1100" b="1" i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" y="873265"/>
            <a:ext cx="7567961" cy="7422096"/>
            <a:chOff x="0" y="1143000"/>
            <a:chExt cx="6858000" cy="694744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43000"/>
              <a:ext cx="6858000" cy="6858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67809" y="7763595"/>
              <a:ext cx="4986670" cy="326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556720" y="7813"/>
            <a:ext cx="646150" cy="631928"/>
            <a:chOff x="5545431" y="1644095"/>
            <a:chExt cx="646150" cy="631928"/>
          </a:xfrm>
        </p:grpSpPr>
        <p:sp>
          <p:nvSpPr>
            <p:cNvPr id="23" name="Rectangle 22"/>
            <p:cNvSpPr/>
            <p:nvPr/>
          </p:nvSpPr>
          <p:spPr>
            <a:xfrm>
              <a:off x="5545431" y="1777348"/>
              <a:ext cx="117580" cy="118706"/>
            </a:xfrm>
            <a:prstGeom prst="rect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45432" y="1895100"/>
              <a:ext cx="117579" cy="118429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04268" y="1776558"/>
              <a:ext cx="428002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700" dirty="0" smtClean="0">
                  <a:latin typeface="Arial" charset="0"/>
                  <a:ea typeface="Arial" charset="0"/>
                  <a:cs typeface="Arial" charset="0"/>
                </a:rPr>
                <a:t>Control BF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545431" y="2019263"/>
              <a:ext cx="117580" cy="118706"/>
            </a:xfrm>
            <a:prstGeom prst="rect">
              <a:avLst/>
            </a:prstGeom>
            <a:solidFill>
              <a:srgbClr val="0432FF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545432" y="2137015"/>
              <a:ext cx="117579" cy="1184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04268" y="1905014"/>
              <a:ext cx="413575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700" dirty="0" smtClean="0">
                  <a:latin typeface="Arial" charset="0"/>
                  <a:ea typeface="Arial" charset="0"/>
                  <a:cs typeface="Arial" charset="0"/>
                </a:rPr>
                <a:t>GRMD BF</a:t>
              </a:r>
              <a:endParaRPr lang="en-US" sz="7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04268" y="2039845"/>
              <a:ext cx="487313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700" dirty="0" smtClean="0">
                  <a:latin typeface="Arial" charset="0"/>
                  <a:ea typeface="Arial" charset="0"/>
                  <a:cs typeface="Arial" charset="0"/>
                </a:rPr>
                <a:t>Control LDE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04268" y="2168301"/>
              <a:ext cx="472886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700" dirty="0" smtClean="0">
                  <a:latin typeface="Arial" charset="0"/>
                  <a:ea typeface="Arial" charset="0"/>
                  <a:cs typeface="Arial" charset="0"/>
                </a:rPr>
                <a:t>GRMD LDE</a:t>
              </a:r>
              <a:endParaRPr lang="en-US" sz="7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45431" y="1644095"/>
              <a:ext cx="203582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700" dirty="0" smtClean="0">
                  <a:latin typeface="Arial" charset="0"/>
                  <a:ea typeface="Arial" charset="0"/>
                  <a:cs typeface="Arial" charset="0"/>
                </a:rPr>
                <a:t>class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>
            <a:off x="6660995" y="915181"/>
            <a:ext cx="884663" cy="63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18905" y="896843"/>
            <a:ext cx="4744347" cy="151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65629" y="950055"/>
            <a:ext cx="932110" cy="8482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597586" y="950055"/>
            <a:ext cx="1407832" cy="84129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003550" y="950055"/>
            <a:ext cx="933451" cy="84049"/>
          </a:xfrm>
          <a:prstGeom prst="rect">
            <a:avLst/>
          </a:prstGeom>
          <a:solidFill>
            <a:srgbClr val="0432FF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937001" y="950054"/>
            <a:ext cx="1411380" cy="837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3029" y="489001"/>
            <a:ext cx="7248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Control 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LDE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7300" y="489001"/>
            <a:ext cx="6158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GRMD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LDE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87933" y="404362"/>
            <a:ext cx="77136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Control 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Biceps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dirty="0" err="1" smtClean="0">
                <a:latin typeface="Arial" charset="0"/>
                <a:ea typeface="Arial" charset="0"/>
                <a:cs typeface="Arial" charset="0"/>
              </a:rPr>
              <a:t>Femoris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29109" y="493786"/>
            <a:ext cx="1225144" cy="421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GRMD</a:t>
            </a:r>
          </a:p>
          <a:p>
            <a:pPr algn="ctr"/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Biceps </a:t>
            </a:r>
            <a:r>
              <a:rPr lang="en-US" sz="1100" b="1" dirty="0" err="1" smtClean="0">
                <a:latin typeface="Arial" charset="0"/>
                <a:ea typeface="Arial" charset="0"/>
                <a:cs typeface="Arial" charset="0"/>
              </a:rPr>
              <a:t>Femoris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337" y="8216622"/>
            <a:ext cx="675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Figure A.4. </a:t>
            </a:r>
            <a:r>
              <a:rPr lang="en-US" sz="1200" b="1" dirty="0" err="1">
                <a:latin typeface="Arial" charset="0"/>
                <a:ea typeface="Arial" charset="0"/>
                <a:cs typeface="Arial" charset="0"/>
              </a:rPr>
              <a:t>Heatmap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analysis of all named metabolites from GRMD and control long 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digital extensor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(LDE) and biceps </a:t>
            </a:r>
            <a:r>
              <a:rPr lang="en-US" sz="1200" b="1" dirty="0" err="1">
                <a:latin typeface="Arial" charset="0"/>
                <a:ea typeface="Arial" charset="0"/>
                <a:cs typeface="Arial" charset="0"/>
              </a:rPr>
              <a:t>femoris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(BF) muscle included in the One-Way ANOVA analysis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N=4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control LDE and N=6 GRMD LDE.</a:t>
            </a:r>
          </a:p>
        </p:txBody>
      </p:sp>
    </p:spTree>
    <p:extLst>
      <p:ext uri="{BB962C8B-B14F-4D97-AF65-F5344CB8AC3E}">
        <p14:creationId xmlns:p14="http://schemas.microsoft.com/office/powerpoint/2010/main" val="62942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7899308"/>
            <a:ext cx="6916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5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. Untargeted metabolomics analysis of golden retriever muscular dystrophy (</a:t>
            </a:r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GRMD) biceps </a:t>
            </a:r>
            <a:r>
              <a:rPr lang="en-US" sz="1200" b="1" dirty="0" err="1">
                <a:latin typeface="Arial" charset="0"/>
                <a:ea typeface="Arial" charset="0"/>
                <a:cs typeface="Arial" charset="0"/>
              </a:rPr>
              <a:t>femoris</a:t>
            </a:r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(BF) and long digital extensor (LDE) muscle.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Supervised clustering of GRMD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BF metabolites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using Partial least squares discriminant analysis (PLS-DA) on data analyzed in the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One-Way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ANOVA. N=4 control LDE and N=6 GRMD LDE.</a:t>
            </a:r>
          </a:p>
        </p:txBody>
      </p:sp>
    </p:spTree>
    <p:extLst>
      <p:ext uri="{BB962C8B-B14F-4D97-AF65-F5344CB8AC3E}">
        <p14:creationId xmlns:p14="http://schemas.microsoft.com/office/powerpoint/2010/main" val="130594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4119</TotalTime>
  <Words>407</Words>
  <Application>Microsoft Office PowerPoint</Application>
  <PresentationFormat>Letter Paper (8.5x11 in)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Monte Willis</dc:creator>
  <cp:lastModifiedBy>MDPI</cp:lastModifiedBy>
  <cp:revision>485</cp:revision>
  <cp:lastPrinted>2016-03-28T01:12:25Z</cp:lastPrinted>
  <dcterms:created xsi:type="dcterms:W3CDTF">2016-03-08T20:54:08Z</dcterms:created>
  <dcterms:modified xsi:type="dcterms:W3CDTF">2017-07-29T02:57:32Z</dcterms:modified>
</cp:coreProperties>
</file>