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7" r:id="rId2"/>
    <p:sldId id="290" r:id="rId3"/>
    <p:sldId id="296" r:id="rId4"/>
    <p:sldId id="293" r:id="rId5"/>
    <p:sldId id="294" r:id="rId6"/>
  </p:sldIdLst>
  <p:sldSz cx="6858000" cy="9906000" type="A4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8" userDrawn="1">
          <p15:clr>
            <a:srgbClr val="A4A3A4"/>
          </p15:clr>
        </p15:guide>
        <p15:guide id="2" pos="13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8" autoAdjust="0"/>
    <p:restoredTop sz="96242" autoAdjust="0"/>
  </p:normalViewPr>
  <p:slideViewPr>
    <p:cSldViewPr snapToGrid="0">
      <p:cViewPr varScale="1">
        <p:scale>
          <a:sx n="103" d="100"/>
          <a:sy n="103" d="100"/>
        </p:scale>
        <p:origin x="4572" y="126"/>
      </p:cViewPr>
      <p:guideLst>
        <p:guide orient="horz" pos="3528"/>
        <p:guide pos="135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DFC08-89CA-48DB-8333-5ECD710BF20F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A70A1-5439-4E88-B232-A8339FB47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3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A70A1-5439-4E88-B232-A8339FB47D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14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A70A1-5439-4E88-B232-A8339FB47D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A70A1-5439-4E88-B232-A8339FB47D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32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A70A1-5439-4E88-B232-A8339FB47D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11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A70A1-5439-4E88-B232-A8339FB47D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9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A589-3BC1-4360-84E7-140C8C7F416F}" type="datetime1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4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2AAE-A7CC-4945-93D9-9EE370C09EC4}" type="datetime1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41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C52E-7847-431C-B2FA-C62BC1CD8F83}" type="datetime1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2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220-0961-45D9-955B-182AD8CC4FFC}" type="datetime1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57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01C3-2132-47CB-AA7C-578B65E5388C}" type="datetime1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21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331C-38E6-48DC-87A5-2CD17002F185}" type="datetime1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6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2F62E-D0C4-4834-82A7-DDFFD2E02B40}" type="datetime1">
              <a:rPr lang="en-US" smtClean="0"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4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1654-5800-47CC-94AE-66AB141E4C53}" type="datetime1">
              <a:rPr lang="en-US" smtClean="0"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4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A659B-6DFD-4196-9511-D8C03A86EC2B}" type="datetime1">
              <a:rPr lang="en-US" smtClean="0"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22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315C-7761-4848-9623-DB38C2D89CF0}" type="datetime1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3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66C85-3487-46FB-967E-92D77CDA91C8}" type="datetime1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7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28AB3-340C-444F-A379-DEEEBD9D0305}" type="datetime1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8CB84-78A8-457C-BB7A-0C654DCEE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2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5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332407"/>
              </p:ext>
            </p:extLst>
          </p:nvPr>
        </p:nvGraphicFramePr>
        <p:xfrm>
          <a:off x="633413" y="447675"/>
          <a:ext cx="5707062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Prism 8" r:id="rId5" imgW="7051097" imgH="2404388" progId="Prism8.Document">
                  <p:embed/>
                </p:oleObj>
              </mc:Choice>
              <mc:Fallback>
                <p:oleObj name="Prism 8" r:id="rId5" imgW="7051097" imgH="240438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3413" y="447675"/>
                        <a:ext cx="5707062" cy="194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7" name="テキスト ボックス 126"/>
          <p:cNvSpPr txBox="1"/>
          <p:nvPr/>
        </p:nvSpPr>
        <p:spPr>
          <a:xfrm>
            <a:off x="220833" y="2318184"/>
            <a:ext cx="62382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</a:t>
            </a:r>
            <a:r>
              <a:rPr lang="en-US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lipid abundance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cholesterol ester in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EV, HDL, and LDL/VLDL fractions in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validation sample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Differences in absolute lipid abundance per microgram protein among EVs, HDL, and LDL/VLDL isolated from plasma or serum (n =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group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examined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one-way ANOVA followed by Tukey’s test. Solid line in each group indicates mean total lipid abundance. ****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0.0001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en-US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0.001.</a:t>
            </a:r>
            <a:r>
              <a:rPr lang="en-US" sz="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0.05.</a:t>
            </a:r>
            <a:endParaRPr 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543450" y="221358"/>
            <a:ext cx="824503" cy="178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 samples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717471" y="221358"/>
            <a:ext cx="860763" cy="178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Plasma samples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直線コネクタ 102"/>
          <p:cNvCxnSpPr/>
          <p:nvPr/>
        </p:nvCxnSpPr>
        <p:spPr>
          <a:xfrm>
            <a:off x="1562641" y="670001"/>
            <a:ext cx="5527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/>
          <p:cNvSpPr txBox="1"/>
          <p:nvPr/>
        </p:nvSpPr>
        <p:spPr>
          <a:xfrm>
            <a:off x="1662569" y="525181"/>
            <a:ext cx="352909" cy="184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cxnSp>
        <p:nvCxnSpPr>
          <p:cNvPr id="101" name="直線コネクタ 100"/>
          <p:cNvCxnSpPr/>
          <p:nvPr/>
        </p:nvCxnSpPr>
        <p:spPr>
          <a:xfrm>
            <a:off x="1562099" y="670066"/>
            <a:ext cx="0" cy="682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2115030" y="668730"/>
            <a:ext cx="0" cy="156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 flipH="1">
            <a:off x="2228204" y="674540"/>
            <a:ext cx="489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 flipH="1">
            <a:off x="2214808" y="529720"/>
            <a:ext cx="51648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 = 0.056</a:t>
            </a:r>
            <a:endParaRPr lang="en-US"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直線コネクタ 95"/>
          <p:cNvCxnSpPr/>
          <p:nvPr/>
        </p:nvCxnSpPr>
        <p:spPr>
          <a:xfrm flipH="1">
            <a:off x="2718373" y="674604"/>
            <a:ext cx="0" cy="165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 flipH="1">
            <a:off x="2228539" y="673269"/>
            <a:ext cx="0" cy="156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>
            <a:off x="1451246" y="529797"/>
            <a:ext cx="1393554" cy="829335"/>
            <a:chOff x="1714499" y="3373830"/>
            <a:chExt cx="553309" cy="829335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1715041" y="3375101"/>
              <a:ext cx="5527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1714499" y="3375165"/>
              <a:ext cx="0" cy="82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2267430" y="3373830"/>
              <a:ext cx="0" cy="32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直線コネクタ 47"/>
          <p:cNvCxnSpPr/>
          <p:nvPr/>
        </p:nvCxnSpPr>
        <p:spPr>
          <a:xfrm>
            <a:off x="4357349" y="670001"/>
            <a:ext cx="5527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4514948" y="525181"/>
            <a:ext cx="2375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4356807" y="670066"/>
            <a:ext cx="0" cy="682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4909738" y="668730"/>
            <a:ext cx="0" cy="156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H="1">
            <a:off x="5022912" y="674540"/>
            <a:ext cx="489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 flipH="1">
            <a:off x="5114196" y="529720"/>
            <a:ext cx="307124" cy="184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cxnSp>
        <p:nvCxnSpPr>
          <p:cNvPr id="54" name="直線コネクタ 53"/>
          <p:cNvCxnSpPr/>
          <p:nvPr/>
        </p:nvCxnSpPr>
        <p:spPr>
          <a:xfrm flipH="1">
            <a:off x="5513081" y="674604"/>
            <a:ext cx="0" cy="165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flipH="1">
            <a:off x="5023247" y="673269"/>
            <a:ext cx="0" cy="156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グループ化 55"/>
          <p:cNvGrpSpPr/>
          <p:nvPr/>
        </p:nvGrpSpPr>
        <p:grpSpPr>
          <a:xfrm>
            <a:off x="4245954" y="529797"/>
            <a:ext cx="1393554" cy="829335"/>
            <a:chOff x="1714499" y="3373830"/>
            <a:chExt cx="553309" cy="829335"/>
          </a:xfrm>
        </p:grpSpPr>
        <p:cxnSp>
          <p:nvCxnSpPr>
            <p:cNvPr id="57" name="直線コネクタ 56"/>
            <p:cNvCxnSpPr/>
            <p:nvPr/>
          </p:nvCxnSpPr>
          <p:spPr>
            <a:xfrm>
              <a:off x="1715041" y="3375101"/>
              <a:ext cx="5527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>
              <a:off x="1714499" y="3375165"/>
              <a:ext cx="0" cy="82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2267430" y="3373830"/>
              <a:ext cx="0" cy="32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テキスト ボックス 59"/>
          <p:cNvSpPr txBox="1"/>
          <p:nvPr/>
        </p:nvSpPr>
        <p:spPr>
          <a:xfrm>
            <a:off x="1972862" y="385390"/>
            <a:ext cx="352909" cy="184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779246" y="385390"/>
            <a:ext cx="352909" cy="184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</a:p>
        </p:txBody>
      </p:sp>
    </p:spTree>
    <p:extLst>
      <p:ext uri="{BB962C8B-B14F-4D97-AF65-F5344CB8AC3E}">
        <p14:creationId xmlns:p14="http://schemas.microsoft.com/office/powerpoint/2010/main" val="868370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/>
          <p:cNvSpPr txBox="1"/>
          <p:nvPr/>
        </p:nvSpPr>
        <p:spPr>
          <a:xfrm>
            <a:off x="1563665" y="15215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220833" y="5010584"/>
            <a:ext cx="6238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</a:t>
            </a:r>
            <a:r>
              <a:rPr lang="en-US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lipid abundance in EV, HDL, and LDL/VLDL fractions in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 sample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(A)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Lipid profiles of EVs, HDL, and LDL/VLDL obtained from human plasma or serum (n = 5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group) analyzed by PCA. Analysis was performed using absolute lipid abundance (area IS</a:t>
            </a:r>
            <a:r>
              <a:rPr lang="en-US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μg</a:t>
            </a:r>
            <a:r>
              <a:rPr lang="en-US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protein). Goodness-of-fit parameters R2X and Q2 were 0.911 and 0.892, respectively.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Differences in absolute lipid abundance per microgram protein among EVs, HDL, and LDL/VLDL isolated from plasma or serum (n = 5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group) examined by one-way ANOVA followed by Tukey’s test. Solid line in each group indicates mean total lipid abundance. ****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0.0001.</a:t>
            </a:r>
            <a:endParaRPr 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9" name="テキスト ボックス 258"/>
          <p:cNvSpPr txBox="1"/>
          <p:nvPr/>
        </p:nvSpPr>
        <p:spPr>
          <a:xfrm>
            <a:off x="632418" y="28005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471658" y="216661"/>
            <a:ext cx="21178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PCA of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ooled specimens (test sample)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866597" y="435782"/>
            <a:ext cx="3124806" cy="2385350"/>
            <a:chOff x="1211258" y="728390"/>
            <a:chExt cx="3124806" cy="2385350"/>
          </a:xfrm>
        </p:grpSpPr>
        <p:pic>
          <p:nvPicPr>
            <p:cNvPr id="63" name="図 62"/>
            <p:cNvPicPr>
              <a:picLocks noChangeAspect="1"/>
            </p:cNvPicPr>
            <p:nvPr/>
          </p:nvPicPr>
          <p:blipFill rotWithShape="1">
            <a:blip r:embed="rId5"/>
            <a:srcRect l="1767" t="3412" r="18554" b="2026"/>
            <a:stretch/>
          </p:blipFill>
          <p:spPr>
            <a:xfrm>
              <a:off x="1211258" y="728390"/>
              <a:ext cx="3124806" cy="2385350"/>
            </a:xfrm>
            <a:prstGeom prst="rect">
              <a:avLst/>
            </a:prstGeom>
          </p:spPr>
        </p:pic>
        <p:grpSp>
          <p:nvGrpSpPr>
            <p:cNvPr id="67" name="グループ化 66"/>
            <p:cNvGrpSpPr/>
            <p:nvPr/>
          </p:nvGrpSpPr>
          <p:grpSpPr>
            <a:xfrm>
              <a:off x="1509505" y="770879"/>
              <a:ext cx="871745" cy="930921"/>
              <a:chOff x="2847087" y="1359128"/>
              <a:chExt cx="556691" cy="598070"/>
            </a:xfrm>
          </p:grpSpPr>
          <p:pic>
            <p:nvPicPr>
              <p:cNvPr id="68" name="図 67"/>
              <p:cNvPicPr>
                <a:picLocks noChangeAspect="1"/>
              </p:cNvPicPr>
              <p:nvPr/>
            </p:nvPicPr>
            <p:blipFill rotWithShape="1">
              <a:blip r:embed="rId5"/>
              <a:srcRect l="82105" t="2822" r="15233" b="69401"/>
              <a:stretch/>
            </p:blipFill>
            <p:spPr>
              <a:xfrm>
                <a:off x="2847087" y="1385720"/>
                <a:ext cx="83342" cy="559594"/>
              </a:xfrm>
              <a:prstGeom prst="rect">
                <a:avLst/>
              </a:prstGeom>
            </p:spPr>
          </p:pic>
          <p:grpSp>
            <p:nvGrpSpPr>
              <p:cNvPr id="69" name="グループ化 68"/>
              <p:cNvGrpSpPr/>
              <p:nvPr/>
            </p:nvGrpSpPr>
            <p:grpSpPr>
              <a:xfrm>
                <a:off x="2890116" y="1359128"/>
                <a:ext cx="513662" cy="598070"/>
                <a:chOff x="2750418" y="1220153"/>
                <a:chExt cx="513662" cy="598070"/>
              </a:xfrm>
            </p:grpSpPr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2750418" y="1220153"/>
                  <a:ext cx="377515" cy="111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 EVs</a:t>
                  </a:r>
                </a:p>
              </p:txBody>
            </p:sp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2750418" y="1316870"/>
                  <a:ext cx="385295" cy="111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 HDL</a:t>
                  </a:r>
                </a:p>
              </p:txBody>
            </p:sp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2750418" y="1415497"/>
                  <a:ext cx="513662" cy="111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Plasma LDL/VLDL</a:t>
                  </a:r>
                </a:p>
              </p:txBody>
            </p:sp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2750418" y="1511033"/>
                  <a:ext cx="359038" cy="111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Serum EVs</a:t>
                  </a:r>
                </a:p>
              </p:txBody>
            </p:sp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2750418" y="1607750"/>
                  <a:ext cx="366818" cy="111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Serum HDL</a:t>
                  </a:r>
                </a:p>
              </p:txBody>
            </p:sp>
            <p:sp>
              <p:nvSpPr>
                <p:cNvPr id="75" name="テキスト ボックス 74"/>
                <p:cNvSpPr txBox="1"/>
                <p:nvPr/>
              </p:nvSpPr>
              <p:spPr>
                <a:xfrm>
                  <a:off x="2750418" y="1706377"/>
                  <a:ext cx="495184" cy="1118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Serum LDL/VLDL</a:t>
                  </a:r>
                </a:p>
              </p:txBody>
            </p:sp>
          </p:grpSp>
        </p:grpSp>
      </p:grpSp>
      <p:sp>
        <p:nvSpPr>
          <p:cNvPr id="76" name="テキスト ボックス 75"/>
          <p:cNvSpPr txBox="1"/>
          <p:nvPr/>
        </p:nvSpPr>
        <p:spPr>
          <a:xfrm>
            <a:off x="4562502" y="2880467"/>
            <a:ext cx="824503" cy="178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 samples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8" name="オブジェクト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634612"/>
              </p:ext>
            </p:extLst>
          </p:nvPr>
        </p:nvGraphicFramePr>
        <p:xfrm>
          <a:off x="821813" y="2979312"/>
          <a:ext cx="2806475" cy="1738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8" name="Prism 8" r:id="rId6" imgW="3852732" imgH="2441124" progId="Prism8.Document">
                  <p:embed/>
                </p:oleObj>
              </mc:Choice>
              <mc:Fallback>
                <p:oleObj name="Prism 8" r:id="rId6" imgW="3852732" imgH="244112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1813" y="2979312"/>
                        <a:ext cx="2806475" cy="1738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テキスト ボックス 78"/>
          <p:cNvSpPr txBox="1"/>
          <p:nvPr/>
        </p:nvSpPr>
        <p:spPr>
          <a:xfrm>
            <a:off x="1876953" y="2880467"/>
            <a:ext cx="860763" cy="178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Plasma samples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646529" y="3027080"/>
            <a:ext cx="621280" cy="1077561"/>
            <a:chOff x="1486509" y="3494948"/>
            <a:chExt cx="621280" cy="1077561"/>
          </a:xfrm>
        </p:grpSpPr>
        <p:cxnSp>
          <p:nvCxnSpPr>
            <p:cNvPr id="103" name="直線コネクタ 102"/>
            <p:cNvCxnSpPr/>
            <p:nvPr/>
          </p:nvCxnSpPr>
          <p:spPr>
            <a:xfrm>
              <a:off x="1487118" y="3633091"/>
              <a:ext cx="6206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テキスト ボックス 103"/>
            <p:cNvSpPr txBox="1"/>
            <p:nvPr/>
          </p:nvSpPr>
          <p:spPr>
            <a:xfrm>
              <a:off x="1599321" y="3494948"/>
              <a:ext cx="3962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101" name="直線コネクタ 100"/>
            <p:cNvCxnSpPr/>
            <p:nvPr/>
          </p:nvCxnSpPr>
          <p:spPr>
            <a:xfrm>
              <a:off x="1486509" y="3633180"/>
              <a:ext cx="0" cy="9393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>
            <a:xfrm>
              <a:off x="2107365" y="3631341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2380604" y="3031620"/>
            <a:ext cx="632432" cy="365814"/>
            <a:chOff x="2197724" y="3362328"/>
            <a:chExt cx="632432" cy="365814"/>
          </a:xfrm>
        </p:grpSpPr>
        <p:cxnSp>
          <p:nvCxnSpPr>
            <p:cNvPr id="98" name="直線コネクタ 97"/>
            <p:cNvCxnSpPr/>
            <p:nvPr/>
          </p:nvCxnSpPr>
          <p:spPr>
            <a:xfrm flipH="1">
              <a:off x="2197724" y="3500471"/>
              <a:ext cx="6318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テキスト ボックス 98"/>
            <p:cNvSpPr txBox="1"/>
            <p:nvPr/>
          </p:nvSpPr>
          <p:spPr>
            <a:xfrm flipH="1">
              <a:off x="2315501" y="3362328"/>
              <a:ext cx="3962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96" name="直線コネクタ 95"/>
            <p:cNvCxnSpPr/>
            <p:nvPr/>
          </p:nvCxnSpPr>
          <p:spPr>
            <a:xfrm flipH="1">
              <a:off x="2830156" y="3500559"/>
              <a:ext cx="0" cy="2275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 flipH="1">
              <a:off x="2198156" y="3498721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2" name="オブジェクト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784827"/>
              </p:ext>
            </p:extLst>
          </p:nvPr>
        </p:nvGraphicFramePr>
        <p:xfrm>
          <a:off x="3488792" y="2979312"/>
          <a:ext cx="2806475" cy="1738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9" name="Prism 8" r:id="rId8" imgW="3852732" imgH="2441124" progId="Prism8.Document">
                  <p:embed/>
                </p:oleObj>
              </mc:Choice>
              <mc:Fallback>
                <p:oleObj name="Prism 8" r:id="rId8" imgW="3852732" imgH="244112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88792" y="2979312"/>
                        <a:ext cx="2806475" cy="1738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グループ化 5"/>
          <p:cNvGrpSpPr/>
          <p:nvPr/>
        </p:nvGrpSpPr>
        <p:grpSpPr>
          <a:xfrm>
            <a:off x="4313950" y="3029236"/>
            <a:ext cx="621279" cy="951028"/>
            <a:chOff x="4153930" y="3504724"/>
            <a:chExt cx="621279" cy="951028"/>
          </a:xfrm>
        </p:grpSpPr>
        <p:cxnSp>
          <p:nvCxnSpPr>
            <p:cNvPr id="93" name="直線コネクタ 92"/>
            <p:cNvCxnSpPr/>
            <p:nvPr/>
          </p:nvCxnSpPr>
          <p:spPr>
            <a:xfrm>
              <a:off x="4154538" y="3642867"/>
              <a:ext cx="6206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テキスト ボックス 93"/>
            <p:cNvSpPr txBox="1"/>
            <p:nvPr/>
          </p:nvSpPr>
          <p:spPr>
            <a:xfrm>
              <a:off x="4266742" y="3504724"/>
              <a:ext cx="3962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91" name="直線コネクタ 90"/>
            <p:cNvCxnSpPr/>
            <p:nvPr/>
          </p:nvCxnSpPr>
          <p:spPr>
            <a:xfrm>
              <a:off x="4153930" y="3642956"/>
              <a:ext cx="0" cy="8127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>
              <a:off x="4774786" y="3641116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/>
          <p:cNvGrpSpPr/>
          <p:nvPr/>
        </p:nvGrpSpPr>
        <p:grpSpPr>
          <a:xfrm>
            <a:off x="5017545" y="3026156"/>
            <a:ext cx="632432" cy="365814"/>
            <a:chOff x="4865145" y="3372104"/>
            <a:chExt cx="632432" cy="365814"/>
          </a:xfrm>
        </p:grpSpPr>
        <p:cxnSp>
          <p:nvCxnSpPr>
            <p:cNvPr id="88" name="直線コネクタ 87"/>
            <p:cNvCxnSpPr/>
            <p:nvPr/>
          </p:nvCxnSpPr>
          <p:spPr>
            <a:xfrm flipH="1">
              <a:off x="4865145" y="3510247"/>
              <a:ext cx="6318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テキスト ボックス 88"/>
            <p:cNvSpPr txBox="1"/>
            <p:nvPr/>
          </p:nvSpPr>
          <p:spPr>
            <a:xfrm flipH="1">
              <a:off x="4982922" y="3372104"/>
              <a:ext cx="3962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i="1" dirty="0">
                  <a:latin typeface="Arial" panose="020B0604020202020204" pitchFamily="34" charset="0"/>
                  <a:cs typeface="Arial" panose="020B0604020202020204" pitchFamily="34" charset="0"/>
                </a:rPr>
                <a:t>****</a:t>
              </a:r>
            </a:p>
          </p:txBody>
        </p:sp>
        <p:cxnSp>
          <p:nvCxnSpPr>
            <p:cNvPr id="86" name="直線コネクタ 85"/>
            <p:cNvCxnSpPr/>
            <p:nvPr/>
          </p:nvCxnSpPr>
          <p:spPr>
            <a:xfrm flipH="1">
              <a:off x="5497577" y="3510335"/>
              <a:ext cx="0" cy="2275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 flipH="1">
              <a:off x="4865577" y="3508497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4209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テキスト ボックス 126"/>
          <p:cNvSpPr txBox="1"/>
          <p:nvPr/>
        </p:nvSpPr>
        <p:spPr>
          <a:xfrm>
            <a:off x="367772" y="6856775"/>
            <a:ext cx="6238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3. </a:t>
            </a:r>
            <a:r>
              <a:rPr lang="en-US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relative concentration (mol%) of lipid </a:t>
            </a:r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classes </a:t>
            </a:r>
            <a:r>
              <a:rPr lang="en-US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serum EV</a:t>
            </a:r>
            <a:r>
              <a:rPr lang="en-US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HDL and LDL/VLDL fractions. </a:t>
            </a:r>
            <a:r>
              <a:rPr 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</a:t>
            </a:r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lipid concentration (mol%) of sphingolipids (C) and </a:t>
            </a:r>
            <a:r>
              <a:rPr lang="en-US" sz="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glycerophospholipids</a:t>
            </a:r>
            <a:r>
              <a:rPr 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(D). Relative concentration of each lipid subclass in EVs (black bars), HDL (gray bars), and LDL/VLDL (white bars) isolated from plasma (n = 12 per group). Bar graph plotted using average mol% values of each lipid subclass. Error bars indicate standard errors. Statistical differences among groups analyzed by one-way ANOVA followed by Tukey’s test. *P &lt; 0.05, **P &lt; 0.01, ***P &lt; 0.001, ****P &lt; 0.0001.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468610" y="172986"/>
            <a:ext cx="5814684" cy="6683789"/>
            <a:chOff x="441858" y="2294902"/>
            <a:chExt cx="5814684" cy="6683789"/>
          </a:xfrm>
        </p:grpSpPr>
        <p:sp>
          <p:nvSpPr>
            <p:cNvPr id="259" name="テキスト ボックス 258"/>
            <p:cNvSpPr txBox="1"/>
            <p:nvPr/>
          </p:nvSpPr>
          <p:spPr>
            <a:xfrm>
              <a:off x="441858" y="229490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60" name="テキスト ボックス 259"/>
            <p:cNvSpPr txBox="1"/>
            <p:nvPr/>
          </p:nvSpPr>
          <p:spPr>
            <a:xfrm>
              <a:off x="441858" y="521242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aphicFrame>
          <p:nvGraphicFramePr>
            <p:cNvPr id="20" name="オブジェクト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1851030"/>
                </p:ext>
              </p:extLst>
            </p:nvPr>
          </p:nvGraphicFramePr>
          <p:xfrm>
            <a:off x="710021" y="5450691"/>
            <a:ext cx="5546521" cy="352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78" name="Prism 8" r:id="rId5" imgW="7706904" imgH="4442860" progId="Prism8.Document">
                    <p:embed/>
                  </p:oleObj>
                </mc:Choice>
                <mc:Fallback>
                  <p:oleObj name="Prism 8" r:id="rId5" imgW="7706904" imgH="4442860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10021" y="5450691"/>
                          <a:ext cx="5546521" cy="352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オブジェクト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2207014"/>
                </p:ext>
              </p:extLst>
            </p:nvPr>
          </p:nvGraphicFramePr>
          <p:xfrm>
            <a:off x="663779" y="2322122"/>
            <a:ext cx="5592763" cy="3244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79" name="Prism 8" r:id="rId7" imgW="7651804" imgH="4448983" progId="Prism8.Document">
                    <p:embed/>
                  </p:oleObj>
                </mc:Choice>
                <mc:Fallback>
                  <p:oleObj name="Prism 8" r:id="rId7" imgW="7651804" imgH="4448983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63779" y="2322122"/>
                          <a:ext cx="5592763" cy="3244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61293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126052"/>
              </p:ext>
            </p:extLst>
          </p:nvPr>
        </p:nvGraphicFramePr>
        <p:xfrm>
          <a:off x="228127" y="208200"/>
          <a:ext cx="6484620" cy="3391996"/>
        </p:xfrm>
        <a:graphic>
          <a:graphicData uri="http://schemas.openxmlformats.org/drawingml/2006/table">
            <a:tbl>
              <a:tblPr/>
              <a:tblGrid>
                <a:gridCol w="479545"/>
                <a:gridCol w="627567"/>
                <a:gridCol w="459904"/>
                <a:gridCol w="459904"/>
                <a:gridCol w="107789"/>
                <a:gridCol w="73399"/>
                <a:gridCol w="479545"/>
                <a:gridCol w="665491"/>
                <a:gridCol w="457028"/>
                <a:gridCol w="457028"/>
                <a:gridCol w="113541"/>
                <a:gridCol w="73399"/>
                <a:gridCol w="479545"/>
                <a:gridCol w="665491"/>
                <a:gridCol w="442722"/>
                <a:gridCol w="442722"/>
              </a:tblGrid>
              <a:tr h="685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Lipid name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Side chain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vs. HDL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vs. LDL/VLDL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Lipid name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Side chain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vs. HDL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vs. LDL/VLDL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Lipid name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Side chain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vs. HDL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vs. LDL/VLDL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Cer(d34:1)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F1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ST(d34:1</a:t>
                      </a:r>
                      <a:r>
                        <a:rPr lang="en-US" sz="4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PCe(32:0)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16:0e/16:0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919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Cer(d40:1)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ST(d42:2</a:t>
                      </a:r>
                      <a:r>
                        <a:rPr lang="en-US" sz="4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PCe(32:1)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16:1e/16:0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Cer(d40:2)a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d18:2/22:0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PCe(34:0)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18:0e/16:0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Cer(d41:1)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d18:1/23:0, d17:1/24:0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SM(d34:0)+O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PCe(34:1)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18:1e/16:0, 16:0e/18:1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B6C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Cer(d42:1)b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d18:1/24:0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SM(d34:1)+O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PCe(34:2)b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16:1e/18:1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5C5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5A5B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Cer(d42:2)a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d18:1/24:1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SM(d42:1)+O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3D3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PCe(34:3)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16:1e/18:2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B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576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Cer(d42:2)b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d18:2/24:0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PCe(36:1)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Cer(d42:3)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d18:2/24:1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LPC(16:0)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PCe(36:2)b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LPC(16:1)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PCe(36:3)c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18:1e/18:2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34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849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CerG1(d34:1)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73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LPC(17:0)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PCe(36:4)b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C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CerG1(d38:1)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LPC(18:0)a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82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PCe(36:5)b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525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CerG1(d40:1)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d18:1/22:0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LPC(18:0)b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71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PCe(38:4)a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CerG1(d41:1)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d18:1/23:0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LPC(18:1)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PCe(38:4)c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5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CerG1(d42:1)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d18:1/24:0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LPC(18:2)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18:2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PCe(38:5)a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535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CerG1(d42:2)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d18:1/24:1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LPC(20:3)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20:3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PCe(38:5)b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39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CerG1(d42:3)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LPC(20:4)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PCe(38:5)c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B1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LPC(22:6)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PCe(38:6)c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18:2e/20:4, 16:1e/22:5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CerG1(d42:1)+Oa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PCe(38:6)d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LPCe(16:0)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16:0e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PCe(40:4)a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18:0e/22:4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3334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CerG2(d34:1)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76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202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LPCe(18:1)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PCe(40:5)a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CerG2(d42:1)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41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PCe(40:5)b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20:1e/20:4, 18:0e/22:5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3E3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CerG2(d42:2)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d18:1/24:1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1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LPE(16:0)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PCe(42:5)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22:1e/20:4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393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LPE(18:0)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797D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CerG3(d34:1)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182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LPE(18:2)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18:2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PE(36:4)b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4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CerG3(d40:1)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34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LPE(20:4)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CerG3(d42:1)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LPE(22:5)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22:5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PEe(34:2)a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16:1e/18:1,18:2e/16:0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CerG3(d42:2)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LPE(22:6)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PEe(36:2)b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18:1e/18:1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PEe(36:3)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18:1e/18:2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61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344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GM3(d34:1)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57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PC(32:0)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979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PEe(38:5)b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GM3(d36:1)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PC(34:0)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16:0/18:0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46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PEe(38:5)c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161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PC(38:4)c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9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PEe(40:5)b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SM(d32:1)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E4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PC(38:5)a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18:1/20:4, 16:0/22:5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7E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PEe(40:5)c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20:1e/20:4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SM(d33:1)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32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PC(38:6)a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18:2/20:4, 18:1/20:5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292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PEe(40:6)a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18:1e/22:5, 20:2e/20:4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SM(d34:0)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PC(38:6)b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16:0/22:6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89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PEe(40:6)b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SM(d34:1)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d18:1/16:0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73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PC(40:4)b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262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PEe(40:7)b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18:1e/22:6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09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SM(d34:2)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998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8A8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PC(40:5)b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18:0/22:5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9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PEe(40:8)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18:2e/22:6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SM(d35:1)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16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PC(40:6)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18:0/22:6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848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SM(d36:1)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PC(40:7)b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18:1/22:6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SM(d38:1)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89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PC(40:8)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20:4/20:4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SM(d40:1)b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93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SM(d42:1)b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9C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SM(d42:2)b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AA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SM(d43:2)c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SM(d43:3)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0C0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SM(d44:2)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SM(d44:3)</a:t>
                      </a: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428" marR="3428" marT="3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434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428" marR="3428" marT="34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B84-78A8-457C-BB7A-0C654DCEE874}" type="slidenum">
              <a:rPr lang="en-US" smtClean="0"/>
              <a:t>4</a:t>
            </a:fld>
            <a:endParaRPr 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75478" y="4261414"/>
            <a:ext cx="6228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4.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Differentially expressed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lipids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serum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EV, HDL, and LDL/VLDL fractions.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Heatmap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relative lipid molecule concentrations in plasma EVs, HDL, and LDL/VLDL (n = 12 per group). Average mol% of each lipid molecule in plasma EVs was set to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lipids molecules showing statistical significance (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1.89 × 10</a:t>
            </a:r>
            <a:r>
              <a:rPr lang="en-US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0.05/264; Bonferroni correction; Student’s 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-test) between EVs and each lipoproteins were assigned to build the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heatmap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9" name="グループ化 38"/>
          <p:cNvGrpSpPr/>
          <p:nvPr/>
        </p:nvGrpSpPr>
        <p:grpSpPr>
          <a:xfrm>
            <a:off x="4723228" y="3365900"/>
            <a:ext cx="2132588" cy="708625"/>
            <a:chOff x="4719638" y="5518150"/>
            <a:chExt cx="1838376" cy="829514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4719638" y="5518150"/>
              <a:ext cx="1838376" cy="829514"/>
              <a:chOff x="4723663" y="5661660"/>
              <a:chExt cx="1838376" cy="829514"/>
            </a:xfrm>
          </p:grpSpPr>
          <p:sp>
            <p:nvSpPr>
              <p:cNvPr id="42" name="テキスト ボックス 41"/>
              <p:cNvSpPr txBox="1"/>
              <p:nvPr/>
            </p:nvSpPr>
            <p:spPr>
              <a:xfrm>
                <a:off x="5527561" y="5725019"/>
                <a:ext cx="208936" cy="252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4751962" y="5725019"/>
                <a:ext cx="283556" cy="252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6265853" y="5725019"/>
                <a:ext cx="208936" cy="252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4891862" y="6094864"/>
                <a:ext cx="1478457" cy="396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 abundance against</a:t>
                </a:r>
              </a:p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average </a:t>
                </a:r>
                <a:r>
                  <a:rPr lang="en-US" sz="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mol</a:t>
                </a:r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% of EV samples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723663" y="5661660"/>
                <a:ext cx="1838376" cy="81915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1" name="図 40"/>
            <p:cNvPicPr>
              <a:picLocks noChangeAspect="1"/>
            </p:cNvPicPr>
            <p:nvPr/>
          </p:nvPicPr>
          <p:blipFill rotWithShape="1">
            <a:blip r:embed="rId3"/>
            <a:srcRect l="14257" t="83408" r="4621" b="12784"/>
            <a:stretch/>
          </p:blipFill>
          <p:spPr>
            <a:xfrm>
              <a:off x="4889716" y="5792416"/>
              <a:ext cx="1476579" cy="1665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1087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11809" y="5101922"/>
            <a:ext cx="6029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Fig. 5.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composition of fatty acyl chains of PC-related lipid classes in </a:t>
            </a:r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serum 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EVs, HDL and LDL/VLDL.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Comparisons of</a:t>
            </a:r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monounsaturated fatty acid (MUFA):saturated fatty acid (SFA) ratio and polyunsaturated fatty acids (PUFA):SFA ratio in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LPC (A), PC (B),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PCe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(C)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classes of plasma EVs, HDL, and LDL/VLDL (n = 12 per group). During analysis, PC species containing only one or &gt;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unsaturated bonds were classified as MUFA or PUFA, respectively. Those composed of only saturated fatty acids were classified as SFA. Relative ratios (MUFA:SFA and PUFA:SFA) were calculated for each lipid class. Statistical differences in MUFA:SFA and PUFA:SFA ratios among plasma EVs, HDL, and LDL/VLDL were examined by one-way ANOVA followed by Tukey’s test. **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0.01; ***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0.001; ****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0.0001; 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N.S.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not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02" name="オブジェクト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393223"/>
              </p:ext>
            </p:extLst>
          </p:nvPr>
        </p:nvGraphicFramePr>
        <p:xfrm>
          <a:off x="888472" y="-15124"/>
          <a:ext cx="5076000" cy="5117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06" name="Prism 8" r:id="rId4" imgW="6388087" imgH="6435593" progId="Prism8.Document">
                  <p:embed/>
                </p:oleObj>
              </mc:Choice>
              <mc:Fallback>
                <p:oleObj name="Prism 8" r:id="rId4" imgW="6388087" imgH="643559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8472" y="-15124"/>
                        <a:ext cx="5076000" cy="5117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675429" y="316907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5429" y="-3657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75429" y="157274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82268" y="51517"/>
            <a:ext cx="8659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LPC-MUFA/SFA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12452" y="47054"/>
            <a:ext cx="9364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LPC-PUFA/SFA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67335" y="1650316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PC-MUFA/SFA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46116" y="1650316"/>
            <a:ext cx="873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PC-PUFA/SFA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39983" y="3234641"/>
            <a:ext cx="9476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PCe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-MUFA/SFA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10912" y="3234641"/>
            <a:ext cx="9316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PCe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-PUFA/SFA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42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15524</TotalTime>
  <Words>999</Words>
  <Application>Microsoft Office PowerPoint</Application>
  <PresentationFormat>A4 Paper (210x297 mm)</PresentationFormat>
  <Paragraphs>494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SUN YUCHEN</dc:creator>
  <cp:lastModifiedBy>saitok2</cp:lastModifiedBy>
  <cp:revision>390</cp:revision>
  <cp:lastPrinted>2019-08-01T07:23:04Z</cp:lastPrinted>
  <dcterms:created xsi:type="dcterms:W3CDTF">2018-11-01T23:11:38Z</dcterms:created>
  <dcterms:modified xsi:type="dcterms:W3CDTF">2019-11-01T05:27:30Z</dcterms:modified>
</cp:coreProperties>
</file>