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3402283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948208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83819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521352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015036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9112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1611023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422074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988157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3696968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ED8DB-7D0B-46E8-A3EC-602A2BB80228}" type="datetimeFigureOut">
              <a:rPr lang="zh-CN" altLang="en-US" smtClean="0"/>
              <a:t>2019/2/5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2306019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ED8DB-7D0B-46E8-A3EC-602A2BB80228}" type="datetimeFigureOut">
              <a:rPr lang="zh-CN" altLang="en-US" smtClean="0"/>
              <a:t>2019/2/5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C145D8-CC45-4723-B29B-AAE7E506B117}" type="slidenum">
              <a:rPr lang="zh-CN" altLang="en-US" smtClean="0"/>
              <a:t>‹#›</a:t>
            </a:fld>
            <a:endParaRPr lang="zh-CN" altLang="en-US"/>
          </a:p>
        </p:txBody>
      </p:sp>
    </p:spTree>
    <p:extLst>
      <p:ext uri="{BB962C8B-B14F-4D97-AF65-F5344CB8AC3E}">
        <p14:creationId xmlns:p14="http://schemas.microsoft.com/office/powerpoint/2010/main" val="3201137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liuzhibin@scu.edu.c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41832" y="1298448"/>
            <a:ext cx="10113264" cy="4261104"/>
          </a:xfrm>
        </p:spPr>
        <p:txBody>
          <a:bodyPr>
            <a:noAutofit/>
          </a:bodyPr>
          <a:lstStyle/>
          <a:p>
            <a:pPr>
              <a:lnSpc>
                <a:spcPct val="150000"/>
              </a:lnSpc>
            </a:pP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r>
            <a:br>
              <a:rPr lang="en-CA" altLang="zh-CN" sz="2400" b="1"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t>
            </a:r>
            <a:r>
              <a:rPr lang="en-US" altLang="zh-CN" sz="2400" dirty="0" smtClean="0">
                <a:latin typeface="Times New Roman" panose="02020603050405020304" pitchFamily="18" charset="0"/>
                <a:cs typeface="Times New Roman" panose="02020603050405020304" pitchFamily="18" charset="0"/>
              </a:rPr>
              <a:t/>
            </a:r>
            <a:br>
              <a:rPr lang="en-US" altLang="zh-CN" sz="2400" dirty="0" smtClean="0">
                <a:latin typeface="Times New Roman" panose="02020603050405020304" pitchFamily="18" charset="0"/>
                <a:cs typeface="Times New Roman" panose="02020603050405020304" pitchFamily="18" charset="0"/>
              </a:rPr>
            </a:br>
            <a:r>
              <a:rPr lang="en-CA" altLang="zh-CN" sz="2400" b="1" dirty="0" smtClean="0">
                <a:latin typeface="Times New Roman" panose="02020603050405020304" pitchFamily="18" charset="0"/>
                <a:cs typeface="Times New Roman" panose="02020603050405020304" pitchFamily="18" charset="0"/>
              </a:rPr>
              <a:t>  </a:t>
            </a:r>
            <a:br>
              <a:rPr lang="en-CA" altLang="zh-CN" sz="2400" b="1" dirty="0" smtClean="0">
                <a:latin typeface="Times New Roman" panose="02020603050405020304" pitchFamily="18" charset="0"/>
                <a:cs typeface="Times New Roman" panose="02020603050405020304" pitchFamily="18" charset="0"/>
              </a:rPr>
            </a:br>
            <a:r>
              <a:rPr lang="zh-CN" altLang="zh-CN" sz="2400" b="1" dirty="0" smtClean="0">
                <a:latin typeface="Times New Roman" panose="02020603050405020304" pitchFamily="18" charset="0"/>
                <a:cs typeface="Times New Roman" panose="02020603050405020304" pitchFamily="18" charset="0"/>
              </a:rPr>
              <a:t/>
            </a:r>
            <a:br>
              <a:rPr lang="zh-CN" altLang="zh-CN" sz="2400" b="1" dirty="0" smtClean="0">
                <a:latin typeface="Times New Roman" panose="02020603050405020304" pitchFamily="18" charset="0"/>
                <a:cs typeface="Times New Roman" panose="02020603050405020304" pitchFamily="18" charset="0"/>
              </a:rPr>
            </a:br>
            <a:r>
              <a:rPr lang="en-CA" altLang="zh-CN" sz="2400" dirty="0" smtClean="0">
                <a:latin typeface="Times New Roman" panose="02020603050405020304" pitchFamily="18" charset="0"/>
                <a:cs typeface="Times New Roman" panose="02020603050405020304" pitchFamily="18" charset="0"/>
              </a:rPr>
              <a:t>Article title:  </a:t>
            </a:r>
            <a:r>
              <a:rPr lang="en-US" altLang="zh-CN" sz="2400" b="1" kern="100" dirty="0">
                <a:latin typeface="Times New Roman" panose="02020603050405020304" pitchFamily="18" charset="0"/>
                <a:cs typeface="Times New Roman" panose="02020603050405020304" pitchFamily="18" charset="0"/>
              </a:rPr>
              <a:t>Effects of Sowing Season on Agronomic Traits and Fatty Acid Metabolic Profiling in Three </a:t>
            </a:r>
            <a:r>
              <a:rPr lang="en-US" altLang="zh-CN" sz="2400" b="1" i="1" kern="100" dirty="0">
                <a:latin typeface="Times New Roman" panose="02020603050405020304" pitchFamily="18" charset="0"/>
                <a:cs typeface="Times New Roman" panose="02020603050405020304" pitchFamily="18" charset="0"/>
              </a:rPr>
              <a:t>Brassica </a:t>
            </a:r>
            <a:r>
              <a:rPr lang="en-US" altLang="zh-CN" sz="2400" b="1" i="1" kern="100" dirty="0" err="1">
                <a:latin typeface="Times New Roman" panose="02020603050405020304" pitchFamily="18" charset="0"/>
                <a:cs typeface="Times New Roman" panose="02020603050405020304" pitchFamily="18" charset="0"/>
              </a:rPr>
              <a:t>napus</a:t>
            </a:r>
            <a:r>
              <a:rPr lang="en-US" altLang="zh-CN" sz="2400" b="1" kern="100" dirty="0">
                <a:latin typeface="Times New Roman" panose="02020603050405020304" pitchFamily="18" charset="0"/>
                <a:cs typeface="Times New Roman" panose="02020603050405020304" pitchFamily="18" charset="0"/>
              </a:rPr>
              <a:t> L. Cultivars</a:t>
            </a:r>
            <a:r>
              <a:rPr lang="zh-CN" altLang="zh-CN" sz="1800" kern="100" dirty="0">
                <a:latin typeface="Calibri" panose="020F0502020204030204" pitchFamily="34" charset="0"/>
                <a:cs typeface="Times New Roman" panose="02020603050405020304" pitchFamily="18" charset="0"/>
              </a:rPr>
              <a:t/>
            </a:r>
            <a:br>
              <a:rPr lang="zh-CN" altLang="zh-CN" sz="1800" kern="100" dirty="0">
                <a:latin typeface="Calibri" panose="020F0502020204030204" pitchFamily="34" charset="0"/>
                <a:cs typeface="Times New Roman" panose="02020603050405020304" pitchFamily="18" charset="0"/>
              </a:rPr>
            </a:br>
            <a:r>
              <a:rPr lang="en-US" altLang="zh-CN" sz="2400" kern="100" dirty="0" err="1">
                <a:latin typeface="Times New Roman" panose="02020603050405020304" pitchFamily="18" charset="0"/>
                <a:cs typeface="Times New Roman" panose="02020603050405020304" pitchFamily="18" charset="0"/>
              </a:rPr>
              <a:t>Xiaoyi</a:t>
            </a:r>
            <a:r>
              <a:rPr lang="en-US" altLang="zh-CN" sz="2400" kern="100" dirty="0">
                <a:latin typeface="Times New Roman" panose="02020603050405020304" pitchFamily="18" charset="0"/>
                <a:cs typeface="Times New Roman" panose="02020603050405020304" pitchFamily="18" charset="0"/>
              </a:rPr>
              <a:t> Li</a:t>
            </a:r>
            <a:r>
              <a:rPr lang="en-US" altLang="zh-CN" sz="2400" kern="100" baseline="30000" dirty="0">
                <a:latin typeface="Times New Roman" panose="02020603050405020304" pitchFamily="18" charset="0"/>
                <a:cs typeface="Times New Roman" panose="02020603050405020304" pitchFamily="18" charset="0"/>
              </a:rPr>
              <a:t>a</a:t>
            </a:r>
            <a:r>
              <a:rPr lang="en-US" altLang="zh-CN" sz="2400" baseline="30000" dirty="0">
                <a:latin typeface="Times New Roman" panose="02020603050405020304" pitchFamily="18" charset="0"/>
                <a:cs typeface="Times New Roman" panose="02020603050405020304" pitchFamily="18" charset="0"/>
              </a:rPr>
              <a:t> </a:t>
            </a:r>
            <a:r>
              <a:rPr lang="en-US" altLang="zh-CN" sz="2400" kern="100" baseline="30000" dirty="0">
                <a:latin typeface="Times New Roman" panose="02020603050405020304" pitchFamily="18" charset="0"/>
                <a:cs typeface="Times New Roman" panose="02020603050405020304" pitchFamily="18" charset="0"/>
              </a:rPr>
              <a:t>¶</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Lintao</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Wu</a:t>
            </a:r>
            <a:r>
              <a:rPr lang="en-US" altLang="zh-CN" sz="2400" kern="100" baseline="30000" dirty="0" err="1">
                <a:latin typeface="Times New Roman" panose="02020603050405020304" pitchFamily="18" charset="0"/>
                <a:cs typeface="Times New Roman" panose="02020603050405020304" pitchFamily="18" charset="0"/>
              </a:rPr>
              <a:t>b</a:t>
            </a:r>
            <a:r>
              <a:rPr lang="en-US" altLang="zh-CN" sz="2400" baseline="30000" dirty="0">
                <a:latin typeface="Times New Roman" panose="02020603050405020304" pitchFamily="18" charset="0"/>
                <a:cs typeface="Times New Roman" panose="02020603050405020304" pitchFamily="18" charset="0"/>
              </a:rPr>
              <a:t> </a:t>
            </a:r>
            <a:r>
              <a:rPr lang="en-US" altLang="zh-CN" sz="2400" kern="100" baseline="30000" dirty="0">
                <a:latin typeface="Times New Roman" panose="02020603050405020304" pitchFamily="18" charset="0"/>
                <a:cs typeface="Times New Roman" panose="02020603050405020304" pitchFamily="18" charset="0"/>
              </a:rPr>
              <a:t>¶</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Guoliang</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Qiu</a:t>
            </a:r>
            <a:r>
              <a:rPr lang="en-US" altLang="zh-CN" sz="2400" kern="100" baseline="30000" dirty="0" err="1">
                <a:latin typeface="Times New Roman" panose="02020603050405020304" pitchFamily="18" charset="0"/>
                <a:cs typeface="Times New Roman" panose="02020603050405020304" pitchFamily="18" charset="0"/>
              </a:rPr>
              <a:t>a</a:t>
            </a:r>
            <a:r>
              <a:rPr lang="en-US" altLang="zh-CN" sz="2400" kern="100" dirty="0">
                <a:latin typeface="Times New Roman" panose="02020603050405020304" pitchFamily="18" charset="0"/>
                <a:cs typeface="Times New Roman" panose="02020603050405020304" pitchFamily="18" charset="0"/>
              </a:rPr>
              <a:t>, Tao </a:t>
            </a:r>
            <a:r>
              <a:rPr lang="en-US" altLang="zh-CN" sz="2400" kern="100" dirty="0" err="1">
                <a:latin typeface="Times New Roman" panose="02020603050405020304" pitchFamily="18" charset="0"/>
                <a:cs typeface="Times New Roman" panose="02020603050405020304" pitchFamily="18" charset="0"/>
              </a:rPr>
              <a:t>Wang</a:t>
            </a:r>
            <a:r>
              <a:rPr lang="en-US" altLang="zh-CN" sz="2400" kern="100" baseline="30000" dirty="0" err="1">
                <a:latin typeface="Times New Roman" panose="02020603050405020304" pitchFamily="18" charset="0"/>
                <a:cs typeface="Times New Roman" panose="02020603050405020304" pitchFamily="18" charset="0"/>
              </a:rPr>
              <a:t>a</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Chunhong</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Liu</a:t>
            </a:r>
            <a:r>
              <a:rPr lang="en-US" altLang="zh-CN" sz="2400" kern="100" baseline="30000" dirty="0" err="1">
                <a:latin typeface="Times New Roman" panose="02020603050405020304" pitchFamily="18" charset="0"/>
                <a:cs typeface="Times New Roman" panose="02020603050405020304" pitchFamily="18" charset="0"/>
              </a:rPr>
              <a:t>a</a:t>
            </a:r>
            <a:r>
              <a:rPr lang="en-US" altLang="zh-CN" sz="2400" kern="100" dirty="0" err="1">
                <a:latin typeface="Times New Roman" panose="02020603050405020304" pitchFamily="18" charset="0"/>
                <a:cs typeface="Times New Roman" panose="02020603050405020304" pitchFamily="18" charset="0"/>
              </a:rPr>
              <a:t>,Yongming</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Yang</a:t>
            </a:r>
            <a:r>
              <a:rPr lang="en-US" altLang="zh-CN" sz="2400" kern="100" baseline="30000" dirty="0" err="1">
                <a:latin typeface="Times New Roman" panose="02020603050405020304" pitchFamily="18" charset="0"/>
                <a:cs typeface="Times New Roman" panose="02020603050405020304" pitchFamily="18" charset="0"/>
              </a:rPr>
              <a:t>c</a:t>
            </a:r>
            <a:r>
              <a:rPr lang="en-US" altLang="zh-CN" sz="2400" kern="100" dirty="0">
                <a:latin typeface="Times New Roman" panose="02020603050405020304" pitchFamily="18" charset="0"/>
                <a:cs typeface="Times New Roman" panose="02020603050405020304" pitchFamily="18" charset="0"/>
              </a:rPr>
              <a:t>, Bin </a:t>
            </a:r>
            <a:r>
              <a:rPr lang="en-US" altLang="zh-CN" sz="2400" kern="100" dirty="0" err="1">
                <a:latin typeface="Times New Roman" panose="02020603050405020304" pitchFamily="18" charset="0"/>
                <a:cs typeface="Times New Roman" panose="02020603050405020304" pitchFamily="18" charset="0"/>
              </a:rPr>
              <a:t>Feng</a:t>
            </a:r>
            <a:r>
              <a:rPr lang="en-US" altLang="zh-CN" sz="2400" kern="100" baseline="30000" dirty="0" err="1">
                <a:latin typeface="Times New Roman" panose="02020603050405020304" pitchFamily="18" charset="0"/>
                <a:cs typeface="Times New Roman" panose="02020603050405020304" pitchFamily="18" charset="0"/>
              </a:rPr>
              <a:t>b</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Cun</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Chen</a:t>
            </a:r>
            <a:r>
              <a:rPr lang="en-US" altLang="zh-CN" sz="2400" kern="100" baseline="30000" dirty="0" err="1">
                <a:latin typeface="Times New Roman" panose="02020603050405020304" pitchFamily="18" charset="0"/>
                <a:cs typeface="Times New Roman" panose="02020603050405020304" pitchFamily="18" charset="0"/>
              </a:rPr>
              <a:t>d</a:t>
            </a:r>
            <a:r>
              <a:rPr lang="en-US" altLang="zh-CN" sz="2400" kern="100" dirty="0">
                <a:latin typeface="Times New Roman" panose="02020603050405020304" pitchFamily="18" charset="0"/>
                <a:cs typeface="Times New Roman" panose="02020603050405020304" pitchFamily="18" charset="0"/>
              </a:rPr>
              <a:t>, Wei </a:t>
            </a:r>
            <a:r>
              <a:rPr lang="en-US" altLang="zh-CN" sz="2400" kern="100" dirty="0" err="1">
                <a:latin typeface="Times New Roman" panose="02020603050405020304" pitchFamily="18" charset="0"/>
                <a:cs typeface="Times New Roman" panose="02020603050405020304" pitchFamily="18" charset="0"/>
              </a:rPr>
              <a:t>Zhang</a:t>
            </a:r>
            <a:r>
              <a:rPr lang="en-US" altLang="zh-CN" sz="2400" kern="100" baseline="30000" dirty="0" err="1">
                <a:latin typeface="Times New Roman" panose="02020603050405020304" pitchFamily="18" charset="0"/>
                <a:cs typeface="Times New Roman" panose="02020603050405020304" pitchFamily="18" charset="0"/>
              </a:rPr>
              <a:t>e</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Zhibin</a:t>
            </a:r>
            <a:r>
              <a:rPr lang="en-US" altLang="zh-CN" sz="2400" kern="100" dirty="0">
                <a:latin typeface="Times New Roman" panose="02020603050405020304" pitchFamily="18" charset="0"/>
                <a:cs typeface="Times New Roman" panose="02020603050405020304" pitchFamily="18" charset="0"/>
              </a:rPr>
              <a:t> </a:t>
            </a:r>
            <a:r>
              <a:rPr lang="en-US" altLang="zh-CN" sz="2400" kern="100" dirty="0" err="1">
                <a:latin typeface="Times New Roman" panose="02020603050405020304" pitchFamily="18" charset="0"/>
                <a:cs typeface="Times New Roman" panose="02020603050405020304" pitchFamily="18" charset="0"/>
              </a:rPr>
              <a:t>Liu</a:t>
            </a:r>
            <a:r>
              <a:rPr lang="en-US" altLang="zh-CN" sz="2400" kern="100" baseline="30000" dirty="0" err="1">
                <a:latin typeface="Times New Roman" panose="02020603050405020304" pitchFamily="18" charset="0"/>
                <a:cs typeface="Times New Roman" panose="02020603050405020304" pitchFamily="18" charset="0"/>
              </a:rPr>
              <a:t>a</a:t>
            </a:r>
            <a:r>
              <a:rPr lang="en-US" altLang="zh-CN" sz="2400" kern="100" baseline="30000" dirty="0">
                <a:latin typeface="Times New Roman" panose="02020603050405020304" pitchFamily="18" charset="0"/>
                <a:cs typeface="Times New Roman" panose="02020603050405020304" pitchFamily="18" charset="0"/>
              </a:rPr>
              <a:t>*</a:t>
            </a:r>
            <a:r>
              <a:rPr lang="zh-CN" altLang="zh-CN" sz="1800" kern="100" dirty="0">
                <a:latin typeface="Calibri" panose="020F0502020204030204" pitchFamily="34" charset="0"/>
                <a:cs typeface="Times New Roman" panose="02020603050405020304" pitchFamily="18" charset="0"/>
              </a:rPr>
              <a:t/>
            </a:r>
            <a:br>
              <a:rPr lang="zh-CN" altLang="zh-CN" sz="1800" kern="100" dirty="0">
                <a:latin typeface="Calibri" panose="020F0502020204030204" pitchFamily="34" charset="0"/>
                <a:cs typeface="Times New Roman" panose="02020603050405020304" pitchFamily="18" charset="0"/>
              </a:rPr>
            </a:br>
            <a:r>
              <a:rPr lang="en-CA" altLang="zh-CN" sz="2400" dirty="0" smtClean="0">
                <a:latin typeface="Times New Roman" panose="02020603050405020304" pitchFamily="18" charset="0"/>
                <a:cs typeface="Times New Roman" panose="02020603050405020304" pitchFamily="18" charset="0"/>
              </a:rPr>
              <a:t> </a:t>
            </a:r>
            <a:br>
              <a:rPr lang="en-CA" altLang="zh-CN" sz="2400" dirty="0" smtClean="0">
                <a:latin typeface="Times New Roman" panose="02020603050405020304" pitchFamily="18" charset="0"/>
                <a:cs typeface="Times New Roman" panose="02020603050405020304" pitchFamily="18" charset="0"/>
              </a:rPr>
            </a:br>
            <a:r>
              <a:rPr lang="en-CA" altLang="zh-CN" sz="2400" dirty="0" smtClean="0">
                <a:latin typeface="Times New Roman" panose="02020603050405020304" pitchFamily="18" charset="0"/>
                <a:cs typeface="Times New Roman" panose="02020603050405020304" pitchFamily="18" charset="0"/>
              </a:rPr>
              <a:t>*</a:t>
            </a:r>
            <a:r>
              <a:rPr lang="en-US" altLang="zh-CN" sz="2400" dirty="0" smtClean="0">
                <a:latin typeface="Times New Roman" panose="02020603050405020304" pitchFamily="18" charset="0"/>
                <a:cs typeface="Times New Roman" panose="02020603050405020304" pitchFamily="18" charset="0"/>
              </a:rPr>
              <a:t>Author for correspondence:  </a:t>
            </a:r>
            <a:r>
              <a:rPr lang="en-US" altLang="zh-CN" sz="2400" dirty="0" err="1" smtClean="0">
                <a:latin typeface="Times New Roman" panose="02020603050405020304" pitchFamily="18" charset="0"/>
                <a:cs typeface="Times New Roman" panose="02020603050405020304" pitchFamily="18" charset="0"/>
              </a:rPr>
              <a:t>Zhibin</a:t>
            </a:r>
            <a:r>
              <a:rPr lang="en-US" altLang="zh-CN" sz="2400" dirty="0" smtClean="0">
                <a:latin typeface="Times New Roman" panose="02020603050405020304" pitchFamily="18" charset="0"/>
                <a:cs typeface="Times New Roman" panose="02020603050405020304" pitchFamily="18" charset="0"/>
              </a:rPr>
              <a:t> Liu (</a:t>
            </a:r>
            <a:r>
              <a:rPr lang="en-US" altLang="zh-CN" sz="2400" dirty="0" smtClean="0">
                <a:latin typeface="Times New Roman" panose="02020603050405020304" pitchFamily="18" charset="0"/>
                <a:cs typeface="Times New Roman" panose="02020603050405020304" pitchFamily="18" charset="0"/>
                <a:hlinkClick r:id="rId2"/>
              </a:rPr>
              <a:t>liuzhibin@scu.edu.cn</a:t>
            </a:r>
            <a:r>
              <a:rPr lang="en-US" altLang="zh-CN" sz="2400" dirty="0" smtClean="0">
                <a:latin typeface="Times New Roman" panose="02020603050405020304" pitchFamily="18" charset="0"/>
                <a:cs typeface="Times New Roman" panose="02020603050405020304" pitchFamily="18" charset="0"/>
              </a:rPr>
              <a:t>)</a:t>
            </a:r>
            <a:r>
              <a:rPr lang="en-US" altLang="zh-CN" sz="2400" baseline="30000" dirty="0" smtClean="0">
                <a:latin typeface="Times New Roman" panose="02020603050405020304" pitchFamily="18" charset="0"/>
                <a:cs typeface="Times New Roman" panose="02020603050405020304" pitchFamily="18" charset="0"/>
              </a:rPr>
              <a:t/>
            </a:r>
            <a:br>
              <a:rPr lang="en-US" altLang="zh-CN" sz="2400" baseline="30000" dirty="0" smtClean="0">
                <a:latin typeface="Times New Roman" panose="02020603050405020304" pitchFamily="18" charset="0"/>
                <a:cs typeface="Times New Roman" panose="02020603050405020304" pitchFamily="18" charset="0"/>
              </a:rPr>
            </a:br>
            <a:r>
              <a:rPr lang="en-US" altLang="zh-CN" sz="2400" baseline="30000" dirty="0" smtClean="0">
                <a:latin typeface="Times New Roman" panose="02020603050405020304" pitchFamily="18" charset="0"/>
                <a:cs typeface="Times New Roman" panose="02020603050405020304" pitchFamily="18" charset="0"/>
              </a:rPr>
              <a:t>¶ </a:t>
            </a:r>
            <a:r>
              <a:rPr lang="en-US" altLang="zh-CN" sz="2400" dirty="0" smtClean="0">
                <a:latin typeface="Times New Roman" panose="02020603050405020304" pitchFamily="18" charset="0"/>
                <a:cs typeface="Times New Roman" panose="02020603050405020304" pitchFamily="18" charset="0"/>
              </a:rPr>
              <a:t>These authors contributed equally to this work</a:t>
            </a:r>
            <a:r>
              <a:rPr lang="zh-CN" altLang="zh-CN" sz="2400" dirty="0" smtClean="0">
                <a:latin typeface="Times New Roman" panose="02020603050405020304" pitchFamily="18" charset="0"/>
                <a:cs typeface="Times New Roman" panose="02020603050405020304" pitchFamily="18" charset="0"/>
              </a:rPr>
              <a:t> </a:t>
            </a:r>
            <a:r>
              <a:rPr lang="en-CA" altLang="zh-CN" sz="2400" dirty="0" smtClean="0">
                <a:latin typeface="Times New Roman" panose="02020603050405020304" pitchFamily="18" charset="0"/>
                <a:cs typeface="Times New Roman" panose="02020603050405020304" pitchFamily="18" charset="0"/>
              </a:rPr>
              <a:t/>
            </a:r>
            <a:br>
              <a:rPr lang="en-CA" altLang="zh-CN" sz="2400" dirty="0" smtClean="0">
                <a:latin typeface="Times New Roman" panose="02020603050405020304" pitchFamily="18" charset="0"/>
                <a:cs typeface="Times New Roman" panose="02020603050405020304" pitchFamily="18" charset="0"/>
              </a:rPr>
            </a:br>
            <a:r>
              <a:rPr lang="zh-CN" altLang="zh-CN" sz="2400" dirty="0" smtClean="0">
                <a:latin typeface="Times New Roman" panose="02020603050405020304" pitchFamily="18" charset="0"/>
                <a:cs typeface="Times New Roman" panose="02020603050405020304" pitchFamily="18" charset="0"/>
              </a:rPr>
              <a:t/>
            </a:r>
            <a:br>
              <a:rPr lang="zh-CN" altLang="zh-CN" sz="2400" dirty="0" smtClean="0">
                <a:latin typeface="Times New Roman" panose="02020603050405020304" pitchFamily="18" charset="0"/>
                <a:cs typeface="Times New Roman" panose="02020603050405020304" pitchFamily="18" charset="0"/>
              </a:rPr>
            </a:br>
            <a:r>
              <a:rPr lang="en-CA" altLang="zh-CN" sz="2400" dirty="0" smtClean="0">
                <a:latin typeface="Times New Roman" panose="02020603050405020304" pitchFamily="18" charset="0"/>
                <a:cs typeface="Times New Roman" panose="02020603050405020304" pitchFamily="18" charset="0"/>
              </a:rPr>
              <a:t>The following Supporting Information is available for this article:</a:t>
            </a:r>
            <a:r>
              <a:rPr lang="zh-CN" altLang="zh-CN" sz="1200" dirty="0" smtClean="0">
                <a:latin typeface="Arial" panose="020B0604020202020204" pitchFamily="34" charset="0"/>
                <a:cs typeface="Arial" panose="020B0604020202020204" pitchFamily="34" charset="0"/>
              </a:rPr>
              <a:t/>
            </a:r>
            <a:br>
              <a:rPr lang="zh-CN" altLang="zh-CN" sz="1200" dirty="0" smtClean="0">
                <a:latin typeface="Arial" panose="020B0604020202020204" pitchFamily="34" charset="0"/>
                <a:cs typeface="Arial" panose="020B0604020202020204" pitchFamily="34" charset="0"/>
              </a:rPr>
            </a:br>
            <a:endParaRPr lang="zh-CN" altLang="en-US" sz="1200" dirty="0"/>
          </a:p>
        </p:txBody>
      </p:sp>
      <p:sp>
        <p:nvSpPr>
          <p:cNvPr id="3" name="副标题 2"/>
          <p:cNvSpPr>
            <a:spLocks noGrp="1"/>
          </p:cNvSpPr>
          <p:nvPr>
            <p:ph type="subTitle" idx="1"/>
          </p:nvPr>
        </p:nvSpPr>
        <p:spPr>
          <a:xfrm>
            <a:off x="1075944" y="6080062"/>
            <a:ext cx="9144000" cy="521906"/>
          </a:xfrm>
        </p:spPr>
        <p:txBody>
          <a:bodyPr/>
          <a:lstStyle/>
          <a:p>
            <a:r>
              <a:rPr lang="en-US" altLang="zh-CN" dirty="0" smtClean="0">
                <a:latin typeface="Times"/>
                <a:cs typeface="Times"/>
              </a:rPr>
              <a:t>Supporting Online Figure (Supplemental Figure 1)</a:t>
            </a:r>
          </a:p>
          <a:p>
            <a:endParaRPr lang="zh-CN" altLang="en-US" dirty="0"/>
          </a:p>
        </p:txBody>
      </p:sp>
      <p:sp>
        <p:nvSpPr>
          <p:cNvPr id="4" name="矩形 3"/>
          <p:cNvSpPr/>
          <p:nvPr/>
        </p:nvSpPr>
        <p:spPr>
          <a:xfrm>
            <a:off x="7509192" y="116324"/>
            <a:ext cx="184731" cy="369332"/>
          </a:xfrm>
          <a:prstGeom prst="rect">
            <a:avLst/>
          </a:prstGeom>
        </p:spPr>
        <p:txBody>
          <a:bodyPr wrap="none">
            <a:spAutoFit/>
          </a:bodyPr>
          <a:lstStyle/>
          <a:p>
            <a:endParaRPr lang="zh-CN" altLang="en-US" dirty="0"/>
          </a:p>
        </p:txBody>
      </p:sp>
      <p:sp>
        <p:nvSpPr>
          <p:cNvPr id="5" name="文本框 4"/>
          <p:cNvSpPr txBox="1"/>
          <p:nvPr/>
        </p:nvSpPr>
        <p:spPr>
          <a:xfrm>
            <a:off x="274320" y="116324"/>
            <a:ext cx="2563522" cy="369332"/>
          </a:xfrm>
          <a:prstGeom prst="rect">
            <a:avLst/>
          </a:prstGeom>
          <a:noFill/>
        </p:spPr>
        <p:txBody>
          <a:bodyPr wrap="none" rtlCol="0">
            <a:spAutoFit/>
          </a:bodyPr>
          <a:lstStyle/>
          <a:p>
            <a:r>
              <a:rPr lang="en-CA" altLang="zh-CN" b="1" dirty="0">
                <a:latin typeface="Times New Roman" panose="02020603050405020304" pitchFamily="18" charset="0"/>
                <a:cs typeface="Times New Roman" panose="02020603050405020304" pitchFamily="18" charset="0"/>
              </a:rPr>
              <a:t>Supporting Information</a:t>
            </a:r>
            <a:endParaRPr lang="zh-CN" altLang="en-US" dirty="0"/>
          </a:p>
        </p:txBody>
      </p:sp>
    </p:spTree>
    <p:extLst>
      <p:ext uri="{BB962C8B-B14F-4D97-AF65-F5344CB8AC3E}">
        <p14:creationId xmlns:p14="http://schemas.microsoft.com/office/powerpoint/2010/main" val="3133165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4724" y="216329"/>
            <a:ext cx="2683460" cy="6641671"/>
          </a:xfrm>
        </p:spPr>
      </p:pic>
      <p:sp>
        <p:nvSpPr>
          <p:cNvPr id="5" name="矩形 4"/>
          <p:cNvSpPr/>
          <p:nvPr/>
        </p:nvSpPr>
        <p:spPr>
          <a:xfrm>
            <a:off x="4591040" y="642197"/>
            <a:ext cx="5859246" cy="1477328"/>
          </a:xfrm>
          <a:prstGeom prst="rect">
            <a:avLst/>
          </a:prstGeom>
        </p:spPr>
        <p:txBody>
          <a:bodyPr wrap="square">
            <a:spAutoFit/>
          </a:bodyPr>
          <a:lstStyle/>
          <a:p>
            <a:pPr algn="just">
              <a:spcAft>
                <a:spcPts val="0"/>
              </a:spcAft>
            </a:pPr>
            <a:r>
              <a:rPr lang="en-US" altLang="zh-CN" b="1" kern="100" dirty="0">
                <a:latin typeface="Calibri" panose="020F0502020204030204" pitchFamily="34" charset="0"/>
                <a:cs typeface="Times New Roman" panose="02020603050405020304" pitchFamily="18" charset="0"/>
              </a:rPr>
              <a:t>Supplemental Figure 1</a:t>
            </a:r>
            <a:r>
              <a:rPr lang="en-US" altLang="zh-CN" kern="100" dirty="0">
                <a:latin typeface="Calibri" panose="020F0502020204030204" pitchFamily="34" charset="0"/>
                <a:cs typeface="Times New Roman" panose="02020603050405020304" pitchFamily="18" charset="0"/>
              </a:rPr>
              <a:t> Genotype means for all variables </a:t>
            </a:r>
            <a:r>
              <a:rPr lang="en-US" altLang="zh-CN" kern="100" dirty="0">
                <a:solidFill>
                  <a:srgbClr val="FF0000"/>
                </a:solidFill>
                <a:latin typeface="Calibri" panose="020F0502020204030204" pitchFamily="34" charset="0"/>
                <a:cs typeface="Times New Roman" panose="02020603050405020304" pitchFamily="18" charset="0"/>
              </a:rPr>
              <a:t>(Plant height, length of main inflorescence, length of seeds per silique and 1000 seed weight) </a:t>
            </a:r>
            <a:r>
              <a:rPr lang="en-US" altLang="zh-CN" kern="100" dirty="0">
                <a:latin typeface="Calibri" panose="020F0502020204030204" pitchFamily="34" charset="0"/>
                <a:cs typeface="Times New Roman" panose="02020603050405020304" pitchFamily="18" charset="0"/>
              </a:rPr>
              <a:t>in the first annual (A) and the second annual (B) </a:t>
            </a:r>
            <a:r>
              <a:rPr lang="en-US" altLang="zh-CN" kern="100" dirty="0">
                <a:solidFill>
                  <a:srgbClr val="FF0000"/>
                </a:solidFill>
                <a:latin typeface="Calibri" panose="020F0502020204030204" pitchFamily="34" charset="0"/>
                <a:cs typeface="Times New Roman" panose="02020603050405020304" pitchFamily="18" charset="0"/>
              </a:rPr>
              <a:t>in the SAT and WAT sites</a:t>
            </a:r>
            <a:r>
              <a:rPr lang="en-US" altLang="zh-CN" kern="100" dirty="0">
                <a:latin typeface="Calibri" panose="020F0502020204030204" pitchFamily="34" charset="0"/>
                <a:cs typeface="Times New Roman" panose="02020603050405020304" pitchFamily="18" charset="0"/>
              </a:rPr>
              <a:t>. Values are means ± SD (n = 3).  </a:t>
            </a:r>
            <a:endParaRPr lang="zh-CN" altLang="zh-CN"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005507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68</Words>
  <Application>Microsoft Office PowerPoint</Application>
  <PresentationFormat>宽屏</PresentationFormat>
  <Paragraphs>4</Paragraphs>
  <Slides>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vt:i4>
      </vt:variant>
    </vt:vector>
  </HeadingPairs>
  <TitlesOfParts>
    <vt:vector size="9" baseType="lpstr">
      <vt:lpstr>宋体</vt:lpstr>
      <vt:lpstr>Arial</vt:lpstr>
      <vt:lpstr>Calibri</vt:lpstr>
      <vt:lpstr>Calibri Light</vt:lpstr>
      <vt:lpstr>Times</vt:lpstr>
      <vt:lpstr>Times New Roman</vt:lpstr>
      <vt:lpstr>Office 主题</vt:lpstr>
      <vt:lpstr>                           Article title:  Effects of Sowing Season on Agronomic Traits and Fatty Acid Metabolic Profiling in Three Brassica napus L. Cultivars Xiaoyi Lia ¶, Lintao Wub ¶, Guoliang Qiua, Tao Wanga, Chunhong Liua,Yongming Yangc, Bin Fengb, Cun Chend, Wei Zhange, Zhibin Liua*   *Author for correspondence:  Zhibin Liu (liuzhibin@scu.edu.cn) ¶ These authors contributed equally to this work   The following Supporting Information is available for this article: </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Information   Article title:  Fluctuation of Fatty Acid Profile in Winter and Summer Annual-Type Brassica napus L.   Authors: Xiaoyi Lia ¶, Lintao Wub ¶, Chunhong Liua, Qiuyu Yuea, Yongming Yangc, Guoliang Qiua, Cun Chend, Zhibin Liua*   *Author for correspondence:  Yi Yang (yangyi528@scu.edu.cn) ¶ These authors contributed equally to this work   The following Supporting Information is available for this article:</dc:title>
  <dc:creator>270482575@qq.com</dc:creator>
  <cp:lastModifiedBy>270482575@qq.com</cp:lastModifiedBy>
  <cp:revision>12</cp:revision>
  <dcterms:created xsi:type="dcterms:W3CDTF">2018-04-19T14:22:16Z</dcterms:created>
  <dcterms:modified xsi:type="dcterms:W3CDTF">2019-02-04T23:36:59Z</dcterms:modified>
</cp:coreProperties>
</file>