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0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499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0932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051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574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747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06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532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109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72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726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308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0D58D-4BF7-4F9B-94F6-1B169E7D68FB}" type="datetimeFigureOut">
              <a:rPr lang="en-CA" smtClean="0"/>
              <a:t>2021-11-29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1B949-BA5F-402C-AC8A-12CA7570B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559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7.wdp"/><Relationship Id="rId4" Type="http://schemas.openxmlformats.org/officeDocument/2006/relationships/image" Target="../media/image13.png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811" y="154631"/>
            <a:ext cx="6329239" cy="8833779"/>
            <a:chOff x="357810" y="95255"/>
            <a:chExt cx="6329239" cy="8833779"/>
          </a:xfrm>
        </p:grpSpPr>
        <p:grpSp>
          <p:nvGrpSpPr>
            <p:cNvPr id="5" name="Group 4"/>
            <p:cNvGrpSpPr/>
            <p:nvPr/>
          </p:nvGrpSpPr>
          <p:grpSpPr>
            <a:xfrm>
              <a:off x="1471292" y="736750"/>
              <a:ext cx="4247509" cy="5972631"/>
              <a:chOff x="1293868" y="755181"/>
              <a:chExt cx="4509212" cy="6303962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293868" y="1068779"/>
                <a:ext cx="296883" cy="35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CA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293868" y="1966597"/>
                <a:ext cx="296883" cy="35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293868" y="4135463"/>
                <a:ext cx="296883" cy="35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1542756" y="755181"/>
                <a:ext cx="4260324" cy="4547921"/>
                <a:chOff x="1542756" y="755181"/>
                <a:chExt cx="4260324" cy="4547921"/>
              </a:xfrm>
            </p:grpSpPr>
            <p:pic>
              <p:nvPicPr>
                <p:cNvPr id="1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49000"/>
                          </a14:imgEffect>
                          <a14:imgEffect>
                            <a14:brightnessContrast bright="14000" contrast="21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483"/>
                <a:stretch/>
              </p:blipFill>
              <p:spPr bwMode="auto">
                <a:xfrm>
                  <a:off x="1542756" y="2135875"/>
                  <a:ext cx="1917887" cy="1637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49000"/>
                          </a14:imgEffect>
                          <a14:imgEffect>
                            <a14:brightnessContrast bright="49000" contrast="21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86"/>
                <a:stretch/>
              </p:blipFill>
              <p:spPr bwMode="auto">
                <a:xfrm>
                  <a:off x="3908093" y="2135874"/>
                  <a:ext cx="1894987" cy="16377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91"/>
                <a:stretch/>
              </p:blipFill>
              <p:spPr bwMode="auto">
                <a:xfrm>
                  <a:off x="1804459" y="755181"/>
                  <a:ext cx="3736918" cy="12766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4459" y="4149756"/>
                  <a:ext cx="1647836" cy="1153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Picture 7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88295" y="4149756"/>
                  <a:ext cx="1653082" cy="1153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2" name="Picture 8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80659" y="5439401"/>
                <a:ext cx="3534489" cy="1619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293868" y="5507564"/>
                <a:ext cx="296883" cy="35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CA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547889" y="1925141"/>
                <a:ext cx="296883" cy="35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357810" y="6861801"/>
              <a:ext cx="6329239" cy="2067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CA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S1</a:t>
              </a:r>
              <a:r>
                <a:rPr lang="en-CA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Confirmation of the correctness of the basic bait constructs to be used inY2H assays.  (</a:t>
              </a:r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CA" sz="1000" dirty="0"/>
                <a:t>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Diagrams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pBS:groEL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showing the restriction sites used for cloning (arrowheads).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Amp</a:t>
              </a:r>
              <a:r>
                <a:rPr lang="en-CA" sz="1000" baseline="30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a selection marker that allows growth in media with ampicillin. (</a:t>
              </a:r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garose gel (1%) showing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PCR products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the predicted size [~1600 base pairs (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)],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corresponding to 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amplified from </a:t>
              </a:r>
              <a:r>
                <a:rPr lang="en-CA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CA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pneumophila</a:t>
              </a:r>
              <a:r>
                <a:rPr lang="en-CA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CA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 coli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genomic DNA, respectively. (</a:t>
              </a:r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Agarose gel (1%)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showing digestion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products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 </a:t>
              </a:r>
              <a:r>
                <a:rPr lang="en-CA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Eco</a:t>
              </a:r>
              <a:r>
                <a:rPr lang="en-CA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RI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CA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Bam</a:t>
              </a:r>
              <a:r>
                <a:rPr lang="en-CA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HI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Eco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Sal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respectively. Two restriction fragments of the predicted size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(~3000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~1600 </a:t>
              </a:r>
              <a:r>
                <a:rPr lang="en-CA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are observed on each lane, corresponding to the linearized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vector (top bands), and the chaperonin genes (bottom). (</a:t>
              </a:r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Diagrams of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pGBK: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pGBK: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showing their main components and the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Eco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Bam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Sal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restriction sites (arrowheads).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Kan</a:t>
              </a:r>
              <a:r>
                <a:rPr lang="en-CA" sz="1000" baseline="30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TRP1 are selection markers that allow growth in media with kanamycin or without tryptophan, respectively. The </a:t>
              </a:r>
              <a:r>
                <a:rPr lang="en-CA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genes were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subcloned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translational frame with Gal4BD/c-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Myc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so that the chaperonins are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expressed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as fusion proteins, as confirmed by immunoblotting. (</a:t>
              </a:r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Immunoblot membranes from total proteins of </a:t>
              </a:r>
              <a:r>
                <a:rPr lang="en-CA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E.coli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DH5</a:t>
              </a:r>
              <a:r>
                <a:rPr lang="el-G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transformed with the plasmids indicated on top of the panel.  </a:t>
              </a:r>
              <a:r>
                <a:rPr lang="en-CA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embranes were immuno-stained with a c-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Myc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-specific monoclonal antibody (Anti-c-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Myc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), or a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-specific polyclonal antibody (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pAnti-HtpB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that weakly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crossreacts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</a:t>
              </a:r>
              <a:r>
                <a:rPr lang="en-CA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but not with its fusion protein.</a:t>
              </a:r>
              <a:r>
                <a:rPr lang="en-CA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CA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74283" y="95255"/>
              <a:ext cx="14962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 smtClean="0"/>
                <a:t>Supplemental</a:t>
              </a:r>
            </a:p>
            <a:p>
              <a:pPr algn="ctr"/>
              <a:r>
                <a:rPr lang="en-CA" dirty="0" smtClean="0"/>
                <a:t>Figure S1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402741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2212" y="701895"/>
            <a:ext cx="5688280" cy="7385981"/>
            <a:chOff x="742212" y="701895"/>
            <a:chExt cx="5688280" cy="7385981"/>
          </a:xfrm>
        </p:grpSpPr>
        <p:grpSp>
          <p:nvGrpSpPr>
            <p:cNvPr id="3" name="Group 2"/>
            <p:cNvGrpSpPr/>
            <p:nvPr/>
          </p:nvGrpSpPr>
          <p:grpSpPr>
            <a:xfrm>
              <a:off x="2005360" y="1324850"/>
              <a:ext cx="3181053" cy="4807504"/>
              <a:chOff x="1625360" y="1657350"/>
              <a:chExt cx="3181053" cy="4807504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8094" y="1657350"/>
                <a:ext cx="1098148" cy="2376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saturation sat="66000"/>
                        </a14:imgEffect>
                        <a14:imgEffect>
                          <a14:brightnessContrast bright="-3000" contras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2096" y="1964743"/>
                <a:ext cx="2038336" cy="20595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5360" y="4123152"/>
                <a:ext cx="1130938" cy="2295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  <a14:imgEffect>
                          <a14:saturation sat="66000"/>
                        </a14:imgEffect>
                        <a14:imgEffect>
                          <a14:brightnessContrast bright="-7000" contras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7909" y="4096541"/>
                <a:ext cx="2038504" cy="2368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2802580" y="701895"/>
              <a:ext cx="15675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 smtClean="0"/>
                <a:t>Supplemental</a:t>
              </a:r>
            </a:p>
            <a:p>
              <a:pPr algn="ctr"/>
              <a:r>
                <a:rPr lang="en-CA" dirty="0" smtClean="0"/>
                <a:t>Figure </a:t>
              </a:r>
              <a:r>
                <a:rPr lang="en-CA" dirty="0"/>
                <a:t>S</a:t>
              </a:r>
              <a:r>
                <a:rPr lang="en-CA" dirty="0" smtClean="0"/>
                <a:t>2</a:t>
              </a:r>
              <a:endParaRPr lang="en-CA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42212" y="6472049"/>
              <a:ext cx="5688280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S2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Confirmation that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(but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consistently binds hECM29 in Y2H Plate assays.  Plasmid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pGAD: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hECM29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rescued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from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positive clone of a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library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screening was co-transformed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into 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S. cerevisiae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bait plasmids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pGBK: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pGBK: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1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,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 with the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empty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bait plasmid (pGBKT7).  Co-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transformants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were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selected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 DDO plates and then grown overnight in DDO broth. Then, 10-μl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drops of undiluted (10</a:t>
              </a:r>
              <a:r>
                <a:rPr lang="en-CA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ten-fold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serially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diluted (10</a:t>
              </a:r>
              <a:r>
                <a:rPr lang="en-CA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10</a:t>
              </a:r>
              <a:r>
                <a:rPr lang="en-CA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10</a:t>
              </a:r>
              <a:r>
                <a:rPr lang="en-CA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-3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broth culture were spotted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onto DDO/X/A plates (</a:t>
              </a:r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and QDO/X/A plates (</a:t>
              </a:r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). Pictures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shown were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taken after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days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incubation at 30°C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 Assays in DDO/X/A could give weak false positives (presence of growth and blue colonies in the spots of undiluted culture, as shown in panel A), but assays is QDO/X/A were consistently unequivocal.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0916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41602" y="701895"/>
            <a:ext cx="5624477" cy="7326822"/>
            <a:chOff x="841602" y="701895"/>
            <a:chExt cx="5624477" cy="7326822"/>
          </a:xfrm>
        </p:grpSpPr>
        <p:grpSp>
          <p:nvGrpSpPr>
            <p:cNvPr id="3" name="Group 2"/>
            <p:cNvGrpSpPr/>
            <p:nvPr/>
          </p:nvGrpSpPr>
          <p:grpSpPr>
            <a:xfrm>
              <a:off x="841602" y="1323887"/>
              <a:ext cx="5624477" cy="4168091"/>
              <a:chOff x="841602" y="2266367"/>
              <a:chExt cx="5624477" cy="4168091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  <a14:imgEffect>
                          <a14:saturation sat="20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602" y="2266367"/>
                <a:ext cx="5624477" cy="4100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Rectangle 6"/>
              <p:cNvSpPr/>
              <p:nvPr/>
            </p:nvSpPr>
            <p:spPr>
              <a:xfrm>
                <a:off x="4347607" y="6333481"/>
                <a:ext cx="1166842" cy="1009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313950" y="6185355"/>
                <a:ext cx="4796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dirty="0" smtClean="0">
                    <a:latin typeface="HoloLens MDL2 Assets" panose="050A0102010101010101" pitchFamily="18" charset="0"/>
                  </a:rPr>
                  <a:t>readings</a:t>
                </a:r>
                <a:endParaRPr lang="en-CA" sz="800" dirty="0">
                  <a:latin typeface="HoloLens MDL2 Assets" panose="050A0102010101010101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117087" y="6192096"/>
                <a:ext cx="4796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dirty="0" smtClean="0">
                    <a:latin typeface="HoloLens MDL2 Assets" panose="050A0102010101010101" pitchFamily="18" charset="0"/>
                  </a:rPr>
                  <a:t>readings</a:t>
                </a:r>
                <a:endParaRPr lang="en-CA" sz="800" dirty="0">
                  <a:latin typeface="HoloLens MDL2 Assets" panose="050A0102010101010101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861371" y="701895"/>
              <a:ext cx="1584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 smtClean="0"/>
                <a:t>Supplemental</a:t>
              </a:r>
            </a:p>
            <a:p>
              <a:pPr algn="ctr"/>
              <a:r>
                <a:rPr lang="en-CA" dirty="0" smtClean="0"/>
                <a:t>Figure S3</a:t>
              </a:r>
              <a:endParaRPr lang="en-CA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41602" y="5735782"/>
              <a:ext cx="5624477" cy="229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S3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Schematic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representations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the DNA sequencing runs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done to confirm the correctness of bait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constructs.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Sequencing of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genes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(top green lines of the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panels indicating the gene’s nucleotide span) is shown on panels 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respectively. All sequencing was done using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pBS: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constructs as template, including both the wild type genes, as well as the genes carrying single site- or multiple site-directed mutations.  The various primers used are indicated above the corresponding lines that represent the sequencing runs, along with the run’s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nucleotide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span (i.e. 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contig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length).  Green solid lines correspond to forward readings (in the same direction as gene transcription) and red dotted lines indicate reverse readings.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Sequencher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software was used to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assemble the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readings obtained from each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primer, either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against the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GI:AE017354.1:740047-741699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 the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groEL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(GI:45686197)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sequence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retrieved from the NCBI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database. The bottom bar of each panel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represents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coverage for each section of the corresponding reference gene.  The coverage code is given at the bottom of the figure, and applies to both panels.</a:t>
              </a:r>
              <a:endParaRPr lang="en-CA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11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5151" y="701894"/>
            <a:ext cx="5956300" cy="7819250"/>
            <a:chOff x="565150" y="701894"/>
            <a:chExt cx="5956300" cy="7819250"/>
          </a:xfrm>
        </p:grpSpPr>
        <p:sp>
          <p:nvSpPr>
            <p:cNvPr id="3" name="TextBox 2"/>
            <p:cNvSpPr txBox="1"/>
            <p:nvPr/>
          </p:nvSpPr>
          <p:spPr>
            <a:xfrm>
              <a:off x="2799482" y="701894"/>
              <a:ext cx="15327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 smtClean="0"/>
                <a:t>Supplemental</a:t>
              </a:r>
            </a:p>
            <a:p>
              <a:pPr algn="ctr"/>
              <a:r>
                <a:rPr lang="en-CA" dirty="0" smtClean="0"/>
                <a:t>Figure S4</a:t>
              </a:r>
              <a:endParaRPr lang="en-CA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5150" y="5689600"/>
              <a:ext cx="5956300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S4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Some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site-directed mutations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led to changes in restriction sites.  (</a:t>
              </a:r>
              <a:r>
                <a:rPr lang="en-CA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Diagram depicting the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loss of a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restriction site (red circles)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(blue bar) by the M212A mutation, and how PCR amplification with primers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htpB-419_F and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htpB-1200_R (represented by the red arrows and dotted lines), followed by digestion with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results in the creation of restriction fragments of different sizes in wild type or mutant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 Size is given in base pairs at the top of each fragment. (</a:t>
              </a:r>
              <a:r>
                <a:rPr lang="en-CA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Agarose gel (2%) showing the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Fat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digestion products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from either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M212A or WT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according to their predicted sizes, thereby</a:t>
              </a:r>
              <a:r>
                <a:rPr lang="en-CA" sz="11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confirming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correctness of the site-directed mutation. DNA fragment sizes are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indicated on the left side of the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panel. The first lane in the gel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 a 100 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ladder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 (</a:t>
              </a:r>
              <a:r>
                <a:rPr lang="en-CA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Diagram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depicting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creation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a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restriction site (red circles) in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(blue bar) by the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N507A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mutation, and how PCR amplification with primers 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EcoRI-HtpB_F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BamHI-HtpB_R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(represented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by the red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arrows and dotted lines),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followed by digestion with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results in the creation of restriction fragments of different sizes in wild type or mutant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 Size is given in base pairs at the top of each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fragment. (</a:t>
              </a:r>
              <a:r>
                <a:rPr lang="en-CA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Agarose gel (2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%) showing the PCR amplicons (–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lanes) and the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digestion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products (+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Pst</a:t>
              </a:r>
              <a:r>
                <a:rPr lang="en-CA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lanes) from either </a:t>
              </a:r>
              <a:r>
                <a:rPr lang="en-CA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N507A or WT </a:t>
              </a:r>
              <a:r>
                <a:rPr lang="en-CA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htpB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according to their predicted sizes, thereby</a:t>
              </a:r>
              <a:r>
                <a:rPr lang="en-CA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confirming the correctness of the </a:t>
              </a:r>
              <a:r>
                <a:rPr lang="en-CA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site-directed 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mutation. DNA fragment sizes are indicated on the left side of the panel. The first lane in the gel is a 100 </a:t>
              </a:r>
              <a:r>
                <a:rPr lang="en-CA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ladder.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09082" y="1429403"/>
              <a:ext cx="5380719" cy="4193364"/>
              <a:chOff x="909082" y="1429403"/>
              <a:chExt cx="5380719" cy="419336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09082" y="1429403"/>
                <a:ext cx="5380719" cy="4193364"/>
                <a:chOff x="909082" y="1797703"/>
                <a:chExt cx="5380719" cy="419336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921978" y="3861542"/>
                  <a:ext cx="5339274" cy="2129525"/>
                  <a:chOff x="993228" y="2111694"/>
                  <a:chExt cx="5339274" cy="2129525"/>
                </a:xfrm>
              </p:grpSpPr>
              <p:pic>
                <p:nvPicPr>
                  <p:cNvPr id="14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sharpenSoften amount="42000"/>
                            </a14:imgEffect>
                            <a14:imgEffect>
                              <a14:colorTemperature colorTemp="7200"/>
                            </a14:imgEffect>
                            <a14:imgEffect>
                              <a14:brightnessContrast bright="3000" contrast="21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3228" y="2111694"/>
                    <a:ext cx="5339274" cy="1969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grayscl/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harpenSoften amount="49000"/>
                            </a14:imgEffect>
                            <a14:imgEffect>
                              <a14:brightnessContrast bright="-14000" contrast="-14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48962" y="2455815"/>
                    <a:ext cx="1983539" cy="1443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298142" y="3994998"/>
                    <a:ext cx="39363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000" b="1" i="1" dirty="0" err="1" smtClean="0"/>
                      <a:t>Pst</a:t>
                    </a:r>
                    <a:r>
                      <a:rPr lang="en-CA" sz="1000" b="1" dirty="0" err="1" smtClean="0"/>
                      <a:t>I</a:t>
                    </a:r>
                    <a:endParaRPr lang="en-CA" sz="1000" b="1" dirty="0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4444864" y="3950990"/>
                    <a:ext cx="232268" cy="12981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909082" y="1797703"/>
                  <a:ext cx="5380719" cy="1999793"/>
                  <a:chOff x="909082" y="1797703"/>
                  <a:chExt cx="5380719" cy="1999793"/>
                </a:xfrm>
              </p:grpSpPr>
              <p:pic>
                <p:nvPicPr>
                  <p:cNvPr id="12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sharpenSoften amount="25000"/>
                            </a14:imgEffect>
                            <a14:imgEffect>
                              <a14:colorTemperature colorTemp="7200"/>
                            </a14:imgEffect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09082" y="1797703"/>
                    <a:ext cx="5380719" cy="19997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3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grayscl/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sharpenSoften amount="-49000"/>
                            </a14:imgEffect>
                            <a14:imgEffect>
                              <a14:saturation sat="66000"/>
                            </a14:imgEffect>
                            <a14:imgEffect>
                              <a14:brightnessContrast bright="-14000" contrast="-21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32275" y="2137834"/>
                    <a:ext cx="1928976" cy="1628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9" name="TextBox 8"/>
              <p:cNvSpPr txBox="1"/>
              <p:nvPr/>
            </p:nvSpPr>
            <p:spPr>
              <a:xfrm>
                <a:off x="2254250" y="1632603"/>
                <a:ext cx="4699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/>
                  <a:t>~1600</a:t>
                </a:r>
                <a:endParaRPr lang="en-CA" sz="800" b="1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882650" y="3391096"/>
              <a:ext cx="18415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b="1" dirty="0" smtClean="0"/>
                <a:t>C</a:t>
              </a:r>
              <a:endParaRPr lang="en-CA" sz="1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73500" y="3391096"/>
              <a:ext cx="18415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b="1" dirty="0"/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1348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965</Words>
  <Application>Microsoft Office PowerPoint</Application>
  <PresentationFormat>Letter Paper (8.5x11 in)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Garduno</dc:creator>
  <cp:lastModifiedBy>Rafael Garduno</cp:lastModifiedBy>
  <cp:revision>1</cp:revision>
  <dcterms:created xsi:type="dcterms:W3CDTF">2021-11-30T03:20:08Z</dcterms:created>
  <dcterms:modified xsi:type="dcterms:W3CDTF">2021-11-30T03:28:56Z</dcterms:modified>
</cp:coreProperties>
</file>