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4" r:id="rId2"/>
    <p:sldId id="265" r:id="rId3"/>
    <p:sldId id="266" r:id="rId4"/>
    <p:sldId id="269" r:id="rId5"/>
    <p:sldId id="262" r:id="rId6"/>
    <p:sldId id="275" r:id="rId7"/>
    <p:sldId id="276" r:id="rId8"/>
  </p:sldIdLst>
  <p:sldSz cx="6858000" cy="5143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2B6E54-5D8C-439A-950E-A496CB08A547}" v="83" dt="2019-10-29T17:31:37.9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56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841772"/>
            <a:ext cx="58293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2701528"/>
            <a:ext cx="51435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D675F-8A16-4BE7-AD73-3C2C3335A98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00D8-FF99-46EC-A11F-F52DF3EE7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787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D675F-8A16-4BE7-AD73-3C2C3335A98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00D8-FF99-46EC-A11F-F52DF3EE7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078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273844"/>
            <a:ext cx="1478756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273844"/>
            <a:ext cx="4350544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D675F-8A16-4BE7-AD73-3C2C3335A98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00D8-FF99-46EC-A11F-F52DF3EE7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284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D675F-8A16-4BE7-AD73-3C2C3335A98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00D8-FF99-46EC-A11F-F52DF3EE7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335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1282305"/>
            <a:ext cx="5915025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3442099"/>
            <a:ext cx="5915025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D675F-8A16-4BE7-AD73-3C2C3335A98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00D8-FF99-46EC-A11F-F52DF3EE7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79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1369219"/>
            <a:ext cx="291465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1369219"/>
            <a:ext cx="291465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D675F-8A16-4BE7-AD73-3C2C3335A98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00D8-FF99-46EC-A11F-F52DF3EE7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436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73845"/>
            <a:ext cx="5915025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1260872"/>
            <a:ext cx="2901255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1878806"/>
            <a:ext cx="2901255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1260872"/>
            <a:ext cx="2915543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1878806"/>
            <a:ext cx="2915543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D675F-8A16-4BE7-AD73-3C2C3335A98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00D8-FF99-46EC-A11F-F52DF3EE7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379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D675F-8A16-4BE7-AD73-3C2C3335A98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00D8-FF99-46EC-A11F-F52DF3EE7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591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D675F-8A16-4BE7-AD73-3C2C3335A98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00D8-FF99-46EC-A11F-F52DF3EE7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175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42900"/>
            <a:ext cx="2211884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740570"/>
            <a:ext cx="3471863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543050"/>
            <a:ext cx="2211884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D675F-8A16-4BE7-AD73-3C2C3335A98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00D8-FF99-46EC-A11F-F52DF3EE7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853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342900"/>
            <a:ext cx="2211884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740570"/>
            <a:ext cx="3471863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1543050"/>
            <a:ext cx="2211884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D675F-8A16-4BE7-AD73-3C2C3335A98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000D8-FF99-46EC-A11F-F52DF3EE7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598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273845"/>
            <a:ext cx="5915025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1369219"/>
            <a:ext cx="5915025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4767264"/>
            <a:ext cx="1543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7D675F-8A16-4BE7-AD73-3C2C3335A983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4767264"/>
            <a:ext cx="2314575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4767264"/>
            <a:ext cx="1543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1000D8-FF99-46EC-A11F-F52DF3EE71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057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EBD29FEA-86E2-4B86-AC74-E4198F6818E1}"/>
              </a:ext>
            </a:extLst>
          </p:cNvPr>
          <p:cNvSpPr txBox="1"/>
          <p:nvPr/>
        </p:nvSpPr>
        <p:spPr>
          <a:xfrm>
            <a:off x="166033" y="272997"/>
            <a:ext cx="6308725" cy="26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17" dirty="0"/>
              <a:t>Figure S1</a:t>
            </a:r>
            <a:endParaRPr lang="en-US" sz="1117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4A3761E-46E0-8F46-8C10-682189FCA72C}"/>
              </a:ext>
            </a:extLst>
          </p:cNvPr>
          <p:cNvGrpSpPr/>
          <p:nvPr/>
        </p:nvGrpSpPr>
        <p:grpSpPr>
          <a:xfrm>
            <a:off x="592656" y="451536"/>
            <a:ext cx="5455885" cy="4248731"/>
            <a:chOff x="592656" y="451536"/>
            <a:chExt cx="5455885" cy="4248731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F8C39959-B7B2-F92B-2A9E-1803C0E24C34}"/>
                </a:ext>
              </a:extLst>
            </p:cNvPr>
            <p:cNvGrpSpPr/>
            <p:nvPr/>
          </p:nvGrpSpPr>
          <p:grpSpPr>
            <a:xfrm>
              <a:off x="3442400" y="2434043"/>
              <a:ext cx="2606141" cy="2266223"/>
              <a:chOff x="3442400" y="2434043"/>
              <a:chExt cx="2606141" cy="2266223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F3037F93-4776-49CD-8616-0363D5E9D0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96449" y="2738592"/>
                <a:ext cx="2452092" cy="1961674"/>
              </a:xfrm>
              <a:prstGeom prst="rect">
                <a:avLst/>
              </a:prstGeom>
            </p:spPr>
          </p:pic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1F0A058-B6AF-4F8C-967F-55005A5BC28D}"/>
                  </a:ext>
                </a:extLst>
              </p:cNvPr>
              <p:cNvSpPr txBox="1"/>
              <p:nvPr/>
            </p:nvSpPr>
            <p:spPr>
              <a:xfrm>
                <a:off x="3442400" y="2434043"/>
                <a:ext cx="308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C</a:t>
                </a: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7735CA11-1C71-0BA6-164E-0590CCE3BBC2}"/>
                </a:ext>
              </a:extLst>
            </p:cNvPr>
            <p:cNvGrpSpPr/>
            <p:nvPr/>
          </p:nvGrpSpPr>
          <p:grpSpPr>
            <a:xfrm>
              <a:off x="1522832" y="451536"/>
              <a:ext cx="3717248" cy="1869187"/>
              <a:chOff x="1522832" y="451536"/>
              <a:chExt cx="3717248" cy="1869187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CD853F30-A6DC-4D1C-8DEA-149558BA0E60}"/>
                  </a:ext>
                </a:extLst>
              </p:cNvPr>
              <p:cNvGrpSpPr/>
              <p:nvPr/>
            </p:nvGrpSpPr>
            <p:grpSpPr>
              <a:xfrm>
                <a:off x="1522832" y="451536"/>
                <a:ext cx="3521485" cy="1869187"/>
                <a:chOff x="345399" y="2452750"/>
                <a:chExt cx="3521485" cy="1869187"/>
              </a:xfrm>
            </p:grpSpPr>
            <p:grpSp>
              <p:nvGrpSpPr>
                <p:cNvPr id="7" name="Group 6">
                  <a:extLst>
                    <a:ext uri="{FF2B5EF4-FFF2-40B4-BE49-F238E27FC236}">
                      <a16:creationId xmlns:a16="http://schemas.microsoft.com/office/drawing/2014/main" id="{57F7D2EA-7D62-4052-9A9A-540B9E0E229A}"/>
                    </a:ext>
                  </a:extLst>
                </p:cNvPr>
                <p:cNvGrpSpPr/>
                <p:nvPr/>
              </p:nvGrpSpPr>
              <p:grpSpPr>
                <a:xfrm>
                  <a:off x="345399" y="2666836"/>
                  <a:ext cx="3521485" cy="1655101"/>
                  <a:chOff x="345399" y="2666836"/>
                  <a:chExt cx="3521485" cy="1655101"/>
                </a:xfrm>
              </p:grpSpPr>
              <p:pic>
                <p:nvPicPr>
                  <p:cNvPr id="9" name="Picture 8">
                    <a:extLst>
                      <a:ext uri="{FF2B5EF4-FFF2-40B4-BE49-F238E27FC236}">
                        <a16:creationId xmlns:a16="http://schemas.microsoft.com/office/drawing/2014/main" id="{C2F0DED1-1875-4C70-BCC3-5433B8085BB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hq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45399" y="2666836"/>
                    <a:ext cx="3521485" cy="1655101"/>
                  </a:xfrm>
                  <a:prstGeom prst="rect">
                    <a:avLst/>
                  </a:prstGeom>
                </p:spPr>
              </p:pic>
              <p:sp>
                <p:nvSpPr>
                  <p:cNvPr id="10" name="Rectangle 9">
                    <a:extLst>
                      <a:ext uri="{FF2B5EF4-FFF2-40B4-BE49-F238E27FC236}">
                        <a16:creationId xmlns:a16="http://schemas.microsoft.com/office/drawing/2014/main" id="{B58499A6-7579-4E9E-8EBF-32473E5F1ED2}"/>
                      </a:ext>
                    </a:extLst>
                  </p:cNvPr>
                  <p:cNvSpPr/>
                  <p:nvPr/>
                </p:nvSpPr>
                <p:spPr>
                  <a:xfrm>
                    <a:off x="440487" y="3752942"/>
                    <a:ext cx="1691668" cy="342358"/>
                  </a:xfrm>
                  <a:prstGeom prst="rect">
                    <a:avLst/>
                  </a:prstGeom>
                  <a:solidFill>
                    <a:srgbClr val="0066FF">
                      <a:alpha val="2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" name="Rectangle 10">
                    <a:extLst>
                      <a:ext uri="{FF2B5EF4-FFF2-40B4-BE49-F238E27FC236}">
                        <a16:creationId xmlns:a16="http://schemas.microsoft.com/office/drawing/2014/main" id="{1C35121A-EE3B-49C7-A2BF-67B74A1EE4EA}"/>
                      </a:ext>
                    </a:extLst>
                  </p:cNvPr>
                  <p:cNvSpPr/>
                  <p:nvPr/>
                </p:nvSpPr>
                <p:spPr>
                  <a:xfrm>
                    <a:off x="440487" y="3375913"/>
                    <a:ext cx="1691668" cy="310322"/>
                  </a:xfrm>
                  <a:prstGeom prst="rect">
                    <a:avLst/>
                  </a:prstGeom>
                  <a:solidFill>
                    <a:srgbClr val="0066FF">
                      <a:alpha val="2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" name="Rectangle 11">
                    <a:extLst>
                      <a:ext uri="{FF2B5EF4-FFF2-40B4-BE49-F238E27FC236}">
                        <a16:creationId xmlns:a16="http://schemas.microsoft.com/office/drawing/2014/main" id="{31B0E5CF-BFB3-44A7-BBBA-0837CEC96F47}"/>
                      </a:ext>
                    </a:extLst>
                  </p:cNvPr>
                  <p:cNvSpPr/>
                  <p:nvPr/>
                </p:nvSpPr>
                <p:spPr>
                  <a:xfrm>
                    <a:off x="440487" y="3149276"/>
                    <a:ext cx="1691668" cy="53292"/>
                  </a:xfrm>
                  <a:prstGeom prst="rect">
                    <a:avLst/>
                  </a:prstGeom>
                  <a:solidFill>
                    <a:srgbClr val="0066FF">
                      <a:alpha val="2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3" name="Rectangle 12">
                    <a:extLst>
                      <a:ext uri="{FF2B5EF4-FFF2-40B4-BE49-F238E27FC236}">
                        <a16:creationId xmlns:a16="http://schemas.microsoft.com/office/drawing/2014/main" id="{364A4677-81A0-424C-A697-34A484484D13}"/>
                      </a:ext>
                    </a:extLst>
                  </p:cNvPr>
                  <p:cNvSpPr/>
                  <p:nvPr/>
                </p:nvSpPr>
                <p:spPr>
                  <a:xfrm>
                    <a:off x="440487" y="2949491"/>
                    <a:ext cx="1691668" cy="86465"/>
                  </a:xfrm>
                  <a:prstGeom prst="rect">
                    <a:avLst/>
                  </a:prstGeom>
                  <a:solidFill>
                    <a:srgbClr val="0066FF">
                      <a:alpha val="2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CC22ED12-1785-4166-852F-796B89173D5F}"/>
                    </a:ext>
                  </a:extLst>
                </p:cNvPr>
                <p:cNvSpPr txBox="1"/>
                <p:nvPr/>
              </p:nvSpPr>
              <p:spPr>
                <a:xfrm>
                  <a:off x="440487" y="2452750"/>
                  <a:ext cx="31771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A</a:t>
                  </a:r>
                </a:p>
              </p:txBody>
            </p:sp>
          </p:grp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3F6AA95-52F2-5A15-2C86-87D83BEBFAA4}"/>
                  </a:ext>
                </a:extLst>
              </p:cNvPr>
              <p:cNvSpPr txBox="1"/>
              <p:nvPr/>
            </p:nvSpPr>
            <p:spPr>
              <a:xfrm>
                <a:off x="4540604" y="939744"/>
                <a:ext cx="699476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00" dirty="0"/>
                  <a:t>Negative Logarithm of Adjusted </a:t>
                </a:r>
                <a:r>
                  <a:rPr lang="en-US" altLang="zh-CN" sz="700" i="1" dirty="0"/>
                  <a:t>p</a:t>
                </a:r>
                <a:r>
                  <a:rPr lang="en-US" altLang="zh-CN" sz="700" dirty="0"/>
                  <a:t>-value</a:t>
                </a:r>
                <a:endParaRPr lang="en-US" sz="700" dirty="0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22479C5-0700-0DBC-652F-274E1D807862}"/>
                </a:ext>
              </a:extLst>
            </p:cNvPr>
            <p:cNvGrpSpPr/>
            <p:nvPr/>
          </p:nvGrpSpPr>
          <p:grpSpPr>
            <a:xfrm>
              <a:off x="592656" y="2465757"/>
              <a:ext cx="2690918" cy="2234510"/>
              <a:chOff x="592656" y="2465757"/>
              <a:chExt cx="2690918" cy="2234510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4C6AD6A-03D2-4221-B288-ABC00DB951C0}"/>
                  </a:ext>
                </a:extLst>
              </p:cNvPr>
              <p:cNvSpPr txBox="1"/>
              <p:nvPr/>
            </p:nvSpPr>
            <p:spPr>
              <a:xfrm>
                <a:off x="592656" y="2465757"/>
                <a:ext cx="308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B</a:t>
                </a:r>
                <a:endParaRPr lang="en-US" dirty="0"/>
              </a:p>
            </p:txBody>
          </p: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95939ED4-92BD-D13B-F197-602489DBA927}"/>
                  </a:ext>
                </a:extLst>
              </p:cNvPr>
              <p:cNvGrpSpPr/>
              <p:nvPr/>
            </p:nvGrpSpPr>
            <p:grpSpPr>
              <a:xfrm>
                <a:off x="684239" y="2738592"/>
                <a:ext cx="2599335" cy="1961675"/>
                <a:chOff x="684239" y="2738592"/>
                <a:chExt cx="2599335" cy="1961675"/>
              </a:xfrm>
            </p:grpSpPr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96E6C566-2769-8362-5580-644D970D248F}"/>
                    </a:ext>
                  </a:extLst>
                </p:cNvPr>
                <p:cNvGrpSpPr/>
                <p:nvPr/>
              </p:nvGrpSpPr>
              <p:grpSpPr>
                <a:xfrm>
                  <a:off x="684239" y="2738592"/>
                  <a:ext cx="2452093" cy="1961675"/>
                  <a:chOff x="684239" y="2738592"/>
                  <a:chExt cx="2452093" cy="1961675"/>
                </a:xfrm>
              </p:grpSpPr>
              <p:pic>
                <p:nvPicPr>
                  <p:cNvPr id="16" name="Picture 15">
                    <a:extLst>
                      <a:ext uri="{FF2B5EF4-FFF2-40B4-BE49-F238E27FC236}">
                        <a16:creationId xmlns:a16="http://schemas.microsoft.com/office/drawing/2014/main" id="{A64B3C79-5F45-4AF8-9214-6329BAD4C36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hq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84239" y="2738592"/>
                    <a:ext cx="2452093" cy="1961675"/>
                  </a:xfrm>
                  <a:prstGeom prst="rect">
                    <a:avLst/>
                  </a:prstGeom>
                </p:spPr>
              </p:pic>
              <p:sp>
                <p:nvSpPr>
                  <p:cNvPr id="4" name="Rectangle 3">
                    <a:extLst>
                      <a:ext uri="{FF2B5EF4-FFF2-40B4-BE49-F238E27FC236}">
                        <a16:creationId xmlns:a16="http://schemas.microsoft.com/office/drawing/2014/main" id="{0C711797-CF33-D156-4EEC-ED7F22E56FED}"/>
                      </a:ext>
                    </a:extLst>
                  </p:cNvPr>
                  <p:cNvSpPr/>
                  <p:nvPr/>
                </p:nvSpPr>
                <p:spPr>
                  <a:xfrm>
                    <a:off x="2803490" y="3964075"/>
                    <a:ext cx="332842" cy="105507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pic>
              <p:nvPicPr>
                <p:cNvPr id="25" name="Picture 24">
                  <a:extLst>
                    <a:ext uri="{FF2B5EF4-FFF2-40B4-BE49-F238E27FC236}">
                      <a16:creationId xmlns:a16="http://schemas.microsoft.com/office/drawing/2014/main" id="{AF9BBAF4-01EB-8D58-89BF-9ACC8697DC8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t="23082" b="18053"/>
                <a:stretch/>
              </p:blipFill>
              <p:spPr>
                <a:xfrm>
                  <a:off x="2734886" y="3949001"/>
                  <a:ext cx="548688" cy="125605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716669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E73158B-832C-41BA-99D5-3A3048101AD6}"/>
              </a:ext>
            </a:extLst>
          </p:cNvPr>
          <p:cNvSpPr txBox="1"/>
          <p:nvPr/>
        </p:nvSpPr>
        <p:spPr>
          <a:xfrm>
            <a:off x="166034" y="272997"/>
            <a:ext cx="853244" cy="26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17" dirty="0"/>
              <a:t>Figure S1</a:t>
            </a:r>
            <a:endParaRPr lang="en-US" sz="1117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959DD15-5863-8C09-3441-B4F369D8FF8A}"/>
              </a:ext>
            </a:extLst>
          </p:cNvPr>
          <p:cNvGrpSpPr/>
          <p:nvPr/>
        </p:nvGrpSpPr>
        <p:grpSpPr>
          <a:xfrm>
            <a:off x="592656" y="1079588"/>
            <a:ext cx="5599898" cy="2031141"/>
            <a:chOff x="471456" y="1493259"/>
            <a:chExt cx="5599898" cy="2031141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BC72505-198D-0B7A-1052-B9213B5E5A8C}"/>
                </a:ext>
              </a:extLst>
            </p:cNvPr>
            <p:cNvGrpSpPr/>
            <p:nvPr/>
          </p:nvGrpSpPr>
          <p:grpSpPr>
            <a:xfrm>
              <a:off x="471456" y="1493259"/>
              <a:ext cx="2798162" cy="2029989"/>
              <a:chOff x="471456" y="1493259"/>
              <a:chExt cx="2798162" cy="2029989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98FB974C-4249-4B46-997D-7708BB337E43}"/>
                  </a:ext>
                </a:extLst>
              </p:cNvPr>
              <p:cNvGrpSpPr/>
              <p:nvPr/>
            </p:nvGrpSpPr>
            <p:grpSpPr>
              <a:xfrm>
                <a:off x="557594" y="1682545"/>
                <a:ext cx="2558156" cy="1840703"/>
                <a:chOff x="589761" y="5439829"/>
                <a:chExt cx="2761056" cy="1840703"/>
              </a:xfrm>
            </p:grpSpPr>
            <p:pic>
              <p:nvPicPr>
                <p:cNvPr id="11" name="Picture 10">
                  <a:extLst>
                    <a:ext uri="{FF2B5EF4-FFF2-40B4-BE49-F238E27FC236}">
                      <a16:creationId xmlns:a16="http://schemas.microsoft.com/office/drawing/2014/main" id="{A6DB8748-7F7B-4D6E-8E6C-C99D76A3DC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9761" y="5439829"/>
                  <a:ext cx="2761056" cy="1840703"/>
                </a:xfrm>
                <a:prstGeom prst="rect">
                  <a:avLst/>
                </a:prstGeom>
              </p:spPr>
            </p:pic>
            <p:sp>
              <p:nvSpPr>
                <p:cNvPr id="12" name="Star: 5 Points 11">
                  <a:extLst>
                    <a:ext uri="{FF2B5EF4-FFF2-40B4-BE49-F238E27FC236}">
                      <a16:creationId xmlns:a16="http://schemas.microsoft.com/office/drawing/2014/main" id="{C55DE74F-C0A5-45F9-A276-B0A1DCE89D43}"/>
                    </a:ext>
                  </a:extLst>
                </p:cNvPr>
                <p:cNvSpPr/>
                <p:nvPr/>
              </p:nvSpPr>
              <p:spPr>
                <a:xfrm>
                  <a:off x="712484" y="6953212"/>
                  <a:ext cx="45719" cy="45719"/>
                </a:xfrm>
                <a:prstGeom prst="star5">
                  <a:avLst/>
                </a:prstGeom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2805804-9E0A-49F6-8C1A-FBA3CBB60CE9}"/>
                  </a:ext>
                </a:extLst>
              </p:cNvPr>
              <p:cNvSpPr txBox="1"/>
              <p:nvPr/>
            </p:nvSpPr>
            <p:spPr>
              <a:xfrm>
                <a:off x="471456" y="1493259"/>
                <a:ext cx="30327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D</a:t>
                </a:r>
              </a:p>
            </p:txBody>
          </p:sp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728D13D7-5BBA-479F-24D2-BA0E2793C22E}"/>
                  </a:ext>
                </a:extLst>
              </p:cNvPr>
              <p:cNvSpPr txBox="1"/>
              <p:nvPr/>
            </p:nvSpPr>
            <p:spPr>
              <a:xfrm>
                <a:off x="2570142" y="1986975"/>
                <a:ext cx="699476" cy="58477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00" dirty="0"/>
                  <a:t>Negative Logarithm of Adjusted </a:t>
                </a:r>
                <a:r>
                  <a:rPr lang="en-US" altLang="zh-CN" sz="800" i="1" dirty="0"/>
                  <a:t>p</a:t>
                </a:r>
                <a:r>
                  <a:rPr lang="en-US" altLang="zh-CN" sz="800" dirty="0"/>
                  <a:t>-value</a:t>
                </a:r>
                <a:endParaRPr lang="en-US" sz="800" dirty="0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658E6CD-6874-15DE-35E6-0622BDADDD71}"/>
                </a:ext>
              </a:extLst>
            </p:cNvPr>
            <p:cNvGrpSpPr/>
            <p:nvPr/>
          </p:nvGrpSpPr>
          <p:grpSpPr>
            <a:xfrm>
              <a:off x="3132088" y="1493259"/>
              <a:ext cx="2939266" cy="2031141"/>
              <a:chOff x="3132088" y="1493259"/>
              <a:chExt cx="2939266" cy="2031141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491695A-9EA5-4956-921B-2461F943A64A}"/>
                  </a:ext>
                </a:extLst>
              </p:cNvPr>
              <p:cNvSpPr txBox="1"/>
              <p:nvPr/>
            </p:nvSpPr>
            <p:spPr>
              <a:xfrm>
                <a:off x="3132088" y="1493259"/>
                <a:ext cx="2750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E</a:t>
                </a:r>
              </a:p>
            </p:txBody>
          </p: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940FD6AB-A136-4883-B908-4A583F0674DB}"/>
                  </a:ext>
                </a:extLst>
              </p:cNvPr>
              <p:cNvGrpSpPr/>
              <p:nvPr/>
            </p:nvGrpSpPr>
            <p:grpSpPr>
              <a:xfrm>
                <a:off x="3372268" y="1681394"/>
                <a:ext cx="2558156" cy="1843006"/>
                <a:chOff x="3627681" y="5438678"/>
                <a:chExt cx="2761056" cy="1843006"/>
              </a:xfrm>
            </p:grpSpPr>
            <p:pic>
              <p:nvPicPr>
                <p:cNvPr id="7" name="Picture 6">
                  <a:extLst>
                    <a:ext uri="{FF2B5EF4-FFF2-40B4-BE49-F238E27FC236}">
                      <a16:creationId xmlns:a16="http://schemas.microsoft.com/office/drawing/2014/main" id="{1A87D016-8A78-42E9-9BA1-7832A357CC1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627681" y="5438678"/>
                  <a:ext cx="2761056" cy="1843006"/>
                </a:xfrm>
                <a:prstGeom prst="rect">
                  <a:avLst/>
                </a:prstGeom>
              </p:spPr>
            </p:pic>
            <p:sp>
              <p:nvSpPr>
                <p:cNvPr id="8" name="Star: 5 Points 7">
                  <a:extLst>
                    <a:ext uri="{FF2B5EF4-FFF2-40B4-BE49-F238E27FC236}">
                      <a16:creationId xmlns:a16="http://schemas.microsoft.com/office/drawing/2014/main" id="{E3885104-2D45-42FA-831D-C5ED6A940682}"/>
                    </a:ext>
                  </a:extLst>
                </p:cNvPr>
                <p:cNvSpPr/>
                <p:nvPr/>
              </p:nvSpPr>
              <p:spPr>
                <a:xfrm>
                  <a:off x="3758565" y="6640792"/>
                  <a:ext cx="45719" cy="45719"/>
                </a:xfrm>
                <a:prstGeom prst="star5">
                  <a:avLst/>
                </a:prstGeom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" name="Star: 5 Points 8">
                  <a:extLst>
                    <a:ext uri="{FF2B5EF4-FFF2-40B4-BE49-F238E27FC236}">
                      <a16:creationId xmlns:a16="http://schemas.microsoft.com/office/drawing/2014/main" id="{3E22FE11-D90F-4FD0-B4FD-60AA4C84D173}"/>
                    </a:ext>
                  </a:extLst>
                </p:cNvPr>
                <p:cNvSpPr/>
                <p:nvPr/>
              </p:nvSpPr>
              <p:spPr>
                <a:xfrm>
                  <a:off x="3758565" y="6893696"/>
                  <a:ext cx="45719" cy="45719"/>
                </a:xfrm>
                <a:prstGeom prst="star5">
                  <a:avLst/>
                </a:prstGeom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8EDBFB5-3F23-1C03-13AB-F352D35CD668}"/>
                  </a:ext>
                </a:extLst>
              </p:cNvPr>
              <p:cNvSpPr txBox="1"/>
              <p:nvPr/>
            </p:nvSpPr>
            <p:spPr>
              <a:xfrm>
                <a:off x="5371878" y="1986974"/>
                <a:ext cx="699476" cy="58477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00" dirty="0"/>
                  <a:t>Negative Logarithm of Adjusted </a:t>
                </a:r>
                <a:r>
                  <a:rPr lang="en-US" altLang="zh-CN" sz="800" i="1" dirty="0"/>
                  <a:t>p</a:t>
                </a:r>
                <a:r>
                  <a:rPr lang="en-US" altLang="zh-CN" sz="800" dirty="0"/>
                  <a:t>-value</a:t>
                </a:r>
                <a:endParaRPr lang="en-US" sz="800" dirty="0"/>
              </a:p>
            </p:txBody>
          </p:sp>
        </p:grp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D8F7862-2BC6-AFF9-9AFC-EE6E91630B1A}"/>
              </a:ext>
            </a:extLst>
          </p:cNvPr>
          <p:cNvSpPr txBox="1"/>
          <p:nvPr/>
        </p:nvSpPr>
        <p:spPr>
          <a:xfrm>
            <a:off x="274637" y="3342568"/>
            <a:ext cx="630872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900" b="1" dirty="0">
                <a:latin typeface="Palatino Linotype" panose="02040502050505030304" pitchFamily="18" charset="0"/>
              </a:rPr>
              <a:t>Figure S1</a:t>
            </a:r>
            <a:r>
              <a:rPr lang="en-US" altLang="zh-CN" sz="900" dirty="0">
                <a:latin typeface="Palatino Linotype" panose="02040502050505030304" pitchFamily="18" charset="0"/>
              </a:rPr>
              <a:t>. The DEGs identified using the DESeq2 method. (</a:t>
            </a:r>
            <a:r>
              <a:rPr lang="en-US" altLang="zh-CN" sz="900" b="1" dirty="0">
                <a:latin typeface="Palatino Linotype" panose="02040502050505030304" pitchFamily="18" charset="0"/>
              </a:rPr>
              <a:t>A</a:t>
            </a:r>
            <a:r>
              <a:rPr lang="en-US" altLang="zh-CN" sz="900" dirty="0">
                <a:latin typeface="Palatino Linotype" panose="02040502050505030304" pitchFamily="18" charset="0"/>
              </a:rPr>
              <a:t>) GO enrichment analysis. Blue shade: biological processes associated with inflammation. (</a:t>
            </a:r>
            <a:r>
              <a:rPr lang="en-US" altLang="zh-CN" sz="900" b="1" dirty="0">
                <a:latin typeface="Palatino Linotype" panose="02040502050505030304" pitchFamily="18" charset="0"/>
              </a:rPr>
              <a:t>B</a:t>
            </a:r>
            <a:r>
              <a:rPr lang="en-US" altLang="zh-CN" sz="900" dirty="0">
                <a:latin typeface="Palatino Linotype" panose="02040502050505030304" pitchFamily="18" charset="0"/>
              </a:rPr>
              <a:t>) Enrichment network map of enriched biological processes. (</a:t>
            </a:r>
            <a:r>
              <a:rPr lang="en-US" altLang="zh-CN" sz="900" b="1" dirty="0">
                <a:latin typeface="Palatino Linotype" panose="02040502050505030304" pitchFamily="18" charset="0"/>
              </a:rPr>
              <a:t>C</a:t>
            </a:r>
            <a:r>
              <a:rPr lang="en-US" altLang="zh-CN" sz="900" dirty="0">
                <a:latin typeface="Palatino Linotype" panose="02040502050505030304" pitchFamily="18" charset="0"/>
              </a:rPr>
              <a:t>) Gene-concept network of the correlation of DEGs and biological concepts. Transcription factor enrichment analysis using Transcription Factor PPIs (</a:t>
            </a:r>
            <a:r>
              <a:rPr lang="en-US" altLang="zh-CN" sz="900" b="1" dirty="0">
                <a:latin typeface="Palatino Linotype" panose="02040502050505030304" pitchFamily="18" charset="0"/>
              </a:rPr>
              <a:t>D</a:t>
            </a:r>
            <a:r>
              <a:rPr lang="en-US" altLang="zh-CN" sz="900" dirty="0">
                <a:latin typeface="Palatino Linotype" panose="02040502050505030304" pitchFamily="18" charset="0"/>
              </a:rPr>
              <a:t>) and TRANSFAC and JASPAR PWMs (</a:t>
            </a:r>
            <a:r>
              <a:rPr lang="en-US" altLang="zh-CN" sz="900" b="1" dirty="0">
                <a:latin typeface="Palatino Linotype" panose="02040502050505030304" pitchFamily="18" charset="0"/>
              </a:rPr>
              <a:t>E</a:t>
            </a:r>
            <a:r>
              <a:rPr lang="en-US" altLang="zh-CN" sz="900" dirty="0">
                <a:latin typeface="Palatino Linotype" panose="02040502050505030304" pitchFamily="18" charset="0"/>
              </a:rPr>
              <a:t>) gene sets. In (</a:t>
            </a:r>
            <a:r>
              <a:rPr lang="en-US" altLang="zh-CN" sz="900" b="1" dirty="0">
                <a:latin typeface="Palatino Linotype" panose="02040502050505030304" pitchFamily="18" charset="0"/>
              </a:rPr>
              <a:t>B</a:t>
            </a:r>
            <a:r>
              <a:rPr lang="en-US" altLang="zh-CN" sz="900" dirty="0">
                <a:latin typeface="Palatino Linotype" panose="02040502050505030304" pitchFamily="18" charset="0"/>
              </a:rPr>
              <a:t>) and (</a:t>
            </a:r>
            <a:r>
              <a:rPr lang="en-US" altLang="zh-CN" sz="900" b="1" dirty="0">
                <a:latin typeface="Palatino Linotype" panose="02040502050505030304" pitchFamily="18" charset="0"/>
              </a:rPr>
              <a:t>C</a:t>
            </a:r>
            <a:r>
              <a:rPr lang="en-US" altLang="zh-CN" sz="900" dirty="0">
                <a:latin typeface="Palatino Linotype" panose="02040502050505030304" pitchFamily="18" charset="0"/>
              </a:rPr>
              <a:t>), the size of the dots represents the number of DEGs involved in the </a:t>
            </a:r>
            <a:r>
              <a:rPr lang="en-US" altLang="zh-CN" sz="900" dirty="0" err="1">
                <a:latin typeface="Palatino Linotype" panose="02040502050505030304" pitchFamily="18" charset="0"/>
              </a:rPr>
              <a:t>corre-sponding</a:t>
            </a:r>
            <a:r>
              <a:rPr lang="en-US" altLang="zh-CN" sz="900" dirty="0">
                <a:latin typeface="Palatino Linotype" panose="02040502050505030304" pitchFamily="18" charset="0"/>
              </a:rPr>
              <a:t> category and the color represents the BH-adjusted </a:t>
            </a:r>
            <a:r>
              <a:rPr lang="en-US" altLang="zh-CN" sz="900" i="1" dirty="0">
                <a:latin typeface="Palatino Linotype" panose="02040502050505030304" pitchFamily="18" charset="0"/>
              </a:rPr>
              <a:t>p</a:t>
            </a:r>
            <a:r>
              <a:rPr lang="en-US" altLang="zh-CN" sz="900" dirty="0">
                <a:latin typeface="Palatino Linotype" panose="02040502050505030304" pitchFamily="18" charset="0"/>
              </a:rPr>
              <a:t>-value of the GO over-representation test. In (</a:t>
            </a:r>
            <a:r>
              <a:rPr lang="en-US" altLang="zh-CN" sz="900" b="1" dirty="0">
                <a:latin typeface="Palatino Linotype" panose="02040502050505030304" pitchFamily="18" charset="0"/>
              </a:rPr>
              <a:t>D</a:t>
            </a:r>
            <a:r>
              <a:rPr lang="en-US" altLang="zh-CN" sz="900" dirty="0">
                <a:latin typeface="Palatino Linotype" panose="02040502050505030304" pitchFamily="18" charset="0"/>
              </a:rPr>
              <a:t>) and </a:t>
            </a:r>
            <a:r>
              <a:rPr lang="zh-CN" altLang="en-US" sz="900" dirty="0">
                <a:latin typeface="Palatino Linotype" panose="02040502050505030304" pitchFamily="18" charset="0"/>
              </a:rPr>
              <a:t>（</a:t>
            </a:r>
            <a:r>
              <a:rPr lang="en-US" altLang="zh-CN" sz="900" b="1" dirty="0">
                <a:latin typeface="Palatino Linotype" panose="02040502050505030304" pitchFamily="18" charset="0"/>
              </a:rPr>
              <a:t>E</a:t>
            </a:r>
            <a:r>
              <a:rPr lang="zh-CN" altLang="en-US" sz="900" dirty="0">
                <a:latin typeface="Palatino Linotype" panose="02040502050505030304" pitchFamily="18" charset="0"/>
              </a:rPr>
              <a:t>）</a:t>
            </a:r>
            <a:r>
              <a:rPr lang="en-US" altLang="zh-CN" sz="900" dirty="0">
                <a:latin typeface="Palatino Linotype" panose="02040502050505030304" pitchFamily="18" charset="0"/>
              </a:rPr>
              <a:t>, the stars represent transcription pathways regulated by NF-</a:t>
            </a:r>
            <a:r>
              <a:rPr lang="en-US" altLang="zh-CN" sz="900" dirty="0" err="1">
                <a:latin typeface="Palatino Linotype" panose="02040502050505030304" pitchFamily="18" charset="0"/>
              </a:rPr>
              <a:t>ĸB</a:t>
            </a:r>
            <a:r>
              <a:rPr lang="en-US" altLang="zh-CN" sz="900" dirty="0">
                <a:latin typeface="Palatino Linotype" panose="02040502050505030304" pitchFamily="18" charset="0"/>
              </a:rPr>
              <a:t>. In (</a:t>
            </a:r>
            <a:r>
              <a:rPr lang="en-US" altLang="zh-CN" sz="900" b="1" dirty="0">
                <a:latin typeface="Palatino Linotype" panose="02040502050505030304" pitchFamily="18" charset="0"/>
              </a:rPr>
              <a:t>A</a:t>
            </a:r>
            <a:r>
              <a:rPr lang="en-US" altLang="zh-CN" sz="900" dirty="0">
                <a:latin typeface="Palatino Linotype" panose="02040502050505030304" pitchFamily="18" charset="0"/>
              </a:rPr>
              <a:t>), (</a:t>
            </a:r>
            <a:r>
              <a:rPr lang="en-US" altLang="zh-CN" sz="900" b="1" dirty="0">
                <a:latin typeface="Palatino Linotype" panose="02040502050505030304" pitchFamily="18" charset="0"/>
              </a:rPr>
              <a:t>D</a:t>
            </a:r>
            <a:r>
              <a:rPr lang="en-US" altLang="zh-CN" sz="900" dirty="0">
                <a:latin typeface="Palatino Linotype" panose="02040502050505030304" pitchFamily="18" charset="0"/>
              </a:rPr>
              <a:t>), and (</a:t>
            </a:r>
            <a:r>
              <a:rPr lang="en-US" altLang="zh-CN" sz="900" b="1" dirty="0">
                <a:latin typeface="Palatino Linotype" panose="02040502050505030304" pitchFamily="18" charset="0"/>
              </a:rPr>
              <a:t>E</a:t>
            </a:r>
            <a:r>
              <a:rPr lang="en-US" altLang="zh-CN" sz="900" dirty="0">
                <a:latin typeface="Palatino Linotype" panose="02040502050505030304" pitchFamily="18" charset="0"/>
              </a:rPr>
              <a:t>), the p-value, adjusted </a:t>
            </a:r>
            <a:r>
              <a:rPr lang="en-US" altLang="zh-CN" sz="900" i="1" dirty="0">
                <a:latin typeface="Palatino Linotype" panose="02040502050505030304" pitchFamily="18" charset="0"/>
              </a:rPr>
              <a:t>p</a:t>
            </a:r>
            <a:r>
              <a:rPr lang="en-US" altLang="zh-CN" sz="900" dirty="0">
                <a:latin typeface="Palatino Linotype" panose="02040502050505030304" pitchFamily="18" charset="0"/>
              </a:rPr>
              <a:t>-value, and combined score were calculated following [30].</a:t>
            </a:r>
            <a:endParaRPr lang="en-US" sz="9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059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A51248B-9E44-4A34-801E-1B93BB731D6B}"/>
              </a:ext>
            </a:extLst>
          </p:cNvPr>
          <p:cNvGrpSpPr/>
          <p:nvPr/>
        </p:nvGrpSpPr>
        <p:grpSpPr>
          <a:xfrm>
            <a:off x="902900" y="225932"/>
            <a:ext cx="5253905" cy="4477071"/>
            <a:chOff x="802047" y="240881"/>
            <a:chExt cx="5253905" cy="447707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508833A-3E86-4886-82C0-8DDC9B9605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2047" y="425547"/>
              <a:ext cx="5253905" cy="4292405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7692B5E-19EE-464A-BBE7-7CE13B38C944}"/>
                </a:ext>
              </a:extLst>
            </p:cNvPr>
            <p:cNvSpPr txBox="1"/>
            <p:nvPr/>
          </p:nvSpPr>
          <p:spPr>
            <a:xfrm>
              <a:off x="861360" y="240881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6E92FA9-1CC7-4FEE-BEBC-81713C4C487F}"/>
                </a:ext>
              </a:extLst>
            </p:cNvPr>
            <p:cNvSpPr txBox="1"/>
            <p:nvPr/>
          </p:nvSpPr>
          <p:spPr>
            <a:xfrm>
              <a:off x="3686340" y="240881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B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9D15C5F-D14D-4621-8446-40782267DF5B}"/>
                </a:ext>
              </a:extLst>
            </p:cNvPr>
            <p:cNvSpPr txBox="1"/>
            <p:nvPr/>
          </p:nvSpPr>
          <p:spPr>
            <a:xfrm>
              <a:off x="861360" y="2387084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17DB24C-1C39-410B-8CCC-9E753610A0AC}"/>
                </a:ext>
              </a:extLst>
            </p:cNvPr>
            <p:cNvSpPr txBox="1"/>
            <p:nvPr/>
          </p:nvSpPr>
          <p:spPr>
            <a:xfrm>
              <a:off x="3686340" y="2387084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FF861217-98DC-43B6-8ED0-A64FBAA5261C}"/>
              </a:ext>
            </a:extLst>
          </p:cNvPr>
          <p:cNvSpPr txBox="1"/>
          <p:nvPr/>
        </p:nvSpPr>
        <p:spPr>
          <a:xfrm>
            <a:off x="166034" y="272997"/>
            <a:ext cx="853244" cy="26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17" dirty="0"/>
              <a:t>Figure S2</a:t>
            </a:r>
            <a:endParaRPr lang="en-US" sz="1117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ABAF5C-E3A0-D400-0B82-D7E1EADA145F}"/>
              </a:ext>
            </a:extLst>
          </p:cNvPr>
          <p:cNvSpPr txBox="1"/>
          <p:nvPr/>
        </p:nvSpPr>
        <p:spPr>
          <a:xfrm>
            <a:off x="902900" y="4517438"/>
            <a:ext cx="5617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900" b="1" dirty="0">
                <a:latin typeface="Palatino Linotype" panose="02040502050505030304" pitchFamily="18" charset="0"/>
              </a:rPr>
              <a:t>Figure S2</a:t>
            </a:r>
            <a:r>
              <a:rPr lang="en-US" sz="900" dirty="0">
                <a:latin typeface="Palatino Linotype" panose="02040502050505030304" pitchFamily="18" charset="0"/>
              </a:rPr>
              <a:t>. The effect of </a:t>
            </a:r>
            <a:r>
              <a:rPr lang="en-US" sz="900" dirty="0" err="1">
                <a:latin typeface="Palatino Linotype" panose="02040502050505030304" pitchFamily="18" charset="0"/>
              </a:rPr>
              <a:t>hAAT</a:t>
            </a:r>
            <a:r>
              <a:rPr lang="en-US" sz="900" dirty="0">
                <a:latin typeface="Palatino Linotype" panose="02040502050505030304" pitchFamily="18" charset="0"/>
              </a:rPr>
              <a:t> on </a:t>
            </a:r>
            <a:r>
              <a:rPr lang="en-US" sz="900" i="1" dirty="0" err="1">
                <a:latin typeface="Palatino Linotype" panose="02040502050505030304" pitchFamily="18" charset="0"/>
              </a:rPr>
              <a:t>cRel</a:t>
            </a:r>
            <a:r>
              <a:rPr lang="en-US" sz="900" dirty="0">
                <a:latin typeface="Palatino Linotype" panose="02040502050505030304" pitchFamily="18" charset="0"/>
              </a:rPr>
              <a:t> and NF-</a:t>
            </a:r>
            <a:r>
              <a:rPr lang="en-US" sz="900" dirty="0" err="1">
                <a:latin typeface="Palatino Linotype" panose="02040502050505030304" pitchFamily="18" charset="0"/>
              </a:rPr>
              <a:t>ĸB</a:t>
            </a:r>
            <a:r>
              <a:rPr lang="en-US" sz="900" dirty="0">
                <a:latin typeface="Palatino Linotype" panose="02040502050505030304" pitchFamily="18" charset="0"/>
              </a:rPr>
              <a:t> associated genes. HCA2 cells were irradiated and immediately treated with </a:t>
            </a:r>
            <a:r>
              <a:rPr lang="en-US" sz="900" dirty="0" err="1">
                <a:latin typeface="Palatino Linotype" panose="02040502050505030304" pitchFamily="18" charset="0"/>
              </a:rPr>
              <a:t>hAAT</a:t>
            </a:r>
            <a:r>
              <a:rPr lang="en-US" sz="900" dirty="0">
                <a:latin typeface="Palatino Linotype" panose="02040502050505030304" pitchFamily="18" charset="0"/>
              </a:rPr>
              <a:t> (2 mg/mL) or 1× PBS for 3 days or 7 days. (</a:t>
            </a:r>
            <a:r>
              <a:rPr lang="en-US" sz="900" b="1" dirty="0">
                <a:latin typeface="Palatino Linotype" panose="02040502050505030304" pitchFamily="18" charset="0"/>
              </a:rPr>
              <a:t>A</a:t>
            </a:r>
            <a:r>
              <a:rPr lang="en-US" sz="900" dirty="0">
                <a:latin typeface="Palatino Linotype" panose="02040502050505030304" pitchFamily="18" charset="0"/>
              </a:rPr>
              <a:t>) </a:t>
            </a:r>
            <a:r>
              <a:rPr lang="en-US" sz="900" i="1" dirty="0" err="1">
                <a:latin typeface="Palatino Linotype" panose="02040502050505030304" pitchFamily="18" charset="0"/>
              </a:rPr>
              <a:t>cRel</a:t>
            </a:r>
            <a:r>
              <a:rPr lang="en-US" sz="900" dirty="0">
                <a:latin typeface="Palatino Linotype" panose="02040502050505030304" pitchFamily="18" charset="0"/>
              </a:rPr>
              <a:t> gene expression; (</a:t>
            </a:r>
            <a:r>
              <a:rPr lang="en-US" sz="900" b="1" dirty="0">
                <a:latin typeface="Palatino Linotype" panose="02040502050505030304" pitchFamily="18" charset="0"/>
              </a:rPr>
              <a:t>B</a:t>
            </a:r>
            <a:r>
              <a:rPr lang="en-US" sz="900" dirty="0">
                <a:latin typeface="Palatino Linotype" panose="02040502050505030304" pitchFamily="18" charset="0"/>
              </a:rPr>
              <a:t>) </a:t>
            </a:r>
            <a:r>
              <a:rPr lang="en-US" sz="900" i="1" dirty="0" err="1">
                <a:latin typeface="Palatino Linotype" panose="02040502050505030304" pitchFamily="18" charset="0"/>
              </a:rPr>
              <a:t>IĸB</a:t>
            </a:r>
            <a:r>
              <a:rPr lang="en-US" sz="900" i="1" dirty="0">
                <a:latin typeface="Palatino Linotype" panose="02040502050505030304" pitchFamily="18" charset="0"/>
              </a:rPr>
              <a:t>-α</a:t>
            </a:r>
            <a:r>
              <a:rPr lang="en-US" sz="900" dirty="0">
                <a:latin typeface="Palatino Linotype" panose="02040502050505030304" pitchFamily="18" charset="0"/>
              </a:rPr>
              <a:t> gene expression; (</a:t>
            </a:r>
            <a:r>
              <a:rPr lang="en-US" sz="900" b="1" dirty="0">
                <a:latin typeface="Palatino Linotype" panose="02040502050505030304" pitchFamily="18" charset="0"/>
              </a:rPr>
              <a:t>C</a:t>
            </a:r>
            <a:r>
              <a:rPr lang="en-US" sz="900" dirty="0">
                <a:latin typeface="Palatino Linotype" panose="02040502050505030304" pitchFamily="18" charset="0"/>
              </a:rPr>
              <a:t>) </a:t>
            </a:r>
            <a:r>
              <a:rPr lang="en-US" sz="900" i="1" dirty="0" err="1">
                <a:latin typeface="Palatino Linotype" panose="02040502050505030304" pitchFamily="18" charset="0"/>
              </a:rPr>
              <a:t>IĸB</a:t>
            </a:r>
            <a:r>
              <a:rPr lang="en-US" sz="900" i="1" dirty="0">
                <a:latin typeface="Palatino Linotype" panose="02040502050505030304" pitchFamily="18" charset="0"/>
              </a:rPr>
              <a:t>-β</a:t>
            </a:r>
            <a:r>
              <a:rPr lang="en-US" sz="900" dirty="0">
                <a:latin typeface="Palatino Linotype" panose="02040502050505030304" pitchFamily="18" charset="0"/>
              </a:rPr>
              <a:t> gene expression; (</a:t>
            </a:r>
            <a:r>
              <a:rPr lang="en-US" sz="900" b="1" dirty="0">
                <a:latin typeface="Palatino Linotype" panose="02040502050505030304" pitchFamily="18" charset="0"/>
              </a:rPr>
              <a:t>D</a:t>
            </a:r>
            <a:r>
              <a:rPr lang="en-US" sz="900" dirty="0">
                <a:latin typeface="Palatino Linotype" panose="02040502050505030304" pitchFamily="18" charset="0"/>
              </a:rPr>
              <a:t>) </a:t>
            </a:r>
            <a:r>
              <a:rPr lang="en-US" sz="900" i="1" dirty="0">
                <a:latin typeface="Palatino Linotype" panose="02040502050505030304" pitchFamily="18" charset="0"/>
              </a:rPr>
              <a:t>IKK-β</a:t>
            </a:r>
            <a:r>
              <a:rPr lang="en-US" sz="900" dirty="0">
                <a:latin typeface="Palatino Linotype" panose="02040502050505030304" pitchFamily="18" charset="0"/>
              </a:rPr>
              <a:t> gene expression. A </a:t>
            </a:r>
            <a:r>
              <a:rPr lang="en-US" sz="900" i="1" dirty="0">
                <a:latin typeface="Palatino Linotype" panose="02040502050505030304" pitchFamily="18" charset="0"/>
              </a:rPr>
              <a:t>T</a:t>
            </a:r>
            <a:r>
              <a:rPr lang="en-US" sz="900" dirty="0">
                <a:latin typeface="Palatino Linotype" panose="02040502050505030304" pitchFamily="18" charset="0"/>
              </a:rPr>
              <a:t>-test was used for statistical analysis. * </a:t>
            </a:r>
            <a:r>
              <a:rPr lang="en-US" sz="900" i="1" dirty="0">
                <a:latin typeface="Palatino Linotype" panose="02040502050505030304" pitchFamily="18" charset="0"/>
              </a:rPr>
              <a:t>p</a:t>
            </a:r>
            <a:r>
              <a:rPr lang="en-US" sz="900" dirty="0">
                <a:latin typeface="Palatino Linotype" panose="02040502050505030304" pitchFamily="18" charset="0"/>
              </a:rPr>
              <a:t> &lt; 0.05, ** </a:t>
            </a:r>
            <a:r>
              <a:rPr lang="en-US" sz="900" i="1" dirty="0">
                <a:latin typeface="Palatino Linotype" panose="02040502050505030304" pitchFamily="18" charset="0"/>
              </a:rPr>
              <a:t>p</a:t>
            </a:r>
            <a:r>
              <a:rPr lang="en-US" sz="900" dirty="0">
                <a:latin typeface="Palatino Linotype" panose="02040502050505030304" pitchFamily="18" charset="0"/>
              </a:rPr>
              <a:t> &lt; 0.01, *** p &lt; 0.001.</a:t>
            </a:r>
          </a:p>
        </p:txBody>
      </p:sp>
    </p:spTree>
    <p:extLst>
      <p:ext uri="{BB962C8B-B14F-4D97-AF65-F5344CB8AC3E}">
        <p14:creationId xmlns:p14="http://schemas.microsoft.com/office/powerpoint/2010/main" val="830824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7E06B9A7-71B1-F335-F3B2-700A9F60AFA3}"/>
              </a:ext>
            </a:extLst>
          </p:cNvPr>
          <p:cNvGrpSpPr/>
          <p:nvPr/>
        </p:nvGrpSpPr>
        <p:grpSpPr>
          <a:xfrm>
            <a:off x="262247" y="934690"/>
            <a:ext cx="6297433" cy="2866851"/>
            <a:chOff x="262247" y="934690"/>
            <a:chExt cx="6297433" cy="2866851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7EB0185B-C726-6B4C-D1D2-C05F4D7874E2}"/>
                </a:ext>
              </a:extLst>
            </p:cNvPr>
            <p:cNvGrpSpPr/>
            <p:nvPr/>
          </p:nvGrpSpPr>
          <p:grpSpPr>
            <a:xfrm>
              <a:off x="4396308" y="2484013"/>
              <a:ext cx="2163372" cy="1317527"/>
              <a:chOff x="4396308" y="2484013"/>
              <a:chExt cx="2163372" cy="1317527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042EDB50-7FB9-4A61-8584-8953EBAC39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96308" y="2484013"/>
                <a:ext cx="2163372" cy="1317527"/>
              </a:xfrm>
              <a:prstGeom prst="rect">
                <a:avLst/>
              </a:prstGeom>
            </p:spPr>
          </p:pic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9A152D9-3C47-9620-139E-495B7D1AC23A}"/>
                  </a:ext>
                </a:extLst>
              </p:cNvPr>
              <p:cNvSpPr txBox="1"/>
              <p:nvPr/>
            </p:nvSpPr>
            <p:spPr>
              <a:xfrm>
                <a:off x="5373750" y="2484858"/>
                <a:ext cx="621414" cy="25391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b="1" i="1" dirty="0"/>
                  <a:t>p</a:t>
                </a:r>
                <a:r>
                  <a:rPr lang="en-US" altLang="zh-CN" sz="1050" b="1" dirty="0"/>
                  <a:t>=0.05</a:t>
                </a:r>
                <a:endParaRPr lang="en-US" sz="1050" b="1" dirty="0"/>
              </a:p>
            </p:txBody>
          </p:sp>
        </p:grp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694E013-4ED5-4289-AD5D-DFC1768E3C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247" y="1127485"/>
              <a:ext cx="2163372" cy="124787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C1DAB06-1878-45D1-B6CD-7E7955287A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528" y="2539670"/>
              <a:ext cx="2163373" cy="124787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7E9D521-14DE-4161-A48C-FA47F77A19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7312" y="2484014"/>
              <a:ext cx="2163373" cy="1317527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0DC9084-D988-473D-843B-05BC05CB6C4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7313" y="1134247"/>
              <a:ext cx="2163373" cy="124787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87F2149-4C0C-49A6-AD60-172B04EB6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83588" y="1064590"/>
              <a:ext cx="2163372" cy="1317527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FC60D50-716C-4DF9-B805-4F09D1BF484C}"/>
                </a:ext>
              </a:extLst>
            </p:cNvPr>
            <p:cNvSpPr txBox="1"/>
            <p:nvPr/>
          </p:nvSpPr>
          <p:spPr>
            <a:xfrm>
              <a:off x="276889" y="934690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A</a:t>
              </a:r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A44C2E2-0CD5-4A08-96BF-79A662BE0B08}"/>
                </a:ext>
              </a:extLst>
            </p:cNvPr>
            <p:cNvSpPr txBox="1"/>
            <p:nvPr/>
          </p:nvSpPr>
          <p:spPr>
            <a:xfrm>
              <a:off x="2347312" y="934691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B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FD29B91-B8B0-46C1-8B2B-9662E3A3D692}"/>
                </a:ext>
              </a:extLst>
            </p:cNvPr>
            <p:cNvSpPr txBox="1"/>
            <p:nvPr/>
          </p:nvSpPr>
          <p:spPr>
            <a:xfrm>
              <a:off x="4409132" y="934690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CB6A374-CC68-451D-B9D7-FBFF1E515F30}"/>
                </a:ext>
              </a:extLst>
            </p:cNvPr>
            <p:cNvSpPr txBox="1"/>
            <p:nvPr/>
          </p:nvSpPr>
          <p:spPr>
            <a:xfrm>
              <a:off x="276889" y="2381140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E55F35A-2AC3-4E0D-8D11-F909D8B6170E}"/>
                </a:ext>
              </a:extLst>
            </p:cNvPr>
            <p:cNvSpPr txBox="1"/>
            <p:nvPr/>
          </p:nvSpPr>
          <p:spPr>
            <a:xfrm>
              <a:off x="2347312" y="2381141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E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FD59868-4192-4C1F-81A2-84526E95D9EE}"/>
                </a:ext>
              </a:extLst>
            </p:cNvPr>
            <p:cNvSpPr txBox="1"/>
            <p:nvPr/>
          </p:nvSpPr>
          <p:spPr>
            <a:xfrm>
              <a:off x="4409132" y="2375355"/>
              <a:ext cx="2904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97CC1ACE-373D-4DF2-9AEE-49D3A3D03BE6}"/>
              </a:ext>
            </a:extLst>
          </p:cNvPr>
          <p:cNvSpPr txBox="1"/>
          <p:nvPr/>
        </p:nvSpPr>
        <p:spPr>
          <a:xfrm>
            <a:off x="166034" y="272997"/>
            <a:ext cx="853244" cy="26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17" dirty="0"/>
              <a:t>Figure S3</a:t>
            </a:r>
            <a:endParaRPr lang="en-US" sz="1117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F3803CC-1ED9-4B2E-2D42-FDD9173E5404}"/>
              </a:ext>
            </a:extLst>
          </p:cNvPr>
          <p:cNvSpPr txBox="1"/>
          <p:nvPr/>
        </p:nvSpPr>
        <p:spPr>
          <a:xfrm>
            <a:off x="728718" y="4078910"/>
            <a:ext cx="54005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900" b="1" dirty="0">
                <a:latin typeface="Palatino Linotype" panose="02040502050505030304" pitchFamily="18" charset="0"/>
              </a:rPr>
              <a:t>Figure S3</a:t>
            </a:r>
            <a:r>
              <a:rPr lang="en-US" sz="900" dirty="0">
                <a:latin typeface="Palatino Linotype" panose="02040502050505030304" pitchFamily="18" charset="0"/>
              </a:rPr>
              <a:t>. </a:t>
            </a:r>
            <a:r>
              <a:rPr lang="en-US" sz="900" dirty="0" err="1">
                <a:latin typeface="Palatino Linotype" panose="02040502050505030304" pitchFamily="18" charset="0"/>
              </a:rPr>
              <a:t>Birinapant</a:t>
            </a:r>
            <a:r>
              <a:rPr lang="en-US" sz="900" dirty="0">
                <a:latin typeface="Palatino Linotype" panose="02040502050505030304" pitchFamily="18" charset="0"/>
              </a:rPr>
              <a:t>, a </a:t>
            </a:r>
            <a:r>
              <a:rPr lang="en-US" sz="900" dirty="0" err="1">
                <a:latin typeface="Palatino Linotype" panose="02040502050505030304" pitchFamily="18" charset="0"/>
              </a:rPr>
              <a:t>cIAP</a:t>
            </a:r>
            <a:r>
              <a:rPr lang="en-US" sz="900" dirty="0">
                <a:latin typeface="Palatino Linotype" panose="02040502050505030304" pitchFamily="18" charset="0"/>
              </a:rPr>
              <a:t> inhibitor, inhibited IL-6 and p65 gene expressions in senescent HCA2 cells. HCA2 cells were irradiated and immediately treated with either </a:t>
            </a:r>
            <a:r>
              <a:rPr lang="en-US" sz="900" dirty="0" err="1">
                <a:latin typeface="Palatino Linotype" panose="02040502050505030304" pitchFamily="18" charset="0"/>
              </a:rPr>
              <a:t>Birinapant</a:t>
            </a:r>
            <a:r>
              <a:rPr lang="en-US" sz="900" dirty="0">
                <a:latin typeface="Palatino Linotype" panose="02040502050505030304" pitchFamily="18" charset="0"/>
              </a:rPr>
              <a:t> (10 µM) or 1× PBS for 7 days. The mRNA was extracted at day 7 after </a:t>
            </a:r>
            <a:r>
              <a:rPr lang="en-US" sz="900" dirty="0" err="1">
                <a:latin typeface="Palatino Linotype" panose="02040502050505030304" pitchFamily="18" charset="0"/>
              </a:rPr>
              <a:t>irradi-ation</a:t>
            </a:r>
            <a:r>
              <a:rPr lang="en-US" sz="900" dirty="0">
                <a:latin typeface="Palatino Linotype" panose="02040502050505030304" pitchFamily="18" charset="0"/>
              </a:rPr>
              <a:t>. (</a:t>
            </a:r>
            <a:r>
              <a:rPr lang="en-US" sz="900" b="1" dirty="0">
                <a:latin typeface="Palatino Linotype" panose="02040502050505030304" pitchFamily="18" charset="0"/>
              </a:rPr>
              <a:t>A</a:t>
            </a:r>
            <a:r>
              <a:rPr lang="en-US" sz="900" dirty="0">
                <a:latin typeface="Palatino Linotype" panose="02040502050505030304" pitchFamily="18" charset="0"/>
              </a:rPr>
              <a:t>) </a:t>
            </a:r>
            <a:r>
              <a:rPr lang="en-US" sz="900" i="1" dirty="0">
                <a:latin typeface="Palatino Linotype" panose="02040502050505030304" pitchFamily="18" charset="0"/>
              </a:rPr>
              <a:t>IL-6</a:t>
            </a:r>
            <a:r>
              <a:rPr lang="en-US" sz="900" dirty="0">
                <a:latin typeface="Palatino Linotype" panose="02040502050505030304" pitchFamily="18" charset="0"/>
              </a:rPr>
              <a:t> gene expression; (</a:t>
            </a:r>
            <a:r>
              <a:rPr lang="en-US" sz="900" b="1" dirty="0">
                <a:latin typeface="Palatino Linotype" panose="02040502050505030304" pitchFamily="18" charset="0"/>
              </a:rPr>
              <a:t>B</a:t>
            </a:r>
            <a:r>
              <a:rPr lang="en-US" sz="900" dirty="0">
                <a:latin typeface="Palatino Linotype" panose="02040502050505030304" pitchFamily="18" charset="0"/>
              </a:rPr>
              <a:t>) </a:t>
            </a:r>
            <a:r>
              <a:rPr lang="en-US" sz="900" i="1" dirty="0">
                <a:latin typeface="Palatino Linotype" panose="02040502050505030304" pitchFamily="18" charset="0"/>
              </a:rPr>
              <a:t>Cathepsin K </a:t>
            </a:r>
            <a:r>
              <a:rPr lang="en-US" sz="900" dirty="0">
                <a:latin typeface="Palatino Linotype" panose="02040502050505030304" pitchFamily="18" charset="0"/>
              </a:rPr>
              <a:t>gene expression; (</a:t>
            </a:r>
            <a:r>
              <a:rPr lang="en-US" sz="900" b="1" dirty="0">
                <a:latin typeface="Palatino Linotype" panose="02040502050505030304" pitchFamily="18" charset="0"/>
              </a:rPr>
              <a:t>C</a:t>
            </a:r>
            <a:r>
              <a:rPr lang="en-US" sz="900" dirty="0">
                <a:latin typeface="Palatino Linotype" panose="02040502050505030304" pitchFamily="18" charset="0"/>
              </a:rPr>
              <a:t>) </a:t>
            </a:r>
            <a:r>
              <a:rPr lang="en-US" sz="900" i="1" dirty="0">
                <a:latin typeface="Palatino Linotype" panose="02040502050505030304" pitchFamily="18" charset="0"/>
              </a:rPr>
              <a:t>cIAP-1</a:t>
            </a:r>
            <a:r>
              <a:rPr lang="en-US" sz="900" dirty="0">
                <a:latin typeface="Palatino Linotype" panose="02040502050505030304" pitchFamily="18" charset="0"/>
              </a:rPr>
              <a:t> gene expression; (</a:t>
            </a:r>
            <a:r>
              <a:rPr lang="en-US" sz="900" b="1" dirty="0">
                <a:latin typeface="Palatino Linotype" panose="02040502050505030304" pitchFamily="18" charset="0"/>
              </a:rPr>
              <a:t>D</a:t>
            </a:r>
            <a:r>
              <a:rPr lang="en-US" sz="900" dirty="0">
                <a:latin typeface="Palatino Linotype" panose="02040502050505030304" pitchFamily="18" charset="0"/>
              </a:rPr>
              <a:t>) </a:t>
            </a:r>
            <a:r>
              <a:rPr lang="en-US" sz="900" i="1" dirty="0">
                <a:latin typeface="Palatino Linotype" panose="02040502050505030304" pitchFamily="18" charset="0"/>
              </a:rPr>
              <a:t>cIAP-2</a:t>
            </a:r>
            <a:r>
              <a:rPr lang="en-US" sz="900" dirty="0">
                <a:latin typeface="Palatino Linotype" panose="02040502050505030304" pitchFamily="18" charset="0"/>
              </a:rPr>
              <a:t> gene expression; (</a:t>
            </a:r>
            <a:r>
              <a:rPr lang="en-US" sz="900" b="1" dirty="0">
                <a:latin typeface="Palatino Linotype" panose="02040502050505030304" pitchFamily="18" charset="0"/>
              </a:rPr>
              <a:t>E</a:t>
            </a:r>
            <a:r>
              <a:rPr lang="en-US" sz="900" dirty="0">
                <a:latin typeface="Palatino Linotype" panose="02040502050505030304" pitchFamily="18" charset="0"/>
              </a:rPr>
              <a:t>) </a:t>
            </a:r>
            <a:r>
              <a:rPr lang="en-US" sz="900" i="1" dirty="0">
                <a:latin typeface="Palatino Linotype" panose="02040502050505030304" pitchFamily="18" charset="0"/>
              </a:rPr>
              <a:t>p65</a:t>
            </a:r>
            <a:r>
              <a:rPr lang="en-US" sz="900" dirty="0">
                <a:latin typeface="Palatino Linotype" panose="02040502050505030304" pitchFamily="18" charset="0"/>
              </a:rPr>
              <a:t> gene expression; (</a:t>
            </a:r>
            <a:r>
              <a:rPr lang="en-US" sz="900" b="1" dirty="0">
                <a:latin typeface="Palatino Linotype" panose="02040502050505030304" pitchFamily="18" charset="0"/>
              </a:rPr>
              <a:t>F</a:t>
            </a:r>
            <a:r>
              <a:rPr lang="en-US" sz="900" dirty="0">
                <a:latin typeface="Palatino Linotype" panose="02040502050505030304" pitchFamily="18" charset="0"/>
              </a:rPr>
              <a:t>) </a:t>
            </a:r>
            <a:r>
              <a:rPr lang="en-US" sz="900" i="1" dirty="0">
                <a:latin typeface="Palatino Linotype" panose="02040502050505030304" pitchFamily="18" charset="0"/>
              </a:rPr>
              <a:t>p50</a:t>
            </a:r>
            <a:r>
              <a:rPr lang="en-US" sz="900" dirty="0">
                <a:latin typeface="Palatino Linotype" panose="02040502050505030304" pitchFamily="18" charset="0"/>
              </a:rPr>
              <a:t> gene expression. Four replicates were used for all the analyses. A </a:t>
            </a:r>
            <a:r>
              <a:rPr lang="en-US" sz="900" i="1" dirty="0">
                <a:latin typeface="Palatino Linotype" panose="02040502050505030304" pitchFamily="18" charset="0"/>
              </a:rPr>
              <a:t>T</a:t>
            </a:r>
            <a:r>
              <a:rPr lang="en-US" sz="900" dirty="0">
                <a:latin typeface="Palatino Linotype" panose="02040502050505030304" pitchFamily="18" charset="0"/>
              </a:rPr>
              <a:t>-test was used for statistical analysis (* </a:t>
            </a:r>
            <a:r>
              <a:rPr lang="en-US" sz="900" i="1" dirty="0">
                <a:latin typeface="Palatino Linotype" panose="02040502050505030304" pitchFamily="18" charset="0"/>
              </a:rPr>
              <a:t>p</a:t>
            </a:r>
            <a:r>
              <a:rPr lang="en-US" sz="900" dirty="0">
                <a:latin typeface="Palatino Linotype" panose="02040502050505030304" pitchFamily="18" charset="0"/>
              </a:rPr>
              <a:t> &lt; 0.05; N = 4).</a:t>
            </a:r>
          </a:p>
        </p:txBody>
      </p:sp>
    </p:spTree>
    <p:extLst>
      <p:ext uri="{BB962C8B-B14F-4D97-AF65-F5344CB8AC3E}">
        <p14:creationId xmlns:p14="http://schemas.microsoft.com/office/powerpoint/2010/main" val="27331090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EC9231C7-2028-49A4-AEA3-B9CEDBEAB799}"/>
              </a:ext>
            </a:extLst>
          </p:cNvPr>
          <p:cNvSpPr txBox="1"/>
          <p:nvPr/>
        </p:nvSpPr>
        <p:spPr>
          <a:xfrm>
            <a:off x="166034" y="272997"/>
            <a:ext cx="853244" cy="26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17" dirty="0"/>
              <a:t>Figure S4</a:t>
            </a:r>
            <a:endParaRPr lang="en-US" sz="1117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6B2F571-1F07-4F5C-E966-A23302A812FC}"/>
              </a:ext>
            </a:extLst>
          </p:cNvPr>
          <p:cNvGrpSpPr/>
          <p:nvPr/>
        </p:nvGrpSpPr>
        <p:grpSpPr>
          <a:xfrm>
            <a:off x="592656" y="0"/>
            <a:ext cx="5814908" cy="4704701"/>
            <a:chOff x="624372" y="174223"/>
            <a:chExt cx="5814908" cy="4704701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249911E-F413-429B-961D-72243B71C3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24372" y="2790780"/>
              <a:ext cx="3120280" cy="2088144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A43694AF-B39F-44FE-BEEE-5B013D1C4D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0800000" flipH="1" flipV="1">
              <a:off x="3318997" y="2790779"/>
              <a:ext cx="3120283" cy="208814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191C411-CFC4-478E-AEF8-1F3BC401A937}"/>
                </a:ext>
              </a:extLst>
            </p:cNvPr>
            <p:cNvSpPr txBox="1"/>
            <p:nvPr/>
          </p:nvSpPr>
          <p:spPr>
            <a:xfrm>
              <a:off x="624374" y="2604108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B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ACB7107-694C-4D00-8C39-1253915A5B1A}"/>
                </a:ext>
              </a:extLst>
            </p:cNvPr>
            <p:cNvSpPr txBox="1"/>
            <p:nvPr/>
          </p:nvSpPr>
          <p:spPr>
            <a:xfrm>
              <a:off x="3318998" y="2604106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</a:t>
              </a: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6509463-9BDB-D8EB-2C34-B997C9552CFE}"/>
                </a:ext>
              </a:extLst>
            </p:cNvPr>
            <p:cNvGrpSpPr/>
            <p:nvPr/>
          </p:nvGrpSpPr>
          <p:grpSpPr>
            <a:xfrm>
              <a:off x="1508701" y="174223"/>
              <a:ext cx="3027100" cy="2307171"/>
              <a:chOff x="1508701" y="174223"/>
              <a:chExt cx="3027100" cy="2307171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1885A5F2-D6D6-A7CA-4B5C-DB1388BBFF68}"/>
                  </a:ext>
                </a:extLst>
              </p:cNvPr>
              <p:cNvGrpSpPr/>
              <p:nvPr/>
            </p:nvGrpSpPr>
            <p:grpSpPr>
              <a:xfrm>
                <a:off x="1577598" y="393251"/>
                <a:ext cx="2958203" cy="2088143"/>
                <a:chOff x="1577598" y="393251"/>
                <a:chExt cx="2958203" cy="2088143"/>
              </a:xfrm>
            </p:grpSpPr>
            <p:grpSp>
              <p:nvGrpSpPr>
                <p:cNvPr id="23" name="Group 22">
                  <a:extLst>
                    <a:ext uri="{FF2B5EF4-FFF2-40B4-BE49-F238E27FC236}">
                      <a16:creationId xmlns:a16="http://schemas.microsoft.com/office/drawing/2014/main" id="{0809E967-D427-7F46-86B5-690E8D171670}"/>
                    </a:ext>
                  </a:extLst>
                </p:cNvPr>
                <p:cNvGrpSpPr/>
                <p:nvPr/>
              </p:nvGrpSpPr>
              <p:grpSpPr>
                <a:xfrm>
                  <a:off x="1577598" y="393251"/>
                  <a:ext cx="2958203" cy="2088143"/>
                  <a:chOff x="1577598" y="393251"/>
                  <a:chExt cx="2958203" cy="2088143"/>
                </a:xfrm>
              </p:grpSpPr>
              <p:pic>
                <p:nvPicPr>
                  <p:cNvPr id="5" name="Picture 4">
                    <a:extLst>
                      <a:ext uri="{FF2B5EF4-FFF2-40B4-BE49-F238E27FC236}">
                        <a16:creationId xmlns:a16="http://schemas.microsoft.com/office/drawing/2014/main" id="{DF2FDF61-DB04-4790-8016-14DDD40603B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hq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577598" y="393251"/>
                    <a:ext cx="2958203" cy="2088143"/>
                  </a:xfrm>
                  <a:prstGeom prst="rect">
                    <a:avLst/>
                  </a:prstGeom>
                </p:spPr>
              </p:pic>
              <p:sp>
                <p:nvSpPr>
                  <p:cNvPr id="7" name="Rectangle 6">
                    <a:extLst>
                      <a:ext uri="{FF2B5EF4-FFF2-40B4-BE49-F238E27FC236}">
                        <a16:creationId xmlns:a16="http://schemas.microsoft.com/office/drawing/2014/main" id="{A8029E12-B590-C34F-4BDF-246EC270EEAB}"/>
                      </a:ext>
                    </a:extLst>
                  </p:cNvPr>
                  <p:cNvSpPr/>
                  <p:nvPr/>
                </p:nvSpPr>
                <p:spPr>
                  <a:xfrm>
                    <a:off x="2676525" y="781051"/>
                    <a:ext cx="61359" cy="9613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" name="Rectangle 20">
                    <a:extLst>
                      <a:ext uri="{FF2B5EF4-FFF2-40B4-BE49-F238E27FC236}">
                        <a16:creationId xmlns:a16="http://schemas.microsoft.com/office/drawing/2014/main" id="{7A4EF7EC-703F-CBA4-8355-648553DE5802}"/>
                      </a:ext>
                    </a:extLst>
                  </p:cNvPr>
                  <p:cNvSpPr/>
                  <p:nvPr/>
                </p:nvSpPr>
                <p:spPr>
                  <a:xfrm>
                    <a:off x="3056698" y="642387"/>
                    <a:ext cx="61359" cy="96136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9BF966DC-B23B-61E0-2D27-FB5218C05D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671209" y="772765"/>
                  <a:ext cx="97544" cy="109738"/>
                </a:xfrm>
                <a:prstGeom prst="rect">
                  <a:avLst/>
                </a:prstGeom>
              </p:spPr>
            </p:pic>
            <p:pic>
              <p:nvPicPr>
                <p:cNvPr id="6" name="Picture 5">
                  <a:extLst>
                    <a:ext uri="{FF2B5EF4-FFF2-40B4-BE49-F238E27FC236}">
                      <a16:creationId xmlns:a16="http://schemas.microsoft.com/office/drawing/2014/main" id="{69674504-6252-DD9F-9CB3-2111308C05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056698" y="635586"/>
                  <a:ext cx="97544" cy="109738"/>
                </a:xfrm>
                <a:prstGeom prst="rect">
                  <a:avLst/>
                </a:prstGeom>
              </p:spPr>
            </p:pic>
          </p:grp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A51DDAB-5710-484A-A5FE-3891412A69F3}"/>
                  </a:ext>
                </a:extLst>
              </p:cNvPr>
              <p:cNvSpPr txBox="1"/>
              <p:nvPr/>
            </p:nvSpPr>
            <p:spPr>
              <a:xfrm>
                <a:off x="1508701" y="174223"/>
                <a:ext cx="31771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A</a:t>
                </a: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97C1882-A752-4F24-14E0-38BD810E6631}"/>
              </a:ext>
            </a:extLst>
          </p:cNvPr>
          <p:cNvSpPr txBox="1"/>
          <p:nvPr/>
        </p:nvSpPr>
        <p:spPr>
          <a:xfrm>
            <a:off x="419694" y="4554396"/>
            <a:ext cx="57351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>
                <a:latin typeface="Palatino Linotype" panose="02040502050505030304" pitchFamily="18" charset="0"/>
              </a:rPr>
              <a:t>Figure S4</a:t>
            </a:r>
            <a:r>
              <a:rPr lang="en-US" sz="600" dirty="0">
                <a:latin typeface="Palatino Linotype" panose="02040502050505030304" pitchFamily="18" charset="0"/>
              </a:rPr>
              <a:t>. Impact of </a:t>
            </a:r>
            <a:r>
              <a:rPr lang="en-US" sz="600" dirty="0" err="1">
                <a:latin typeface="Palatino Linotype" panose="02040502050505030304" pitchFamily="18" charset="0"/>
              </a:rPr>
              <a:t>hAAT</a:t>
            </a:r>
            <a:r>
              <a:rPr lang="en-US" sz="600" dirty="0">
                <a:latin typeface="Palatino Linotype" panose="02040502050505030304" pitchFamily="18" charset="0"/>
              </a:rPr>
              <a:t> on fitness of transgenic Drosophila. (</a:t>
            </a:r>
            <a:r>
              <a:rPr lang="en-US" sz="600" b="1" dirty="0">
                <a:latin typeface="Palatino Linotype" panose="02040502050505030304" pitchFamily="18" charset="0"/>
              </a:rPr>
              <a:t>A</a:t>
            </a:r>
            <a:r>
              <a:rPr lang="en-US" sz="600" dirty="0">
                <a:latin typeface="Palatino Linotype" panose="02040502050505030304" pitchFamily="18" charset="0"/>
              </a:rPr>
              <a:t>) </a:t>
            </a:r>
            <a:r>
              <a:rPr lang="en-US" sz="600" dirty="0" err="1">
                <a:latin typeface="Palatino Linotype" panose="02040502050505030304" pitchFamily="18" charset="0"/>
              </a:rPr>
              <a:t>hAAT</a:t>
            </a:r>
            <a:r>
              <a:rPr lang="en-US" sz="600" dirty="0">
                <a:latin typeface="Palatino Linotype" panose="02040502050505030304" pitchFamily="18" charset="0"/>
              </a:rPr>
              <a:t> increased locomotor activity in male </a:t>
            </a:r>
            <a:r>
              <a:rPr lang="en-US" sz="600" i="1" dirty="0">
                <a:latin typeface="Palatino Linotype" panose="02040502050505030304" pitchFamily="18" charset="0"/>
              </a:rPr>
              <a:t>Drosophila</a:t>
            </a:r>
            <a:r>
              <a:rPr lang="en-US" sz="600" dirty="0">
                <a:latin typeface="Palatino Linotype" panose="02040502050505030304" pitchFamily="18" charset="0"/>
              </a:rPr>
              <a:t>. N = 9, 27, 11, and 23 for the control group at day 5, 15, 30, and 40, respectively; N = 12, 24, 16, and 41 for the </a:t>
            </a:r>
            <a:r>
              <a:rPr lang="en-US" sz="600" dirty="0" err="1">
                <a:latin typeface="Palatino Linotype" panose="02040502050505030304" pitchFamily="18" charset="0"/>
              </a:rPr>
              <a:t>hAAT</a:t>
            </a:r>
            <a:r>
              <a:rPr lang="en-US" sz="600" dirty="0">
                <a:latin typeface="Palatino Linotype" panose="02040502050505030304" pitchFamily="18" charset="0"/>
              </a:rPr>
              <a:t> group at day 5, 10, 30, and 40, respectively. A two-way ANOVA test was used to analyze the effects of age and genetic background. An endurance test for females (</a:t>
            </a:r>
            <a:r>
              <a:rPr lang="en-US" sz="600" b="1" dirty="0">
                <a:latin typeface="Palatino Linotype" panose="02040502050505030304" pitchFamily="18" charset="0"/>
              </a:rPr>
              <a:t>B</a:t>
            </a:r>
            <a:r>
              <a:rPr lang="en-US" sz="600" dirty="0">
                <a:latin typeface="Palatino Linotype" panose="02040502050505030304" pitchFamily="18" charset="0"/>
              </a:rPr>
              <a:t>) and males (</a:t>
            </a:r>
            <a:r>
              <a:rPr lang="en-US" sz="600" b="1" dirty="0">
                <a:latin typeface="Palatino Linotype" panose="02040502050505030304" pitchFamily="18" charset="0"/>
              </a:rPr>
              <a:t>C</a:t>
            </a:r>
            <a:r>
              <a:rPr lang="en-US" sz="600" dirty="0">
                <a:latin typeface="Palatino Linotype" panose="02040502050505030304" pitchFamily="18" charset="0"/>
              </a:rPr>
              <a:t>) indicated a decrease in endurance for </a:t>
            </a:r>
            <a:r>
              <a:rPr lang="en-US" sz="600" dirty="0" err="1">
                <a:latin typeface="Palatino Linotype" panose="02040502050505030304" pitchFamily="18" charset="0"/>
              </a:rPr>
              <a:t>hAAT</a:t>
            </a:r>
            <a:r>
              <a:rPr lang="en-US" sz="600" dirty="0">
                <a:latin typeface="Palatino Linotype" panose="02040502050505030304" pitchFamily="18" charset="0"/>
              </a:rPr>
              <a:t>-expressing flies. For females, N = 46, 49, 41, and 42 for the control group and N = 21, 25, 26, and 24 for </a:t>
            </a:r>
            <a:r>
              <a:rPr lang="en-US" sz="600" dirty="0" err="1">
                <a:latin typeface="Palatino Linotype" panose="02040502050505030304" pitchFamily="18" charset="0"/>
              </a:rPr>
              <a:t>hAAT</a:t>
            </a:r>
            <a:r>
              <a:rPr lang="en-US" sz="600" dirty="0">
                <a:latin typeface="Palatino Linotype" panose="02040502050505030304" pitchFamily="18" charset="0"/>
              </a:rPr>
              <a:t> group at day 5, 11, 20, and 45, respectively. For males, N = 48, 50, 48, and 16 for the control group and N = 23, 25, 22, and 25 for the </a:t>
            </a:r>
            <a:r>
              <a:rPr lang="en-US" sz="600" dirty="0" err="1">
                <a:latin typeface="Palatino Linotype" panose="02040502050505030304" pitchFamily="18" charset="0"/>
              </a:rPr>
              <a:t>hAAT</a:t>
            </a:r>
            <a:r>
              <a:rPr lang="en-US" sz="600" dirty="0">
                <a:latin typeface="Palatino Linotype" panose="02040502050505030304" pitchFamily="18" charset="0"/>
              </a:rPr>
              <a:t> group at day 5, 11, 20, and 45, respectively. A T-test was used for statistical analysis. * </a:t>
            </a:r>
            <a:r>
              <a:rPr lang="en-US" sz="600" i="1" dirty="0">
                <a:latin typeface="Palatino Linotype" panose="02040502050505030304" pitchFamily="18" charset="0"/>
              </a:rPr>
              <a:t>p</a:t>
            </a:r>
            <a:r>
              <a:rPr lang="en-US" sz="600" dirty="0">
                <a:latin typeface="Palatino Linotype" panose="02040502050505030304" pitchFamily="18" charset="0"/>
              </a:rPr>
              <a:t> &lt; 0.05, ** </a:t>
            </a:r>
            <a:r>
              <a:rPr lang="en-US" sz="600" i="1" dirty="0">
                <a:latin typeface="Palatino Linotype" panose="02040502050505030304" pitchFamily="18" charset="0"/>
              </a:rPr>
              <a:t>p</a:t>
            </a:r>
            <a:r>
              <a:rPr lang="en-US" sz="600" dirty="0">
                <a:latin typeface="Palatino Linotype" panose="02040502050505030304" pitchFamily="18" charset="0"/>
              </a:rPr>
              <a:t> &lt; 0.01.</a:t>
            </a:r>
          </a:p>
        </p:txBody>
      </p:sp>
    </p:spTree>
    <p:extLst>
      <p:ext uri="{BB962C8B-B14F-4D97-AF65-F5344CB8AC3E}">
        <p14:creationId xmlns:p14="http://schemas.microsoft.com/office/powerpoint/2010/main" val="3729042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555EF14-8777-4D66-91FE-43A1EDAAF9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2655" y="1238974"/>
            <a:ext cx="3274791" cy="211858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F3E5C6-48F1-44BD-BCF0-7516FD31E2CD}"/>
              </a:ext>
            </a:extLst>
          </p:cNvPr>
          <p:cNvSpPr txBox="1"/>
          <p:nvPr/>
        </p:nvSpPr>
        <p:spPr>
          <a:xfrm>
            <a:off x="166034" y="272997"/>
            <a:ext cx="853244" cy="26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17" dirty="0"/>
              <a:t>Figure S5</a:t>
            </a:r>
            <a:endParaRPr lang="en-US" sz="1117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5FC851-0E81-9E91-9678-4AF6E804B318}"/>
              </a:ext>
            </a:extLst>
          </p:cNvPr>
          <p:cNvSpPr txBox="1"/>
          <p:nvPr/>
        </p:nvSpPr>
        <p:spPr>
          <a:xfrm>
            <a:off x="592656" y="3567113"/>
            <a:ext cx="32747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9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Arial" panose="020B0604020202020204" pitchFamily="34" charset="0"/>
                <a:cs typeface="Arial" panose="020B0604020202020204" pitchFamily="34" charset="0"/>
              </a:rPr>
              <a:t>Figure S5</a:t>
            </a:r>
            <a:r>
              <a:rPr lang="en-US" sz="9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Arial" panose="020B0604020202020204" pitchFamily="34" charset="0"/>
                <a:cs typeface="Arial" panose="020B0604020202020204" pitchFamily="34" charset="0"/>
              </a:rPr>
              <a:t>. Human AAT levels in transgenic flies stratified according to developmental phase and sex. A mixture of stage 2 and stage 3 larva was used. Bar represents mean </a:t>
            </a:r>
            <a:r>
              <a:rPr lang="en-US" sz="9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Arial" panose="020B0604020202020204" pitchFamily="34" charset="0"/>
                <a:cs typeface="Arial" panose="020B0604020202020204" pitchFamily="34" charset="0"/>
              </a:rPr>
              <a:t>hAAT</a:t>
            </a:r>
            <a:r>
              <a:rPr lang="en-US" sz="9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Arial" panose="020B0604020202020204" pitchFamily="34" charset="0"/>
                <a:cs typeface="Arial" panose="020B0604020202020204" pitchFamily="34" charset="0"/>
              </a:rPr>
              <a:t> amount per fly. Error bar represents standard error. LLOQ: lower limit of quantitation.</a:t>
            </a:r>
            <a:endParaRPr lang="en-US" sz="900" dirty="0">
              <a:solidFill>
                <a:srgbClr val="000000"/>
              </a:solidFill>
              <a:effectLst/>
              <a:latin typeface="Palatino Linotype" panose="0204050205050503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9843875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AF3E5C6-48F1-44BD-BCF0-7516FD31E2CD}"/>
              </a:ext>
            </a:extLst>
          </p:cNvPr>
          <p:cNvSpPr txBox="1"/>
          <p:nvPr/>
        </p:nvSpPr>
        <p:spPr>
          <a:xfrm>
            <a:off x="166034" y="272997"/>
            <a:ext cx="853244" cy="26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17" dirty="0"/>
              <a:t>Figure S6</a:t>
            </a:r>
            <a:endParaRPr lang="en-US" sz="1117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2261037-2A70-991C-751C-018A16D032CE}"/>
              </a:ext>
            </a:extLst>
          </p:cNvPr>
          <p:cNvGrpSpPr/>
          <p:nvPr/>
        </p:nvGrpSpPr>
        <p:grpSpPr>
          <a:xfrm>
            <a:off x="956781" y="1380012"/>
            <a:ext cx="3115326" cy="2493480"/>
            <a:chOff x="2895584" y="1270009"/>
            <a:chExt cx="3115326" cy="2493480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78646DC-8C1A-9294-E956-C5B4F01274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95584" y="1270009"/>
              <a:ext cx="3115326" cy="2493480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72C6E29-7C3E-6810-B2C3-E25FF9A595B6}"/>
                </a:ext>
              </a:extLst>
            </p:cNvPr>
            <p:cNvSpPr txBox="1"/>
            <p:nvPr/>
          </p:nvSpPr>
          <p:spPr>
            <a:xfrm>
              <a:off x="3602051" y="2454872"/>
              <a:ext cx="851196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100" dirty="0"/>
                <a:t>LR </a:t>
              </a:r>
              <a:r>
                <a:rPr lang="en-US" sz="1100" i="1" dirty="0"/>
                <a:t>p</a:t>
              </a:r>
              <a:r>
                <a:rPr lang="en-US" sz="1100" dirty="0"/>
                <a:t>-value:</a:t>
              </a:r>
            </a:p>
            <a:p>
              <a:r>
                <a:rPr lang="en-US" sz="1100" dirty="0"/>
                <a:t>&lt; 2e−16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71A95DE-AD7D-DC82-6315-DB98FB7041BA}"/>
              </a:ext>
            </a:extLst>
          </p:cNvPr>
          <p:cNvSpPr txBox="1"/>
          <p:nvPr/>
        </p:nvSpPr>
        <p:spPr>
          <a:xfrm>
            <a:off x="956781" y="4000500"/>
            <a:ext cx="33553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900" b="1" dirty="0">
                <a:latin typeface="Palatino Linotype" panose="02040502050505030304" pitchFamily="18" charset="0"/>
              </a:rPr>
              <a:t>Figure S6. </a:t>
            </a:r>
            <a:r>
              <a:rPr lang="en-US" sz="900" dirty="0">
                <a:latin typeface="Palatino Linotype" panose="02040502050505030304" pitchFamily="18" charset="0"/>
              </a:rPr>
              <a:t>Effect of Yolk-Gal4-driven </a:t>
            </a:r>
            <a:r>
              <a:rPr lang="en-US" sz="900" dirty="0" err="1">
                <a:latin typeface="Palatino Linotype" panose="02040502050505030304" pitchFamily="18" charset="0"/>
              </a:rPr>
              <a:t>hAAT</a:t>
            </a:r>
            <a:r>
              <a:rPr lang="en-US" sz="900" dirty="0">
                <a:latin typeface="Palatino Linotype" panose="02040502050505030304" pitchFamily="18" charset="0"/>
              </a:rPr>
              <a:t> expression on lifespan in female Drosophila melanogaster. N = 121 and 179 flies at the beginning of the experiment for the control and AAT, respectively. A log-rank test was used for statistical inferences. The plus sign represents data censoring.</a:t>
            </a:r>
          </a:p>
        </p:txBody>
      </p:sp>
    </p:spTree>
    <p:extLst>
      <p:ext uri="{BB962C8B-B14F-4D97-AF65-F5344CB8AC3E}">
        <p14:creationId xmlns:p14="http://schemas.microsoft.com/office/powerpoint/2010/main" val="1233463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1976</TotalTime>
  <Words>745</Words>
  <Application>Microsoft Office PowerPoint</Application>
  <PresentationFormat>Custom</PresentationFormat>
  <Paragraphs>37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Palatino Linotype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Yuan,Ye</dc:creator>
  <cp:lastModifiedBy>MDPI</cp:lastModifiedBy>
  <cp:revision>67</cp:revision>
  <dcterms:created xsi:type="dcterms:W3CDTF">2019-10-16T16:09:08Z</dcterms:created>
  <dcterms:modified xsi:type="dcterms:W3CDTF">2022-09-22T09:33:31Z</dcterms:modified>
</cp:coreProperties>
</file>