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83" d="100"/>
          <a:sy n="83" d="100"/>
        </p:scale>
        <p:origin x="595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F3D538-32D6-404B-95B5-477E588CB057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8968E-2A7C-4605-9F1B-16A337BDEC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775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CBCC-7722-4F32-9C33-DBD8E41BB1CE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5ACB-B9F4-48CB-B035-B24DB81E7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73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CBCC-7722-4F32-9C33-DBD8E41BB1CE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5ACB-B9F4-48CB-B035-B24DB81E7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651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CBCC-7722-4F32-9C33-DBD8E41BB1CE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5ACB-B9F4-48CB-B035-B24DB81E7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3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CBCC-7722-4F32-9C33-DBD8E41BB1CE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5ACB-B9F4-48CB-B035-B24DB81E7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779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CBCC-7722-4F32-9C33-DBD8E41BB1CE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5ACB-B9F4-48CB-B035-B24DB81E7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833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CBCC-7722-4F32-9C33-DBD8E41BB1CE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5ACB-B9F4-48CB-B035-B24DB81E7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891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CBCC-7722-4F32-9C33-DBD8E41BB1CE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5ACB-B9F4-48CB-B035-B24DB81E7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212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CBCC-7722-4F32-9C33-DBD8E41BB1CE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5ACB-B9F4-48CB-B035-B24DB81E7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682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CBCC-7722-4F32-9C33-DBD8E41BB1CE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5ACB-B9F4-48CB-B035-B24DB81E7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561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CBCC-7722-4F32-9C33-DBD8E41BB1CE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5ACB-B9F4-48CB-B035-B24DB81E7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634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CBCC-7722-4F32-9C33-DBD8E41BB1CE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5ACB-B9F4-48CB-B035-B24DB81E7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390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9CBCC-7722-4F32-9C33-DBD8E41BB1CE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5D5ACB-B9F4-48CB-B035-B24DB81E7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732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.emf"/><Relationship Id="rId7" Type="http://schemas.openxmlformats.org/officeDocument/2006/relationships/image" Target="../media/image3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8789141" y="304359"/>
            <a:ext cx="3302846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400" b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Supplemental </a:t>
            </a:r>
            <a:r>
              <a:rPr lang="en-US" sz="1400" b="1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S3</a:t>
            </a:r>
            <a:r>
              <a:rPr lang="en-US" sz="1400" b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4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Spearman correlations of plasma viral load, DNA and RNA with CD4</a:t>
            </a:r>
            <a:r>
              <a:rPr lang="en-US" sz="1400" baseline="300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4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HIV co-receptor expression. A.) Viral load had a positive significant correlation with CD4</a:t>
            </a:r>
            <a:r>
              <a:rPr lang="en-US" sz="1400" baseline="300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4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 cell CXCR4 expression. B.) PBMC Viral RNA had a positive significant correlation with CD4</a:t>
            </a:r>
            <a:r>
              <a:rPr lang="en-US" sz="1400" baseline="300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4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 cell CCR5 expression. C.) PBMC Viral DNA had a positive significant correlation with CD4</a:t>
            </a:r>
            <a:r>
              <a:rPr lang="en-US" sz="1400" baseline="300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4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 cell CXCR4 and D.) CCR5 expression. A LOG value of 1.1 was used for SIV-infected samples that had undetected virus. Vehicle (VEH)/ sham surgery (SHAM) (N=3), VEH/ovariectomy (OVX) (N=3), chronic binge alcohol (CBA)/SHAM (N=3), and CBA/OVX (N=5). 2-way ANOVA &amp; Tukey’s multiple comparison test. *p ≤ 0.05.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B6DE3E8-4504-BEF2-9960-CD773CE09FB5}"/>
              </a:ext>
            </a:extLst>
          </p:cNvPr>
          <p:cNvGrpSpPr/>
          <p:nvPr/>
        </p:nvGrpSpPr>
        <p:grpSpPr>
          <a:xfrm>
            <a:off x="100013" y="304359"/>
            <a:ext cx="8743950" cy="6275829"/>
            <a:chOff x="100013" y="304359"/>
            <a:chExt cx="8743950" cy="6275829"/>
          </a:xfrm>
        </p:grpSpPr>
        <p:grpSp>
          <p:nvGrpSpPr>
            <p:cNvPr id="20" name="Group 19"/>
            <p:cNvGrpSpPr/>
            <p:nvPr/>
          </p:nvGrpSpPr>
          <p:grpSpPr>
            <a:xfrm>
              <a:off x="100013" y="3449638"/>
              <a:ext cx="4098925" cy="3005137"/>
              <a:chOff x="4340596" y="583579"/>
              <a:chExt cx="4098925" cy="3005137"/>
            </a:xfrm>
          </p:grpSpPr>
          <p:graphicFrame>
            <p:nvGraphicFramePr>
              <p:cNvPr id="11" name="Object 10"/>
              <p:cNvGraphicFramePr>
                <a:graphicFrameLocks noChangeAspect="1"/>
              </p:cNvGraphicFramePr>
              <p:nvPr/>
            </p:nvGraphicFramePr>
            <p:xfrm>
              <a:off x="4340596" y="583579"/>
              <a:ext cx="4098925" cy="300513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Prism 8" r:id="rId2" imgW="3814557" imgH="2799117" progId="Prism8.Document">
                      <p:embed/>
                    </p:oleObj>
                  </mc:Choice>
                  <mc:Fallback>
                    <p:oleObj name="Prism 8" r:id="rId2" imgW="3814557" imgH="2799117" progId="Prism8.Document">
                      <p:embed/>
                      <p:pic>
                        <p:nvPicPr>
                          <p:cNvPr id="11" name="Object 10"/>
                          <p:cNvPicPr/>
                          <p:nvPr/>
                        </p:nvPicPr>
                        <p:blipFill>
                          <a:blip r:embed="rId3"/>
                          <a:stretch>
                            <a:fillRect/>
                          </a:stretch>
                        </p:blipFill>
                        <p:spPr>
                          <a:xfrm>
                            <a:off x="4340596" y="583579"/>
                            <a:ext cx="4098925" cy="3005137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B66744D-E01F-435D-B95B-831496ED37EB}"/>
                  </a:ext>
                </a:extLst>
              </p:cNvPr>
              <p:cNvSpPr txBox="1"/>
              <p:nvPr/>
            </p:nvSpPr>
            <p:spPr>
              <a:xfrm>
                <a:off x="7195416" y="638176"/>
                <a:ext cx="123245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Palatino Linotype" panose="02040502050505030304" pitchFamily="18" charset="0"/>
                  </a:rPr>
                  <a:t>r = 0.54</a:t>
                </a:r>
              </a:p>
              <a:p>
                <a:r>
                  <a:rPr lang="en-US" sz="1400" b="1" dirty="0">
                    <a:latin typeface="Palatino Linotype" panose="02040502050505030304" pitchFamily="18" charset="0"/>
                  </a:rPr>
                  <a:t>P = 0.05</a:t>
                </a:r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4419600" y="474663"/>
              <a:ext cx="4178300" cy="3136900"/>
              <a:chOff x="650017" y="3328599"/>
              <a:chExt cx="4178300" cy="3136900"/>
            </a:xfrm>
          </p:grpSpPr>
          <p:graphicFrame>
            <p:nvGraphicFramePr>
              <p:cNvPr id="9" name="Object 8"/>
              <p:cNvGraphicFramePr>
                <a:graphicFrameLocks noChangeAspect="1"/>
              </p:cNvGraphicFramePr>
              <p:nvPr/>
            </p:nvGraphicFramePr>
            <p:xfrm>
              <a:off x="650017" y="3328599"/>
              <a:ext cx="4178300" cy="31369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Prism 8" r:id="rId4" imgW="3727765" imgH="2799117" progId="Prism8.Document">
                      <p:embed/>
                    </p:oleObj>
                  </mc:Choice>
                  <mc:Fallback>
                    <p:oleObj name="Prism 8" r:id="rId4" imgW="3727765" imgH="2799117" progId="Prism8.Document">
                      <p:embed/>
                      <p:pic>
                        <p:nvPicPr>
                          <p:cNvPr id="9" name="Object 8"/>
                          <p:cNvPicPr/>
                          <p:nvPr/>
                        </p:nvPicPr>
                        <p:blipFill>
                          <a:blip r:embed="rId5"/>
                          <a:stretch>
                            <a:fillRect/>
                          </a:stretch>
                        </p:blipFill>
                        <p:spPr>
                          <a:xfrm>
                            <a:off x="650017" y="3328599"/>
                            <a:ext cx="4178300" cy="31369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B66744D-E01F-435D-B95B-831496ED37EB}"/>
                  </a:ext>
                </a:extLst>
              </p:cNvPr>
              <p:cNvSpPr txBox="1"/>
              <p:nvPr/>
            </p:nvSpPr>
            <p:spPr>
              <a:xfrm>
                <a:off x="3336511" y="3504235"/>
                <a:ext cx="123245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Palatino Linotype" panose="02040502050505030304" pitchFamily="18" charset="0"/>
                  </a:rPr>
                  <a:t>r = 0.54</a:t>
                </a:r>
              </a:p>
              <a:p>
                <a:r>
                  <a:rPr lang="en-US" sz="1400" b="1" dirty="0">
                    <a:latin typeface="Palatino Linotype" panose="02040502050505030304" pitchFamily="18" charset="0"/>
                  </a:rPr>
                  <a:t>P = 0.05</a:t>
                </a: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4333875" y="3211513"/>
              <a:ext cx="4510088" cy="3368675"/>
              <a:chOff x="4333875" y="3211513"/>
              <a:chExt cx="4510088" cy="3368675"/>
            </a:xfrm>
          </p:grpSpPr>
          <p:graphicFrame>
            <p:nvGraphicFramePr>
              <p:cNvPr id="10" name="Object 9"/>
              <p:cNvGraphicFramePr>
                <a:graphicFrameLocks noChangeAspect="1"/>
              </p:cNvGraphicFramePr>
              <p:nvPr/>
            </p:nvGraphicFramePr>
            <p:xfrm>
              <a:off x="4333875" y="3211513"/>
              <a:ext cx="4510088" cy="33686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Prism 8" r:id="rId6" imgW="3745772" imgH="2799117" progId="Prism8.Document">
                      <p:embed/>
                    </p:oleObj>
                  </mc:Choice>
                  <mc:Fallback>
                    <p:oleObj name="Prism 8" r:id="rId6" imgW="3745772" imgH="2799117" progId="Prism8.Document">
                      <p:embed/>
                      <p:pic>
                        <p:nvPicPr>
                          <p:cNvPr id="10" name="Object 9"/>
                          <p:cNvPicPr/>
                          <p:nvPr/>
                        </p:nvPicPr>
                        <p:blipFill>
                          <a:blip r:embed="rId7"/>
                          <a:stretch>
                            <a:fillRect/>
                          </a:stretch>
                        </p:blipFill>
                        <p:spPr>
                          <a:xfrm>
                            <a:off x="4333875" y="3211513"/>
                            <a:ext cx="4510088" cy="3368675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B66744D-E01F-435D-B95B-831496ED37EB}"/>
                  </a:ext>
                </a:extLst>
              </p:cNvPr>
              <p:cNvSpPr txBox="1"/>
              <p:nvPr/>
            </p:nvSpPr>
            <p:spPr>
              <a:xfrm>
                <a:off x="7266557" y="3504235"/>
                <a:ext cx="123245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Palatino Linotype" panose="02040502050505030304" pitchFamily="18" charset="0"/>
                  </a:rPr>
                  <a:t>r = 0.56</a:t>
                </a:r>
              </a:p>
              <a:p>
                <a:r>
                  <a:rPr lang="en-US" sz="1400" b="1" dirty="0">
                    <a:latin typeface="Palatino Linotype" panose="02040502050505030304" pitchFamily="18" charset="0"/>
                  </a:rPr>
                  <a:t>P = 0.04</a:t>
                </a:r>
              </a:p>
            </p:txBody>
          </p:sp>
        </p:grpSp>
        <p:graphicFrame>
          <p:nvGraphicFramePr>
            <p:cNvPr id="3" name="Object 2">
              <a:extLst>
                <a:ext uri="{FF2B5EF4-FFF2-40B4-BE49-F238E27FC236}">
                  <a16:creationId xmlns:a16="http://schemas.microsoft.com/office/drawing/2014/main" id="{50C31D8A-0A86-729C-B736-928A2FC4EF6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20664" y="489025"/>
            <a:ext cx="4256074" cy="31225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9" r:id="rId8" imgW="3814557" imgH="2799117" progId="Prism9.Document">
                    <p:embed/>
                  </p:oleObj>
                </mc:Choice>
                <mc:Fallback>
                  <p:oleObj name="Prism 9" r:id="rId8" imgW="3814557" imgH="2799117" progId="Prism9.Document">
                    <p:embed/>
                    <p:pic>
                      <p:nvPicPr>
                        <p:cNvPr id="3" name="Object 2">
                          <a:extLst>
                            <a:ext uri="{FF2B5EF4-FFF2-40B4-BE49-F238E27FC236}">
                              <a16:creationId xmlns:a16="http://schemas.microsoft.com/office/drawing/2014/main" id="{50C31D8A-0A86-729C-B736-928A2FC4EF6F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120664" y="489025"/>
                          <a:ext cx="4256074" cy="312253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7CAE139-808F-A6BC-DA51-C196DC5C70AE}"/>
                </a:ext>
              </a:extLst>
            </p:cNvPr>
            <p:cNvSpPr txBox="1"/>
            <p:nvPr/>
          </p:nvSpPr>
          <p:spPr>
            <a:xfrm>
              <a:off x="2954832" y="650299"/>
              <a:ext cx="123245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Palatino Linotype" panose="02040502050505030304" pitchFamily="18" charset="0"/>
                </a:rPr>
                <a:t>r = 0.53</a:t>
              </a:r>
            </a:p>
            <a:p>
              <a:r>
                <a:rPr lang="en-US" sz="1400" b="1" dirty="0">
                  <a:latin typeface="Palatino Linotype" panose="02040502050505030304" pitchFamily="18" charset="0"/>
                </a:rPr>
                <a:t>P = 0.05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A303A7D-B60B-5D21-C8BE-E1AE42AFF2A8}"/>
                </a:ext>
              </a:extLst>
            </p:cNvPr>
            <p:cNvSpPr txBox="1"/>
            <p:nvPr/>
          </p:nvSpPr>
          <p:spPr>
            <a:xfrm>
              <a:off x="270421" y="304359"/>
              <a:ext cx="4121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Palatino Linotype" panose="02040502050505030304" pitchFamily="18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FDEB586-4046-D40E-1290-311417F6CE52}"/>
                </a:ext>
              </a:extLst>
            </p:cNvPr>
            <p:cNvSpPr txBox="1"/>
            <p:nvPr/>
          </p:nvSpPr>
          <p:spPr>
            <a:xfrm>
              <a:off x="4419600" y="304359"/>
              <a:ext cx="4121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Palatino Linotype" panose="02040502050505030304" pitchFamily="18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5B388FB-1A3B-0957-9ABD-B9616621EC0D}"/>
                </a:ext>
              </a:extLst>
            </p:cNvPr>
            <p:cNvSpPr txBox="1"/>
            <p:nvPr/>
          </p:nvSpPr>
          <p:spPr>
            <a:xfrm>
              <a:off x="270420" y="3134903"/>
              <a:ext cx="4121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Palatino Linotype" panose="02040502050505030304" pitchFamily="18" charset="0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DD25323-11C6-D15A-F1EB-5A52608E6507}"/>
                </a:ext>
              </a:extLst>
            </p:cNvPr>
            <p:cNvSpPr txBox="1"/>
            <p:nvPr/>
          </p:nvSpPr>
          <p:spPr>
            <a:xfrm>
              <a:off x="4419600" y="3059668"/>
              <a:ext cx="4121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Palatino Linotype" panose="02040502050505030304" pitchFamily="18" charset="0"/>
                  <a:cs typeface="Arial" panose="020B0604020202020204" pitchFamily="34" charset="0"/>
                </a:rPr>
                <a:t>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244423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13309</TotalTime>
  <Words>180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Palatino Linotype</vt:lpstr>
      <vt:lpstr>Office Theme</vt:lpstr>
      <vt:lpstr>Prism 8</vt:lpstr>
      <vt:lpstr>Prism 9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McTernan, Patrick</dc:creator>
  <cp:lastModifiedBy>Marija Sarcevic</cp:lastModifiedBy>
  <cp:revision>362</cp:revision>
  <dcterms:created xsi:type="dcterms:W3CDTF">2021-05-10T21:37:11Z</dcterms:created>
  <dcterms:modified xsi:type="dcterms:W3CDTF">2022-07-05T12:28:56Z</dcterms:modified>
</cp:coreProperties>
</file>