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98" r:id="rId2"/>
    <p:sldId id="302" r:id="rId3"/>
  </p:sldIdLst>
  <p:sldSz cx="73152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3366FF"/>
    <a:srgbClr val="9AB5EA"/>
    <a:srgbClr val="FFCC99"/>
    <a:srgbClr val="3F5AE1"/>
    <a:srgbClr val="7A8DEA"/>
    <a:srgbClr val="0066FF"/>
    <a:srgbClr val="FF00FF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6357" autoAdjust="0"/>
  </p:normalViewPr>
  <p:slideViewPr>
    <p:cSldViewPr snapToGrid="0">
      <p:cViewPr varScale="1">
        <p:scale>
          <a:sx n="59" d="100"/>
          <a:sy n="59" d="100"/>
        </p:scale>
        <p:origin x="2467" y="3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5C985-C070-49FE-A163-D04F0691D403}" type="datetimeFigureOut">
              <a:rPr lang="en-US" smtClean="0"/>
              <a:t>7/19/2024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06638" y="1143000"/>
            <a:ext cx="22447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4F874F-0864-4BB9-9F9A-59DA93E377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6706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8640" y="1646133"/>
            <a:ext cx="6217920" cy="3501813"/>
          </a:xfrm>
        </p:spPr>
        <p:txBody>
          <a:bodyPr anchor="b"/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282989"/>
            <a:ext cx="5486400" cy="2428451"/>
          </a:xfrm>
        </p:spPr>
        <p:txBody>
          <a:bodyPr/>
          <a:lstStyle>
            <a:lvl1pPr marL="0" indent="0" algn="ctr">
              <a:buNone/>
              <a:defRPr sz="1920"/>
            </a:lvl1pPr>
            <a:lvl2pPr marL="365760" indent="0" algn="ctr">
              <a:buNone/>
              <a:defRPr sz="1600"/>
            </a:lvl2pPr>
            <a:lvl3pPr marL="731520" indent="0" algn="ctr">
              <a:buNone/>
              <a:defRPr sz="1440"/>
            </a:lvl3pPr>
            <a:lvl4pPr marL="1097280" indent="0" algn="ctr">
              <a:buNone/>
              <a:defRPr sz="1280"/>
            </a:lvl4pPr>
            <a:lvl5pPr marL="1463040" indent="0" algn="ctr">
              <a:buNone/>
              <a:defRPr sz="1280"/>
            </a:lvl5pPr>
            <a:lvl6pPr marL="1828800" indent="0" algn="ctr">
              <a:buNone/>
              <a:defRPr sz="1280"/>
            </a:lvl6pPr>
            <a:lvl7pPr marL="2194560" indent="0" algn="ctr">
              <a:buNone/>
              <a:defRPr sz="1280"/>
            </a:lvl7pPr>
            <a:lvl8pPr marL="2560320" indent="0" algn="ctr">
              <a:buNone/>
              <a:defRPr sz="1280"/>
            </a:lvl8pPr>
            <a:lvl9pPr marL="2926080" indent="0" algn="ctr">
              <a:buNone/>
              <a:defRPr sz="128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0D64F-B634-453B-95F1-4903CFB986AB}" type="datetimeFigureOut">
              <a:rPr lang="en-US" smtClean="0"/>
              <a:t>7/19/2024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353E6-411D-4453-BF0B-A88B8B864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9996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0D64F-B634-453B-95F1-4903CFB986AB}" type="datetimeFigureOut">
              <a:rPr lang="en-US" smtClean="0"/>
              <a:t>7/19/2024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353E6-411D-4453-BF0B-A88B8B864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2470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234940" y="535517"/>
            <a:ext cx="1577340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5517"/>
            <a:ext cx="4640580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0D64F-B634-453B-95F1-4903CFB986AB}" type="datetimeFigureOut">
              <a:rPr lang="en-US" smtClean="0"/>
              <a:t>7/19/2024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353E6-411D-4453-BF0B-A88B8B864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5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0D64F-B634-453B-95F1-4903CFB986AB}" type="datetimeFigureOut">
              <a:rPr lang="en-US" smtClean="0"/>
              <a:t>7/19/2024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353E6-411D-4453-BF0B-A88B8B864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3960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9110" y="2507618"/>
            <a:ext cx="6309360" cy="4184014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9110" y="6731215"/>
            <a:ext cx="6309360" cy="2200274"/>
          </a:xfrm>
        </p:spPr>
        <p:txBody>
          <a:bodyPr/>
          <a:lstStyle>
            <a:lvl1pPr marL="0" indent="0">
              <a:buNone/>
              <a:defRPr sz="1920">
                <a:solidFill>
                  <a:schemeClr val="tx1"/>
                </a:solidFill>
              </a:defRPr>
            </a:lvl1pPr>
            <a:lvl2pPr marL="3657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73152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3pPr>
            <a:lvl4pPr marL="1097280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4pPr>
            <a:lvl5pPr marL="1463040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5pPr>
            <a:lvl6pPr marL="1828800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6pPr>
            <a:lvl7pPr marL="2194560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7pPr>
            <a:lvl8pPr marL="2560320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8pPr>
            <a:lvl9pPr marL="2926080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0D64F-B634-453B-95F1-4903CFB986AB}" type="datetimeFigureOut">
              <a:rPr lang="en-US" smtClean="0"/>
              <a:t>7/19/2024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353E6-411D-4453-BF0B-A88B8B864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56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2920" y="2677584"/>
            <a:ext cx="310896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03320" y="2677584"/>
            <a:ext cx="310896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0D64F-B634-453B-95F1-4903CFB986AB}" type="datetimeFigureOut">
              <a:rPr lang="en-US" smtClean="0"/>
              <a:t>7/19/2024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353E6-411D-4453-BF0B-A88B8B864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3871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873" y="535519"/>
            <a:ext cx="6309360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3874" y="2465706"/>
            <a:ext cx="3094672" cy="1208404"/>
          </a:xfrm>
        </p:spPr>
        <p:txBody>
          <a:bodyPr anchor="b"/>
          <a:lstStyle>
            <a:lvl1pPr marL="0" indent="0">
              <a:buNone/>
              <a:defRPr sz="1920" b="1"/>
            </a:lvl1pPr>
            <a:lvl2pPr marL="365760" indent="0">
              <a:buNone/>
              <a:defRPr sz="1600" b="1"/>
            </a:lvl2pPr>
            <a:lvl3pPr marL="731520" indent="0">
              <a:buNone/>
              <a:defRPr sz="1440" b="1"/>
            </a:lvl3pPr>
            <a:lvl4pPr marL="1097280" indent="0">
              <a:buNone/>
              <a:defRPr sz="1280" b="1"/>
            </a:lvl4pPr>
            <a:lvl5pPr marL="1463040" indent="0">
              <a:buNone/>
              <a:defRPr sz="1280" b="1"/>
            </a:lvl5pPr>
            <a:lvl6pPr marL="1828800" indent="0">
              <a:buNone/>
              <a:defRPr sz="1280" b="1"/>
            </a:lvl6pPr>
            <a:lvl7pPr marL="2194560" indent="0">
              <a:buNone/>
              <a:defRPr sz="1280" b="1"/>
            </a:lvl7pPr>
            <a:lvl8pPr marL="2560320" indent="0">
              <a:buNone/>
              <a:defRPr sz="1280" b="1"/>
            </a:lvl8pPr>
            <a:lvl9pPr marL="2926080" indent="0">
              <a:buNone/>
              <a:defRPr sz="12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874" y="3674110"/>
            <a:ext cx="309467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703320" y="2465706"/>
            <a:ext cx="3109913" cy="1208404"/>
          </a:xfrm>
        </p:spPr>
        <p:txBody>
          <a:bodyPr anchor="b"/>
          <a:lstStyle>
            <a:lvl1pPr marL="0" indent="0">
              <a:buNone/>
              <a:defRPr sz="1920" b="1"/>
            </a:lvl1pPr>
            <a:lvl2pPr marL="365760" indent="0">
              <a:buNone/>
              <a:defRPr sz="1600" b="1"/>
            </a:lvl2pPr>
            <a:lvl3pPr marL="731520" indent="0">
              <a:buNone/>
              <a:defRPr sz="1440" b="1"/>
            </a:lvl3pPr>
            <a:lvl4pPr marL="1097280" indent="0">
              <a:buNone/>
              <a:defRPr sz="1280" b="1"/>
            </a:lvl4pPr>
            <a:lvl5pPr marL="1463040" indent="0">
              <a:buNone/>
              <a:defRPr sz="1280" b="1"/>
            </a:lvl5pPr>
            <a:lvl6pPr marL="1828800" indent="0">
              <a:buNone/>
              <a:defRPr sz="1280" b="1"/>
            </a:lvl6pPr>
            <a:lvl7pPr marL="2194560" indent="0">
              <a:buNone/>
              <a:defRPr sz="1280" b="1"/>
            </a:lvl7pPr>
            <a:lvl8pPr marL="2560320" indent="0">
              <a:buNone/>
              <a:defRPr sz="1280" b="1"/>
            </a:lvl8pPr>
            <a:lvl9pPr marL="2926080" indent="0">
              <a:buNone/>
              <a:defRPr sz="12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703320" y="3674110"/>
            <a:ext cx="3109913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0D64F-B634-453B-95F1-4903CFB986AB}" type="datetimeFigureOut">
              <a:rPr lang="en-US" smtClean="0"/>
              <a:t>7/19/2024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353E6-411D-4453-BF0B-A88B8B864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5181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0D64F-B634-453B-95F1-4903CFB986AB}" type="datetimeFigureOut">
              <a:rPr lang="en-US" smtClean="0"/>
              <a:t>7/19/2024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353E6-411D-4453-BF0B-A88B8B864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633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0D64F-B634-453B-95F1-4903CFB986AB}" type="datetimeFigureOut">
              <a:rPr lang="en-US" smtClean="0"/>
              <a:t>7/19/2024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353E6-411D-4453-BF0B-A88B8B864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6819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873" y="670560"/>
            <a:ext cx="2359342" cy="2346960"/>
          </a:xfrm>
        </p:spPr>
        <p:txBody>
          <a:bodyPr anchor="b"/>
          <a:lstStyle>
            <a:lvl1pPr>
              <a:defRPr sz="25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09913" y="1448226"/>
            <a:ext cx="3703320" cy="7147983"/>
          </a:xfrm>
        </p:spPr>
        <p:txBody>
          <a:bodyPr/>
          <a:lstStyle>
            <a:lvl1pPr>
              <a:defRPr sz="2560"/>
            </a:lvl1pPr>
            <a:lvl2pPr>
              <a:defRPr sz="2240"/>
            </a:lvl2pPr>
            <a:lvl3pPr>
              <a:defRPr sz="192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873" y="3017520"/>
            <a:ext cx="2359342" cy="5590329"/>
          </a:xfrm>
        </p:spPr>
        <p:txBody>
          <a:bodyPr/>
          <a:lstStyle>
            <a:lvl1pPr marL="0" indent="0">
              <a:buNone/>
              <a:defRPr sz="1280"/>
            </a:lvl1pPr>
            <a:lvl2pPr marL="365760" indent="0">
              <a:buNone/>
              <a:defRPr sz="1120"/>
            </a:lvl2pPr>
            <a:lvl3pPr marL="731520" indent="0">
              <a:buNone/>
              <a:defRPr sz="960"/>
            </a:lvl3pPr>
            <a:lvl4pPr marL="1097280" indent="0">
              <a:buNone/>
              <a:defRPr sz="800"/>
            </a:lvl4pPr>
            <a:lvl5pPr marL="1463040" indent="0">
              <a:buNone/>
              <a:defRPr sz="800"/>
            </a:lvl5pPr>
            <a:lvl6pPr marL="1828800" indent="0">
              <a:buNone/>
              <a:defRPr sz="800"/>
            </a:lvl6pPr>
            <a:lvl7pPr marL="2194560" indent="0">
              <a:buNone/>
              <a:defRPr sz="800"/>
            </a:lvl7pPr>
            <a:lvl8pPr marL="2560320" indent="0">
              <a:buNone/>
              <a:defRPr sz="800"/>
            </a:lvl8pPr>
            <a:lvl9pPr marL="2926080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0D64F-B634-453B-95F1-4903CFB986AB}" type="datetimeFigureOut">
              <a:rPr lang="en-US" smtClean="0"/>
              <a:t>7/19/2024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353E6-411D-4453-BF0B-A88B8B864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796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873" y="670560"/>
            <a:ext cx="2359342" cy="2346960"/>
          </a:xfrm>
        </p:spPr>
        <p:txBody>
          <a:bodyPr anchor="b"/>
          <a:lstStyle>
            <a:lvl1pPr>
              <a:defRPr sz="25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109913" y="1448226"/>
            <a:ext cx="3703320" cy="7147983"/>
          </a:xfrm>
        </p:spPr>
        <p:txBody>
          <a:bodyPr anchor="t"/>
          <a:lstStyle>
            <a:lvl1pPr marL="0" indent="0">
              <a:buNone/>
              <a:defRPr sz="2560"/>
            </a:lvl1pPr>
            <a:lvl2pPr marL="365760" indent="0">
              <a:buNone/>
              <a:defRPr sz="2240"/>
            </a:lvl2pPr>
            <a:lvl3pPr marL="731520" indent="0">
              <a:buNone/>
              <a:defRPr sz="1920"/>
            </a:lvl3pPr>
            <a:lvl4pPr marL="1097280" indent="0">
              <a:buNone/>
              <a:defRPr sz="1600"/>
            </a:lvl4pPr>
            <a:lvl5pPr marL="1463040" indent="0">
              <a:buNone/>
              <a:defRPr sz="1600"/>
            </a:lvl5pPr>
            <a:lvl6pPr marL="1828800" indent="0">
              <a:buNone/>
              <a:defRPr sz="1600"/>
            </a:lvl6pPr>
            <a:lvl7pPr marL="2194560" indent="0">
              <a:buNone/>
              <a:defRPr sz="1600"/>
            </a:lvl7pPr>
            <a:lvl8pPr marL="2560320" indent="0">
              <a:buNone/>
              <a:defRPr sz="1600"/>
            </a:lvl8pPr>
            <a:lvl9pPr marL="292608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873" y="3017520"/>
            <a:ext cx="2359342" cy="5590329"/>
          </a:xfrm>
        </p:spPr>
        <p:txBody>
          <a:bodyPr/>
          <a:lstStyle>
            <a:lvl1pPr marL="0" indent="0">
              <a:buNone/>
              <a:defRPr sz="1280"/>
            </a:lvl1pPr>
            <a:lvl2pPr marL="365760" indent="0">
              <a:buNone/>
              <a:defRPr sz="1120"/>
            </a:lvl2pPr>
            <a:lvl3pPr marL="731520" indent="0">
              <a:buNone/>
              <a:defRPr sz="960"/>
            </a:lvl3pPr>
            <a:lvl4pPr marL="1097280" indent="0">
              <a:buNone/>
              <a:defRPr sz="800"/>
            </a:lvl4pPr>
            <a:lvl5pPr marL="1463040" indent="0">
              <a:buNone/>
              <a:defRPr sz="800"/>
            </a:lvl5pPr>
            <a:lvl6pPr marL="1828800" indent="0">
              <a:buNone/>
              <a:defRPr sz="800"/>
            </a:lvl6pPr>
            <a:lvl7pPr marL="2194560" indent="0">
              <a:buNone/>
              <a:defRPr sz="800"/>
            </a:lvl7pPr>
            <a:lvl8pPr marL="2560320" indent="0">
              <a:buNone/>
              <a:defRPr sz="800"/>
            </a:lvl8pPr>
            <a:lvl9pPr marL="2926080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0D64F-B634-453B-95F1-4903CFB986AB}" type="datetimeFigureOut">
              <a:rPr lang="en-US" smtClean="0"/>
              <a:t>7/19/2024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353E6-411D-4453-BF0B-A88B8B864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144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2920" y="535519"/>
            <a:ext cx="6309360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2920" y="2677584"/>
            <a:ext cx="6309360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2920" y="9322649"/>
            <a:ext cx="164592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70D64F-B634-453B-95F1-4903CFB986AB}" type="datetimeFigureOut">
              <a:rPr lang="en-US" smtClean="0"/>
              <a:t>7/19/2024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23160" y="9322649"/>
            <a:ext cx="246888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66360" y="9322649"/>
            <a:ext cx="164592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7353E6-411D-4453-BF0B-A88B8B864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873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31520" rtl="0" eaLnBrk="1" latinLnBrk="0" hangingPunct="1">
        <a:lnSpc>
          <a:spcPct val="90000"/>
        </a:lnSpc>
        <a:spcBef>
          <a:spcPct val="0"/>
        </a:spcBef>
        <a:buNone/>
        <a:defRPr sz="35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73152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224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1pPr>
      <a:lvl2pPr marL="36576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7pPr>
      <a:lvl8pPr marL="256032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8pPr>
      <a:lvl9pPr marL="292608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9.wmf"/><Relationship Id="rId3" Type="http://schemas.openxmlformats.org/officeDocument/2006/relationships/image" Target="../media/image1.wmf"/><Relationship Id="rId21" Type="http://schemas.openxmlformats.org/officeDocument/2006/relationships/oleObject" Target="../embeddings/oleObject10.bin"/><Relationship Id="rId7" Type="http://schemas.openxmlformats.org/officeDocument/2006/relationships/image" Target="../media/image3.wmf"/><Relationship Id="rId12" Type="http://schemas.openxmlformats.org/officeDocument/2006/relationships/image" Target="../media/image6.emf"/><Relationship Id="rId17" Type="http://schemas.openxmlformats.org/officeDocument/2006/relationships/oleObject" Target="../embeddings/oleObject8.bin"/><Relationship Id="rId2" Type="http://schemas.openxmlformats.org/officeDocument/2006/relationships/oleObject" Target="../embeddings/oleObject1.bin"/><Relationship Id="rId16" Type="http://schemas.openxmlformats.org/officeDocument/2006/relationships/image" Target="../media/image8.wmf"/><Relationship Id="rId20" Type="http://schemas.openxmlformats.org/officeDocument/2006/relationships/image" Target="../media/image10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5.wmf"/><Relationship Id="rId24" Type="http://schemas.openxmlformats.org/officeDocument/2006/relationships/image" Target="../media/image12.wmf"/><Relationship Id="rId5" Type="http://schemas.openxmlformats.org/officeDocument/2006/relationships/image" Target="../media/image2.wmf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1.bin"/><Relationship Id="rId10" Type="http://schemas.openxmlformats.org/officeDocument/2006/relationships/oleObject" Target="../embeddings/oleObject5.bin"/><Relationship Id="rId19" Type="http://schemas.openxmlformats.org/officeDocument/2006/relationships/oleObject" Target="../embeddings/oleObject9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4.wmf"/><Relationship Id="rId14" Type="http://schemas.openxmlformats.org/officeDocument/2006/relationships/image" Target="../media/image7.wmf"/><Relationship Id="rId22" Type="http://schemas.openxmlformats.org/officeDocument/2006/relationships/image" Target="../media/image11.w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13" Type="http://schemas.openxmlformats.org/officeDocument/2006/relationships/image" Target="../media/image20.wmf"/><Relationship Id="rId3" Type="http://schemas.openxmlformats.org/officeDocument/2006/relationships/image" Target="../media/image13.wmf"/><Relationship Id="rId7" Type="http://schemas.openxmlformats.org/officeDocument/2006/relationships/image" Target="../media/image17.emf"/><Relationship Id="rId12" Type="http://schemas.openxmlformats.org/officeDocument/2006/relationships/oleObject" Target="../embeddings/oleObject15.bin"/><Relationship Id="rId17" Type="http://schemas.openxmlformats.org/officeDocument/2006/relationships/image" Target="../media/image22.wmf"/><Relationship Id="rId2" Type="http://schemas.openxmlformats.org/officeDocument/2006/relationships/oleObject" Target="../embeddings/oleObject12.bin"/><Relationship Id="rId16" Type="http://schemas.openxmlformats.org/officeDocument/2006/relationships/oleObject" Target="../embeddings/oleObject17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emf"/><Relationship Id="rId11" Type="http://schemas.openxmlformats.org/officeDocument/2006/relationships/image" Target="../media/image19.wmf"/><Relationship Id="rId5" Type="http://schemas.openxmlformats.org/officeDocument/2006/relationships/image" Target="../media/image15.emf"/><Relationship Id="rId15" Type="http://schemas.openxmlformats.org/officeDocument/2006/relationships/image" Target="../media/image21.wmf"/><Relationship Id="rId10" Type="http://schemas.openxmlformats.org/officeDocument/2006/relationships/oleObject" Target="../embeddings/oleObject14.bin"/><Relationship Id="rId4" Type="http://schemas.openxmlformats.org/officeDocument/2006/relationships/image" Target="../media/image14.emf"/><Relationship Id="rId9" Type="http://schemas.openxmlformats.org/officeDocument/2006/relationships/image" Target="../media/image18.wmf"/><Relationship Id="rId14" Type="http://schemas.openxmlformats.org/officeDocument/2006/relationships/oleObject" Target="../embeddings/oleObject1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EFF0DC5D-A044-4D80-9722-0702C183A4B2}"/>
              </a:ext>
            </a:extLst>
          </p:cNvPr>
          <p:cNvSpPr txBox="1"/>
          <p:nvPr/>
        </p:nvSpPr>
        <p:spPr>
          <a:xfrm flipH="1">
            <a:off x="4425628" y="644582"/>
            <a:ext cx="16982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Skeletal Muscle 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675526A-CB1F-459D-81CF-8D16764B8F89}"/>
              </a:ext>
            </a:extLst>
          </p:cNvPr>
          <p:cNvGrpSpPr/>
          <p:nvPr/>
        </p:nvGrpSpPr>
        <p:grpSpPr>
          <a:xfrm>
            <a:off x="4716845" y="6694140"/>
            <a:ext cx="1127364" cy="2777639"/>
            <a:chOff x="272524" y="5987590"/>
            <a:chExt cx="1127364" cy="2777639"/>
          </a:xfrm>
        </p:grpSpPr>
        <p:graphicFrame>
          <p:nvGraphicFramePr>
            <p:cNvPr id="5" name="Object 4">
              <a:extLst>
                <a:ext uri="{FF2B5EF4-FFF2-40B4-BE49-F238E27FC236}">
                  <a16:creationId xmlns:a16="http://schemas.microsoft.com/office/drawing/2014/main" id="{1C616BDB-886A-4430-A2F0-9F07F760776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54900808"/>
                </p:ext>
              </p:extLst>
            </p:nvPr>
          </p:nvGraphicFramePr>
          <p:xfrm>
            <a:off x="272524" y="5987590"/>
            <a:ext cx="1127364" cy="2743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Image" r:id="rId2" imgW="3314160" imgH="8774280" progId="Photoshop.Image.7">
                    <p:embed/>
                  </p:oleObj>
                </mc:Choice>
                <mc:Fallback>
                  <p:oleObj name="Image" r:id="rId2" imgW="3314160" imgH="8774280" progId="Photoshop.Image.7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272524" y="5987590"/>
                          <a:ext cx="1127364" cy="27432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58B1046-FB90-48B9-8673-D0BEC21DB0CE}"/>
                </a:ext>
              </a:extLst>
            </p:cNvPr>
            <p:cNvSpPr txBox="1"/>
            <p:nvPr/>
          </p:nvSpPr>
          <p:spPr>
            <a:xfrm>
              <a:off x="353497" y="8519008"/>
              <a:ext cx="91884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240227_EAL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07B7FD9E-192A-4BEA-9DEC-C403A24C54B8}"/>
              </a:ext>
            </a:extLst>
          </p:cNvPr>
          <p:cNvGrpSpPr/>
          <p:nvPr/>
        </p:nvGrpSpPr>
        <p:grpSpPr>
          <a:xfrm>
            <a:off x="4722347" y="1195987"/>
            <a:ext cx="1127364" cy="2781157"/>
            <a:chOff x="278026" y="489437"/>
            <a:chExt cx="1127364" cy="2781157"/>
          </a:xfrm>
        </p:grpSpPr>
        <p:graphicFrame>
          <p:nvGraphicFramePr>
            <p:cNvPr id="3" name="Object 2">
              <a:extLst>
                <a:ext uri="{FF2B5EF4-FFF2-40B4-BE49-F238E27FC236}">
                  <a16:creationId xmlns:a16="http://schemas.microsoft.com/office/drawing/2014/main" id="{C6BE89E6-6C65-4651-BE98-08538EFAA582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95859067"/>
                </p:ext>
              </p:extLst>
            </p:nvPr>
          </p:nvGraphicFramePr>
          <p:xfrm>
            <a:off x="278026" y="489437"/>
            <a:ext cx="1127364" cy="2743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Image" r:id="rId4" imgW="8075880" imgH="21790440" progId="Photoshop.Image.7">
                    <p:embed/>
                  </p:oleObj>
                </mc:Choice>
                <mc:Fallback>
                  <p:oleObj name="Image" r:id="rId4" imgW="8075880" imgH="21790440" progId="Photoshop.Image.7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278026" y="489437"/>
                          <a:ext cx="1127364" cy="27432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71F81D0-88F9-47BB-A851-8453AF03BB24}"/>
                </a:ext>
              </a:extLst>
            </p:cNvPr>
            <p:cNvSpPr txBox="1"/>
            <p:nvPr/>
          </p:nvSpPr>
          <p:spPr>
            <a:xfrm>
              <a:off x="371772" y="3024373"/>
              <a:ext cx="96372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240207_MKH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9EE0E51-52A7-49FA-81FC-73725A8F32D0}"/>
              </a:ext>
            </a:extLst>
          </p:cNvPr>
          <p:cNvGrpSpPr/>
          <p:nvPr/>
        </p:nvGrpSpPr>
        <p:grpSpPr>
          <a:xfrm>
            <a:off x="4716845" y="3940789"/>
            <a:ext cx="1127364" cy="2749479"/>
            <a:chOff x="272524" y="3234239"/>
            <a:chExt cx="1127364" cy="2749479"/>
          </a:xfrm>
        </p:grpSpPr>
        <p:graphicFrame>
          <p:nvGraphicFramePr>
            <p:cNvPr id="9" name="Object 8">
              <a:extLst>
                <a:ext uri="{FF2B5EF4-FFF2-40B4-BE49-F238E27FC236}">
                  <a16:creationId xmlns:a16="http://schemas.microsoft.com/office/drawing/2014/main" id="{8E443D6E-AC3B-4DE0-B988-6BBA8CFDB964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95931577"/>
                </p:ext>
              </p:extLst>
            </p:nvPr>
          </p:nvGraphicFramePr>
          <p:xfrm>
            <a:off x="272524" y="3234239"/>
            <a:ext cx="1127364" cy="2743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Image" r:id="rId6" imgW="5282280" imgH="12393360" progId="Photoshop.Image.7">
                    <p:embed/>
                  </p:oleObj>
                </mc:Choice>
                <mc:Fallback>
                  <p:oleObj name="Image" r:id="rId6" imgW="5282280" imgH="12393360" progId="Photoshop.Image.7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272524" y="3234239"/>
                          <a:ext cx="1127364" cy="27432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C53C2214-8F44-49B4-86CE-B2301353CE9F}"/>
                </a:ext>
              </a:extLst>
            </p:cNvPr>
            <p:cNvSpPr txBox="1"/>
            <p:nvPr/>
          </p:nvSpPr>
          <p:spPr>
            <a:xfrm>
              <a:off x="375143" y="5737497"/>
              <a:ext cx="96372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240213_MKH</a:t>
              </a: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1EB5EE4A-0D26-4EDC-A117-0C9EC225911C}"/>
              </a:ext>
            </a:extLst>
          </p:cNvPr>
          <p:cNvSpPr txBox="1"/>
          <p:nvPr/>
        </p:nvSpPr>
        <p:spPr>
          <a:xfrm>
            <a:off x="4807737" y="976188"/>
            <a:ext cx="11256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Wt</a:t>
            </a:r>
            <a:r>
              <a:rPr lang="en-US" sz="1200" dirty="0"/>
              <a:t> AB   1b(-/-)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3D51F25-5EE0-4609-9AF6-4BC80EB6EACC}"/>
              </a:ext>
            </a:extLst>
          </p:cNvPr>
          <p:cNvSpPr txBox="1"/>
          <p:nvPr/>
        </p:nvSpPr>
        <p:spPr>
          <a:xfrm>
            <a:off x="4572014" y="9502343"/>
            <a:ext cx="13010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Total. Mem.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C1F8ED9-AE66-4F9D-89CA-9191964D432E}"/>
              </a:ext>
            </a:extLst>
          </p:cNvPr>
          <p:cNvSpPr txBox="1"/>
          <p:nvPr/>
        </p:nvSpPr>
        <p:spPr>
          <a:xfrm flipH="1">
            <a:off x="2069597" y="582797"/>
            <a:ext cx="16982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Heart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095B817-CD58-4BA4-8C98-A3A5415C0C18}"/>
              </a:ext>
            </a:extLst>
          </p:cNvPr>
          <p:cNvGrpSpPr/>
          <p:nvPr/>
        </p:nvGrpSpPr>
        <p:grpSpPr>
          <a:xfrm>
            <a:off x="2352728" y="3585043"/>
            <a:ext cx="1127365" cy="5824951"/>
            <a:chOff x="138025" y="2862330"/>
            <a:chExt cx="1127365" cy="5824951"/>
          </a:xfrm>
        </p:grpSpPr>
        <p:graphicFrame>
          <p:nvGraphicFramePr>
            <p:cNvPr id="37" name="Object 36">
              <a:extLst>
                <a:ext uri="{FF2B5EF4-FFF2-40B4-BE49-F238E27FC236}">
                  <a16:creationId xmlns:a16="http://schemas.microsoft.com/office/drawing/2014/main" id="{0F671F84-A1B6-4549-8FE4-7B670F434755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37806075"/>
                </p:ext>
              </p:extLst>
            </p:nvPr>
          </p:nvGraphicFramePr>
          <p:xfrm>
            <a:off x="138025" y="5944081"/>
            <a:ext cx="1127365" cy="2743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Image" r:id="rId8" imgW="6348960" imgH="14285520" progId="Photoshop.Image.7">
                    <p:embed/>
                  </p:oleObj>
                </mc:Choice>
                <mc:Fallback>
                  <p:oleObj name="Image" r:id="rId8" imgW="6348960" imgH="14285520" progId="Photoshop.Image.7">
                    <p:embed/>
                    <p:pic>
                      <p:nvPicPr>
                        <p:cNvPr id="8" name="Object 7">
                          <a:extLst>
                            <a:ext uri="{FF2B5EF4-FFF2-40B4-BE49-F238E27FC236}">
                              <a16:creationId xmlns:a16="http://schemas.microsoft.com/office/drawing/2014/main" id="{E5EAA23A-C246-4485-A10C-F9779EA7B234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9">
                          <a:lum contrast="40000"/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138025" y="5944081"/>
                          <a:ext cx="1127365" cy="27432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2144F86-C757-45D4-B810-036C769A3A67}"/>
                </a:ext>
              </a:extLst>
            </p:cNvPr>
            <p:cNvSpPr txBox="1"/>
            <p:nvPr/>
          </p:nvSpPr>
          <p:spPr>
            <a:xfrm>
              <a:off x="219846" y="2862330"/>
              <a:ext cx="96372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231120_MKH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ECB2ECB9-256A-4AFB-8E69-E4AA1E99EB4C}"/>
              </a:ext>
            </a:extLst>
          </p:cNvPr>
          <p:cNvGrpSpPr/>
          <p:nvPr/>
        </p:nvGrpSpPr>
        <p:grpSpPr>
          <a:xfrm>
            <a:off x="2329224" y="3918798"/>
            <a:ext cx="1127365" cy="2763762"/>
            <a:chOff x="139495" y="3175119"/>
            <a:chExt cx="1127365" cy="2763762"/>
          </a:xfrm>
        </p:grpSpPr>
        <p:graphicFrame>
          <p:nvGraphicFramePr>
            <p:cNvPr id="40" name="Object 39">
              <a:extLst>
                <a:ext uri="{FF2B5EF4-FFF2-40B4-BE49-F238E27FC236}">
                  <a16:creationId xmlns:a16="http://schemas.microsoft.com/office/drawing/2014/main" id="{B34F3AB1-1541-4EA8-B0BC-DA1A66B72EF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33376076"/>
                </p:ext>
              </p:extLst>
            </p:nvPr>
          </p:nvGraphicFramePr>
          <p:xfrm>
            <a:off x="139495" y="3175119"/>
            <a:ext cx="1127365" cy="2743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Image" r:id="rId10" imgW="5587200" imgH="13002840" progId="Photoshop.Image.7">
                    <p:embed/>
                  </p:oleObj>
                </mc:Choice>
                <mc:Fallback>
                  <p:oleObj name="Image" r:id="rId10" imgW="5587200" imgH="13002840" progId="Photoshop.Image.7">
                    <p:embed/>
                    <p:pic>
                      <p:nvPicPr>
                        <p:cNvPr id="6" name="Object 5">
                          <a:extLst>
                            <a:ext uri="{FF2B5EF4-FFF2-40B4-BE49-F238E27FC236}">
                              <a16:creationId xmlns:a16="http://schemas.microsoft.com/office/drawing/2014/main" id="{43CFC3EB-1FC9-49D1-9C7F-39C98080F729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139495" y="3175119"/>
                          <a:ext cx="1127365" cy="27432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1B5805C7-FE62-4E3A-B70E-CFA3453F653E}"/>
                </a:ext>
              </a:extLst>
            </p:cNvPr>
            <p:cNvSpPr txBox="1"/>
            <p:nvPr/>
          </p:nvSpPr>
          <p:spPr>
            <a:xfrm>
              <a:off x="202746" y="5692660"/>
              <a:ext cx="96372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240213_MKH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93A19063-D835-4D77-84D9-B8EC361A8573}"/>
              </a:ext>
            </a:extLst>
          </p:cNvPr>
          <p:cNvGrpSpPr/>
          <p:nvPr/>
        </p:nvGrpSpPr>
        <p:grpSpPr>
          <a:xfrm>
            <a:off x="2322845" y="1134202"/>
            <a:ext cx="1133744" cy="2802948"/>
            <a:chOff x="134836" y="5988762"/>
            <a:chExt cx="1133744" cy="2802948"/>
          </a:xfrm>
        </p:grpSpPr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2F618728-6B07-4E44-BEEB-CB73B3AE04D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34836" y="5988762"/>
              <a:ext cx="1133744" cy="2743200"/>
            </a:xfrm>
            <a:prstGeom prst="rect">
              <a:avLst/>
            </a:prstGeom>
          </p:spPr>
        </p:pic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F42E4F13-959A-4399-B5ED-BEEAB04CF9C9}"/>
                </a:ext>
              </a:extLst>
            </p:cNvPr>
            <p:cNvSpPr txBox="1"/>
            <p:nvPr/>
          </p:nvSpPr>
          <p:spPr>
            <a:xfrm>
              <a:off x="159656" y="8545489"/>
              <a:ext cx="96372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231130_MKH</a:t>
              </a:r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FDF93560-F4B8-42EC-A8B2-144762A2A12F}"/>
              </a:ext>
            </a:extLst>
          </p:cNvPr>
          <p:cNvSpPr txBox="1"/>
          <p:nvPr/>
        </p:nvSpPr>
        <p:spPr>
          <a:xfrm>
            <a:off x="2318952" y="864951"/>
            <a:ext cx="107273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Wt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AB     1b(-/-)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9495F44-1C99-4151-966E-7F0C062B76A7}"/>
              </a:ext>
            </a:extLst>
          </p:cNvPr>
          <p:cNvSpPr txBox="1"/>
          <p:nvPr/>
        </p:nvSpPr>
        <p:spPr>
          <a:xfrm>
            <a:off x="2244811" y="9448790"/>
            <a:ext cx="13010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Total. Mem.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52C93FA-BC7A-4586-828E-F41D889F77EB}"/>
              </a:ext>
            </a:extLst>
          </p:cNvPr>
          <p:cNvSpPr txBox="1"/>
          <p:nvPr/>
        </p:nvSpPr>
        <p:spPr>
          <a:xfrm>
            <a:off x="9929244" y="9750173"/>
            <a:ext cx="7277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lysate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92467E8-71FC-4A28-9D9A-9E9FC5CDD953}"/>
              </a:ext>
            </a:extLst>
          </p:cNvPr>
          <p:cNvSpPr txBox="1"/>
          <p:nvPr/>
        </p:nvSpPr>
        <p:spPr>
          <a:xfrm>
            <a:off x="1158913" y="580890"/>
            <a:ext cx="11897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Spinal Cord</a:t>
            </a:r>
          </a:p>
        </p:txBody>
      </p:sp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734DB2FD-A30B-4AA2-8152-B94AC6D117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7053143"/>
              </p:ext>
            </p:extLst>
          </p:nvPr>
        </p:nvGraphicFramePr>
        <p:xfrm>
          <a:off x="1215532" y="1150063"/>
          <a:ext cx="989856" cy="26592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13" imgW="5942520" imgH="16457040" progId="Photoshop.Image.7">
                  <p:embed/>
                </p:oleObj>
              </mc:Choice>
              <mc:Fallback>
                <p:oleObj name="Image" r:id="rId13" imgW="5942520" imgH="16457040" progId="Photoshop.Image.7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8E538E14-4C7A-47E7-9347-2B5C2F482D5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215532" y="1150063"/>
                        <a:ext cx="989856" cy="26592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4B72F39D-6E62-4175-949B-05BD7A360FC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4494041"/>
              </p:ext>
            </p:extLst>
          </p:nvPr>
        </p:nvGraphicFramePr>
        <p:xfrm>
          <a:off x="1215532" y="3836410"/>
          <a:ext cx="989856" cy="274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15" imgW="6348960" imgH="16837920" progId="Photoshop.Image.7">
                  <p:embed/>
                </p:oleObj>
              </mc:Choice>
              <mc:Fallback>
                <p:oleObj name="Image" r:id="rId15" imgW="6348960" imgH="16837920" progId="Photoshop.Image.7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FF511637-52AA-4ECD-AD5F-9144DEDDB1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215532" y="3836410"/>
                        <a:ext cx="989856" cy="274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TextBox 35">
            <a:extLst>
              <a:ext uri="{FF2B5EF4-FFF2-40B4-BE49-F238E27FC236}">
                <a16:creationId xmlns:a16="http://schemas.microsoft.com/office/drawing/2014/main" id="{B9390251-28F8-426B-A982-8C472ABFEA29}"/>
              </a:ext>
            </a:extLst>
          </p:cNvPr>
          <p:cNvSpPr txBox="1"/>
          <p:nvPr/>
        </p:nvSpPr>
        <p:spPr>
          <a:xfrm>
            <a:off x="1226311" y="6344357"/>
            <a:ext cx="96372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230509_MKH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45493EB-D85B-47D2-8DC7-BA0FBCF20835}"/>
              </a:ext>
            </a:extLst>
          </p:cNvPr>
          <p:cNvSpPr txBox="1"/>
          <p:nvPr/>
        </p:nvSpPr>
        <p:spPr>
          <a:xfrm>
            <a:off x="1156634" y="904071"/>
            <a:ext cx="106952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Wt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 AB   1b(-/-)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7D5EB7A-EC71-4F52-998A-6942CC25DB6E}"/>
              </a:ext>
            </a:extLst>
          </p:cNvPr>
          <p:cNvSpPr txBox="1"/>
          <p:nvPr/>
        </p:nvSpPr>
        <p:spPr>
          <a:xfrm>
            <a:off x="1203173" y="3553125"/>
            <a:ext cx="96372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230524_MKH</a:t>
            </a:r>
          </a:p>
        </p:txBody>
      </p:sp>
      <p:graphicFrame>
        <p:nvGraphicFramePr>
          <p:cNvPr id="49" name="Object 48">
            <a:extLst>
              <a:ext uri="{FF2B5EF4-FFF2-40B4-BE49-F238E27FC236}">
                <a16:creationId xmlns:a16="http://schemas.microsoft.com/office/drawing/2014/main" id="{2BD670BB-4F7B-4ECF-8019-D89D0379A1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0513861"/>
              </p:ext>
            </p:extLst>
          </p:nvPr>
        </p:nvGraphicFramePr>
        <p:xfrm>
          <a:off x="1214398" y="6606689"/>
          <a:ext cx="987552" cy="28221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17" imgW="402120" imgH="1147320" progId="Photoshop.Image.7">
                  <p:embed/>
                </p:oleObj>
              </mc:Choice>
              <mc:Fallback>
                <p:oleObj name="Image" r:id="rId17" imgW="402120" imgH="1147320" progId="Photoshop.Image.7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C51B0068-C0CF-4DDC-90B8-2AA52E8043D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214398" y="6606689"/>
                        <a:ext cx="987552" cy="28221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TextBox 49">
            <a:extLst>
              <a:ext uri="{FF2B5EF4-FFF2-40B4-BE49-F238E27FC236}">
                <a16:creationId xmlns:a16="http://schemas.microsoft.com/office/drawing/2014/main" id="{1604AC10-4B40-418F-A052-625600FD3CCA}"/>
              </a:ext>
            </a:extLst>
          </p:cNvPr>
          <p:cNvSpPr txBox="1"/>
          <p:nvPr/>
        </p:nvSpPr>
        <p:spPr>
          <a:xfrm>
            <a:off x="1267499" y="9425307"/>
            <a:ext cx="96372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240402_MKH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842EE07-7D6D-4DF8-B5B6-85B131C6A5C4}"/>
              </a:ext>
            </a:extLst>
          </p:cNvPr>
          <p:cNvSpPr txBox="1"/>
          <p:nvPr/>
        </p:nvSpPr>
        <p:spPr>
          <a:xfrm>
            <a:off x="1163228" y="9572482"/>
            <a:ext cx="13010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Total. Mem.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22DE38F7-8664-4E1D-A10B-8D3E50899AD9}"/>
              </a:ext>
            </a:extLst>
          </p:cNvPr>
          <p:cNvSpPr txBox="1"/>
          <p:nvPr/>
        </p:nvSpPr>
        <p:spPr>
          <a:xfrm>
            <a:off x="3347971" y="571600"/>
            <a:ext cx="13708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Swim Bladder</a:t>
            </a:r>
          </a:p>
        </p:txBody>
      </p:sp>
      <p:graphicFrame>
        <p:nvGraphicFramePr>
          <p:cNvPr id="53" name="Object 52">
            <a:extLst>
              <a:ext uri="{FF2B5EF4-FFF2-40B4-BE49-F238E27FC236}">
                <a16:creationId xmlns:a16="http://schemas.microsoft.com/office/drawing/2014/main" id="{59A38472-7AA3-434A-A7A9-79A393D518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8136135"/>
              </p:ext>
            </p:extLst>
          </p:nvPr>
        </p:nvGraphicFramePr>
        <p:xfrm>
          <a:off x="3531028" y="1133899"/>
          <a:ext cx="1061924" cy="274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19" imgW="7771320" imgH="17929800" progId="Photoshop.Image.7">
                  <p:embed/>
                </p:oleObj>
              </mc:Choice>
              <mc:Fallback>
                <p:oleObj name="Image" r:id="rId19" imgW="7771320" imgH="17929800" progId="Photoshop.Image.7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16E775C0-14E2-4405-8C5E-D8B6EEDFA4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531028" y="1133899"/>
                        <a:ext cx="1061924" cy="274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>
            <a:extLst>
              <a:ext uri="{FF2B5EF4-FFF2-40B4-BE49-F238E27FC236}">
                <a16:creationId xmlns:a16="http://schemas.microsoft.com/office/drawing/2014/main" id="{E9E3BBFC-2E96-496E-80EA-05FF1B03DC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1728819"/>
              </p:ext>
            </p:extLst>
          </p:nvPr>
        </p:nvGraphicFramePr>
        <p:xfrm>
          <a:off x="3530050" y="3905260"/>
          <a:ext cx="1061924" cy="274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1" imgW="5688720" imgH="12342600" progId="Photoshop.Image.7">
                  <p:embed/>
                </p:oleObj>
              </mc:Choice>
              <mc:Fallback>
                <p:oleObj name="Image" r:id="rId21" imgW="5688720" imgH="12342600" progId="Photoshop.Image.7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FD90EB5C-AAB1-4241-99D4-180EBD4A73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530050" y="3905260"/>
                        <a:ext cx="1061924" cy="274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TextBox 54">
            <a:extLst>
              <a:ext uri="{FF2B5EF4-FFF2-40B4-BE49-F238E27FC236}">
                <a16:creationId xmlns:a16="http://schemas.microsoft.com/office/drawing/2014/main" id="{8D93D859-7DA2-482C-B21C-3618FF838CD5}"/>
              </a:ext>
            </a:extLst>
          </p:cNvPr>
          <p:cNvSpPr txBox="1"/>
          <p:nvPr/>
        </p:nvSpPr>
        <p:spPr>
          <a:xfrm>
            <a:off x="3578641" y="895125"/>
            <a:ext cx="103746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Wt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AB   1b(-/-)</a:t>
            </a:r>
          </a:p>
        </p:txBody>
      </p:sp>
      <p:graphicFrame>
        <p:nvGraphicFramePr>
          <p:cNvPr id="56" name="Object 55">
            <a:extLst>
              <a:ext uri="{FF2B5EF4-FFF2-40B4-BE49-F238E27FC236}">
                <a16:creationId xmlns:a16="http://schemas.microsoft.com/office/drawing/2014/main" id="{86B76E5E-60AA-4403-B12C-D22F2A947C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2296459"/>
              </p:ext>
            </p:extLst>
          </p:nvPr>
        </p:nvGraphicFramePr>
        <p:xfrm>
          <a:off x="3530049" y="6668076"/>
          <a:ext cx="1038703" cy="274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3" imgW="7733160" imgH="17523720" progId="Photoshop.Image.7">
                  <p:embed/>
                </p:oleObj>
              </mc:Choice>
              <mc:Fallback>
                <p:oleObj name="Image" r:id="rId23" imgW="7733160" imgH="17523720" progId="Photoshop.Image.7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CD6270A7-5B3C-4F30-B8F2-E32A860D178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530049" y="6668076"/>
                        <a:ext cx="1038703" cy="274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" name="TextBox 56">
            <a:extLst>
              <a:ext uri="{FF2B5EF4-FFF2-40B4-BE49-F238E27FC236}">
                <a16:creationId xmlns:a16="http://schemas.microsoft.com/office/drawing/2014/main" id="{0B3ED68C-70C4-451C-A085-29D7C0D3CE63}"/>
              </a:ext>
            </a:extLst>
          </p:cNvPr>
          <p:cNvSpPr txBox="1"/>
          <p:nvPr/>
        </p:nvSpPr>
        <p:spPr>
          <a:xfrm>
            <a:off x="3438593" y="9398433"/>
            <a:ext cx="13010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Total. Mem.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F20FEEE-4DC8-E05E-9601-DEEB1713AE6B}"/>
              </a:ext>
            </a:extLst>
          </p:cNvPr>
          <p:cNvSpPr txBox="1"/>
          <p:nvPr/>
        </p:nvSpPr>
        <p:spPr>
          <a:xfrm>
            <a:off x="1344789" y="208110"/>
            <a:ext cx="44021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Figure S1. Lectin blots (GNL) of tissue from zebrafish</a:t>
            </a:r>
          </a:p>
        </p:txBody>
      </p:sp>
    </p:spTree>
    <p:extLst>
      <p:ext uri="{BB962C8B-B14F-4D97-AF65-F5344CB8AC3E}">
        <p14:creationId xmlns:p14="http://schemas.microsoft.com/office/powerpoint/2010/main" val="17248063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E5143E04-BB60-40C5-8A71-A6ABD14CE3AE}"/>
              </a:ext>
            </a:extLst>
          </p:cNvPr>
          <p:cNvSpPr txBox="1"/>
          <p:nvPr/>
        </p:nvSpPr>
        <p:spPr>
          <a:xfrm>
            <a:off x="729030" y="836291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Skin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853571B7-295C-4E83-B698-4C759209DE74}"/>
              </a:ext>
            </a:extLst>
          </p:cNvPr>
          <p:cNvGrpSpPr/>
          <p:nvPr/>
        </p:nvGrpSpPr>
        <p:grpSpPr>
          <a:xfrm>
            <a:off x="565965" y="6962493"/>
            <a:ext cx="1133744" cy="2787803"/>
            <a:chOff x="3531597" y="6684285"/>
            <a:chExt cx="1133744" cy="2787803"/>
          </a:xfrm>
        </p:grpSpPr>
        <p:graphicFrame>
          <p:nvGraphicFramePr>
            <p:cNvPr id="23" name="Object 22">
              <a:extLst>
                <a:ext uri="{FF2B5EF4-FFF2-40B4-BE49-F238E27FC236}">
                  <a16:creationId xmlns:a16="http://schemas.microsoft.com/office/drawing/2014/main" id="{D16F12E8-2F70-4436-8F97-65DFC17369E1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3531597" y="6684285"/>
            <a:ext cx="1133744" cy="27431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Image" r:id="rId2" imgW="225360" imgH="603360" progId="Photoshop.Image.7">
                    <p:embed/>
                  </p:oleObj>
                </mc:Choice>
                <mc:Fallback>
                  <p:oleObj name="Image" r:id="rId2" imgW="225360" imgH="603360" progId="Photoshop.Image.7">
                    <p:embed/>
                    <p:pic>
                      <p:nvPicPr>
                        <p:cNvPr id="23" name="Object 22">
                          <a:extLst>
                            <a:ext uri="{FF2B5EF4-FFF2-40B4-BE49-F238E27FC236}">
                              <a16:creationId xmlns:a16="http://schemas.microsoft.com/office/drawing/2014/main" id="{D16F12E8-2F70-4436-8F97-65DFC17369E1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3531597" y="6684285"/>
                          <a:ext cx="1133744" cy="274319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29F6B8D-C114-43A1-B75C-10408E734D22}"/>
                </a:ext>
              </a:extLst>
            </p:cNvPr>
            <p:cNvSpPr txBox="1"/>
            <p:nvPr/>
          </p:nvSpPr>
          <p:spPr>
            <a:xfrm>
              <a:off x="3569797" y="9225867"/>
              <a:ext cx="96372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240528_MKH</a:t>
              </a: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FE315299-3BED-44C7-8F9C-71B71A6213BF}"/>
              </a:ext>
            </a:extLst>
          </p:cNvPr>
          <p:cNvSpPr txBox="1"/>
          <p:nvPr/>
        </p:nvSpPr>
        <p:spPr>
          <a:xfrm>
            <a:off x="1993542" y="840410"/>
            <a:ext cx="710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Testis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AE1AB99-3439-41F8-A253-D201A35388AB}"/>
              </a:ext>
            </a:extLst>
          </p:cNvPr>
          <p:cNvSpPr txBox="1"/>
          <p:nvPr/>
        </p:nvSpPr>
        <p:spPr>
          <a:xfrm>
            <a:off x="538792" y="1182279"/>
            <a:ext cx="106952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Wt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 AB   1b(-/-)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8F2235F5-1022-460E-AC07-8EC53E64FB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965" y="4143200"/>
            <a:ext cx="1133744" cy="2743199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AFAED6A8-7B9F-4793-A5CC-568CA96AEFC2}"/>
              </a:ext>
            </a:extLst>
          </p:cNvPr>
          <p:cNvSpPr txBox="1"/>
          <p:nvPr/>
        </p:nvSpPr>
        <p:spPr>
          <a:xfrm>
            <a:off x="642549" y="6691362"/>
            <a:ext cx="96372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240603_MKH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200CE5CD-0A6D-41FF-AF6A-769E62AF01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5964" y="1419033"/>
            <a:ext cx="1133743" cy="2684206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2E738DCC-0CAF-4D95-BB6B-57F93DBA3C90}"/>
              </a:ext>
            </a:extLst>
          </p:cNvPr>
          <p:cNvSpPr txBox="1"/>
          <p:nvPr/>
        </p:nvSpPr>
        <p:spPr>
          <a:xfrm>
            <a:off x="696096" y="3902845"/>
            <a:ext cx="96372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240603_MKH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1B7DAC9-EEA1-409F-8E65-D1C5B0AA7B3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29838" y="1419033"/>
            <a:ext cx="1133743" cy="2684206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53EB380-6C5A-4FE2-A922-0CA3F2C1A491}"/>
              </a:ext>
            </a:extLst>
          </p:cNvPr>
          <p:cNvSpPr txBox="1"/>
          <p:nvPr/>
        </p:nvSpPr>
        <p:spPr>
          <a:xfrm>
            <a:off x="1840369" y="1174040"/>
            <a:ext cx="106952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Wt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 AB   1b(-/-)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77809DB-A42F-40E2-AAF4-0C368586C25B}"/>
              </a:ext>
            </a:extLst>
          </p:cNvPr>
          <p:cNvSpPr txBox="1"/>
          <p:nvPr/>
        </p:nvSpPr>
        <p:spPr>
          <a:xfrm>
            <a:off x="1898825" y="3906963"/>
            <a:ext cx="96372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240607_MKH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5BFBE3A-3087-4271-B53C-D5F598040BE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29838" y="4153184"/>
            <a:ext cx="1133743" cy="2733215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59143019-7CF5-4CB8-A8AE-1737F5E5EB71}"/>
              </a:ext>
            </a:extLst>
          </p:cNvPr>
          <p:cNvSpPr txBox="1"/>
          <p:nvPr/>
        </p:nvSpPr>
        <p:spPr>
          <a:xfrm>
            <a:off x="1902943" y="6567786"/>
            <a:ext cx="96372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240607_MKH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1DC3DCBB-7596-4919-8C78-BEDE3FAD15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7334565"/>
              </p:ext>
            </p:extLst>
          </p:nvPr>
        </p:nvGraphicFramePr>
        <p:xfrm>
          <a:off x="1841676" y="6962493"/>
          <a:ext cx="1110065" cy="27693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8" imgW="761760" imgH="1872720" progId="Photoshop.Image.7">
                  <p:embed/>
                </p:oleObj>
              </mc:Choice>
              <mc:Fallback>
                <p:oleObj name="Image" r:id="rId8" imgW="761760" imgH="1872720" progId="Photoshop.Image.7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1DC3DCBB-7596-4919-8C78-BEDE3FAD15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841676" y="6962493"/>
                        <a:ext cx="1110065" cy="27693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18051F46-F27F-4BFD-A98E-091E24C50F83}"/>
              </a:ext>
            </a:extLst>
          </p:cNvPr>
          <p:cNvSpPr txBox="1"/>
          <p:nvPr/>
        </p:nvSpPr>
        <p:spPr>
          <a:xfrm>
            <a:off x="1894702" y="9500462"/>
            <a:ext cx="96372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240610_MKH</a:t>
            </a:r>
          </a:p>
        </p:txBody>
      </p: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EA4F04C4-09C6-42DD-9BCB-C7E72A3040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2419108"/>
              </p:ext>
            </p:extLst>
          </p:nvPr>
        </p:nvGraphicFramePr>
        <p:xfrm>
          <a:off x="3314324" y="1419033"/>
          <a:ext cx="2181969" cy="274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10" imgW="12698280" imgH="15949080" progId="Photoshop.Image.7">
                  <p:embed/>
                </p:oleObj>
              </mc:Choice>
              <mc:Fallback>
                <p:oleObj name="Image" r:id="rId10" imgW="12698280" imgH="15949080" progId="Photoshop.Image.7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EA4F04C4-09C6-42DD-9BCB-C7E72A3040E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314324" y="1419033"/>
                        <a:ext cx="2181969" cy="274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25E452F1-6C3F-4BA7-9313-600743A35EA6}"/>
              </a:ext>
            </a:extLst>
          </p:cNvPr>
          <p:cNvSpPr txBox="1"/>
          <p:nvPr/>
        </p:nvSpPr>
        <p:spPr>
          <a:xfrm>
            <a:off x="3742575" y="4103532"/>
            <a:ext cx="12458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       240227_MKH</a:t>
            </a:r>
          </a:p>
        </p:txBody>
      </p:sp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92B9917A-9B8F-4F3F-A245-F7A9CC4571F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6072030"/>
              </p:ext>
            </p:extLst>
          </p:nvPr>
        </p:nvGraphicFramePr>
        <p:xfrm>
          <a:off x="5632602" y="1419033"/>
          <a:ext cx="905470" cy="274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12" imgW="6348960" imgH="19225080" progId="Photoshop.Image.7">
                  <p:embed/>
                </p:oleObj>
              </mc:Choice>
              <mc:Fallback>
                <p:oleObj name="Image" r:id="rId12" imgW="6348960" imgH="19225080" progId="Photoshop.Image.7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92B9917A-9B8F-4F3F-A245-F7A9CC4571F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>
                        <a:lum contrast="-20000"/>
                      </a:blip>
                      <a:stretch>
                        <a:fillRect/>
                      </a:stretch>
                    </p:blipFill>
                    <p:spPr>
                      <a:xfrm>
                        <a:off x="5632602" y="1419033"/>
                        <a:ext cx="905470" cy="274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Box 31">
            <a:extLst>
              <a:ext uri="{FF2B5EF4-FFF2-40B4-BE49-F238E27FC236}">
                <a16:creationId xmlns:a16="http://schemas.microsoft.com/office/drawing/2014/main" id="{053B5B41-2356-48A9-8317-877E9A3AB5D0}"/>
              </a:ext>
            </a:extLst>
          </p:cNvPr>
          <p:cNvSpPr txBox="1"/>
          <p:nvPr/>
        </p:nvSpPr>
        <p:spPr>
          <a:xfrm>
            <a:off x="5532735" y="4103532"/>
            <a:ext cx="106952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  240207_MKH</a:t>
            </a:r>
          </a:p>
        </p:txBody>
      </p:sp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16D32F54-93FB-44F1-A039-EDE12A70D7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23883"/>
              </p:ext>
            </p:extLst>
          </p:nvPr>
        </p:nvGraphicFramePr>
        <p:xfrm>
          <a:off x="3535939" y="5196186"/>
          <a:ext cx="1024681" cy="274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14" imgW="6348960" imgH="16977600" progId="Photoshop.Image.7">
                  <p:embed/>
                </p:oleObj>
              </mc:Choice>
              <mc:Fallback>
                <p:oleObj name="Image" r:id="rId14" imgW="6348960" imgH="16977600" progId="Photoshop.Image.7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16D32F54-93FB-44F1-A039-EDE12A70D7B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535939" y="5196186"/>
                        <a:ext cx="1024681" cy="274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TextBox 35">
            <a:extLst>
              <a:ext uri="{FF2B5EF4-FFF2-40B4-BE49-F238E27FC236}">
                <a16:creationId xmlns:a16="http://schemas.microsoft.com/office/drawing/2014/main" id="{04D14F37-D767-4F4A-864E-54616DD80400}"/>
              </a:ext>
            </a:extLst>
          </p:cNvPr>
          <p:cNvSpPr txBox="1"/>
          <p:nvPr/>
        </p:nvSpPr>
        <p:spPr>
          <a:xfrm>
            <a:off x="3630286" y="7891718"/>
            <a:ext cx="96372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230524_MKH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7FD8B22-1511-4349-928F-C2F188619A3B}"/>
              </a:ext>
            </a:extLst>
          </p:cNvPr>
          <p:cNvSpPr txBox="1"/>
          <p:nvPr/>
        </p:nvSpPr>
        <p:spPr>
          <a:xfrm>
            <a:off x="3402931" y="1208673"/>
            <a:ext cx="115768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1B (-/-)  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Wt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AB 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2B6C407-D6FE-4F0B-BBA8-DEBEE0C82996}"/>
              </a:ext>
            </a:extLst>
          </p:cNvPr>
          <p:cNvSpPr txBox="1"/>
          <p:nvPr/>
        </p:nvSpPr>
        <p:spPr>
          <a:xfrm>
            <a:off x="4387667" y="1208673"/>
            <a:ext cx="115768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1B (-/-)  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Wt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AB 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0FD85E6-C11A-437B-A181-96E12ADE62F5}"/>
              </a:ext>
            </a:extLst>
          </p:cNvPr>
          <p:cNvSpPr txBox="1"/>
          <p:nvPr/>
        </p:nvSpPr>
        <p:spPr>
          <a:xfrm>
            <a:off x="3685029" y="950764"/>
            <a:ext cx="192071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 Heart           Skeletal Muscle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5AE0503-7AD9-485A-A3AB-373678447A78}"/>
              </a:ext>
            </a:extLst>
          </p:cNvPr>
          <p:cNvSpPr txBox="1"/>
          <p:nvPr/>
        </p:nvSpPr>
        <p:spPr>
          <a:xfrm>
            <a:off x="5559969" y="1208673"/>
            <a:ext cx="115768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1B (-/-)  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Wt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AB 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96824EA-FFE7-4413-AF3E-CEC4274FB290}"/>
              </a:ext>
            </a:extLst>
          </p:cNvPr>
          <p:cNvSpPr txBox="1"/>
          <p:nvPr/>
        </p:nvSpPr>
        <p:spPr>
          <a:xfrm>
            <a:off x="5607616" y="950764"/>
            <a:ext cx="97334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Swim Bladder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CB970FA-1988-493E-BE99-D30471124398}"/>
              </a:ext>
            </a:extLst>
          </p:cNvPr>
          <p:cNvSpPr txBox="1"/>
          <p:nvPr/>
        </p:nvSpPr>
        <p:spPr>
          <a:xfrm>
            <a:off x="3619304" y="4738950"/>
            <a:ext cx="8515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Spinal Cord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ADF9369-4D42-4C64-8437-803A495E3BA6}"/>
              </a:ext>
            </a:extLst>
          </p:cNvPr>
          <p:cNvSpPr txBox="1"/>
          <p:nvPr/>
        </p:nvSpPr>
        <p:spPr>
          <a:xfrm>
            <a:off x="3513041" y="4996859"/>
            <a:ext cx="115768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1B (-/-)  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Wt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AB </a:t>
            </a:r>
          </a:p>
        </p:txBody>
      </p:sp>
      <p:graphicFrame>
        <p:nvGraphicFramePr>
          <p:cNvPr id="44" name="Object 43">
            <a:extLst>
              <a:ext uri="{FF2B5EF4-FFF2-40B4-BE49-F238E27FC236}">
                <a16:creationId xmlns:a16="http://schemas.microsoft.com/office/drawing/2014/main" id="{62699E56-038C-4C8F-A60F-3F6FFE8E18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801962"/>
              </p:ext>
            </p:extLst>
          </p:nvPr>
        </p:nvGraphicFramePr>
        <p:xfrm>
          <a:off x="4583518" y="5197487"/>
          <a:ext cx="1165730" cy="274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16" imgW="761760" imgH="1202400" progId="Photoshop.Image.7">
                  <p:embed/>
                </p:oleObj>
              </mc:Choice>
              <mc:Fallback>
                <p:oleObj name="Image" r:id="rId16" imgW="761760" imgH="1202400" progId="Photoshop.Image.7">
                  <p:embed/>
                  <p:pic>
                    <p:nvPicPr>
                      <p:cNvPr id="44" name="Object 43">
                        <a:extLst>
                          <a:ext uri="{FF2B5EF4-FFF2-40B4-BE49-F238E27FC236}">
                            <a16:creationId xmlns:a16="http://schemas.microsoft.com/office/drawing/2014/main" id="{62699E56-038C-4C8F-A60F-3F6FFE8E18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583518" y="5197487"/>
                        <a:ext cx="1165730" cy="274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TextBox 44">
            <a:extLst>
              <a:ext uri="{FF2B5EF4-FFF2-40B4-BE49-F238E27FC236}">
                <a16:creationId xmlns:a16="http://schemas.microsoft.com/office/drawing/2014/main" id="{9FF1859C-520F-42FE-8B7D-2AD54009E953}"/>
              </a:ext>
            </a:extLst>
          </p:cNvPr>
          <p:cNvSpPr txBox="1"/>
          <p:nvPr/>
        </p:nvSpPr>
        <p:spPr>
          <a:xfrm>
            <a:off x="4697088" y="7932905"/>
            <a:ext cx="96372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240328_MKH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7799789-01FB-41D0-BC5A-FD3A5071B877}"/>
              </a:ext>
            </a:extLst>
          </p:cNvPr>
          <p:cNvSpPr txBox="1"/>
          <p:nvPr/>
        </p:nvSpPr>
        <p:spPr>
          <a:xfrm>
            <a:off x="4920885" y="4738950"/>
            <a:ext cx="8515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Spinal Cord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458BC30-D7E2-4644-B4C7-0D3965BDC7B1}"/>
              </a:ext>
            </a:extLst>
          </p:cNvPr>
          <p:cNvSpPr txBox="1"/>
          <p:nvPr/>
        </p:nvSpPr>
        <p:spPr>
          <a:xfrm>
            <a:off x="4851693" y="4996859"/>
            <a:ext cx="101662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1B (-/-)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Wt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AB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3D5B7AB-B0DB-4ED6-8431-29670ED38B4D}"/>
              </a:ext>
            </a:extLst>
          </p:cNvPr>
          <p:cNvSpPr txBox="1"/>
          <p:nvPr/>
        </p:nvSpPr>
        <p:spPr>
          <a:xfrm>
            <a:off x="3365228" y="479166"/>
            <a:ext cx="32464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Coomassie blue stained gels f from zebrafish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99B26C-A1A6-437E-8F98-ABC65A88E44F}"/>
              </a:ext>
            </a:extLst>
          </p:cNvPr>
          <p:cNvSpPr txBox="1"/>
          <p:nvPr/>
        </p:nvSpPr>
        <p:spPr>
          <a:xfrm>
            <a:off x="688394" y="117894"/>
            <a:ext cx="18357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Figure S1. continued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CC2132-3E36-1F84-52EF-9098E5FBE888}"/>
              </a:ext>
            </a:extLst>
          </p:cNvPr>
          <p:cNvSpPr txBox="1"/>
          <p:nvPr/>
        </p:nvSpPr>
        <p:spPr>
          <a:xfrm>
            <a:off x="747708" y="424376"/>
            <a:ext cx="211071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Lectin blots (GNL) of tissue from zebrafish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7874320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8030</TotalTime>
  <Words>178</Words>
  <Application>Microsoft Office PowerPoint</Application>
  <PresentationFormat>Custom</PresentationFormat>
  <Paragraphs>49</Paragraphs>
  <Slides>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Image</vt:lpstr>
      <vt:lpstr>PowerPoint Presentation</vt:lpstr>
      <vt:lpstr>PowerPoint Presentation</vt:lpstr>
    </vt:vector>
  </TitlesOfParts>
  <Company>East Carolina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Schwalbe, Ruth</dc:creator>
  <cp:lastModifiedBy>Schwalbe, Ruth</cp:lastModifiedBy>
  <cp:revision>331</cp:revision>
  <dcterms:created xsi:type="dcterms:W3CDTF">2023-05-01T17:47:23Z</dcterms:created>
  <dcterms:modified xsi:type="dcterms:W3CDTF">2024-07-19T19:13:55Z</dcterms:modified>
</cp:coreProperties>
</file>