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都筑 麟" initials="都筑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0842" autoAdjust="0"/>
    <p:restoredTop sz="94660"/>
  </p:normalViewPr>
  <p:slideViewPr>
    <p:cSldViewPr snapToGrid="0">
      <p:cViewPr varScale="1">
        <p:scale>
          <a:sx n="44" d="100"/>
          <a:sy n="44" d="100"/>
        </p:scale>
        <p:origin x="2644" y="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0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58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34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78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984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02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66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28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7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12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45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D8E6A-E48D-42DF-AB00-BF8FA551E40D}" type="datetimeFigureOut">
              <a:rPr lang="en-US" smtClean="0"/>
              <a:t>11/11/2020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4CCA8-728E-4252-9B0B-B2E461329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8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90F343C-5804-436F-BBB1-6DEB5FA5E7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" b="2475"/>
          <a:stretch/>
        </p:blipFill>
        <p:spPr>
          <a:xfrm>
            <a:off x="249693" y="285914"/>
            <a:ext cx="4443411" cy="3899323"/>
          </a:xfrm>
          <a:prstGeom prst="rect">
            <a:avLst/>
          </a:prstGeom>
        </p:spPr>
      </p:pic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1A45398-6F39-4054-B0FE-085A0F6D0E24}"/>
              </a:ext>
            </a:extLst>
          </p:cNvPr>
          <p:cNvGrpSpPr/>
          <p:nvPr/>
        </p:nvGrpSpPr>
        <p:grpSpPr>
          <a:xfrm>
            <a:off x="260194" y="4257690"/>
            <a:ext cx="1064455" cy="241785"/>
            <a:chOff x="643891" y="3937260"/>
            <a:chExt cx="1064455" cy="241785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F5B85085-98B1-4911-8A29-7BAC44A864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7115" y="3937260"/>
              <a:ext cx="862608" cy="128588"/>
            </a:xfrm>
            <a:prstGeom prst="rect">
              <a:avLst/>
            </a:prstGeom>
          </p:spPr>
        </p:pic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273B05EF-B397-4716-BE5F-32CFF6AAF904}"/>
                </a:ext>
              </a:extLst>
            </p:cNvPr>
            <p:cNvSpPr/>
            <p:nvPr/>
          </p:nvSpPr>
          <p:spPr>
            <a:xfrm>
              <a:off x="643891" y="4000854"/>
              <a:ext cx="1064455" cy="178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Palatino Linotype" panose="02040502050505030304" pitchFamily="18" charset="0"/>
                  <a:cs typeface="Times New Roman" panose="02020603050405020304" pitchFamily="18" charset="0"/>
                </a:rPr>
                <a:t>0.002</a:t>
              </a: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30BBBA-3E29-490C-B9ED-7EEBE5C0EA74}"/>
              </a:ext>
            </a:extLst>
          </p:cNvPr>
          <p:cNvSpPr txBox="1"/>
          <p:nvPr/>
        </p:nvSpPr>
        <p:spPr>
          <a:xfrm>
            <a:off x="3692604" y="143005"/>
            <a:ext cx="23356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SG 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 0317 (Ecuador) §</a:t>
            </a:r>
            <a:r>
              <a:rPr 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ja-JP" alt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cs typeface="Times New Roman" panose="02020603050405020304" pitchFamily="18" charset="0"/>
              </a:rPr>
              <a:t>　</a:t>
            </a:r>
            <a:endParaRPr lang="en-US" sz="1200" i="1" dirty="0">
              <a:solidFill>
                <a:schemeClr val="bg1"/>
              </a:solidFill>
              <a:highlight>
                <a:srgbClr val="000000"/>
              </a:highlight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4BCD61-CCC9-4149-B5BE-921A86F1A2F4}"/>
              </a:ext>
            </a:extLst>
          </p:cNvPr>
          <p:cNvSpPr txBox="1"/>
          <p:nvPr/>
        </p:nvSpPr>
        <p:spPr>
          <a:xfrm>
            <a:off x="4052353" y="349406"/>
            <a:ext cx="2416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SC 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 0521 (Ecuador)</a:t>
            </a:r>
            <a:endParaRPr lang="en-US" sz="1200" dirty="0">
              <a:solidFill>
                <a:schemeClr val="bg1"/>
              </a:solidFill>
              <a:highlight>
                <a:srgbClr val="000000"/>
              </a:highlight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69E11BC-A32F-4AA1-A9F3-967B7CD92318}"/>
              </a:ext>
            </a:extLst>
          </p:cNvPr>
          <p:cNvSpPr txBox="1"/>
          <p:nvPr/>
        </p:nvSpPr>
        <p:spPr>
          <a:xfrm>
            <a:off x="3716037" y="546085"/>
            <a:ext cx="240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SC 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 1450 (Ecuador ) §</a:t>
            </a:r>
            <a:endParaRPr lang="en-US" sz="1200" i="1" dirty="0">
              <a:solidFill>
                <a:schemeClr val="bg1"/>
              </a:solidFill>
              <a:highlight>
                <a:srgbClr val="000000"/>
              </a:highlight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9502FBA-2EDE-423C-A6D8-0F0BB20B23EC}"/>
              </a:ext>
            </a:extLst>
          </p:cNvPr>
          <p:cNvSpPr txBox="1"/>
          <p:nvPr/>
        </p:nvSpPr>
        <p:spPr>
          <a:xfrm>
            <a:off x="4674633" y="953249"/>
            <a:ext cx="1637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i="1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</a:t>
            </a:r>
            <a:r>
              <a:rPr lang="ja-JP" altLang="en-US" sz="12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ML-1 (Mexico)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4D79764-EA50-4D9B-B320-520B1F9CEFCC}"/>
              </a:ext>
            </a:extLst>
          </p:cNvPr>
          <p:cNvSpPr txBox="1"/>
          <p:nvPr/>
        </p:nvSpPr>
        <p:spPr>
          <a:xfrm>
            <a:off x="3884093" y="1165439"/>
            <a:ext cx="2584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SLJ 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M5-3 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(Mexico)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9F210E5-52F1-41AD-A4D6-0739219726FE}"/>
              </a:ext>
            </a:extLst>
          </p:cNvPr>
          <p:cNvSpPr txBox="1"/>
          <p:nvPr/>
        </p:nvSpPr>
        <p:spPr>
          <a:xfrm>
            <a:off x="4165988" y="743865"/>
            <a:ext cx="2106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BRC016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Lima, Peru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8A32A2A-E8F2-4006-815C-7F6E90C8D921}"/>
              </a:ext>
            </a:extLst>
          </p:cNvPr>
          <p:cNvSpPr txBox="1"/>
          <p:nvPr/>
        </p:nvSpPr>
        <p:spPr>
          <a:xfrm>
            <a:off x="4525832" y="1369133"/>
            <a:ext cx="2416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PER018894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altLang="ja-JP" sz="1200" dirty="0" err="1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Huanuco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, Peru)</a:t>
            </a:r>
            <a:endParaRPr lang="en-US" sz="1200" dirty="0">
              <a:solidFill>
                <a:schemeClr val="bg1"/>
              </a:solidFill>
              <a:highlight>
                <a:srgbClr val="000000"/>
              </a:highlight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763C20-F23A-4F2A-8A66-6416424B40B8}"/>
              </a:ext>
            </a:extLst>
          </p:cNvPr>
          <p:cNvSpPr txBox="1"/>
          <p:nvPr/>
        </p:nvSpPr>
        <p:spPr>
          <a:xfrm>
            <a:off x="4311507" y="1775013"/>
            <a:ext cx="20960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SLL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cv. Aichi-first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4C79500-EB87-4193-A339-FCB63A530529}"/>
              </a:ext>
            </a:extLst>
          </p:cNvPr>
          <p:cNvSpPr txBox="1"/>
          <p:nvPr/>
        </p:nvSpPr>
        <p:spPr>
          <a:xfrm>
            <a:off x="4504058" y="1558158"/>
            <a:ext cx="21210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SLL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cv. Momotaro-8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E71F61D-C691-43E5-886A-6B4BC8E5C117}"/>
              </a:ext>
            </a:extLst>
          </p:cNvPr>
          <p:cNvSpPr txBox="1"/>
          <p:nvPr/>
        </p:nvSpPr>
        <p:spPr>
          <a:xfrm>
            <a:off x="2143932" y="2997983"/>
            <a:ext cx="2343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 1673 (Lima, Peru) 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D1A42F9-8889-4601-A340-C8F2BE0AE198}"/>
              </a:ext>
            </a:extLst>
          </p:cNvPr>
          <p:cNvSpPr txBox="1"/>
          <p:nvPr/>
        </p:nvSpPr>
        <p:spPr>
          <a:xfrm>
            <a:off x="2876735" y="1979866"/>
            <a:ext cx="25666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SP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CPN032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(La Libertad, Peru)</a:t>
            </a:r>
            <a:r>
              <a:rPr lang="ja-JP" altLang="en-US" sz="12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222575A-DFFC-4B4B-89C5-AA1CD409E53D}"/>
              </a:ext>
            </a:extLst>
          </p:cNvPr>
          <p:cNvSpPr txBox="1"/>
          <p:nvPr/>
        </p:nvSpPr>
        <p:spPr>
          <a:xfrm>
            <a:off x="2393732" y="3596821"/>
            <a:ext cx="25648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SP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 1581 (Lambayeque, Peru)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§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25DB4FA-F8B3-4FA7-8F6D-0607954C6E2C}"/>
              </a:ext>
            </a:extLst>
          </p:cNvPr>
          <p:cNvSpPr txBox="1"/>
          <p:nvPr/>
        </p:nvSpPr>
        <p:spPr>
          <a:xfrm>
            <a:off x="2585097" y="3398400"/>
            <a:ext cx="2613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SP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PER018805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Lambayeque,</a:t>
            </a:r>
            <a:r>
              <a:rPr lang="ja-JP" altLang="en-US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solidFill>
                  <a:schemeClr val="bg1"/>
                </a:solidFill>
                <a:highlight>
                  <a:srgbClr val="000000"/>
                </a:highlight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Peru)</a:t>
            </a:r>
            <a:endParaRPr lang="en-US" sz="1200" dirty="0">
              <a:solidFill>
                <a:schemeClr val="bg1"/>
              </a:solidFill>
              <a:highlight>
                <a:srgbClr val="000000"/>
              </a:highlight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195CE73-4486-45C3-BE60-2B306DCFCA50}"/>
              </a:ext>
            </a:extLst>
          </p:cNvPr>
          <p:cNvSpPr txBox="1"/>
          <p:nvPr/>
        </p:nvSpPr>
        <p:spPr>
          <a:xfrm>
            <a:off x="2409286" y="4010846"/>
            <a:ext cx="2434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S. Arcanum 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 2185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(Peru)§</a:t>
            </a:r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E1BDADF-1E73-46DD-BB8E-94B8EF66337D}"/>
              </a:ext>
            </a:extLst>
          </p:cNvPr>
          <p:cNvSpPr txBox="1"/>
          <p:nvPr/>
        </p:nvSpPr>
        <p:spPr>
          <a:xfrm>
            <a:off x="3365449" y="3803430"/>
            <a:ext cx="2434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S. neorickii 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 1326 (Peru)§</a:t>
            </a:r>
            <a:endParaRPr lang="en-US" sz="1200" i="1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2289EB0-A1D4-4AEB-AE7E-F04E3A1404D9}"/>
              </a:ext>
            </a:extLst>
          </p:cNvPr>
          <p:cNvSpPr txBox="1"/>
          <p:nvPr/>
        </p:nvSpPr>
        <p:spPr>
          <a:xfrm>
            <a:off x="2704330" y="2393629"/>
            <a:ext cx="23799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</a:t>
            </a:r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JAE036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Cajamarca, Peru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67774-26B3-4773-BF2B-E5CF497C4DDD}"/>
              </a:ext>
            </a:extLst>
          </p:cNvPr>
          <p:cNvSpPr txBox="1"/>
          <p:nvPr/>
        </p:nvSpPr>
        <p:spPr>
          <a:xfrm>
            <a:off x="2799374" y="2188982"/>
            <a:ext cx="2318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</a:t>
            </a:r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JAE037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Cajamarca, Peru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97F072E-EBEE-4A0A-8AFE-A1D3AB4FA708}"/>
              </a:ext>
            </a:extLst>
          </p:cNvPr>
          <p:cNvSpPr txBox="1"/>
          <p:nvPr/>
        </p:nvSpPr>
        <p:spPr>
          <a:xfrm>
            <a:off x="2861256" y="2580058"/>
            <a:ext cx="2357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</a:t>
            </a:r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STP088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Huancayo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, Peru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0C2E51D-BBCA-4C26-BACB-E2BE0CDFD45F}"/>
              </a:ext>
            </a:extLst>
          </p:cNvPr>
          <p:cNvSpPr txBox="1"/>
          <p:nvPr/>
        </p:nvSpPr>
        <p:spPr>
          <a:xfrm>
            <a:off x="3095225" y="2805815"/>
            <a:ext cx="18633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SP </a:t>
            </a:r>
            <a:r>
              <a:rPr lang="en-US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ECU0043</a:t>
            </a:r>
            <a:r>
              <a:rPr lang="ja-JP" altLang="en-US" sz="12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Ecuador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71564C8-A421-4A74-81A7-8C5091075812}"/>
              </a:ext>
            </a:extLst>
          </p:cNvPr>
          <p:cNvSpPr txBox="1"/>
          <p:nvPr/>
        </p:nvSpPr>
        <p:spPr>
          <a:xfrm>
            <a:off x="2432359" y="3184902"/>
            <a:ext cx="2572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SLC</a:t>
            </a:r>
            <a:r>
              <a:rPr lang="en-US" sz="1200" i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CCY152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(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Lambayeque, Peru</a:t>
            </a:r>
            <a:r>
              <a:rPr lang="en-US" altLang="ja-JP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049A33C-E554-44F0-9C71-AAFE234DCDF7}"/>
              </a:ext>
            </a:extLst>
          </p:cNvPr>
          <p:cNvSpPr txBox="1"/>
          <p:nvPr/>
        </p:nvSpPr>
        <p:spPr>
          <a:xfrm>
            <a:off x="835618" y="2828441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675765B-5FDA-4CA1-B4E4-C6FE63558805}"/>
              </a:ext>
            </a:extLst>
          </p:cNvPr>
          <p:cNvSpPr txBox="1"/>
          <p:nvPr/>
        </p:nvSpPr>
        <p:spPr>
          <a:xfrm>
            <a:off x="835618" y="3879737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132812C2-BCBC-4C62-B0BF-8DCD68865709}"/>
              </a:ext>
            </a:extLst>
          </p:cNvPr>
          <p:cNvSpPr txBox="1"/>
          <p:nvPr/>
        </p:nvSpPr>
        <p:spPr>
          <a:xfrm>
            <a:off x="1939876" y="3993392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55733B8-9FC2-460F-91D5-048FDA8D2189}"/>
              </a:ext>
            </a:extLst>
          </p:cNvPr>
          <p:cNvSpPr txBox="1"/>
          <p:nvPr/>
        </p:nvSpPr>
        <p:spPr>
          <a:xfrm>
            <a:off x="2495228" y="3789334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5A7B7BB-3806-46C9-9605-F612944E82E5}"/>
              </a:ext>
            </a:extLst>
          </p:cNvPr>
          <p:cNvSpPr txBox="1"/>
          <p:nvPr/>
        </p:nvSpPr>
        <p:spPr>
          <a:xfrm>
            <a:off x="2089687" y="3585277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31B4D49-13CE-4EAD-90F3-45ACAC0B6C1C}"/>
              </a:ext>
            </a:extLst>
          </p:cNvPr>
          <p:cNvSpPr txBox="1"/>
          <p:nvPr/>
        </p:nvSpPr>
        <p:spPr>
          <a:xfrm>
            <a:off x="1753890" y="3435464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219C18B4-E9EE-4A65-BDEC-25AF396313B1}"/>
              </a:ext>
            </a:extLst>
          </p:cNvPr>
          <p:cNvSpPr txBox="1"/>
          <p:nvPr/>
        </p:nvSpPr>
        <p:spPr>
          <a:xfrm>
            <a:off x="2278247" y="3378635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C07418E5-E2D9-4F5F-A3D0-0BA5FEDC675C}"/>
              </a:ext>
            </a:extLst>
          </p:cNvPr>
          <p:cNvSpPr txBox="1"/>
          <p:nvPr/>
        </p:nvSpPr>
        <p:spPr>
          <a:xfrm>
            <a:off x="2198174" y="3182321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293D990-1BAD-4B67-9BD3-4CB2855150F8}"/>
              </a:ext>
            </a:extLst>
          </p:cNvPr>
          <p:cNvSpPr txBox="1"/>
          <p:nvPr/>
        </p:nvSpPr>
        <p:spPr>
          <a:xfrm>
            <a:off x="1968285" y="2975683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070C166-4CAB-4C6D-BF94-1CC2ACD3F8B6}"/>
              </a:ext>
            </a:extLst>
          </p:cNvPr>
          <p:cNvSpPr txBox="1"/>
          <p:nvPr/>
        </p:nvSpPr>
        <p:spPr>
          <a:xfrm>
            <a:off x="2577885" y="2763877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2D6F5DC-097E-4196-84B1-BB6D4C7A12BF}"/>
              </a:ext>
            </a:extLst>
          </p:cNvPr>
          <p:cNvSpPr txBox="1"/>
          <p:nvPr/>
        </p:nvSpPr>
        <p:spPr>
          <a:xfrm>
            <a:off x="2497812" y="2567563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71D935E1-9C5D-4EE0-988F-380F6CB9B868}"/>
              </a:ext>
            </a:extLst>
          </p:cNvPr>
          <p:cNvSpPr txBox="1"/>
          <p:nvPr/>
        </p:nvSpPr>
        <p:spPr>
          <a:xfrm>
            <a:off x="2332501" y="2208524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242B3CE-C56D-463F-A132-7FF739AF002E}"/>
              </a:ext>
            </a:extLst>
          </p:cNvPr>
          <p:cNvSpPr txBox="1"/>
          <p:nvPr/>
        </p:nvSpPr>
        <p:spPr>
          <a:xfrm>
            <a:off x="2570140" y="2360924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A5C1477-5A0B-4CBC-A89A-F9AD9B7A8CB7}"/>
              </a:ext>
            </a:extLst>
          </p:cNvPr>
          <p:cNvSpPr txBox="1"/>
          <p:nvPr/>
        </p:nvSpPr>
        <p:spPr>
          <a:xfrm>
            <a:off x="2590807" y="2063875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3885232-CFB0-4105-BA54-368F1455E995}"/>
              </a:ext>
            </a:extLst>
          </p:cNvPr>
          <p:cNvSpPr txBox="1"/>
          <p:nvPr/>
        </p:nvSpPr>
        <p:spPr>
          <a:xfrm>
            <a:off x="2735458" y="2162032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BBB2A678-5CAC-40CE-85A3-3F65EF5EEEBF}"/>
              </a:ext>
            </a:extLst>
          </p:cNvPr>
          <p:cNvSpPr txBox="1"/>
          <p:nvPr/>
        </p:nvSpPr>
        <p:spPr>
          <a:xfrm>
            <a:off x="2771623" y="1950227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471D4F7-069D-4D75-AC0F-A427FC7164F5}"/>
              </a:ext>
            </a:extLst>
          </p:cNvPr>
          <p:cNvSpPr txBox="1"/>
          <p:nvPr/>
        </p:nvSpPr>
        <p:spPr>
          <a:xfrm>
            <a:off x="4180664" y="1756479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D31ECF5-51AB-46BD-A55B-F13B6523BFD0}"/>
              </a:ext>
            </a:extLst>
          </p:cNvPr>
          <p:cNvSpPr txBox="1"/>
          <p:nvPr/>
        </p:nvSpPr>
        <p:spPr>
          <a:xfrm>
            <a:off x="4271072" y="1552420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B4DFAD80-6989-4669-BFC5-1F410A13FD46}"/>
              </a:ext>
            </a:extLst>
          </p:cNvPr>
          <p:cNvSpPr txBox="1"/>
          <p:nvPr/>
        </p:nvSpPr>
        <p:spPr>
          <a:xfrm>
            <a:off x="4252993" y="1348359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1962B28-ED2B-470C-A63C-D9728EA4ADB8}"/>
              </a:ext>
            </a:extLst>
          </p:cNvPr>
          <p:cNvSpPr txBox="1"/>
          <p:nvPr/>
        </p:nvSpPr>
        <p:spPr>
          <a:xfrm>
            <a:off x="4126425" y="927322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F2C8E87-E0F9-4EBF-810E-19235459FF99}"/>
              </a:ext>
            </a:extLst>
          </p:cNvPr>
          <p:cNvSpPr txBox="1"/>
          <p:nvPr/>
        </p:nvSpPr>
        <p:spPr>
          <a:xfrm>
            <a:off x="3868120" y="738760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D774909-EEB5-44FC-BFE9-1D762E142DDC}"/>
              </a:ext>
            </a:extLst>
          </p:cNvPr>
          <p:cNvSpPr txBox="1"/>
          <p:nvPr/>
        </p:nvSpPr>
        <p:spPr>
          <a:xfrm>
            <a:off x="3315352" y="929904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33511B6-E14A-43D0-A4CC-BA5B8615DC10}"/>
              </a:ext>
            </a:extLst>
          </p:cNvPr>
          <p:cNvSpPr txBox="1"/>
          <p:nvPr/>
        </p:nvSpPr>
        <p:spPr>
          <a:xfrm>
            <a:off x="3266276" y="268648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C0F6D92-DB8E-4213-8C98-5238DDF5E1D0}"/>
              </a:ext>
            </a:extLst>
          </p:cNvPr>
          <p:cNvSpPr txBox="1"/>
          <p:nvPr/>
        </p:nvSpPr>
        <p:spPr>
          <a:xfrm>
            <a:off x="2488777" y="599275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E710F7B-B8A3-4E23-916E-84948BA0AAE5}"/>
              </a:ext>
            </a:extLst>
          </p:cNvPr>
          <p:cNvSpPr txBox="1"/>
          <p:nvPr/>
        </p:nvSpPr>
        <p:spPr>
          <a:xfrm>
            <a:off x="3627900" y="529534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32C531E-CBE5-4301-A5D9-58C93ED70F9B}"/>
              </a:ext>
            </a:extLst>
          </p:cNvPr>
          <p:cNvSpPr txBox="1"/>
          <p:nvPr/>
        </p:nvSpPr>
        <p:spPr>
          <a:xfrm>
            <a:off x="3780300" y="325476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1BBDD00A-A79E-4E0E-B46A-79271543F550}"/>
              </a:ext>
            </a:extLst>
          </p:cNvPr>
          <p:cNvSpPr txBox="1"/>
          <p:nvPr/>
        </p:nvSpPr>
        <p:spPr>
          <a:xfrm>
            <a:off x="3571076" y="123997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B2BDE29-1196-42DD-9FF9-FB486195234D}"/>
              </a:ext>
            </a:extLst>
          </p:cNvPr>
          <p:cNvSpPr txBox="1"/>
          <p:nvPr/>
        </p:nvSpPr>
        <p:spPr>
          <a:xfrm>
            <a:off x="1557578" y="2275679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0.9169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1643BA1-66C9-42E1-BAD9-117D89684E34}"/>
              </a:ext>
            </a:extLst>
          </p:cNvPr>
          <p:cNvSpPr txBox="1"/>
          <p:nvPr/>
        </p:nvSpPr>
        <p:spPr>
          <a:xfrm>
            <a:off x="1717727" y="1583423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0.9004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CBED9859-4189-43F9-8D55-6006FDB95D71}"/>
              </a:ext>
            </a:extLst>
          </p:cNvPr>
          <p:cNvSpPr txBox="1"/>
          <p:nvPr/>
        </p:nvSpPr>
        <p:spPr>
          <a:xfrm>
            <a:off x="3319214" y="410719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0.742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7E52FFC-2769-49AB-B5BF-77AF8BC596C4}"/>
              </a:ext>
            </a:extLst>
          </p:cNvPr>
          <p:cNvSpPr txBox="1"/>
          <p:nvPr/>
        </p:nvSpPr>
        <p:spPr>
          <a:xfrm>
            <a:off x="3471614" y="1121052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0.9995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3AA27D6-CC2E-4597-95D3-1B04B57B802F}"/>
              </a:ext>
            </a:extLst>
          </p:cNvPr>
          <p:cNvSpPr txBox="1"/>
          <p:nvPr/>
        </p:nvSpPr>
        <p:spPr>
          <a:xfrm>
            <a:off x="3624014" y="1319946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0.8079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BD579C7-2881-4A91-B637-328539F144C9}"/>
              </a:ext>
            </a:extLst>
          </p:cNvPr>
          <p:cNvSpPr txBox="1"/>
          <p:nvPr/>
        </p:nvSpPr>
        <p:spPr>
          <a:xfrm>
            <a:off x="3838406" y="1635075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0.9409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695A638C-A16E-4AB4-BE43-8479A8EFE9B5}"/>
              </a:ext>
            </a:extLst>
          </p:cNvPr>
          <p:cNvSpPr txBox="1"/>
          <p:nvPr/>
        </p:nvSpPr>
        <p:spPr>
          <a:xfrm>
            <a:off x="3917203" y="1493009"/>
            <a:ext cx="1859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8055C5DC-BF21-4B64-85AF-1C8D3F2F0599}"/>
              </a:ext>
            </a:extLst>
          </p:cNvPr>
          <p:cNvSpPr txBox="1"/>
          <p:nvPr/>
        </p:nvSpPr>
        <p:spPr>
          <a:xfrm>
            <a:off x="1857209" y="2567560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0.9941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6E0B31A-6D87-492B-A31A-D8F949B41C13}"/>
              </a:ext>
            </a:extLst>
          </p:cNvPr>
          <p:cNvSpPr txBox="1"/>
          <p:nvPr/>
        </p:nvSpPr>
        <p:spPr>
          <a:xfrm>
            <a:off x="1986361" y="2386747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0.9979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A24FF3C0-DF78-4C6E-B088-978D4928FAD4}"/>
              </a:ext>
            </a:extLst>
          </p:cNvPr>
          <p:cNvSpPr txBox="1"/>
          <p:nvPr/>
        </p:nvSpPr>
        <p:spPr>
          <a:xfrm>
            <a:off x="1759054" y="3275316"/>
            <a:ext cx="503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0.9781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7FE8402C-038C-664B-B357-A82370D89197}"/>
              </a:ext>
            </a:extLst>
          </p:cNvPr>
          <p:cNvSpPr txBox="1"/>
          <p:nvPr/>
        </p:nvSpPr>
        <p:spPr>
          <a:xfrm>
            <a:off x="335991" y="4592104"/>
            <a:ext cx="60715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Figure S3. </a:t>
            </a:r>
            <a:r>
              <a:rPr lang="en-US" sz="1200" dirty="0">
                <a:latin typeface="Palatino Linotype" panose="02040502050505030304" pitchFamily="18" charset="0"/>
                <a:ea typeface="Palatino" pitchFamily="2" charset="0"/>
                <a:cs typeface="Times New Roman" panose="02020603050405020304" pitchFamily="18" charset="0"/>
              </a:rPr>
              <a:t>Bayesian inference (BI) tree</a:t>
            </a:r>
            <a:r>
              <a:rPr lang="en-US" sz="1200" dirty="0">
                <a:latin typeface="Palatino Linotype" panose="02040502050505030304" pitchFamily="18" charset="0"/>
              </a:rPr>
              <a:t> based on 18 </a:t>
            </a:r>
            <a:r>
              <a:rPr lang="en-US" sz="1200" dirty="0" err="1">
                <a:latin typeface="Palatino Linotype" panose="02040502050505030304" pitchFamily="18" charset="0"/>
              </a:rPr>
              <a:t>COSⅡ</a:t>
            </a:r>
            <a:r>
              <a:rPr lang="en-US" sz="1200" dirty="0">
                <a:latin typeface="Palatino Linotype" panose="02040502050505030304" pitchFamily="18" charset="0"/>
              </a:rPr>
              <a:t> sequences of tomato accessions estimated using </a:t>
            </a:r>
            <a:r>
              <a:rPr lang="en-US" sz="1200" dirty="0" err="1">
                <a:latin typeface="Palatino Linotype" panose="02040502050505030304" pitchFamily="18" charset="0"/>
              </a:rPr>
              <a:t>MrBayes</a:t>
            </a:r>
            <a:r>
              <a:rPr lang="en-US" sz="1200" dirty="0">
                <a:latin typeface="Palatino Linotype" panose="02040502050505030304" pitchFamily="18" charset="0"/>
              </a:rPr>
              <a:t> version 3. 2. </a:t>
            </a:r>
            <a:r>
              <a:rPr lang="en-US" sz="1200" dirty="0" err="1">
                <a:latin typeface="Palatino Linotype" panose="02040502050505030304" pitchFamily="18" charset="0"/>
              </a:rPr>
              <a:t>7a</a:t>
            </a:r>
            <a:r>
              <a:rPr lang="en-US" sz="1200" dirty="0">
                <a:latin typeface="Palatino Linotype" panose="02040502050505030304" pitchFamily="18" charset="0"/>
              </a:rPr>
              <a:t> [32]. </a:t>
            </a:r>
            <a:r>
              <a:rPr lang="en-US" sz="1200" i="1" dirty="0">
                <a:latin typeface="Palatino Linotype" panose="02040502050505030304" pitchFamily="18" charset="0"/>
              </a:rPr>
              <a:t>S. arcanum </a:t>
            </a:r>
            <a:r>
              <a:rPr lang="en-US" sz="1200" dirty="0">
                <a:latin typeface="Palatino Linotype" panose="02040502050505030304" pitchFamily="18" charset="0"/>
              </a:rPr>
              <a:t>and </a:t>
            </a:r>
            <a:r>
              <a:rPr lang="en-US" sz="1200" i="1" dirty="0">
                <a:latin typeface="Palatino Linotype" panose="02040502050505030304" pitchFamily="18" charset="0"/>
              </a:rPr>
              <a:t>S. neorickii </a:t>
            </a:r>
            <a:r>
              <a:rPr lang="en-US" sz="1200" dirty="0">
                <a:latin typeface="Palatino Linotype" panose="02040502050505030304" pitchFamily="18" charset="0"/>
              </a:rPr>
              <a:t>were used as outgroups. Tree searching using </a:t>
            </a:r>
            <a:r>
              <a:rPr lang="en-US" sz="1200" dirty="0" err="1">
                <a:latin typeface="Palatino Linotype" panose="02040502050505030304" pitchFamily="18" charset="0"/>
              </a:rPr>
              <a:t>MrBayes</a:t>
            </a:r>
            <a:r>
              <a:rPr lang="en-US" sz="1200" dirty="0">
                <a:latin typeface="Palatino Linotype" panose="02040502050505030304" pitchFamily="18" charset="0"/>
              </a:rPr>
              <a:t> was performed for 1,000,000 generations with trees sampled every 100 generations. The data sets of </a:t>
            </a:r>
            <a:r>
              <a:rPr lang="en-US" sz="1200" i="1" dirty="0">
                <a:latin typeface="Palatino Linotype" panose="02040502050505030304" pitchFamily="18" charset="0"/>
              </a:rPr>
              <a:t>SG</a:t>
            </a:r>
            <a:r>
              <a:rPr lang="en-US" sz="1200" dirty="0">
                <a:latin typeface="Palatino Linotype" panose="02040502050505030304" pitchFamily="18" charset="0"/>
              </a:rPr>
              <a:t> (LA 0317), </a:t>
            </a:r>
            <a:r>
              <a:rPr lang="en-US" sz="1200" i="1" dirty="0">
                <a:latin typeface="Palatino Linotype" panose="02040502050505030304" pitchFamily="18" charset="0"/>
              </a:rPr>
              <a:t>SC </a:t>
            </a:r>
            <a:r>
              <a:rPr lang="en-US" sz="1200" dirty="0">
                <a:latin typeface="Palatino Linotype" panose="02040502050505030304" pitchFamily="18" charset="0"/>
              </a:rPr>
              <a:t>(LA 1450),</a:t>
            </a:r>
            <a:r>
              <a:rPr lang="en-US" sz="1200" i="1" dirty="0">
                <a:latin typeface="Palatino Linotype" panose="02040502050505030304" pitchFamily="18" charset="0"/>
              </a:rPr>
              <a:t> </a:t>
            </a:r>
            <a:r>
              <a:rPr lang="en-US" sz="1200" i="1" dirty="0" err="1">
                <a:latin typeface="Palatino Linotype" panose="02040502050505030304" pitchFamily="18" charset="0"/>
              </a:rPr>
              <a:t>SLC</a:t>
            </a:r>
            <a:r>
              <a:rPr lang="en-US" sz="1200" i="1" dirty="0">
                <a:latin typeface="Palatino Linotype" panose="02040502050505030304" pitchFamily="18" charset="0"/>
              </a:rPr>
              <a:t> </a:t>
            </a:r>
            <a:r>
              <a:rPr lang="en-US" sz="1200" dirty="0">
                <a:latin typeface="Palatino Linotype" panose="02040502050505030304" pitchFamily="18" charset="0"/>
              </a:rPr>
              <a:t>(LA 1673), </a:t>
            </a:r>
            <a:r>
              <a:rPr lang="en-US" sz="1200" i="1" dirty="0">
                <a:latin typeface="Palatino Linotype" panose="02040502050505030304" pitchFamily="18" charset="0"/>
              </a:rPr>
              <a:t>SP </a:t>
            </a:r>
            <a:r>
              <a:rPr lang="en-US" sz="1200" dirty="0">
                <a:latin typeface="Palatino Linotype" panose="02040502050505030304" pitchFamily="18" charset="0"/>
              </a:rPr>
              <a:t>LA 1581), </a:t>
            </a:r>
            <a:r>
              <a:rPr lang="en-US" sz="1200" i="1" dirty="0">
                <a:latin typeface="Palatino Linotype" panose="02040502050505030304" pitchFamily="18" charset="0"/>
              </a:rPr>
              <a:t>S. arcanum</a:t>
            </a:r>
            <a:r>
              <a:rPr lang="en-US" sz="1200" dirty="0">
                <a:latin typeface="Palatino Linotype" panose="02040502050505030304" pitchFamily="18" charset="0"/>
              </a:rPr>
              <a:t> (LA 2185) and </a:t>
            </a:r>
            <a:r>
              <a:rPr lang="en-US" sz="1200" i="1" dirty="0">
                <a:latin typeface="Palatino Linotype" panose="02040502050505030304" pitchFamily="18" charset="0"/>
              </a:rPr>
              <a:t>S. neorickii </a:t>
            </a:r>
            <a:r>
              <a:rPr lang="en-US" sz="1200" dirty="0">
                <a:latin typeface="Palatino Linotype" panose="02040502050505030304" pitchFamily="18" charset="0"/>
              </a:rPr>
              <a:t>(LA 1326) are from [10] and are indicated with a § symbol in the tree. </a:t>
            </a:r>
            <a:r>
              <a:rPr lang="en-US" sz="1200" dirty="0" err="1">
                <a:latin typeface="Palatino Linotype" panose="02040502050505030304" pitchFamily="18" charset="0"/>
              </a:rPr>
              <a:t>AAL</a:t>
            </a:r>
            <a:r>
              <a:rPr lang="en-US" sz="1200" dirty="0">
                <a:latin typeface="Palatino Linotype" panose="02040502050505030304" pitchFamily="18" charset="0"/>
              </a:rPr>
              <a:t>-toxin susceptible accessions are highlighted with a black background. </a:t>
            </a:r>
            <a:r>
              <a:rPr lang="en-US" sz="1200" i="1" dirty="0">
                <a:latin typeface="Palatino Linotype" panose="02040502050505030304" pitchFamily="18" charset="0"/>
              </a:rPr>
              <a:t>SC</a:t>
            </a:r>
            <a:r>
              <a:rPr lang="en-US" sz="1200" dirty="0">
                <a:latin typeface="Palatino Linotype" panose="02040502050505030304" pitchFamily="18" charset="0"/>
              </a:rPr>
              <a:t>, </a:t>
            </a:r>
            <a:r>
              <a:rPr lang="en-US" sz="1200" i="1" dirty="0">
                <a:latin typeface="Palatino Linotype" panose="02040502050505030304" pitchFamily="18" charset="0"/>
              </a:rPr>
              <a:t>S. cheesmaniae</a:t>
            </a:r>
            <a:r>
              <a:rPr lang="en-US" sz="1200" dirty="0">
                <a:latin typeface="Palatino Linotype" panose="02040502050505030304" pitchFamily="18" charset="0"/>
              </a:rPr>
              <a:t>; </a:t>
            </a:r>
            <a:r>
              <a:rPr lang="en-US" sz="1200" i="1" dirty="0">
                <a:latin typeface="Palatino Linotype" panose="02040502050505030304" pitchFamily="18" charset="0"/>
              </a:rPr>
              <a:t>SG</a:t>
            </a:r>
            <a:r>
              <a:rPr lang="en-US" sz="1200" dirty="0">
                <a:latin typeface="Palatino Linotype" panose="02040502050505030304" pitchFamily="18" charset="0"/>
              </a:rPr>
              <a:t>, </a:t>
            </a:r>
            <a:r>
              <a:rPr lang="en-US" sz="1200" i="1" dirty="0">
                <a:latin typeface="Palatino Linotype" panose="02040502050505030304" pitchFamily="18" charset="0"/>
              </a:rPr>
              <a:t>S. galapagense</a:t>
            </a:r>
            <a:r>
              <a:rPr lang="en-US" sz="1200" dirty="0">
                <a:latin typeface="Palatino Linotype" panose="02040502050505030304" pitchFamily="18" charset="0"/>
              </a:rPr>
              <a:t>; </a:t>
            </a:r>
            <a:r>
              <a:rPr lang="en-US" sz="1200" i="1" dirty="0" err="1">
                <a:latin typeface="Palatino Linotype" panose="02040502050505030304" pitchFamily="18" charset="0"/>
              </a:rPr>
              <a:t>SLC</a:t>
            </a:r>
            <a:r>
              <a:rPr lang="en-US" sz="1200" dirty="0">
                <a:latin typeface="Palatino Linotype" panose="02040502050505030304" pitchFamily="18" charset="0"/>
              </a:rPr>
              <a:t>,</a:t>
            </a:r>
            <a:r>
              <a:rPr lang="en-US" sz="1200" i="1" dirty="0">
                <a:latin typeface="Palatino Linotype" panose="02040502050505030304" pitchFamily="18" charset="0"/>
              </a:rPr>
              <a:t> S. lycopersicum </a:t>
            </a:r>
            <a:r>
              <a:rPr lang="en-US" sz="1200" dirty="0">
                <a:latin typeface="Palatino Linotype" panose="02040502050505030304" pitchFamily="18" charset="0"/>
              </a:rPr>
              <a:t>var. </a:t>
            </a:r>
            <a:r>
              <a:rPr lang="en-US" sz="1200" i="1" dirty="0">
                <a:latin typeface="Palatino Linotype" panose="02040502050505030304" pitchFamily="18" charset="0"/>
              </a:rPr>
              <a:t>cerasiforme</a:t>
            </a:r>
            <a:r>
              <a:rPr lang="en-US" sz="1200" dirty="0">
                <a:latin typeface="Palatino Linotype" panose="02040502050505030304" pitchFamily="18" charset="0"/>
              </a:rPr>
              <a:t>; </a:t>
            </a:r>
            <a:r>
              <a:rPr lang="en-US" sz="1200" i="1" dirty="0" err="1">
                <a:latin typeface="Palatino Linotype" panose="02040502050505030304" pitchFamily="18" charset="0"/>
              </a:rPr>
              <a:t>SLJ</a:t>
            </a:r>
            <a:r>
              <a:rPr lang="en-US" sz="1200" dirty="0">
                <a:latin typeface="Palatino Linotype" panose="02040502050505030304" pitchFamily="18" charset="0"/>
              </a:rPr>
              <a:t>,</a:t>
            </a:r>
            <a:r>
              <a:rPr lang="en-US" sz="1200" i="1" dirty="0">
                <a:latin typeface="Palatino Linotype" panose="02040502050505030304" pitchFamily="18" charset="0"/>
              </a:rPr>
              <a:t> S. lycopersicum</a:t>
            </a:r>
            <a:r>
              <a:rPr lang="en-US" sz="1200" dirty="0">
                <a:latin typeface="Palatino Linotype" panose="02040502050505030304" pitchFamily="18" charset="0"/>
              </a:rPr>
              <a:t> var. </a:t>
            </a:r>
            <a:r>
              <a:rPr lang="en-US" sz="1200" i="1" dirty="0">
                <a:latin typeface="Palatino Linotype" panose="02040502050505030304" pitchFamily="18" charset="0"/>
              </a:rPr>
              <a:t>lycopersicum </a:t>
            </a:r>
            <a:r>
              <a:rPr lang="en-US" sz="1200" dirty="0">
                <a:latin typeface="Palatino Linotype" panose="02040502050505030304" pitchFamily="18" charset="0"/>
              </a:rPr>
              <a:t>“</a:t>
            </a:r>
            <a:r>
              <a:rPr lang="en-US" sz="1200" dirty="0" err="1">
                <a:latin typeface="Palatino Linotype" panose="02040502050505030304" pitchFamily="18" charset="0"/>
              </a:rPr>
              <a:t>jitomate</a:t>
            </a:r>
            <a:r>
              <a:rPr lang="en-US" sz="1200" dirty="0">
                <a:latin typeface="Palatino Linotype" panose="02040502050505030304" pitchFamily="18" charset="0"/>
              </a:rPr>
              <a:t> criollo”, </a:t>
            </a:r>
            <a:r>
              <a:rPr lang="en-US" sz="1200" i="1" dirty="0">
                <a:latin typeface="Palatino Linotype" panose="02040502050505030304" pitchFamily="18" charset="0"/>
              </a:rPr>
              <a:t>SLL</a:t>
            </a:r>
            <a:r>
              <a:rPr lang="en-US" sz="1200" dirty="0">
                <a:latin typeface="Palatino Linotype" panose="02040502050505030304" pitchFamily="18" charset="0"/>
              </a:rPr>
              <a:t>,</a:t>
            </a:r>
            <a:r>
              <a:rPr lang="en-US" sz="1200" i="1" dirty="0">
                <a:latin typeface="Palatino Linotype" panose="02040502050505030304" pitchFamily="18" charset="0"/>
              </a:rPr>
              <a:t> S. lycopersicum</a:t>
            </a:r>
            <a:r>
              <a:rPr lang="en-US" sz="1200" dirty="0">
                <a:latin typeface="Palatino Linotype" panose="02040502050505030304" pitchFamily="18" charset="0"/>
              </a:rPr>
              <a:t> var. </a:t>
            </a:r>
            <a:r>
              <a:rPr lang="en-US" sz="1200" i="1" dirty="0">
                <a:latin typeface="Palatino Linotype" panose="02040502050505030304" pitchFamily="18" charset="0"/>
              </a:rPr>
              <a:t>lycopersicum </a:t>
            </a:r>
            <a:r>
              <a:rPr lang="en-US" sz="1200" dirty="0">
                <a:latin typeface="Palatino Linotype" panose="02040502050505030304" pitchFamily="18" charset="0"/>
              </a:rPr>
              <a:t>(commercial varieties); </a:t>
            </a:r>
            <a:r>
              <a:rPr lang="en-US" sz="1200" i="1" dirty="0">
                <a:latin typeface="Palatino Linotype" panose="02040502050505030304" pitchFamily="18" charset="0"/>
              </a:rPr>
              <a:t>SP</a:t>
            </a:r>
            <a:r>
              <a:rPr lang="en-US" sz="1200" dirty="0">
                <a:latin typeface="Palatino Linotype" panose="02040502050505030304" pitchFamily="18" charset="0"/>
              </a:rPr>
              <a:t>, </a:t>
            </a:r>
            <a:r>
              <a:rPr lang="en-US" sz="1200" i="1" dirty="0">
                <a:latin typeface="Palatino Linotype" panose="02040502050505030304" pitchFamily="18" charset="0"/>
              </a:rPr>
              <a:t>S. pimpinellifolium</a:t>
            </a:r>
            <a:r>
              <a:rPr lang="en-US" sz="1200" dirty="0">
                <a:latin typeface="Palatino Linotype" panose="02040502050505030304" pitchFamily="18" charset="0"/>
              </a:rPr>
              <a:t>.</a:t>
            </a:r>
          </a:p>
          <a:p>
            <a:pPr algn="just"/>
            <a:endParaRPr lang="en-US" altLang="ja-JP" sz="1200" dirty="0">
              <a:latin typeface="Palatino Linotype" panose="02040502050505030304" pitchFamily="18" charset="0"/>
              <a:ea typeface="Palatino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22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1044</TotalTime>
  <Words>344</Words>
  <Application>Microsoft Office PowerPoint</Application>
  <PresentationFormat>A4 210 x 297 mm</PresentationFormat>
  <Paragraphs>59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都筑 麟</dc:creator>
  <cp:lastModifiedBy>都筑 麟</cp:lastModifiedBy>
  <cp:revision>45</cp:revision>
  <cp:lastPrinted>2020-10-09T09:18:25Z</cp:lastPrinted>
  <dcterms:created xsi:type="dcterms:W3CDTF">2020-10-07T04:55:38Z</dcterms:created>
  <dcterms:modified xsi:type="dcterms:W3CDTF">2020-11-11T04:51:52Z</dcterms:modified>
</cp:coreProperties>
</file>