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3" r:id="rId3"/>
    <p:sldId id="256" r:id="rId4"/>
    <p:sldId id="267" r:id="rId5"/>
    <p:sldId id="264" r:id="rId6"/>
    <p:sldId id="265" r:id="rId7"/>
    <p:sldId id="266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5" autoAdjust="0"/>
    <p:restoredTop sz="94660"/>
  </p:normalViewPr>
  <p:slideViewPr>
    <p:cSldViewPr snapToGrid="0">
      <p:cViewPr>
        <p:scale>
          <a:sx n="125" d="100"/>
          <a:sy n="125" d="100"/>
        </p:scale>
        <p:origin x="954" y="-2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63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942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964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19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66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13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201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80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95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11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984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2E669-BC78-4610-ACD9-60069D12C876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D9B28-4F09-4377-83F0-CE746AF628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BFE907AF-C688-452C-9AD2-98F7C30D2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" y="2460334"/>
            <a:ext cx="3553968" cy="35954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732480-057D-4BFF-8805-5660C0C53E6B}"/>
              </a:ext>
            </a:extLst>
          </p:cNvPr>
          <p:cNvSpPr txBox="1"/>
          <p:nvPr/>
        </p:nvSpPr>
        <p:spPr>
          <a:xfrm>
            <a:off x="3943350" y="2186045"/>
            <a:ext cx="2486025" cy="3362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1050" kern="100" dirty="0">
                <a:effectLst/>
                <a:highlight>
                  <a:srgbClr val="00FFFF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CGACTTGCCTTCCGCACAATACATCATTTCTTCTTAGCTTTTTTTCTTCTTCTTCGTTCATACAGTTTTTTTTTGTTTATCAGCTTACATTTTCTTGAACCGTAGCTTTCGTTTTCTTCTTTTTAACTTTCCATTCGGAGTTTTTGTATCTTGTTTCATAGTTTGTCCCAGGATTAGAATGATTAGGCATCGAACCTTCAAGAATTTGATTGAATAAAACATCTTCATTCTTAAGATATGAAGATAATCTTCAAAAGGCCCCTGGGAATCTGAAAGAAGAGAAGCAGGCCCATTTATATGGGAAAGAACAATAGTATTTCTTATATAGGCCCATTTAAGTTGAAAACAATCTTCAAAAGTCCCACATCGCTTAGATAAGAAAACGAAGCTGAGTTTATATACAGCTAGAGTCGAAGTAGTGATT</a:t>
            </a:r>
            <a:r>
              <a:rPr lang="en-US" altLang="ko-KR" sz="1050" kern="100" dirty="0">
                <a:solidFill>
                  <a:schemeClr val="bg1"/>
                </a:solidFill>
                <a:effectLst/>
                <a:highlight>
                  <a:srgbClr val="0000FF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NNN(</a:t>
            </a:r>
            <a:r>
              <a:rPr lang="en-US" altLang="ko-KR" sz="1050" kern="100" dirty="0" err="1">
                <a:solidFill>
                  <a:schemeClr val="bg1"/>
                </a:solidFill>
                <a:effectLst/>
                <a:highlight>
                  <a:srgbClr val="0000FF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SmR</a:t>
            </a:r>
            <a:r>
              <a:rPr lang="en-US" altLang="ko-KR" sz="1050" kern="100" dirty="0">
                <a:solidFill>
                  <a:schemeClr val="bg1"/>
                </a:solidFill>
                <a:effectLst/>
                <a:highlight>
                  <a:srgbClr val="0000FF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)NNN</a:t>
            </a:r>
            <a:r>
              <a:rPr lang="en-US" altLang="ko-KR" sz="1050" kern="100" dirty="0">
                <a:effectLst/>
                <a:highlight>
                  <a:srgbClr val="00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GTTTTAGAGCTAGAAATAGCAAGTTAAAATAAGGCTAGTCCGTTATCAACTTGAAAAAGTGGCACCGAGTCGGTGC</a:t>
            </a:r>
            <a:endParaRPr lang="ko-KR" altLang="ko-KR" sz="1050" kern="100" dirty="0">
              <a:effectLst/>
              <a:highlight>
                <a:srgbClr val="00FF00"/>
              </a:highlight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막힌 원호 9">
            <a:extLst>
              <a:ext uri="{FF2B5EF4-FFF2-40B4-BE49-F238E27FC236}">
                <a16:creationId xmlns:a16="http://schemas.microsoft.com/office/drawing/2014/main" id="{61EB7B6C-23FC-48A8-8792-15572302D732}"/>
              </a:ext>
            </a:extLst>
          </p:cNvPr>
          <p:cNvSpPr/>
          <p:nvPr/>
        </p:nvSpPr>
        <p:spPr>
          <a:xfrm>
            <a:off x="285369" y="2652903"/>
            <a:ext cx="3210306" cy="3210306"/>
          </a:xfrm>
          <a:prstGeom prst="blockArc">
            <a:avLst>
              <a:gd name="adj1" fmla="val 16267887"/>
              <a:gd name="adj2" fmla="val 18892010"/>
              <a:gd name="adj3" fmla="val 1779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8A00081-1491-461E-A738-A28BECA75B1A}"/>
              </a:ext>
            </a:extLst>
          </p:cNvPr>
          <p:cNvCxnSpPr>
            <a:cxnSpLocks/>
          </p:cNvCxnSpPr>
          <p:nvPr/>
        </p:nvCxnSpPr>
        <p:spPr>
          <a:xfrm flipV="1">
            <a:off x="2999499" y="2198165"/>
            <a:ext cx="1010526" cy="9378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97D6A3D-6766-40BA-94AB-7D30050B1BE9}"/>
              </a:ext>
            </a:extLst>
          </p:cNvPr>
          <p:cNvCxnSpPr>
            <a:cxnSpLocks/>
          </p:cNvCxnSpPr>
          <p:nvPr/>
        </p:nvCxnSpPr>
        <p:spPr>
          <a:xfrm>
            <a:off x="2613546" y="3531936"/>
            <a:ext cx="1396479" cy="188778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D941A4-6A67-4E0D-A940-F24F763E90FA}"/>
              </a:ext>
            </a:extLst>
          </p:cNvPr>
          <p:cNvSpPr txBox="1"/>
          <p:nvPr/>
        </p:nvSpPr>
        <p:spPr>
          <a:xfrm>
            <a:off x="3943349" y="5576387"/>
            <a:ext cx="1952625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13" dirty="0">
                <a:highlight>
                  <a:srgbClr val="00FFFF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U6-26 Promoter</a:t>
            </a:r>
            <a:endParaRPr lang="ko-KR" altLang="en-US" sz="1013" dirty="0"/>
          </a:p>
          <a:p>
            <a:endParaRPr lang="en-US" altLang="ko-KR" sz="1013" dirty="0">
              <a:highlight>
                <a:srgbClr val="FFFF00"/>
              </a:highlight>
            </a:endParaRPr>
          </a:p>
          <a:p>
            <a:r>
              <a:rPr lang="en-US" altLang="ko-KR" sz="1013" dirty="0">
                <a:solidFill>
                  <a:schemeClr val="bg1"/>
                </a:solidFill>
                <a:highlight>
                  <a:srgbClr val="0000FF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Spectinomycin Resistance</a:t>
            </a:r>
          </a:p>
          <a:p>
            <a:endParaRPr lang="en-US" altLang="ko-KR" sz="1013" dirty="0"/>
          </a:p>
          <a:p>
            <a:r>
              <a:rPr lang="en-US" altLang="ko-KR" sz="1013" dirty="0">
                <a:highlight>
                  <a:srgbClr val="00FF0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sgRNA scaffold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A3057-D826-48AA-849D-6E84AAC5C3B0}"/>
              </a:ext>
            </a:extLst>
          </p:cNvPr>
          <p:cNvSpPr txBox="1"/>
          <p:nvPr/>
        </p:nvSpPr>
        <p:spPr>
          <a:xfrm>
            <a:off x="495300" y="6497248"/>
            <a:ext cx="586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S1. </a:t>
            </a:r>
            <a:r>
              <a:rPr lang="en-US" altLang="ko-KR" sz="1100" dirty="0">
                <a:latin typeface="Palatino Linotype" panose="02040502050505030304" pitchFamily="18" charset="0"/>
              </a:rPr>
              <a:t>Vector map of pHEE401E and MCS sequence. U6-26 Promoter region is highlighted with cyan shade. Spectinomycin resistance sequence is highlighted with blue background and white letters. sgRNA scaffold is highlighted with green background.</a:t>
            </a:r>
            <a:endParaRPr lang="ko-KR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75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B69F33D-AD37-4B50-B1FF-6E1F43F763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"/>
          <a:stretch/>
        </p:blipFill>
        <p:spPr>
          <a:xfrm>
            <a:off x="61234" y="3292193"/>
            <a:ext cx="3020787" cy="24217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82AC63-3534-4039-ACEA-0179BF7AF6D9}"/>
              </a:ext>
            </a:extLst>
          </p:cNvPr>
          <p:cNvSpPr txBox="1"/>
          <p:nvPr/>
        </p:nvSpPr>
        <p:spPr>
          <a:xfrm>
            <a:off x="3278981" y="2582354"/>
            <a:ext cx="3429000" cy="2586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13" dirty="0">
                <a:solidFill>
                  <a:srgbClr val="000000"/>
                </a:solidFill>
                <a:latin typeface="맑은 고딕" panose="020B0503020000020004" pitchFamily="50" charset="-127"/>
                <a:cs typeface="Courier New" panose="02070309020205020404" pitchFamily="49" charset="0"/>
              </a:rPr>
              <a:t>ATATAT</a:t>
            </a:r>
            <a:r>
              <a:rPr lang="en-US" altLang="ko-KR" sz="1013" dirty="0">
                <a:solidFill>
                  <a:srgbClr val="FF0000"/>
                </a:solidFill>
                <a:latin typeface="맑은 고딕" panose="020B0503020000020004" pitchFamily="50" charset="-127"/>
                <a:cs typeface="Courier New" panose="02070309020205020404" pitchFamily="49" charset="0"/>
              </a:rPr>
              <a:t>GGTCTC</a:t>
            </a:r>
            <a:r>
              <a:rPr lang="en-US" altLang="ko-KR" sz="1013" dirty="0">
                <a:solidFill>
                  <a:srgbClr val="000000"/>
                </a:solidFill>
                <a:latin typeface="맑은 고딕" panose="020B0503020000020004" pitchFamily="50" charset="-127"/>
                <a:cs typeface="Courier New" panose="02070309020205020404" pitchFamily="49" charset="0"/>
              </a:rPr>
              <a:t>GATT</a:t>
            </a:r>
            <a:r>
              <a:rPr lang="en-US" altLang="ko-KR" sz="1013" dirty="0">
                <a:highlight>
                  <a:srgbClr val="FFFF00"/>
                </a:highlight>
                <a:latin typeface="맑은 고딕" panose="020B0503020000020004" pitchFamily="50" charset="-127"/>
                <a:cs typeface="Times New Roman" panose="02020603050405020304" pitchFamily="18" charset="0"/>
              </a:rPr>
              <a:t>GNNNNNNNNNNNNNNNNNNN</a:t>
            </a:r>
            <a:r>
              <a:rPr lang="en-US" altLang="ko-KR" sz="1013" kern="0" dirty="0">
                <a:highlight>
                  <a:srgbClr val="00FF00"/>
                </a:highlight>
                <a:latin typeface="맑은 고딕" panose="020B0503020000020004" pitchFamily="50" charset="-127"/>
                <a:cs typeface="굴림체" panose="020B0609000101010101" pitchFamily="49" charset="-127"/>
              </a:rPr>
              <a:t>GTT</a:t>
            </a:r>
            <a:r>
              <a:rPr lang="en-US" altLang="ko-KR" sz="1013" dirty="0">
                <a:highlight>
                  <a:srgbClr val="00FF00"/>
                </a:highlight>
                <a:latin typeface="맑은 고딕" panose="020B0503020000020004" pitchFamily="50" charset="-127"/>
                <a:cs typeface="Times New Roman" panose="02020603050405020304" pitchFamily="18" charset="0"/>
              </a:rPr>
              <a:t>TTAGAGCTAGAAATAGCAAGTTAAAATAAGGCTAGTCCGTTATCAACTTGAAAAAGTGGCACCGAGTCGGTGC</a:t>
            </a:r>
            <a:r>
              <a:rPr lang="en-US" altLang="ko-KR" sz="1013" dirty="0">
                <a:highlight>
                  <a:srgbClr val="D3D3D3"/>
                </a:highlight>
                <a:latin typeface="맑은 고딕" panose="020B0503020000020004" pitchFamily="50" charset="-127"/>
                <a:cs typeface="Times New Roman" panose="02020603050405020304" pitchFamily="18" charset="0"/>
              </a:rPr>
              <a:t>TTTTTTTTGCAAAATTTTCCAGATCGATTTCTTCTTCCTCTGTTCTTCGGCGTTCAATTTCTGGGGTTTTCTCTTCGTTTTCTGTAACTGAAACCTAAAATTTGACCTAAAAAAAATCTCAAATAATATGATTCAGTGGTTTTGTACTTTTCAGTTAGTTGAGTTTTGCAGTTCCGATGAGATAAACCAATA</a:t>
            </a:r>
            <a:r>
              <a:rPr lang="en-US" altLang="ko-KR" sz="1013" dirty="0">
                <a:highlight>
                  <a:srgbClr val="00FFFF"/>
                </a:highlight>
                <a:latin typeface="맑은 고딕" panose="020B0503020000020004" pitchFamily="50" charset="-127"/>
                <a:cs typeface="Times New Roman" panose="02020603050405020304" pitchFamily="18" charset="0"/>
              </a:rPr>
              <a:t>TTAATCCAAACTACTGCAGCCTGACAGACAAATGAGGATGCAAACAATTTTAAAGTTTATCTAACGCTAGCTGTTTTGTTTCTTCTCTCTGGTGCACCAACGACGGCGTTTTCTCAATCATAAAGAGGCTTGTTTTACTTAAGGCCAATAATGTTGATGGATCGAAAGAAGAGGGCTTTTAATAAACGAGCCCGTTTAAGCTGTAAACGATGTCAAAAACATCCCACATCGTTCAGTTGAAAATAGAAGCTCTGTTTATATATTGGTAGAGTCGACTAAGAGATT</a:t>
            </a:r>
            <a:r>
              <a:rPr lang="en-US" altLang="ko-KR" sz="1013" dirty="0">
                <a:highlight>
                  <a:srgbClr val="FFFF00"/>
                </a:highlight>
                <a:latin typeface="맑은 고딕" panose="020B0503020000020004" pitchFamily="50" charset="-127"/>
                <a:cs typeface="Times New Roman" panose="02020603050405020304" pitchFamily="18" charset="0"/>
              </a:rPr>
              <a:t>GNNNNNNNNNNNNNNNNNN</a:t>
            </a:r>
            <a:r>
              <a:rPr lang="en-US" altLang="ko-KR" sz="1013" kern="0" dirty="0">
                <a:latin typeface="맑은 고딕" panose="020B0503020000020004" pitchFamily="50" charset="-127"/>
                <a:cs typeface="굴림체" panose="020B0609000101010101" pitchFamily="49" charset="-127"/>
              </a:rPr>
              <a:t>GTT</a:t>
            </a:r>
            <a:r>
              <a:rPr lang="en-US" altLang="ko-KR" sz="1013" dirty="0">
                <a:latin typeface="맑은 고딕" panose="020B0503020000020004" pitchFamily="50" charset="-127"/>
                <a:cs typeface="Times New Roman" panose="02020603050405020304" pitchFamily="18" charset="0"/>
              </a:rPr>
              <a:t>TTA</a:t>
            </a:r>
            <a:r>
              <a:rPr lang="en-US" altLang="ko-KR" sz="1013" dirty="0">
                <a:solidFill>
                  <a:srgbClr val="FF0000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GAGACC</a:t>
            </a:r>
            <a:r>
              <a:rPr lang="en-US" altLang="ko-KR" sz="1013" dirty="0">
                <a:latin typeface="맑은 고딕" panose="020B0503020000020004" pitchFamily="50" charset="-127"/>
                <a:cs typeface="Times New Roman" panose="02020603050405020304" pitchFamily="18" charset="0"/>
              </a:rPr>
              <a:t>AATAAT</a:t>
            </a:r>
            <a:endParaRPr lang="ko-KR" altLang="en-US" sz="1013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CFA822-AFD6-48FB-A705-EB78A59CCA28}"/>
              </a:ext>
            </a:extLst>
          </p:cNvPr>
          <p:cNvSpPr txBox="1"/>
          <p:nvPr/>
        </p:nvSpPr>
        <p:spPr>
          <a:xfrm>
            <a:off x="3278983" y="5168703"/>
            <a:ext cx="1847850" cy="1183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13" dirty="0">
                <a:highlight>
                  <a:srgbClr val="FFFF0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sgRNA</a:t>
            </a:r>
          </a:p>
          <a:p>
            <a:endParaRPr lang="en-US" altLang="ko-KR" sz="1013" dirty="0"/>
          </a:p>
          <a:p>
            <a:r>
              <a:rPr lang="en-US" altLang="ko-KR" sz="1013" dirty="0">
                <a:highlight>
                  <a:srgbClr val="00FF0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sgRNA scaffold</a:t>
            </a:r>
          </a:p>
          <a:p>
            <a:endParaRPr lang="en-US" altLang="ko-KR" sz="1013" dirty="0"/>
          </a:p>
          <a:p>
            <a:r>
              <a:rPr lang="en-US" altLang="ko-KR" sz="1013" dirty="0">
                <a:highlight>
                  <a:srgbClr val="C0C0C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U6-26 Terminator</a:t>
            </a:r>
          </a:p>
          <a:p>
            <a:endParaRPr lang="en-US" altLang="ko-KR" sz="1013" dirty="0"/>
          </a:p>
          <a:p>
            <a:r>
              <a:rPr lang="en-US" altLang="ko-KR" sz="1013" dirty="0">
                <a:highlight>
                  <a:srgbClr val="00FFFF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U6-29 Promoter</a:t>
            </a:r>
            <a:endParaRPr lang="ko-KR" altLang="en-US" sz="1013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FC01B18-98BA-43B0-A359-FB27F6A03E3A}"/>
              </a:ext>
            </a:extLst>
          </p:cNvPr>
          <p:cNvSpPr/>
          <p:nvPr/>
        </p:nvSpPr>
        <p:spPr>
          <a:xfrm>
            <a:off x="1287936" y="3705697"/>
            <a:ext cx="354234" cy="1202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30A9DD2F-A24E-47B5-9ACF-58351CD84137}"/>
              </a:ext>
            </a:extLst>
          </p:cNvPr>
          <p:cNvCxnSpPr>
            <a:cxnSpLocks/>
          </p:cNvCxnSpPr>
          <p:nvPr/>
        </p:nvCxnSpPr>
        <p:spPr>
          <a:xfrm flipV="1">
            <a:off x="1642172" y="2632548"/>
            <a:ext cx="1679675" cy="107210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B8C0903A-2184-4F1A-97E4-73DAB58F0731}"/>
              </a:ext>
            </a:extLst>
          </p:cNvPr>
          <p:cNvCxnSpPr>
            <a:cxnSpLocks/>
          </p:cNvCxnSpPr>
          <p:nvPr/>
        </p:nvCxnSpPr>
        <p:spPr>
          <a:xfrm>
            <a:off x="1642172" y="3825950"/>
            <a:ext cx="1679675" cy="12798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EE139A4-F59F-4925-9D12-908E07FD890D}"/>
              </a:ext>
            </a:extLst>
          </p:cNvPr>
          <p:cNvSpPr txBox="1"/>
          <p:nvPr/>
        </p:nvSpPr>
        <p:spPr>
          <a:xfrm>
            <a:off x="495300" y="6497248"/>
            <a:ext cx="610362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S2. </a:t>
            </a:r>
            <a:r>
              <a:rPr lang="en-US" altLang="ko-KR" sz="1100" dirty="0">
                <a:latin typeface="Palatino Linotype" panose="02040502050505030304" pitchFamily="18" charset="0"/>
              </a:rPr>
              <a:t>Vector map of pCBC-DT1T2 and MCS sequence. The sgRNA region is highlighted with yellow background. sgRNA scaffold region is highlighted with green shade. U6-26 terminator region is highlighted with gray background. U6-29 promoter is highlighted with cyan shade.</a:t>
            </a:r>
          </a:p>
          <a:p>
            <a:endParaRPr lang="ko-KR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4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>
            <a:extLst>
              <a:ext uri="{FF2B5EF4-FFF2-40B4-BE49-F238E27FC236}">
                <a16:creationId xmlns:a16="http://schemas.microsoft.com/office/drawing/2014/main" id="{8C6140F4-BDE0-4794-8123-B75E84CF1CD4}"/>
              </a:ext>
            </a:extLst>
          </p:cNvPr>
          <p:cNvGrpSpPr/>
          <p:nvPr/>
        </p:nvGrpSpPr>
        <p:grpSpPr>
          <a:xfrm>
            <a:off x="216574" y="2756513"/>
            <a:ext cx="6424863" cy="2621381"/>
            <a:chOff x="0" y="1175530"/>
            <a:chExt cx="11421979" cy="466023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C120CBB-96A1-4B3F-95E6-F6432CC7E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222"/>
            <a:stretch/>
          </p:blipFill>
          <p:spPr>
            <a:xfrm>
              <a:off x="0" y="1175530"/>
              <a:ext cx="4572126" cy="466023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056A1A7-4F93-46DA-94BD-1EF4C47BFEA2}"/>
                </a:ext>
              </a:extLst>
            </p:cNvPr>
            <p:cNvSpPr txBox="1"/>
            <p:nvPr/>
          </p:nvSpPr>
          <p:spPr>
            <a:xfrm>
              <a:off x="5213685" y="1951672"/>
              <a:ext cx="6208294" cy="18268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ko-KR" altLang="en-US" sz="1013" dirty="0"/>
                <a:t>TGATTG</a:t>
              </a:r>
              <a:r>
                <a:rPr lang="ko-KR" altLang="en-US" sz="1013" dirty="0">
                  <a:highlight>
                    <a:srgbClr val="FFFF00"/>
                  </a:highlight>
                </a:rPr>
                <a:t>AACAAAGCACCAGTGGTCTAGTGGTAGAATAGTACCCTGCCACGGTACAGACCCGGGTTCGATTCCCGGCTGGTGCA</a:t>
              </a:r>
              <a:r>
                <a:rPr lang="ko-KR" altLang="en-US" sz="1013" dirty="0"/>
                <a:t>CGAG</a:t>
              </a:r>
              <a:r>
                <a:rPr lang="ko-KR" altLang="en-US" sz="1013" dirty="0">
                  <a:highlight>
                    <a:srgbClr val="00FFFF"/>
                  </a:highlight>
                </a:rPr>
                <a:t>GCAGGTG</a:t>
              </a:r>
              <a:r>
                <a:rPr lang="ko-KR" altLang="en-US" sz="1013" dirty="0"/>
                <a:t>TCTCGAGAGT</a:t>
              </a:r>
              <a:r>
                <a:rPr lang="ko-KR" altLang="en-US" sz="1013" dirty="0">
                  <a:highlight>
                    <a:srgbClr val="00FFFF"/>
                  </a:highlight>
                </a:rPr>
                <a:t>CACCTG</a:t>
              </a:r>
              <a:r>
                <a:rPr lang="ko-KR" altLang="en-US" sz="1013" dirty="0"/>
                <a:t>CAGAG</a:t>
              </a:r>
              <a:r>
                <a:rPr lang="ko-KR" altLang="en-US" sz="1013" dirty="0">
                  <a:highlight>
                    <a:srgbClr val="C0C0C0"/>
                  </a:highlight>
                </a:rPr>
                <a:t>GTTTTAGAGCTAGAAATAGCAAGTTAAAATAAGGCTAGTCCGTTATCAACTTGAAAAAGTGGCACCGAGTCGGTGCTTTTTT</a:t>
              </a:r>
              <a:r>
                <a:rPr lang="ko-KR" altLang="en-US" sz="1013" dirty="0"/>
                <a:t>GAGCTC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66287F-1F18-43D5-A4CD-A0494D49DF2C}"/>
                </a:ext>
              </a:extLst>
            </p:cNvPr>
            <p:cNvSpPr txBox="1"/>
            <p:nvPr/>
          </p:nvSpPr>
          <p:spPr>
            <a:xfrm>
              <a:off x="5213685" y="3742266"/>
              <a:ext cx="3285067" cy="154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13" dirty="0">
                  <a:highlight>
                    <a:srgbClr val="FFFF00"/>
                  </a:highlight>
                </a:rPr>
                <a:t>NNNN</a:t>
              </a:r>
              <a:r>
                <a:rPr lang="en-US" altLang="ko-KR" sz="1013" b="1" dirty="0"/>
                <a:t>: </a:t>
              </a:r>
              <a:r>
                <a:rPr lang="en-US" altLang="ko-KR" sz="1013" dirty="0"/>
                <a:t>tRNA</a:t>
              </a:r>
              <a:r>
                <a:rPr lang="ko-KR" altLang="en-US" sz="1013" dirty="0"/>
                <a:t> </a:t>
              </a:r>
              <a:r>
                <a:rPr lang="en-US" altLang="ko-KR" sz="1013" dirty="0"/>
                <a:t>sequence</a:t>
              </a:r>
            </a:p>
            <a:p>
              <a:endParaRPr lang="en-US" altLang="ko-KR" sz="1013" dirty="0"/>
            </a:p>
            <a:p>
              <a:r>
                <a:rPr lang="en-US" altLang="ko-KR" sz="1013" dirty="0">
                  <a:highlight>
                    <a:srgbClr val="00FFFF"/>
                  </a:highlight>
                </a:rPr>
                <a:t>NNNN</a:t>
              </a:r>
              <a:r>
                <a:rPr lang="en-US" altLang="ko-KR" sz="1013" b="1" dirty="0"/>
                <a:t>: </a:t>
              </a:r>
              <a:r>
                <a:rPr lang="en-US" altLang="ko-KR" sz="1013" i="1" dirty="0" err="1"/>
                <a:t>Aar</a:t>
              </a:r>
              <a:r>
                <a:rPr lang="en-US" altLang="ko-KR" sz="1013" dirty="0" err="1"/>
                <a:t>I</a:t>
              </a:r>
              <a:r>
                <a:rPr lang="en-US" altLang="ko-KR" sz="1013" dirty="0"/>
                <a:t> recognition site</a:t>
              </a:r>
            </a:p>
            <a:p>
              <a:endParaRPr lang="en-US" altLang="ko-KR" sz="1013" dirty="0"/>
            </a:p>
            <a:p>
              <a:r>
                <a:rPr lang="en-US" altLang="ko-KR" sz="1013" dirty="0">
                  <a:highlight>
                    <a:srgbClr val="C0C0C0"/>
                  </a:highlight>
                </a:rPr>
                <a:t>NNNN</a:t>
              </a:r>
              <a:r>
                <a:rPr lang="en-US" altLang="ko-KR" sz="1013" b="1" dirty="0"/>
                <a:t>: </a:t>
              </a:r>
              <a:r>
                <a:rPr lang="en-US" altLang="ko-KR" sz="1013" dirty="0"/>
                <a:t>sgRNA Backbone</a:t>
              </a:r>
              <a:endParaRPr lang="ko-KR" altLang="en-US" sz="1013" dirty="0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FE3208F0-0D5F-4FD7-BE2C-475A445B64B4}"/>
                </a:ext>
              </a:extLst>
            </p:cNvPr>
            <p:cNvSpPr/>
            <p:nvPr/>
          </p:nvSpPr>
          <p:spPr>
            <a:xfrm>
              <a:off x="1966564" y="1844780"/>
              <a:ext cx="300206" cy="2137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13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9192AD81-BB9E-4CA2-A5F8-A634431316BF}"/>
                </a:ext>
              </a:extLst>
            </p:cNvPr>
            <p:cNvCxnSpPr>
              <a:cxnSpLocks/>
            </p:cNvCxnSpPr>
            <p:nvPr/>
          </p:nvCxnSpPr>
          <p:spPr>
            <a:xfrm>
              <a:off x="2266770" y="1844780"/>
              <a:ext cx="2946916" cy="10689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815B8D02-5329-4320-988F-83851B989CDE}"/>
                </a:ext>
              </a:extLst>
            </p:cNvPr>
            <p:cNvCxnSpPr>
              <a:cxnSpLocks/>
            </p:cNvCxnSpPr>
            <p:nvPr/>
          </p:nvCxnSpPr>
          <p:spPr>
            <a:xfrm>
              <a:off x="2266770" y="2054859"/>
              <a:ext cx="2986268" cy="1374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517ADD9-FF16-4797-B830-A06979C4B206}"/>
              </a:ext>
            </a:extLst>
          </p:cNvPr>
          <p:cNvSpPr txBox="1"/>
          <p:nvPr/>
        </p:nvSpPr>
        <p:spPr>
          <a:xfrm>
            <a:off x="495300" y="5685464"/>
            <a:ext cx="5768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S3. </a:t>
            </a:r>
            <a:r>
              <a:rPr lang="en-US" altLang="ko-KR" sz="1100" dirty="0">
                <a:latin typeface="Palatino Linotype" panose="02040502050505030304" pitchFamily="18" charset="0"/>
              </a:rPr>
              <a:t>Vector map of </a:t>
            </a:r>
            <a:r>
              <a:rPr lang="en-US" altLang="ko-KR" sz="1100" dirty="0" err="1">
                <a:latin typeface="Palatino Linotype" panose="02040502050505030304" pitchFamily="18" charset="0"/>
              </a:rPr>
              <a:t>pBAtC_tRNA</a:t>
            </a:r>
            <a:r>
              <a:rPr lang="en-US" altLang="ko-KR" sz="1100" dirty="0">
                <a:latin typeface="Palatino Linotype" panose="02040502050505030304" pitchFamily="18" charset="0"/>
              </a:rPr>
              <a:t>  and MCS sequence. The tRNA region is highlighted with yellow background. </a:t>
            </a:r>
            <a:r>
              <a:rPr lang="en-US" altLang="ko-KR" sz="1100" i="1" dirty="0" err="1">
                <a:latin typeface="Palatino Linotype" panose="02040502050505030304" pitchFamily="18" charset="0"/>
              </a:rPr>
              <a:t>Aar</a:t>
            </a:r>
            <a:r>
              <a:rPr lang="en-US" altLang="ko-KR" sz="1100" dirty="0" err="1">
                <a:latin typeface="Palatino Linotype" panose="02040502050505030304" pitchFamily="18" charset="0"/>
              </a:rPr>
              <a:t>I</a:t>
            </a:r>
            <a:r>
              <a:rPr lang="en-US" altLang="ko-KR" sz="1100" dirty="0">
                <a:latin typeface="Palatino Linotype" panose="02040502050505030304" pitchFamily="18" charset="0"/>
              </a:rPr>
              <a:t> recognition sites are highlighted with cyan background. sgRNA backbone is highlighted with gray background.</a:t>
            </a:r>
          </a:p>
          <a:p>
            <a:endParaRPr lang="ko-KR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209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BA667C4-2788-4520-B36B-E0EF76646F02}"/>
              </a:ext>
            </a:extLst>
          </p:cNvPr>
          <p:cNvSpPr txBox="1"/>
          <p:nvPr/>
        </p:nvSpPr>
        <p:spPr>
          <a:xfrm>
            <a:off x="495299" y="5685464"/>
            <a:ext cx="59509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S4. </a:t>
            </a:r>
            <a:r>
              <a:rPr lang="en-US" altLang="ko-KR" sz="1100" dirty="0">
                <a:latin typeface="Palatino Linotype" panose="02040502050505030304" pitchFamily="18" charset="0"/>
              </a:rPr>
              <a:t>Vector map of pTV00 and MCS sequence. sgRNA backbone is highlighted with gray background. The tRNA region is highlighted with yellow background. </a:t>
            </a:r>
          </a:p>
          <a:p>
            <a:endParaRPr lang="ko-KR" altLang="en-US" sz="1100" dirty="0">
              <a:latin typeface="Palatino Linotype" panose="02040502050505030304" pitchFamily="18" charset="0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128B5139-20B9-4207-9E96-4A83A1884E8E}"/>
              </a:ext>
            </a:extLst>
          </p:cNvPr>
          <p:cNvGrpSpPr/>
          <p:nvPr/>
        </p:nvGrpSpPr>
        <p:grpSpPr>
          <a:xfrm>
            <a:off x="413717" y="3301150"/>
            <a:ext cx="2157652" cy="2157652"/>
            <a:chOff x="438912" y="3389376"/>
            <a:chExt cx="2267713" cy="2267713"/>
          </a:xfrm>
        </p:grpSpPr>
        <p:sp>
          <p:nvSpPr>
            <p:cNvPr id="12" name="원호 11">
              <a:extLst>
                <a:ext uri="{FF2B5EF4-FFF2-40B4-BE49-F238E27FC236}">
                  <a16:creationId xmlns:a16="http://schemas.microsoft.com/office/drawing/2014/main" id="{445FEC3B-CE9C-4F06-A572-728B800EDEFF}"/>
                </a:ext>
              </a:extLst>
            </p:cNvPr>
            <p:cNvSpPr/>
            <p:nvPr/>
          </p:nvSpPr>
          <p:spPr>
            <a:xfrm rot="19800000">
              <a:off x="438913" y="3389377"/>
              <a:ext cx="2267712" cy="2267712"/>
            </a:xfrm>
            <a:prstGeom prst="arc">
              <a:avLst>
                <a:gd name="adj1" fmla="val 17155671"/>
                <a:gd name="adj2" fmla="val 20071604"/>
              </a:avLst>
            </a:prstGeom>
            <a:ln w="209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1F4AC471-6030-402F-8D87-AACA00163991}"/>
                </a:ext>
              </a:extLst>
            </p:cNvPr>
            <p:cNvSpPr/>
            <p:nvPr/>
          </p:nvSpPr>
          <p:spPr>
            <a:xfrm>
              <a:off x="438912" y="3389376"/>
              <a:ext cx="2267712" cy="226771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원호 13">
              <a:extLst>
                <a:ext uri="{FF2B5EF4-FFF2-40B4-BE49-F238E27FC236}">
                  <a16:creationId xmlns:a16="http://schemas.microsoft.com/office/drawing/2014/main" id="{0A4DC92D-BE43-46C0-9A54-6A32E2B0C423}"/>
                </a:ext>
              </a:extLst>
            </p:cNvPr>
            <p:cNvSpPr/>
            <p:nvPr/>
          </p:nvSpPr>
          <p:spPr>
            <a:xfrm>
              <a:off x="438912" y="3389376"/>
              <a:ext cx="2267712" cy="2267712"/>
            </a:xfrm>
            <a:prstGeom prst="arc">
              <a:avLst>
                <a:gd name="adj1" fmla="val 15409647"/>
                <a:gd name="adj2" fmla="val 16896319"/>
              </a:avLst>
            </a:prstGeom>
            <a:ln w="1682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원호 14">
              <a:extLst>
                <a:ext uri="{FF2B5EF4-FFF2-40B4-BE49-F238E27FC236}">
                  <a16:creationId xmlns:a16="http://schemas.microsoft.com/office/drawing/2014/main" id="{79EB070B-F2A9-4010-8349-92D8532771B9}"/>
                </a:ext>
              </a:extLst>
            </p:cNvPr>
            <p:cNvSpPr/>
            <p:nvPr/>
          </p:nvSpPr>
          <p:spPr>
            <a:xfrm rot="19800000">
              <a:off x="438912" y="3389376"/>
              <a:ext cx="2267712" cy="2267712"/>
            </a:xfrm>
            <a:prstGeom prst="arc">
              <a:avLst>
                <a:gd name="adj1" fmla="val 18492282"/>
                <a:gd name="adj2" fmla="val 20005789"/>
              </a:avLst>
            </a:prstGeom>
            <a:ln w="1682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A7B5F0D-E807-496F-85D1-026DA49E4275}"/>
              </a:ext>
            </a:extLst>
          </p:cNvPr>
          <p:cNvSpPr txBox="1"/>
          <p:nvPr/>
        </p:nvSpPr>
        <p:spPr>
          <a:xfrm>
            <a:off x="1200635" y="4241475"/>
            <a:ext cx="583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/>
              <a:t>pTV00</a:t>
            </a:r>
            <a:endParaRPr lang="ko-KR" alt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513CB4-A239-45BD-B6FF-7988DE4B169B}"/>
              </a:ext>
            </a:extLst>
          </p:cNvPr>
          <p:cNvSpPr txBox="1"/>
          <p:nvPr/>
        </p:nvSpPr>
        <p:spPr>
          <a:xfrm>
            <a:off x="2836316" y="3176447"/>
            <a:ext cx="342900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dirty="0"/>
              <a:t>NNNNNNNNNNNNNNNNNNN</a:t>
            </a:r>
            <a:r>
              <a:rPr lang="ko-KR" altLang="en-US" sz="1100" dirty="0">
                <a:highlight>
                  <a:srgbClr val="C0C0C0"/>
                </a:highlight>
              </a:rPr>
              <a:t>GTTTTAGAGCTAGAAATAGCAAGTTAAAATAAGGCTAGTCCGTTATCAACTTGAAAAAGTGGCACCGAGTCGGTGC</a:t>
            </a:r>
            <a:r>
              <a:rPr lang="ko-KR" altLang="en-US" sz="1100" dirty="0">
                <a:highlight>
                  <a:srgbClr val="FFFF00"/>
                </a:highlight>
              </a:rPr>
              <a:t>AACAAAGCACCAGTGGTCTAGTGGTAGAATAGTACCCTGCCACGGTACAGACCCGGGTTCGATTCCCGGCTGGTGCA</a:t>
            </a:r>
            <a:r>
              <a:rPr lang="en-US" altLang="ko-KR" sz="1100" dirty="0"/>
              <a:t>NNNNNNNNNNNNNNNNNNNN</a:t>
            </a:r>
            <a:endParaRPr lang="ko-KR" alt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D64D58-DEF2-47EB-9ED7-AFDB8F30EE26}"/>
              </a:ext>
            </a:extLst>
          </p:cNvPr>
          <p:cNvSpPr txBox="1"/>
          <p:nvPr/>
        </p:nvSpPr>
        <p:spPr>
          <a:xfrm>
            <a:off x="2858417" y="4341829"/>
            <a:ext cx="1847850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13" dirty="0">
                <a:highlight>
                  <a:srgbClr val="FFFF0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tRNA</a:t>
            </a:r>
            <a:r>
              <a:rPr lang="ko-KR" altLang="en-US" sz="1013" dirty="0"/>
              <a:t> </a:t>
            </a:r>
            <a:r>
              <a:rPr lang="en-US" altLang="ko-KR" sz="1013" dirty="0"/>
              <a:t>sequence</a:t>
            </a:r>
          </a:p>
          <a:p>
            <a:endParaRPr lang="en-US" altLang="ko-KR" sz="1013" dirty="0"/>
          </a:p>
          <a:p>
            <a:r>
              <a:rPr lang="en-US" altLang="ko-KR" sz="1013" dirty="0"/>
              <a:t>NNNN</a:t>
            </a:r>
            <a:r>
              <a:rPr lang="en-US" altLang="ko-KR" sz="1013" b="1" dirty="0"/>
              <a:t>: </a:t>
            </a:r>
            <a:r>
              <a:rPr lang="en-US" altLang="ko-KR" sz="1013" i="1" dirty="0" err="1"/>
              <a:t>Aar</a:t>
            </a:r>
            <a:r>
              <a:rPr lang="en-US" altLang="ko-KR" sz="1013" dirty="0" err="1"/>
              <a:t>I</a:t>
            </a:r>
            <a:r>
              <a:rPr lang="en-US" altLang="ko-KR" sz="1013" dirty="0"/>
              <a:t> recognition site</a:t>
            </a:r>
          </a:p>
          <a:p>
            <a:endParaRPr lang="en-US" altLang="ko-KR" sz="1013" dirty="0"/>
          </a:p>
          <a:p>
            <a:r>
              <a:rPr lang="en-US" altLang="ko-KR" sz="1013" dirty="0">
                <a:highlight>
                  <a:srgbClr val="C0C0C0"/>
                </a:highlight>
              </a:rPr>
              <a:t>NNNN</a:t>
            </a:r>
            <a:r>
              <a:rPr lang="en-US" altLang="ko-KR" sz="1013" b="1" dirty="0"/>
              <a:t>: </a:t>
            </a:r>
            <a:r>
              <a:rPr lang="en-US" altLang="ko-KR" sz="1013" dirty="0"/>
              <a:t>sgRNA Backbone</a:t>
            </a:r>
            <a:endParaRPr lang="ko-KR" altLang="en-US" sz="1013" dirty="0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E9619D-E5CD-4DA5-B36D-4A9BA42BCC41}"/>
              </a:ext>
            </a:extLst>
          </p:cNvPr>
          <p:cNvSpPr/>
          <p:nvPr/>
        </p:nvSpPr>
        <p:spPr>
          <a:xfrm>
            <a:off x="1174279" y="3174023"/>
            <a:ext cx="1002184" cy="4305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BD340DF9-C57B-48B6-BE31-8223A7A159EA}"/>
              </a:ext>
            </a:extLst>
          </p:cNvPr>
          <p:cNvCxnSpPr>
            <a:cxnSpLocks/>
          </p:cNvCxnSpPr>
          <p:nvPr/>
        </p:nvCxnSpPr>
        <p:spPr>
          <a:xfrm>
            <a:off x="2176463" y="3174022"/>
            <a:ext cx="738187" cy="886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619B1760-CBE5-4139-999C-5C11AE521FEF}"/>
              </a:ext>
            </a:extLst>
          </p:cNvPr>
          <p:cNvCxnSpPr>
            <a:cxnSpLocks/>
          </p:cNvCxnSpPr>
          <p:nvPr/>
        </p:nvCxnSpPr>
        <p:spPr>
          <a:xfrm>
            <a:off x="2172004" y="3600233"/>
            <a:ext cx="765021" cy="4591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37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Box 222">
            <a:extLst>
              <a:ext uri="{FF2B5EF4-FFF2-40B4-BE49-F238E27FC236}">
                <a16:creationId xmlns:a16="http://schemas.microsoft.com/office/drawing/2014/main" id="{B3E56734-0066-4ECA-9DE1-252233CC0CF5}"/>
              </a:ext>
            </a:extLst>
          </p:cNvPr>
          <p:cNvSpPr txBox="1"/>
          <p:nvPr/>
        </p:nvSpPr>
        <p:spPr>
          <a:xfrm>
            <a:off x="495300" y="4343690"/>
            <a:ext cx="5867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S5. </a:t>
            </a:r>
            <a:r>
              <a:rPr lang="en-US" altLang="ko-KR" sz="1100" dirty="0">
                <a:latin typeface="Palatino Linotype" panose="02040502050505030304" pitchFamily="18" charset="0"/>
              </a:rPr>
              <a:t>Schematic vector structure of pHEE401_4sg. U6-26P; U6- promoter, U6-26t; U6-26 terminator, UBQ10 P; Ubiquitin 10 promoter, Nos P; Nos promoter.</a:t>
            </a:r>
            <a:endParaRPr lang="ko-KR" altLang="en-US" sz="1100" dirty="0">
              <a:latin typeface="Palatino Linotype" panose="02040502050505030304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C73844B-3084-4B1A-B11E-D26A99D41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43" y="1933750"/>
            <a:ext cx="5870957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86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그림 45">
            <a:extLst>
              <a:ext uri="{FF2B5EF4-FFF2-40B4-BE49-F238E27FC236}">
                <a16:creationId xmlns:a16="http://schemas.microsoft.com/office/drawing/2014/main" id="{E94917C2-054E-43EE-8D61-4930F781E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931794"/>
            <a:ext cx="5867400" cy="241189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D105377-EB70-40B2-BB98-17358C5F3B51}"/>
              </a:ext>
            </a:extLst>
          </p:cNvPr>
          <p:cNvSpPr txBox="1"/>
          <p:nvPr/>
        </p:nvSpPr>
        <p:spPr>
          <a:xfrm>
            <a:off x="495300" y="4343690"/>
            <a:ext cx="5867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S6. </a:t>
            </a:r>
            <a:r>
              <a:rPr lang="en-US" altLang="ko-KR" sz="1100" dirty="0">
                <a:latin typeface="Palatino Linotype" panose="02040502050505030304" pitchFamily="18" charset="0"/>
              </a:rPr>
              <a:t>Schematic vector structure of pBAtC_4sg. U6-26P; U6- promoter, Nos P; Nos promoter, Nos T; Nos terminator.</a:t>
            </a:r>
            <a:endParaRPr lang="ko-KR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009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00449896-63CA-46E2-AED0-88096C9D2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914026"/>
            <a:ext cx="5867400" cy="24118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1113B2-6E8F-42BE-97B4-4069467068A5}"/>
              </a:ext>
            </a:extLst>
          </p:cNvPr>
          <p:cNvSpPr txBox="1"/>
          <p:nvPr/>
        </p:nvSpPr>
        <p:spPr>
          <a:xfrm>
            <a:off x="495300" y="4343690"/>
            <a:ext cx="5867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Palatino Linotype" panose="02040502050505030304" pitchFamily="18" charset="0"/>
              </a:rPr>
              <a:t>Supplementary Figure S7. </a:t>
            </a:r>
            <a:r>
              <a:rPr lang="en-US" altLang="ko-KR" sz="1100" dirty="0">
                <a:latin typeface="Palatino Linotype" panose="02040502050505030304" pitchFamily="18" charset="0"/>
              </a:rPr>
              <a:t>Schematic vector structure of pBAtC_6sg. U6-26P; U6- promoter, Nos P; Nos promoter, Nos T; Nos terminator.</a:t>
            </a:r>
            <a:endParaRPr lang="ko-KR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</TotalTime>
  <Words>312</Words>
  <Application>Microsoft Office PowerPoint</Application>
  <PresentationFormat>A4 Paper (210x297 mm)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굴림체</vt:lpstr>
      <vt:lpstr>맑은 고딕</vt:lpstr>
      <vt:lpstr>Arial</vt:lpstr>
      <vt:lpstr>Calibri</vt:lpstr>
      <vt:lpstr>Calibri Light</vt:lpstr>
      <vt:lpstr>Courier New</vt:lpstr>
      <vt:lpstr>Palatino Linotype</vt:lpstr>
      <vt:lpstr>Times New Roman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김원녕</dc:creator>
  <cp:lastModifiedBy>MDPI</cp:lastModifiedBy>
  <cp:revision>35</cp:revision>
  <dcterms:created xsi:type="dcterms:W3CDTF">2021-07-21T01:34:54Z</dcterms:created>
  <dcterms:modified xsi:type="dcterms:W3CDTF">2021-11-22T08:08:27Z</dcterms:modified>
</cp:coreProperties>
</file>