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56" r:id="rId6"/>
    <p:sldId id="261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5"/>
    <p:restoredTop sz="94681"/>
  </p:normalViewPr>
  <p:slideViewPr>
    <p:cSldViewPr snapToGrid="0" snapToObjects="1">
      <p:cViewPr varScale="1">
        <p:scale>
          <a:sx n="119" d="100"/>
          <a:sy n="119" d="100"/>
        </p:scale>
        <p:origin x="3152" y="2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56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04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3B8735D-A9D9-2743-AF59-0F7881CE1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B3E7055-87B2-5047-94EF-603A1DC6303A}"/>
              </a:ext>
            </a:extLst>
          </p:cNvPr>
          <p:cNvSpPr txBox="1"/>
          <p:nvPr/>
        </p:nvSpPr>
        <p:spPr>
          <a:xfrm>
            <a:off x="261594" y="9004852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S1.</a:t>
            </a:r>
            <a:r>
              <a:rPr kumimoji="1" lang="ja-JP" altLang="en-US" sz="1200"/>
              <a:t> </a:t>
            </a:r>
            <a:r>
              <a:rPr kumimoji="1" lang="en" altLang="ja-JP" sz="1200" dirty="0"/>
              <a:t>QTL-seq results of all chromosomes of F</a:t>
            </a:r>
            <a:r>
              <a:rPr kumimoji="1" lang="en" altLang="ja-JP" sz="1200" baseline="-25000" dirty="0"/>
              <a:t>2</a:t>
            </a:r>
            <a:r>
              <a:rPr kumimoji="1" lang="en" altLang="ja-JP" sz="1200" dirty="0"/>
              <a:t> populations derived from YBCG-11 x </a:t>
            </a:r>
            <a:r>
              <a:rPr kumimoji="1" lang="en" altLang="ja-JP" sz="1200"/>
              <a:t>YBCG-12 hybrid. </a:t>
            </a:r>
            <a:r>
              <a:rPr kumimoji="1" lang="en" altLang="ja-JP" sz="1200" dirty="0"/>
              <a:t>Blue dots indicate ∆SNP-index, and red line indicates the sliding window average of ∆SNP-index. Light green lines represent </a:t>
            </a:r>
            <a:r>
              <a:rPr kumimoji="1" lang="en" altLang="ja-JP" sz="1200" i="1" dirty="0"/>
              <a:t>p</a:t>
            </a:r>
            <a:r>
              <a:rPr kumimoji="1" lang="en" altLang="ja-JP" sz="1200" dirty="0"/>
              <a:t> &lt; 0.05.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6359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CCEB52F-A353-E24E-8802-06BE085E5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100BF53-4F5E-4741-9EB9-87E5782A9E2E}"/>
              </a:ext>
            </a:extLst>
          </p:cNvPr>
          <p:cNvSpPr txBox="1"/>
          <p:nvPr/>
        </p:nvSpPr>
        <p:spPr>
          <a:xfrm>
            <a:off x="261594" y="9004852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S2.</a:t>
            </a:r>
            <a:r>
              <a:rPr kumimoji="1" lang="ja-JP" altLang="en-US" sz="1200"/>
              <a:t> </a:t>
            </a:r>
            <a:r>
              <a:rPr kumimoji="1" lang="en" altLang="ja-JP" sz="1200" dirty="0"/>
              <a:t>QTL-seq results of all chromosomes of F</a:t>
            </a:r>
            <a:r>
              <a:rPr kumimoji="1" lang="en" altLang="ja-JP" sz="1200" baseline="-25000" dirty="0"/>
              <a:t>2</a:t>
            </a:r>
            <a:r>
              <a:rPr kumimoji="1" lang="en" altLang="ja-JP" sz="1200" dirty="0"/>
              <a:t> populations derived from YBCG-11 x YBCG-13 hybrid. Blue dots indicate ∆SNP-index, and red line indicates the sliding window average of ∆SNP-index. Light green lines represent </a:t>
            </a:r>
            <a:r>
              <a:rPr kumimoji="1" lang="en" altLang="ja-JP" sz="1200" i="1" dirty="0"/>
              <a:t>p</a:t>
            </a:r>
            <a:r>
              <a:rPr kumimoji="1" lang="en" altLang="ja-JP" sz="1200" dirty="0"/>
              <a:t> &lt; 0.05.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66114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9D30A20-683B-7B47-AE92-601AF1C7E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E4F2310-3369-7043-8458-1ABDDED9673B}"/>
              </a:ext>
            </a:extLst>
          </p:cNvPr>
          <p:cNvSpPr txBox="1"/>
          <p:nvPr/>
        </p:nvSpPr>
        <p:spPr>
          <a:xfrm>
            <a:off x="261594" y="9004852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S3.</a:t>
            </a:r>
            <a:r>
              <a:rPr kumimoji="1" lang="ja-JP" altLang="en-US" sz="1200"/>
              <a:t> </a:t>
            </a:r>
            <a:r>
              <a:rPr kumimoji="1" lang="en" altLang="ja-JP" sz="1200" dirty="0"/>
              <a:t>QTL-seq results of all chromosomes of F</a:t>
            </a:r>
            <a:r>
              <a:rPr kumimoji="1" lang="en" altLang="ja-JP" sz="1200" baseline="-25000" dirty="0"/>
              <a:t>2</a:t>
            </a:r>
            <a:r>
              <a:rPr kumimoji="1" lang="en" altLang="ja-JP" sz="1200" dirty="0"/>
              <a:t> populations derived from YBCG-11 x YBCG-14 hybrid. Blue dots indicate ∆SNP-index, and red line indicates the sliding window average of ∆SNP-index. Light green lines represent </a:t>
            </a:r>
            <a:r>
              <a:rPr kumimoji="1" lang="en" altLang="ja-JP" sz="1200" i="1" dirty="0"/>
              <a:t>p</a:t>
            </a:r>
            <a:r>
              <a:rPr kumimoji="1" lang="en" altLang="ja-JP" sz="1200" dirty="0"/>
              <a:t> &lt; 0.05.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41447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012EDB3D-BABA-D440-B1ED-1F9D993A846E}"/>
              </a:ext>
            </a:extLst>
          </p:cNvPr>
          <p:cNvGrpSpPr/>
          <p:nvPr/>
        </p:nvGrpSpPr>
        <p:grpSpPr>
          <a:xfrm>
            <a:off x="891597" y="3310440"/>
            <a:ext cx="5003494" cy="3285120"/>
            <a:chOff x="891597" y="1426300"/>
            <a:chExt cx="5003494" cy="3285120"/>
          </a:xfrm>
        </p:grpSpPr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7F0A81CB-2F64-5F43-91C6-38B820FF5B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3218" y="1707493"/>
              <a:ext cx="2403763" cy="240376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AF651D2D-57C9-1441-8EEC-34EC25BA9F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1019" y="1707493"/>
              <a:ext cx="2403763" cy="240376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DFC781D7-D23C-8A4A-ADC4-CF492CE02AFD}"/>
                </a:ext>
              </a:extLst>
            </p:cNvPr>
            <p:cNvSpPr>
              <a:spLocks/>
            </p:cNvSpPr>
            <p:nvPr/>
          </p:nvSpPr>
          <p:spPr>
            <a:xfrm>
              <a:off x="2227117" y="1955374"/>
              <a:ext cx="2403763" cy="1908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A63E7ACF-607E-0E4E-9028-C173AD8A5C9C}"/>
                </a:ext>
              </a:extLst>
            </p:cNvPr>
            <p:cNvSpPr txBox="1"/>
            <p:nvPr/>
          </p:nvSpPr>
          <p:spPr>
            <a:xfrm>
              <a:off x="1648694" y="2770875"/>
              <a:ext cx="47220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96</a:t>
              </a:r>
              <a:endParaRPr kumimoji="1" lang="ja-JP" altLang="en-US" sz="1050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0362E83-F442-874A-9B7E-774FF6140D0C}"/>
                </a:ext>
              </a:extLst>
            </p:cNvPr>
            <p:cNvSpPr txBox="1"/>
            <p:nvPr/>
          </p:nvSpPr>
          <p:spPr>
            <a:xfrm>
              <a:off x="2381829" y="2770875"/>
              <a:ext cx="47220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73</a:t>
              </a:r>
              <a:endParaRPr kumimoji="1" lang="ja-JP" altLang="en-US" sz="1050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97109DE-BD10-4F48-99E9-B1A962D0861E}"/>
                </a:ext>
              </a:extLst>
            </p:cNvPr>
            <p:cNvSpPr txBox="1"/>
            <p:nvPr/>
          </p:nvSpPr>
          <p:spPr>
            <a:xfrm>
              <a:off x="3133147" y="2770875"/>
              <a:ext cx="5917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1655</a:t>
              </a:r>
              <a:endParaRPr kumimoji="1" lang="ja-JP" altLang="en-US" sz="1050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C5E12587-06AC-CC4C-91A2-D05D3E3006C0}"/>
                </a:ext>
              </a:extLst>
            </p:cNvPr>
            <p:cNvSpPr txBox="1"/>
            <p:nvPr/>
          </p:nvSpPr>
          <p:spPr>
            <a:xfrm>
              <a:off x="3985488" y="2770875"/>
              <a:ext cx="5917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6</a:t>
              </a:r>
              <a:endParaRPr kumimoji="1" lang="ja-JP" altLang="en-US" sz="1050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4EAD75E0-F9B8-1743-A1B7-ABD5E9EAA0A9}"/>
                </a:ext>
              </a:extLst>
            </p:cNvPr>
            <p:cNvSpPr txBox="1"/>
            <p:nvPr/>
          </p:nvSpPr>
          <p:spPr>
            <a:xfrm>
              <a:off x="4696109" y="2770875"/>
              <a:ext cx="59170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117</a:t>
              </a:r>
              <a:endParaRPr kumimoji="1" lang="ja-JP" altLang="en-US" sz="1050"/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B422794F-6BCC-264D-91C8-5BB8D321EE1D}"/>
                </a:ext>
              </a:extLst>
            </p:cNvPr>
            <p:cNvSpPr txBox="1"/>
            <p:nvPr/>
          </p:nvSpPr>
          <p:spPr>
            <a:xfrm>
              <a:off x="891597" y="1426300"/>
              <a:ext cx="106622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YBCG-11 (R)</a:t>
              </a:r>
            </a:p>
            <a:p>
              <a:pPr algn="ctr"/>
              <a:r>
                <a:rPr kumimoji="1" lang="en-US" altLang="ja-JP" sz="1050" dirty="0"/>
                <a:t>x</a:t>
              </a:r>
            </a:p>
            <a:p>
              <a:pPr algn="ctr"/>
              <a:r>
                <a:rPr kumimoji="1" lang="en-US" altLang="ja-JP" sz="1050" dirty="0"/>
                <a:t>YBCG-12 (S)</a:t>
              </a:r>
              <a:endParaRPr kumimoji="1" lang="ja-JP" altLang="en-US" sz="1050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BBE9C7DA-D753-2A4A-BF67-41A9BF457222}"/>
                </a:ext>
              </a:extLst>
            </p:cNvPr>
            <p:cNvSpPr txBox="1"/>
            <p:nvPr/>
          </p:nvSpPr>
          <p:spPr>
            <a:xfrm>
              <a:off x="4828863" y="1426300"/>
              <a:ext cx="106622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YBCG-11 (R)</a:t>
              </a:r>
            </a:p>
            <a:p>
              <a:pPr algn="ctr"/>
              <a:r>
                <a:rPr kumimoji="1" lang="en-US" altLang="ja-JP" sz="1050" dirty="0"/>
                <a:t>x</a:t>
              </a:r>
            </a:p>
            <a:p>
              <a:pPr algn="ctr"/>
              <a:r>
                <a:rPr kumimoji="1" lang="en-US" altLang="ja-JP" sz="1050" dirty="0"/>
                <a:t>YBCG-13 (S)</a:t>
              </a:r>
              <a:endParaRPr kumimoji="1" lang="ja-JP" altLang="en-US" sz="1050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B37A4654-2F8C-DD42-927C-617D8B6495D3}"/>
                </a:ext>
              </a:extLst>
            </p:cNvPr>
            <p:cNvSpPr txBox="1"/>
            <p:nvPr/>
          </p:nvSpPr>
          <p:spPr>
            <a:xfrm>
              <a:off x="2883475" y="4134339"/>
              <a:ext cx="109104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050" dirty="0"/>
                <a:t>YBCG-11 (R)</a:t>
              </a:r>
            </a:p>
            <a:p>
              <a:pPr algn="ctr"/>
              <a:r>
                <a:rPr kumimoji="1" lang="en-US" altLang="ja-JP" sz="1050" dirty="0"/>
                <a:t>x</a:t>
              </a:r>
            </a:p>
            <a:p>
              <a:pPr algn="ctr"/>
              <a:r>
                <a:rPr kumimoji="1" lang="en-US" altLang="ja-JP" sz="1050" dirty="0"/>
                <a:t>YBCG-14 (S)</a:t>
              </a:r>
              <a:endParaRPr kumimoji="1" lang="ja-JP" altLang="en-US" sz="1050"/>
            </a:p>
          </p:txBody>
        </p:sp>
      </p:grp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B1F0AD4-33FC-4E44-A6EC-F42416574765}"/>
              </a:ext>
            </a:extLst>
          </p:cNvPr>
          <p:cNvSpPr txBox="1"/>
          <p:nvPr/>
        </p:nvSpPr>
        <p:spPr>
          <a:xfrm>
            <a:off x="261594" y="6777772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S4.</a:t>
            </a:r>
            <a:r>
              <a:rPr kumimoji="1" lang="ja-JP" altLang="en-US" sz="1200"/>
              <a:t> </a:t>
            </a:r>
            <a:r>
              <a:rPr kumimoji="1" lang="en-US" altLang="ja-JP" sz="1200" dirty="0"/>
              <a:t>Overlapped candidate genes in three F</a:t>
            </a:r>
            <a:r>
              <a:rPr kumimoji="1" lang="en-US" altLang="ja-JP" sz="1200" baseline="-25000" dirty="0"/>
              <a:t>2</a:t>
            </a:r>
            <a:r>
              <a:rPr kumimoji="1" lang="en-US" altLang="ja-JP" sz="1200" dirty="0"/>
              <a:t> populations. Coding genes on each candidate locus on chromosome A03 were compared between three F</a:t>
            </a:r>
            <a:r>
              <a:rPr kumimoji="1" lang="en-US" altLang="ja-JP" sz="1200" baseline="-25000" dirty="0"/>
              <a:t>2</a:t>
            </a:r>
            <a:r>
              <a:rPr kumimoji="1" lang="en-US" altLang="ja-JP" sz="1200" dirty="0"/>
              <a:t> populations derived from YBCG-11 x YBCG-12, YBCG-11 x YBCG-13, or YBCG-11 x YBCG-14.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626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FFA3688-48E1-F14F-8877-480849D68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6858000" cy="91440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7B5F486-344E-3447-BC22-B114D6E1F439}"/>
              </a:ext>
            </a:extLst>
          </p:cNvPr>
          <p:cNvSpPr txBox="1"/>
          <p:nvPr/>
        </p:nvSpPr>
        <p:spPr>
          <a:xfrm>
            <a:off x="261594" y="9004852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S5.</a:t>
            </a:r>
            <a:r>
              <a:rPr kumimoji="1" lang="ja-JP" altLang="en-US" sz="1200"/>
              <a:t> </a:t>
            </a:r>
            <a:r>
              <a:rPr kumimoji="1" lang="en" altLang="ja-JP" sz="1200" dirty="0"/>
              <a:t>QTL-seq results of all chromosomes of F</a:t>
            </a:r>
            <a:r>
              <a:rPr kumimoji="1" lang="en" altLang="ja-JP" sz="1200" baseline="-25000" dirty="0"/>
              <a:t>2</a:t>
            </a:r>
            <a:r>
              <a:rPr kumimoji="1" lang="en" altLang="ja-JP" sz="1200" dirty="0"/>
              <a:t> populations derived from YBCG-08 x YBCG-09 hybrid. Blue dots indicate ∆SNP-index, and red line indicates the sliding window average of ∆SNP-index. Light green lines represent </a:t>
            </a:r>
            <a:r>
              <a:rPr kumimoji="1" lang="en" altLang="ja-JP" sz="1200" i="1" dirty="0"/>
              <a:t>p</a:t>
            </a:r>
            <a:r>
              <a:rPr kumimoji="1" lang="en" altLang="ja-JP" sz="1200" dirty="0"/>
              <a:t> &lt; 0.05.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343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7232560-0AFE-9D4D-A960-9EB203F68A65}"/>
              </a:ext>
            </a:extLst>
          </p:cNvPr>
          <p:cNvGrpSpPr/>
          <p:nvPr/>
        </p:nvGrpSpPr>
        <p:grpSpPr>
          <a:xfrm>
            <a:off x="81746" y="4261509"/>
            <a:ext cx="6694508" cy="1382982"/>
            <a:chOff x="81746" y="1355504"/>
            <a:chExt cx="6694508" cy="1382982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BBFA5E45-C997-B94D-B68F-AA3D0C8ACD85}"/>
                </a:ext>
              </a:extLst>
            </p:cNvPr>
            <p:cNvGrpSpPr/>
            <p:nvPr/>
          </p:nvGrpSpPr>
          <p:grpSpPr>
            <a:xfrm>
              <a:off x="81746" y="1355504"/>
              <a:ext cx="6694508" cy="1382982"/>
              <a:chOff x="552690" y="1295683"/>
              <a:chExt cx="6694508" cy="1382982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FAFDF180-94E6-FB4C-AAC5-F2BC1093A476}"/>
                  </a:ext>
                </a:extLst>
              </p:cNvPr>
              <p:cNvGrpSpPr/>
              <p:nvPr/>
            </p:nvGrpSpPr>
            <p:grpSpPr>
              <a:xfrm>
                <a:off x="2155510" y="1295683"/>
                <a:ext cx="2563254" cy="492442"/>
                <a:chOff x="2057771" y="3000617"/>
                <a:chExt cx="2563254" cy="492442"/>
              </a:xfrm>
            </p:grpSpPr>
            <p:grpSp>
              <p:nvGrpSpPr>
                <p:cNvPr id="27" name="グループ化 26">
                  <a:extLst>
                    <a:ext uri="{FF2B5EF4-FFF2-40B4-BE49-F238E27FC236}">
                      <a16:creationId xmlns:a16="http://schemas.microsoft.com/office/drawing/2014/main" id="{4CE52106-5D05-8445-8704-398F2AC994B2}"/>
                    </a:ext>
                  </a:extLst>
                </p:cNvPr>
                <p:cNvGrpSpPr/>
                <p:nvPr/>
              </p:nvGrpSpPr>
              <p:grpSpPr>
                <a:xfrm>
                  <a:off x="2057771" y="3246838"/>
                  <a:ext cx="2563254" cy="246221"/>
                  <a:chOff x="2057771" y="3246838"/>
                  <a:chExt cx="2563254" cy="246221"/>
                </a:xfrm>
              </p:grpSpPr>
              <p:sp>
                <p:nvSpPr>
                  <p:cNvPr id="30" name="テキスト ボックス 29">
                    <a:extLst>
                      <a:ext uri="{FF2B5EF4-FFF2-40B4-BE49-F238E27FC236}">
                        <a16:creationId xmlns:a16="http://schemas.microsoft.com/office/drawing/2014/main" id="{C284D221-1FE4-794E-B7AC-37DC2A29A26C}"/>
                      </a:ext>
                    </a:extLst>
                  </p:cNvPr>
                  <p:cNvSpPr txBox="1"/>
                  <p:nvPr/>
                </p:nvSpPr>
                <p:spPr>
                  <a:xfrm>
                    <a:off x="2057771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dirty="0">
                        <a:latin typeface="Arial"/>
                        <a:cs typeface="Arial"/>
                      </a:rPr>
                      <a:t>1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1" name="テキスト ボックス 30">
                    <a:extLst>
                      <a:ext uri="{FF2B5EF4-FFF2-40B4-BE49-F238E27FC236}">
                        <a16:creationId xmlns:a16="http://schemas.microsoft.com/office/drawing/2014/main" id="{72A4AEAA-378B-5E43-8B52-B41FB5CA8311}"/>
                      </a:ext>
                    </a:extLst>
                  </p:cNvPr>
                  <p:cNvSpPr txBox="1"/>
                  <p:nvPr/>
                </p:nvSpPr>
                <p:spPr>
                  <a:xfrm>
                    <a:off x="2264409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dirty="0">
                        <a:latin typeface="Arial"/>
                        <a:cs typeface="Arial"/>
                      </a:rPr>
                      <a:t>2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2" name="テキスト ボックス 31">
                    <a:extLst>
                      <a:ext uri="{FF2B5EF4-FFF2-40B4-BE49-F238E27FC236}">
                        <a16:creationId xmlns:a16="http://schemas.microsoft.com/office/drawing/2014/main" id="{B47E22F0-83EA-D84F-A925-C97F8B07F468}"/>
                      </a:ext>
                    </a:extLst>
                  </p:cNvPr>
                  <p:cNvSpPr txBox="1"/>
                  <p:nvPr/>
                </p:nvSpPr>
                <p:spPr>
                  <a:xfrm>
                    <a:off x="2471047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3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3" name="テキスト ボックス 32">
                    <a:extLst>
                      <a:ext uri="{FF2B5EF4-FFF2-40B4-BE49-F238E27FC236}">
                        <a16:creationId xmlns:a16="http://schemas.microsoft.com/office/drawing/2014/main" id="{16242F04-21E0-5F40-AA1A-437D9593A5E4}"/>
                      </a:ext>
                    </a:extLst>
                  </p:cNvPr>
                  <p:cNvSpPr txBox="1"/>
                  <p:nvPr/>
                </p:nvSpPr>
                <p:spPr>
                  <a:xfrm>
                    <a:off x="2677685" y="3246838"/>
                    <a:ext cx="26161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4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4" name="テキスト ボックス 33">
                    <a:extLst>
                      <a:ext uri="{FF2B5EF4-FFF2-40B4-BE49-F238E27FC236}">
                        <a16:creationId xmlns:a16="http://schemas.microsoft.com/office/drawing/2014/main" id="{9EFD3950-3ED5-8140-BD6C-2A2DE9DF80CD}"/>
                      </a:ext>
                    </a:extLst>
                  </p:cNvPr>
                  <p:cNvSpPr txBox="1"/>
                  <p:nvPr/>
                </p:nvSpPr>
                <p:spPr>
                  <a:xfrm>
                    <a:off x="2889946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5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5" name="テキスト ボックス 34">
                    <a:extLst>
                      <a:ext uri="{FF2B5EF4-FFF2-40B4-BE49-F238E27FC236}">
                        <a16:creationId xmlns:a16="http://schemas.microsoft.com/office/drawing/2014/main" id="{70DED664-79B7-5045-81FD-D861B2EDB9E9}"/>
                      </a:ext>
                    </a:extLst>
                  </p:cNvPr>
                  <p:cNvSpPr txBox="1"/>
                  <p:nvPr/>
                </p:nvSpPr>
                <p:spPr>
                  <a:xfrm>
                    <a:off x="3096584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6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6" name="テキスト ボックス 35">
                    <a:extLst>
                      <a:ext uri="{FF2B5EF4-FFF2-40B4-BE49-F238E27FC236}">
                        <a16:creationId xmlns:a16="http://schemas.microsoft.com/office/drawing/2014/main" id="{3F4F2994-447F-FD43-9DBE-7D6CDD97D087}"/>
                      </a:ext>
                    </a:extLst>
                  </p:cNvPr>
                  <p:cNvSpPr txBox="1"/>
                  <p:nvPr/>
                </p:nvSpPr>
                <p:spPr>
                  <a:xfrm>
                    <a:off x="3303222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7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7" name="テキスト ボックス 36">
                    <a:extLst>
                      <a:ext uri="{FF2B5EF4-FFF2-40B4-BE49-F238E27FC236}">
                        <a16:creationId xmlns:a16="http://schemas.microsoft.com/office/drawing/2014/main" id="{99A706B3-5C7A-3B4D-9EAF-F026F6F305D9}"/>
                      </a:ext>
                    </a:extLst>
                  </p:cNvPr>
                  <p:cNvSpPr txBox="1"/>
                  <p:nvPr/>
                </p:nvSpPr>
                <p:spPr>
                  <a:xfrm>
                    <a:off x="3509860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8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8" name="テキスト ボックス 37">
                    <a:extLst>
                      <a:ext uri="{FF2B5EF4-FFF2-40B4-BE49-F238E27FC236}">
                        <a16:creationId xmlns:a16="http://schemas.microsoft.com/office/drawing/2014/main" id="{46D371F1-9831-4944-8DF1-32D9096AAC9E}"/>
                      </a:ext>
                    </a:extLst>
                  </p:cNvPr>
                  <p:cNvSpPr txBox="1"/>
                  <p:nvPr/>
                </p:nvSpPr>
                <p:spPr>
                  <a:xfrm>
                    <a:off x="3716501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9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39" name="テキスト ボックス 38">
                    <a:extLst>
                      <a:ext uri="{FF2B5EF4-FFF2-40B4-BE49-F238E27FC236}">
                        <a16:creationId xmlns:a16="http://schemas.microsoft.com/office/drawing/2014/main" id="{47EDF8CE-0A36-5C41-B4C6-F277F1A29ACD}"/>
                      </a:ext>
                    </a:extLst>
                  </p:cNvPr>
                  <p:cNvSpPr txBox="1"/>
                  <p:nvPr/>
                </p:nvSpPr>
                <p:spPr>
                  <a:xfrm>
                    <a:off x="3864532" y="3246838"/>
                    <a:ext cx="32730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10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40" name="テキスト ボックス 39">
                    <a:extLst>
                      <a:ext uri="{FF2B5EF4-FFF2-40B4-BE49-F238E27FC236}">
                        <a16:creationId xmlns:a16="http://schemas.microsoft.com/office/drawing/2014/main" id="{0B596AAB-40CD-C244-8218-F8F638DE31BE}"/>
                      </a:ext>
                    </a:extLst>
                  </p:cNvPr>
                  <p:cNvSpPr txBox="1"/>
                  <p:nvPr/>
                </p:nvSpPr>
                <p:spPr>
                  <a:xfrm>
                    <a:off x="4079914" y="3246838"/>
                    <a:ext cx="32573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11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41" name="テキスト ボックス 40">
                    <a:extLst>
                      <a:ext uri="{FF2B5EF4-FFF2-40B4-BE49-F238E27FC236}">
                        <a16:creationId xmlns:a16="http://schemas.microsoft.com/office/drawing/2014/main" id="{5796F43E-D0FB-D440-94FF-80B0010807EC}"/>
                      </a:ext>
                    </a:extLst>
                  </p:cNvPr>
                  <p:cNvSpPr txBox="1"/>
                  <p:nvPr/>
                </p:nvSpPr>
                <p:spPr>
                  <a:xfrm>
                    <a:off x="4293717" y="3246838"/>
                    <a:ext cx="32730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12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</p:grpSp>
            <p:cxnSp>
              <p:nvCxnSpPr>
                <p:cNvPr id="28" name="直線コネクタ 27">
                  <a:extLst>
                    <a:ext uri="{FF2B5EF4-FFF2-40B4-BE49-F238E27FC236}">
                      <a16:creationId xmlns:a16="http://schemas.microsoft.com/office/drawing/2014/main" id="{C8FFC81D-00AB-7649-8EC0-A3DB0230DE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33398" y="3261616"/>
                  <a:ext cx="241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C09B37DA-BC65-F349-A390-1749651F7604}"/>
                    </a:ext>
                  </a:extLst>
                </p:cNvPr>
                <p:cNvSpPr txBox="1"/>
                <p:nvPr/>
              </p:nvSpPr>
              <p:spPr>
                <a:xfrm>
                  <a:off x="2980967" y="3000617"/>
                  <a:ext cx="716863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1000" dirty="0">
                      <a:latin typeface="Arial"/>
                      <a:cs typeface="Arial"/>
                    </a:rPr>
                    <a:t>Resistant</a:t>
                  </a:r>
                  <a:endParaRPr kumimoji="1" lang="ja-JP" altLang="en-US" sz="1000" dirty="0">
                    <a:latin typeface="Arial"/>
                    <a:cs typeface="Arial"/>
                  </a:endParaRPr>
                </a:p>
              </p:txBody>
            </p:sp>
          </p:grpSp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8C134B98-2EBE-6047-BD8B-97564D47CF57}"/>
                  </a:ext>
                </a:extLst>
              </p:cNvPr>
              <p:cNvGrpSpPr/>
              <p:nvPr/>
            </p:nvGrpSpPr>
            <p:grpSpPr>
              <a:xfrm>
                <a:off x="4683944" y="1295683"/>
                <a:ext cx="2563254" cy="492442"/>
                <a:chOff x="2057771" y="3000617"/>
                <a:chExt cx="2563254" cy="492442"/>
              </a:xfrm>
            </p:grpSpPr>
            <p:grpSp>
              <p:nvGrpSpPr>
                <p:cNvPr id="12" name="グループ化 11">
                  <a:extLst>
                    <a:ext uri="{FF2B5EF4-FFF2-40B4-BE49-F238E27FC236}">
                      <a16:creationId xmlns:a16="http://schemas.microsoft.com/office/drawing/2014/main" id="{5B8FDEF4-FDBF-9F44-81DD-08C78B1E6CE8}"/>
                    </a:ext>
                  </a:extLst>
                </p:cNvPr>
                <p:cNvGrpSpPr/>
                <p:nvPr/>
              </p:nvGrpSpPr>
              <p:grpSpPr>
                <a:xfrm>
                  <a:off x="2057771" y="3246838"/>
                  <a:ext cx="2563254" cy="246221"/>
                  <a:chOff x="2057771" y="3246838"/>
                  <a:chExt cx="2563254" cy="246221"/>
                </a:xfrm>
              </p:grpSpPr>
              <p:sp>
                <p:nvSpPr>
                  <p:cNvPr id="15" name="テキスト ボックス 14">
                    <a:extLst>
                      <a:ext uri="{FF2B5EF4-FFF2-40B4-BE49-F238E27FC236}">
                        <a16:creationId xmlns:a16="http://schemas.microsoft.com/office/drawing/2014/main" id="{447CCB7C-A5D8-404C-A7A6-370FC6B45E77}"/>
                      </a:ext>
                    </a:extLst>
                  </p:cNvPr>
                  <p:cNvSpPr txBox="1"/>
                  <p:nvPr/>
                </p:nvSpPr>
                <p:spPr>
                  <a:xfrm>
                    <a:off x="2057771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dirty="0">
                        <a:latin typeface="Arial"/>
                        <a:cs typeface="Arial"/>
                      </a:rPr>
                      <a:t>1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6" name="テキスト ボックス 15">
                    <a:extLst>
                      <a:ext uri="{FF2B5EF4-FFF2-40B4-BE49-F238E27FC236}">
                        <a16:creationId xmlns:a16="http://schemas.microsoft.com/office/drawing/2014/main" id="{5F0BA3B3-4D5C-9547-8B15-4355BDBECC5A}"/>
                      </a:ext>
                    </a:extLst>
                  </p:cNvPr>
                  <p:cNvSpPr txBox="1"/>
                  <p:nvPr/>
                </p:nvSpPr>
                <p:spPr>
                  <a:xfrm>
                    <a:off x="2264409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dirty="0">
                        <a:latin typeface="Arial"/>
                        <a:cs typeface="Arial"/>
                      </a:rPr>
                      <a:t>2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7" name="テキスト ボックス 16">
                    <a:extLst>
                      <a:ext uri="{FF2B5EF4-FFF2-40B4-BE49-F238E27FC236}">
                        <a16:creationId xmlns:a16="http://schemas.microsoft.com/office/drawing/2014/main" id="{D703B0A1-0A09-1B4C-B92B-0C3868DC9F23}"/>
                      </a:ext>
                    </a:extLst>
                  </p:cNvPr>
                  <p:cNvSpPr txBox="1"/>
                  <p:nvPr/>
                </p:nvSpPr>
                <p:spPr>
                  <a:xfrm>
                    <a:off x="2471047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3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8" name="テキスト ボックス 17">
                    <a:extLst>
                      <a:ext uri="{FF2B5EF4-FFF2-40B4-BE49-F238E27FC236}">
                        <a16:creationId xmlns:a16="http://schemas.microsoft.com/office/drawing/2014/main" id="{03959C9E-6B94-884D-A17E-3668DEC8578C}"/>
                      </a:ext>
                    </a:extLst>
                  </p:cNvPr>
                  <p:cNvSpPr txBox="1"/>
                  <p:nvPr/>
                </p:nvSpPr>
                <p:spPr>
                  <a:xfrm>
                    <a:off x="2677685" y="3246838"/>
                    <a:ext cx="26161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4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9" name="テキスト ボックス 18">
                    <a:extLst>
                      <a:ext uri="{FF2B5EF4-FFF2-40B4-BE49-F238E27FC236}">
                        <a16:creationId xmlns:a16="http://schemas.microsoft.com/office/drawing/2014/main" id="{6B3E4F6D-B369-1545-8C4D-4E86471DC5A7}"/>
                      </a:ext>
                    </a:extLst>
                  </p:cNvPr>
                  <p:cNvSpPr txBox="1"/>
                  <p:nvPr/>
                </p:nvSpPr>
                <p:spPr>
                  <a:xfrm>
                    <a:off x="2889946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5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0" name="テキスト ボックス 19">
                    <a:extLst>
                      <a:ext uri="{FF2B5EF4-FFF2-40B4-BE49-F238E27FC236}">
                        <a16:creationId xmlns:a16="http://schemas.microsoft.com/office/drawing/2014/main" id="{4130DE86-C27B-544C-8A4E-92488207F924}"/>
                      </a:ext>
                    </a:extLst>
                  </p:cNvPr>
                  <p:cNvSpPr txBox="1"/>
                  <p:nvPr/>
                </p:nvSpPr>
                <p:spPr>
                  <a:xfrm>
                    <a:off x="3096584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6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1" name="テキスト ボックス 20">
                    <a:extLst>
                      <a:ext uri="{FF2B5EF4-FFF2-40B4-BE49-F238E27FC236}">
                        <a16:creationId xmlns:a16="http://schemas.microsoft.com/office/drawing/2014/main" id="{49B9F6AB-79D9-084D-98FC-1271352EE642}"/>
                      </a:ext>
                    </a:extLst>
                  </p:cNvPr>
                  <p:cNvSpPr txBox="1"/>
                  <p:nvPr/>
                </p:nvSpPr>
                <p:spPr>
                  <a:xfrm>
                    <a:off x="3303222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7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2" name="テキスト ボックス 21">
                    <a:extLst>
                      <a:ext uri="{FF2B5EF4-FFF2-40B4-BE49-F238E27FC236}">
                        <a16:creationId xmlns:a16="http://schemas.microsoft.com/office/drawing/2014/main" id="{3B9C0B0D-8BFE-A84D-AB48-11E912196FE1}"/>
                      </a:ext>
                    </a:extLst>
                  </p:cNvPr>
                  <p:cNvSpPr txBox="1"/>
                  <p:nvPr/>
                </p:nvSpPr>
                <p:spPr>
                  <a:xfrm>
                    <a:off x="3509860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8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3" name="テキスト ボックス 22">
                    <a:extLst>
                      <a:ext uri="{FF2B5EF4-FFF2-40B4-BE49-F238E27FC236}">
                        <a16:creationId xmlns:a16="http://schemas.microsoft.com/office/drawing/2014/main" id="{062286D2-75ED-0C4D-906D-A711FF2F1C49}"/>
                      </a:ext>
                    </a:extLst>
                  </p:cNvPr>
                  <p:cNvSpPr txBox="1"/>
                  <p:nvPr/>
                </p:nvSpPr>
                <p:spPr>
                  <a:xfrm>
                    <a:off x="3716501" y="3246838"/>
                    <a:ext cx="25598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9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4" name="テキスト ボックス 23">
                    <a:extLst>
                      <a:ext uri="{FF2B5EF4-FFF2-40B4-BE49-F238E27FC236}">
                        <a16:creationId xmlns:a16="http://schemas.microsoft.com/office/drawing/2014/main" id="{BCE692EF-962A-B94D-B292-0E8761F77BF0}"/>
                      </a:ext>
                    </a:extLst>
                  </p:cNvPr>
                  <p:cNvSpPr txBox="1"/>
                  <p:nvPr/>
                </p:nvSpPr>
                <p:spPr>
                  <a:xfrm>
                    <a:off x="3864532" y="3246838"/>
                    <a:ext cx="32730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10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5" name="テキスト ボックス 24">
                    <a:extLst>
                      <a:ext uri="{FF2B5EF4-FFF2-40B4-BE49-F238E27FC236}">
                        <a16:creationId xmlns:a16="http://schemas.microsoft.com/office/drawing/2014/main" id="{F5CCCF30-E3A1-514D-AD57-B759E96421F4}"/>
                      </a:ext>
                    </a:extLst>
                  </p:cNvPr>
                  <p:cNvSpPr txBox="1"/>
                  <p:nvPr/>
                </p:nvSpPr>
                <p:spPr>
                  <a:xfrm>
                    <a:off x="4083884" y="3246838"/>
                    <a:ext cx="31779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11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26" name="テキスト ボックス 25">
                    <a:extLst>
                      <a:ext uri="{FF2B5EF4-FFF2-40B4-BE49-F238E27FC236}">
                        <a16:creationId xmlns:a16="http://schemas.microsoft.com/office/drawing/2014/main" id="{8D6A2CFC-7B78-C640-83D8-46ADB86D5021}"/>
                      </a:ext>
                    </a:extLst>
                  </p:cNvPr>
                  <p:cNvSpPr txBox="1"/>
                  <p:nvPr/>
                </p:nvSpPr>
                <p:spPr>
                  <a:xfrm>
                    <a:off x="4293717" y="3246838"/>
                    <a:ext cx="32730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1000" dirty="0">
                        <a:latin typeface="Arial"/>
                        <a:cs typeface="Arial"/>
                      </a:rPr>
                      <a:t>12</a:t>
                    </a:r>
                    <a:endParaRPr kumimoji="1" lang="ja-JP" altLang="en-US" sz="1000" dirty="0">
                      <a:latin typeface="Arial"/>
                      <a:cs typeface="Arial"/>
                    </a:endParaRPr>
                  </a:p>
                </p:txBody>
              </p:sp>
            </p:grpSp>
            <p:cxnSp>
              <p:nvCxnSpPr>
                <p:cNvPr id="13" name="直線コネクタ 12">
                  <a:extLst>
                    <a:ext uri="{FF2B5EF4-FFF2-40B4-BE49-F238E27FC236}">
                      <a16:creationId xmlns:a16="http://schemas.microsoft.com/office/drawing/2014/main" id="{23514209-6969-AB48-9584-DCB4072CF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33398" y="3261616"/>
                  <a:ext cx="241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B51E264B-ED2F-5B46-B21F-5F67C71DA8B2}"/>
                    </a:ext>
                  </a:extLst>
                </p:cNvPr>
                <p:cNvSpPr txBox="1"/>
                <p:nvPr/>
              </p:nvSpPr>
              <p:spPr>
                <a:xfrm>
                  <a:off x="2917648" y="3000617"/>
                  <a:ext cx="843501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1000" dirty="0">
                      <a:latin typeface="Arial"/>
                      <a:cs typeface="Arial"/>
                    </a:rPr>
                    <a:t>Susceptible</a:t>
                  </a:r>
                  <a:endParaRPr kumimoji="1" lang="ja-JP" altLang="en-US" sz="1000" dirty="0"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01954AF6-4C8F-0B43-B9C6-18DCD1100B31}"/>
                  </a:ext>
                </a:extLst>
              </p:cNvPr>
              <p:cNvSpPr txBox="1"/>
              <p:nvPr/>
            </p:nvSpPr>
            <p:spPr>
              <a:xfrm>
                <a:off x="552690" y="1825839"/>
                <a:ext cx="1620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00" dirty="0">
                    <a:latin typeface="Arial"/>
                    <a:cs typeface="Arial"/>
                  </a:rPr>
                  <a:t>YBCG-08 x YBCG-09</a:t>
                </a:r>
                <a:endParaRPr kumimoji="1" lang="ja-JP" altLang="en-US" sz="1000" dirty="0">
                  <a:latin typeface="Arial"/>
                  <a:cs typeface="Arial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9FA6DFAA-F953-B54F-9A1B-DE7F14B2EB79}"/>
                  </a:ext>
                </a:extLst>
              </p:cNvPr>
              <p:cNvSpPr txBox="1"/>
              <p:nvPr/>
            </p:nvSpPr>
            <p:spPr>
              <a:xfrm>
                <a:off x="552690" y="2116026"/>
                <a:ext cx="1620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00" dirty="0">
                    <a:latin typeface="Arial"/>
                    <a:cs typeface="Arial"/>
                  </a:rPr>
                  <a:t>YBCG-TC01 x YBCG-10</a:t>
                </a:r>
                <a:endParaRPr kumimoji="1" lang="ja-JP" altLang="en-US" sz="1000" dirty="0">
                  <a:latin typeface="Arial"/>
                  <a:cs typeface="Arial"/>
                </a:endParaRPr>
              </a:p>
            </p:txBody>
          </p:sp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39428E3A-B70B-C949-A49B-C5F1B3B5AD2E}"/>
                  </a:ext>
                </a:extLst>
              </p:cNvPr>
              <p:cNvSpPr txBox="1"/>
              <p:nvPr/>
            </p:nvSpPr>
            <p:spPr>
              <a:xfrm>
                <a:off x="552690" y="2432444"/>
                <a:ext cx="1620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00" dirty="0">
                    <a:latin typeface="Arial"/>
                    <a:cs typeface="Arial"/>
                  </a:rPr>
                  <a:t>YBCG-11 x YBCG-10</a:t>
                </a:r>
                <a:endParaRPr kumimoji="1" lang="ja-JP" altLang="en-US" sz="1000" dirty="0">
                  <a:latin typeface="Arial"/>
                  <a:cs typeface="Arial"/>
                </a:endParaRPr>
              </a:p>
            </p:txBody>
          </p:sp>
        </p:grpSp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CD54FC63-BBCA-E840-8285-D2ECD2579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1283" y="2519436"/>
              <a:ext cx="5040000" cy="191878"/>
            </a:xfrm>
            <a:prstGeom prst="rect">
              <a:avLst/>
            </a:prstGeom>
          </p:spPr>
        </p:pic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EF986DB4-B6B1-2142-9E54-CD1515A31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3000" y="2209964"/>
              <a:ext cx="5040000" cy="212104"/>
            </a:xfrm>
            <a:prstGeom prst="rect">
              <a:avLst/>
            </a:prstGeom>
          </p:spPr>
        </p:pic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6987" y="1885660"/>
              <a:ext cx="5040000" cy="233814"/>
            </a:xfrm>
            <a:prstGeom prst="rect">
              <a:avLst/>
            </a:prstGeom>
          </p:spPr>
        </p:pic>
      </p:grp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820D040-D6E2-E14E-80D8-687F8F10E418}"/>
              </a:ext>
            </a:extLst>
          </p:cNvPr>
          <p:cNvSpPr txBox="1"/>
          <p:nvPr/>
        </p:nvSpPr>
        <p:spPr>
          <a:xfrm>
            <a:off x="261594" y="5971105"/>
            <a:ext cx="633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Figure S6.</a:t>
            </a:r>
            <a:r>
              <a:rPr kumimoji="1" lang="ja-JP" altLang="en-US" sz="1200"/>
              <a:t> </a:t>
            </a:r>
            <a:r>
              <a:rPr kumimoji="1" lang="en-US" altLang="ja-JP" sz="1200" i="1" dirty="0"/>
              <a:t>FocBr1</a:t>
            </a:r>
            <a:r>
              <a:rPr kumimoji="1" lang="en-US" altLang="ja-JP" sz="1200" dirty="0"/>
              <a:t> genotype of resistant and susceptible plants in three F</a:t>
            </a:r>
            <a:r>
              <a:rPr kumimoji="1" lang="en-US" altLang="ja-JP" sz="1200" baseline="-25000" dirty="0"/>
              <a:t>2</a:t>
            </a:r>
            <a:r>
              <a:rPr kumimoji="1" lang="en-US" altLang="ja-JP" sz="1200" dirty="0"/>
              <a:t> populations (YBCG-08 x YBCG-09, YBCG-TC01 x YBCG-10, and YBCG-11 x YBCG-10). Twelve resistant and susceptible plants were </a:t>
            </a:r>
            <a:r>
              <a:rPr kumimoji="1" lang="en-US" altLang="ja-JP" sz="1200"/>
              <a:t>confirmed using </a:t>
            </a:r>
            <a:r>
              <a:rPr kumimoji="1" lang="en-US" altLang="ja-JP" sz="1200" i="1" dirty="0"/>
              <a:t>FocBr1</a:t>
            </a:r>
            <a:r>
              <a:rPr kumimoji="1" lang="en-US" altLang="ja-JP" sz="1200" dirty="0"/>
              <a:t> DNA marker (Bra012688m).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42247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</TotalTime>
  <Words>326</Words>
  <Application>Microsoft Macintosh PowerPoint</Application>
  <PresentationFormat>A4 210 x 297 mm</PresentationFormat>
  <Paragraphs>49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 M</dc:creator>
  <cp:lastModifiedBy>Naomi MIYAJI</cp:lastModifiedBy>
  <cp:revision>32</cp:revision>
  <dcterms:created xsi:type="dcterms:W3CDTF">2021-04-11T13:55:19Z</dcterms:created>
  <dcterms:modified xsi:type="dcterms:W3CDTF">2021-05-27T10:28:50Z</dcterms:modified>
</cp:coreProperties>
</file>