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114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K:\NEHA\20201128_BKoreana_&#47588;&#51088;&#45208;&#47924;\BKoreana_&#47588;&#51088;&#45208;&#47924;_IsoSeq_Result\IsoSeq_GO&amp;KEGG\IsoSeq_GO&amp;KEGG_Analysis_20201119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K:\NEHA\20201128_BKoreana_&#47588;&#51088;&#45208;&#47924;\BKoreana_&#47588;&#51088;&#45208;&#47924;_IsoSeq_Result\IsoSeq_GO&amp;KEGG\IsoSeq_GO&amp;KEGG_Analysis_20201119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explosion val="3"/>
          <c:dPt>
            <c:idx val="0"/>
            <c:bubble3D val="0"/>
            <c:explosion val="2"/>
            <c:spPr>
              <a:solidFill>
                <a:srgbClr val="5B9BD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E61-48CB-8413-AB0FFB36CB4F}"/>
              </c:ext>
            </c:extLst>
          </c:dPt>
          <c:dPt>
            <c:idx val="1"/>
            <c:bubble3D val="0"/>
            <c:explosion val="6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E61-48CB-8413-AB0FFB36CB4F}"/>
              </c:ext>
            </c:extLst>
          </c:dPt>
          <c:dPt>
            <c:idx val="2"/>
            <c:bubble3D val="0"/>
            <c:spPr>
              <a:solidFill>
                <a:srgbClr val="FFCC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E61-48CB-8413-AB0FFB36CB4F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E61-48CB-8413-AB0FFB36CB4F}"/>
              </c:ext>
            </c:extLst>
          </c:dPt>
          <c:dPt>
            <c:idx val="4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E61-48CB-8413-AB0FFB36CB4F}"/>
              </c:ext>
            </c:extLst>
          </c:dPt>
          <c:dPt>
            <c:idx val="5"/>
            <c:bubble3D val="0"/>
            <c:spPr>
              <a:solidFill>
                <a:schemeClr val="accent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E61-48CB-8413-AB0FFB36CB4F}"/>
              </c:ext>
            </c:extLst>
          </c:dPt>
          <c:dPt>
            <c:idx val="6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DE61-48CB-8413-AB0FFB36CB4F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53EF4FD4-558B-4B1D-AC82-31EC2541F8BC}" type="CELLRANGE">
                      <a:rPr lang="en-US" altLang="ko-KR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DE61-48CB-8413-AB0FFB36CB4F}"/>
                </c:ext>
              </c:extLst>
            </c:dLbl>
            <c:dLbl>
              <c:idx val="1"/>
              <c:layout>
                <c:manualLayout>
                  <c:x val="-4.3156407774609572E-2"/>
                  <c:y val="-8.6022309711286091E-2"/>
                </c:manualLayout>
              </c:layout>
              <c:tx>
                <c:rich>
                  <a:bodyPr/>
                  <a:lstStyle/>
                  <a:p>
                    <a:fld id="{D1B9EDBA-B73C-45B0-BEAE-6333289DE61C}" type="CELLRANGE">
                      <a:rPr lang="en-US" altLang="ko-KR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DE61-48CB-8413-AB0FFB36CB4F}"/>
                </c:ext>
              </c:extLst>
            </c:dLbl>
            <c:dLbl>
              <c:idx val="2"/>
              <c:layout>
                <c:manualLayout>
                  <c:x val="2.095482250765162E-2"/>
                  <c:y val="2.0702099737532807E-2"/>
                </c:manualLayout>
              </c:layout>
              <c:tx>
                <c:rich>
                  <a:bodyPr/>
                  <a:lstStyle/>
                  <a:p>
                    <a:fld id="{AF1B1071-7182-413E-81C7-9B2D7944F7CC}" type="CELLRANGE">
                      <a:rPr lang="en-US" altLang="ko-KR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5-DE61-48CB-8413-AB0FFB36CB4F}"/>
                </c:ext>
              </c:extLst>
            </c:dLbl>
            <c:dLbl>
              <c:idx val="3"/>
              <c:layout>
                <c:manualLayout>
                  <c:x val="1.2463180474533707E-2"/>
                  <c:y val="2.1161154855643044E-2"/>
                </c:manualLayout>
              </c:layout>
              <c:tx>
                <c:rich>
                  <a:bodyPr/>
                  <a:lstStyle/>
                  <a:p>
                    <a:fld id="{75C0C50A-5DC5-4A2D-B4CF-486E62903421}" type="CELLRANGE">
                      <a:rPr lang="en-US" altLang="ko-KR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7-DE61-48CB-8413-AB0FFB36CB4F}"/>
                </c:ext>
              </c:extLst>
            </c:dLbl>
            <c:dLbl>
              <c:idx val="4"/>
              <c:layout>
                <c:manualLayout>
                  <c:x val="-3.9711024494031274E-3"/>
                  <c:y val="8.1333333333333327E-3"/>
                </c:manualLayout>
              </c:layout>
              <c:tx>
                <c:rich>
                  <a:bodyPr/>
                  <a:lstStyle/>
                  <a:p>
                    <a:fld id="{9E5B0867-65F9-4A5A-B332-4C8E6E54C1DE}" type="CELLRANGE">
                      <a:rPr lang="en-US" altLang="ko-KR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DE61-48CB-8413-AB0FFB36CB4F}"/>
                </c:ext>
              </c:extLst>
            </c:dLbl>
            <c:dLbl>
              <c:idx val="5"/>
              <c:layout>
                <c:manualLayout>
                  <c:x val="-3.2020386986510406E-2"/>
                  <c:y val="-9.8385826771653535E-3"/>
                </c:manualLayout>
              </c:layout>
              <c:tx>
                <c:rich>
                  <a:bodyPr/>
                  <a:lstStyle/>
                  <a:p>
                    <a:fld id="{7F2112C3-D0D9-4332-87DA-6F170A1F7DD4}" type="CELLRANGE">
                      <a:rPr lang="en-US" altLang="ko-KR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B-DE61-48CB-8413-AB0FFB36CB4F}"/>
                </c:ext>
              </c:extLst>
            </c:dLbl>
            <c:dLbl>
              <c:idx val="6"/>
              <c:layout>
                <c:manualLayout>
                  <c:x val="0.11893384944865447"/>
                  <c:y val="7.2444126302394024E-2"/>
                </c:manualLayout>
              </c:layout>
              <c:tx>
                <c:rich>
                  <a:bodyPr/>
                  <a:lstStyle/>
                  <a:p>
                    <a:fld id="{C1EB4865-430F-4E69-B968-24EEC9841033}" type="CELLRANGE">
                      <a:rPr lang="en-US" altLang="ko-KR"/>
                      <a:pPr/>
                      <a:t>[CELLRANGE]</a:t>
                    </a:fld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D-DE61-48CB-8413-AB0FFB36CB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Sheet3!$H$3:$H$9</c:f>
              <c:strCache>
                <c:ptCount val="7"/>
                <c:pt idx="0">
                  <c:v>Nelumbo nucifera</c:v>
                </c:pt>
                <c:pt idx="1">
                  <c:v>Papaver somniferum</c:v>
                </c:pt>
                <c:pt idx="2">
                  <c:v>Vitis vinifera</c:v>
                </c:pt>
                <c:pt idx="3">
                  <c:v>Vitis riparia</c:v>
                </c:pt>
                <c:pt idx="4">
                  <c:v>Camellia sinensis</c:v>
                </c:pt>
                <c:pt idx="5">
                  <c:v>Quercus suber</c:v>
                </c:pt>
                <c:pt idx="6">
                  <c:v>Others</c:v>
                </c:pt>
              </c:strCache>
            </c:strRef>
          </c:cat>
          <c:val>
            <c:numRef>
              <c:f>Sheet3!$I$3:$I$9</c:f>
              <c:numCache>
                <c:formatCode>General</c:formatCode>
                <c:ptCount val="7"/>
                <c:pt idx="0">
                  <c:v>15082</c:v>
                </c:pt>
                <c:pt idx="1">
                  <c:v>4412</c:v>
                </c:pt>
                <c:pt idx="2">
                  <c:v>1750</c:v>
                </c:pt>
                <c:pt idx="3">
                  <c:v>1385</c:v>
                </c:pt>
                <c:pt idx="4">
                  <c:v>1228</c:v>
                </c:pt>
                <c:pt idx="5">
                  <c:v>700</c:v>
                </c:pt>
                <c:pt idx="6">
                  <c:v>13730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Sheet3!$K$3:$K$9</c15:f>
                <c15:dlblRangeCache>
                  <c:ptCount val="7"/>
                  <c:pt idx="0">
                    <c:v>39.39%</c:v>
                  </c:pt>
                  <c:pt idx="1">
                    <c:v>11.52%</c:v>
                  </c:pt>
                  <c:pt idx="2">
                    <c:v>4.57%</c:v>
                  </c:pt>
                  <c:pt idx="3">
                    <c:v>3.61%</c:v>
                  </c:pt>
                  <c:pt idx="4">
                    <c:v>3.21%</c:v>
                  </c:pt>
                  <c:pt idx="5">
                    <c:v>1.82%</c:v>
                  </c:pt>
                  <c:pt idx="6">
                    <c:v>35.86%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E-DE61-48CB-8413-AB0FFB36CB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3848777270093859"/>
          <c:y val="0.13889523116036828"/>
          <c:w val="0.35797161337145567"/>
          <c:h val="0.781809234073013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explosion val="4"/>
          <c:dPt>
            <c:idx val="0"/>
            <c:bubble3D val="0"/>
            <c:explosion val="11"/>
            <c:spPr>
              <a:solidFill>
                <a:srgbClr val="5B9BD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784-484D-8E59-395B59D6339E}"/>
              </c:ext>
            </c:extLst>
          </c:dPt>
          <c:dPt>
            <c:idx val="1"/>
            <c:bubble3D val="0"/>
            <c:explosion val="12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784-484D-8E59-395B59D6339E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784-484D-8E59-395B59D6339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784-484D-8E59-395B59D6339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784-484D-8E59-395B59D6339E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784-484D-8E59-395B59D6339E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784-484D-8E59-395B59D6339E}"/>
              </c:ext>
            </c:extLst>
          </c:dPt>
          <c:dPt>
            <c:idx val="7"/>
            <c:bubble3D val="0"/>
            <c:spPr>
              <a:solidFill>
                <a:srgbClr val="E7E6E6">
                  <a:lumMod val="9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6784-484D-8E59-395B59D6339E}"/>
              </c:ext>
            </c:extLst>
          </c:dPt>
          <c:dLbls>
            <c:dLbl>
              <c:idx val="4"/>
              <c:layout>
                <c:manualLayout>
                  <c:x val="4.6969709995472331E-3"/>
                  <c:y val="-6.906753294492448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6784-484D-8E59-395B59D6339E}"/>
                </c:ext>
              </c:extLst>
            </c:dLbl>
            <c:dLbl>
              <c:idx val="5"/>
              <c:layout>
                <c:manualLayout>
                  <c:x val="3.6717431343643472E-3"/>
                  <c:y val="-2.53494896885871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6784-484D-8E59-395B59D6339E}"/>
                </c:ext>
              </c:extLst>
            </c:dLbl>
            <c:dLbl>
              <c:idx val="6"/>
              <c:layout>
                <c:manualLayout>
                  <c:x val="2.2303789221993558E-3"/>
                  <c:y val="-2.99093345615942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6784-484D-8E59-395B59D6339E}"/>
                </c:ext>
              </c:extLst>
            </c:dLbl>
            <c:dLbl>
              <c:idx val="7"/>
              <c:layout>
                <c:manualLayout>
                  <c:x val="0.13247567777007532"/>
                  <c:y val="-0.120823590233039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6784-484D-8E59-395B59D633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Sheet2!$R$55:$R$62</c:f>
              <c:strCache>
                <c:ptCount val="8"/>
                <c:pt idx="0">
                  <c:v>Nelumbo nucifera</c:v>
                </c:pt>
                <c:pt idx="1">
                  <c:v>Papaver somniferum</c:v>
                </c:pt>
                <c:pt idx="2">
                  <c:v>Camellia sinensis</c:v>
                </c:pt>
                <c:pt idx="3">
                  <c:v>Vitis vinifera</c:v>
                </c:pt>
                <c:pt idx="4">
                  <c:v>Quercus suber</c:v>
                </c:pt>
                <c:pt idx="5">
                  <c:v>Vitis riparia</c:v>
                </c:pt>
                <c:pt idx="6">
                  <c:v>Juglans regia</c:v>
                </c:pt>
                <c:pt idx="7">
                  <c:v>Others</c:v>
                </c:pt>
              </c:strCache>
            </c:strRef>
          </c:cat>
          <c:val>
            <c:numRef>
              <c:f>Sheet2!$T$55:$T$62</c:f>
              <c:numCache>
                <c:formatCode>0.00</c:formatCode>
                <c:ptCount val="8"/>
                <c:pt idx="0">
                  <c:v>15.009736855245418</c:v>
                </c:pt>
                <c:pt idx="1">
                  <c:v>7.7595246417336599</c:v>
                </c:pt>
                <c:pt idx="2">
                  <c:v>4.3591151944874413</c:v>
                </c:pt>
                <c:pt idx="3">
                  <c:v>4.0545263893743444</c:v>
                </c:pt>
                <c:pt idx="4">
                  <c:v>2.8211913916213116</c:v>
                </c:pt>
                <c:pt idx="5">
                  <c:v>2.3917711090028462</c:v>
                </c:pt>
                <c:pt idx="6">
                  <c:v>2.2519598541968344</c:v>
                </c:pt>
                <c:pt idx="7">
                  <c:v>55.550007489888657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6784-484D-8E59-395B59D633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8CA-458C-9862-941282FA362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8CA-458C-9862-941282FA362A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8CA-458C-9862-941282FA362A}"/>
              </c:ext>
            </c:extLst>
          </c:dPt>
          <c:dPt>
            <c:idx val="3"/>
            <c:bubble3D val="0"/>
            <c:spPr>
              <a:solidFill>
                <a:srgbClr val="CC00FF"/>
              </a:solidFill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8CA-458C-9862-941282FA362A}"/>
              </c:ext>
            </c:extLst>
          </c:dPt>
          <c:dPt>
            <c:idx val="4"/>
            <c:bubble3D val="0"/>
            <c:spPr>
              <a:solidFill>
                <a:srgbClr val="00B050"/>
              </a:solidFill>
              <a:ln w="31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8CA-458C-9862-941282FA362A}"/>
              </c:ext>
            </c:extLst>
          </c:dPt>
          <c:cat>
            <c:strRef>
              <c:f>Sheet2!$I$3:$I$7</c:f>
              <c:strCache>
                <c:ptCount val="5"/>
                <c:pt idx="0">
                  <c:v>Metabolism</c:v>
                </c:pt>
                <c:pt idx="1">
                  <c:v>Environmental information processing</c:v>
                </c:pt>
                <c:pt idx="2">
                  <c:v>Genetic information processing</c:v>
                </c:pt>
                <c:pt idx="3">
                  <c:v>Human Diseases</c:v>
                </c:pt>
                <c:pt idx="4">
                  <c:v>Organismal System</c:v>
                </c:pt>
              </c:strCache>
            </c:strRef>
          </c:cat>
          <c:val>
            <c:numRef>
              <c:f>Sheet2!$J$3:$J$7</c:f>
              <c:numCache>
                <c:formatCode>General</c:formatCode>
                <c:ptCount val="5"/>
                <c:pt idx="0">
                  <c:v>141</c:v>
                </c:pt>
                <c:pt idx="1">
                  <c:v>3</c:v>
                </c:pt>
                <c:pt idx="2">
                  <c:v>1</c:v>
                </c:pt>
                <c:pt idx="3">
                  <c:v>4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8CA-458C-9862-941282FA36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2926145581219172"/>
          <c:y val="3.6236780513794489E-2"/>
          <c:w val="0.52824800564668306"/>
          <c:h val="0.8854694660379399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'Kegg graph'!$I$2</c:f>
              <c:strCache>
                <c:ptCount val="1"/>
                <c:pt idx="0">
                  <c:v>Number of unigenes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616D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1AF6-478A-92EC-DF5E8DCADC23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AF6-478A-92EC-DF5E8DCADC23}"/>
              </c:ext>
            </c:extLst>
          </c:dPt>
          <c:dPt>
            <c:idx val="2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AF6-478A-92EC-DF5E8DCADC2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AF6-478A-92EC-DF5E8DCADC23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E-1AF6-478A-92EC-DF5E8DCADC23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AF6-478A-92EC-DF5E8DCADC23}"/>
              </c:ext>
            </c:extLst>
          </c:dPt>
          <c:dPt>
            <c:idx val="7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AF6-478A-92EC-DF5E8DCADC23}"/>
              </c:ext>
            </c:extLst>
          </c:dPt>
          <c:dPt>
            <c:idx val="8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1AF6-478A-92EC-DF5E8DCADC23}"/>
              </c:ext>
            </c:extLst>
          </c:dPt>
          <c:dPt>
            <c:idx val="10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1AF6-478A-92EC-DF5E8DCADC23}"/>
              </c:ext>
            </c:extLst>
          </c:dPt>
          <c:dPt>
            <c:idx val="1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1AF6-478A-92EC-DF5E8DCADC23}"/>
              </c:ext>
            </c:extLst>
          </c:dPt>
          <c:dPt>
            <c:idx val="12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1AF6-478A-92EC-DF5E8DCADC23}"/>
              </c:ext>
            </c:extLst>
          </c:dPt>
          <c:dPt>
            <c:idx val="13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1AF6-478A-92EC-DF5E8DCADC23}"/>
              </c:ext>
            </c:extLst>
          </c:dPt>
          <c:dPt>
            <c:idx val="14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1AF6-478A-92EC-DF5E8DCADC23}"/>
              </c:ext>
            </c:extLst>
          </c:dPt>
          <c:dPt>
            <c:idx val="15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1AF6-478A-92EC-DF5E8DCADC23}"/>
              </c:ext>
            </c:extLst>
          </c:dPt>
          <c:dPt>
            <c:idx val="16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1AF6-478A-92EC-DF5E8DCADC23}"/>
              </c:ext>
            </c:extLst>
          </c:dPt>
          <c:dPt>
            <c:idx val="17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1AF6-478A-92EC-DF5E8DCADC2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'Kegg graph'!$F$3:$F$20</c:f>
              <c:strCache>
                <c:ptCount val="18"/>
                <c:pt idx="0">
                  <c:v>Immune system</c:v>
                </c:pt>
                <c:pt idx="1">
                  <c:v>Translation</c:v>
                </c:pt>
                <c:pt idx="2">
                  <c:v>Signal transduction</c:v>
                </c:pt>
                <c:pt idx="3">
                  <c:v>Infectious disease: viral</c:v>
                </c:pt>
                <c:pt idx="4">
                  <c:v>Cancer: overview</c:v>
                </c:pt>
                <c:pt idx="5">
                  <c:v>Drug resistance: antimicrobial</c:v>
                </c:pt>
                <c:pt idx="6">
                  <c:v>Galactose metabolism</c:v>
                </c:pt>
                <c:pt idx="7">
                  <c:v>Metabolism of terpenoids and polyketides</c:v>
                </c:pt>
                <c:pt idx="8">
                  <c:v>Metabolism of other amino acids</c:v>
                </c:pt>
                <c:pt idx="9">
                  <c:v>Glycan biosynthesis and metabolism</c:v>
                </c:pt>
                <c:pt idx="10">
                  <c:v>Biosynthesis of other secondary metabolites</c:v>
                </c:pt>
                <c:pt idx="11">
                  <c:v>Energy metabolism</c:v>
                </c:pt>
                <c:pt idx="12">
                  <c:v>Xenobiotics biodegradation and metabolism</c:v>
                </c:pt>
                <c:pt idx="13">
                  <c:v>Lipid metabolism</c:v>
                </c:pt>
                <c:pt idx="14">
                  <c:v>Amino acid metabolism</c:v>
                </c:pt>
                <c:pt idx="15">
                  <c:v>Nucleotide metabolism</c:v>
                </c:pt>
                <c:pt idx="16">
                  <c:v>Carbohydrate metabolism</c:v>
                </c:pt>
                <c:pt idx="17">
                  <c:v>Metabolism of cofactors and vitamins</c:v>
                </c:pt>
              </c:strCache>
            </c:strRef>
          </c:cat>
          <c:val>
            <c:numRef>
              <c:f>'Kegg graph'!$I$3:$I$20</c:f>
              <c:numCache>
                <c:formatCode>General</c:formatCode>
                <c:ptCount val="18"/>
                <c:pt idx="0">
                  <c:v>495</c:v>
                </c:pt>
                <c:pt idx="1">
                  <c:v>21</c:v>
                </c:pt>
                <c:pt idx="2">
                  <c:v>142</c:v>
                </c:pt>
                <c:pt idx="3">
                  <c:v>3</c:v>
                </c:pt>
                <c:pt idx="4">
                  <c:v>240</c:v>
                </c:pt>
                <c:pt idx="5">
                  <c:v>1</c:v>
                </c:pt>
                <c:pt idx="6">
                  <c:v>9</c:v>
                </c:pt>
                <c:pt idx="7">
                  <c:v>235</c:v>
                </c:pt>
                <c:pt idx="8">
                  <c:v>328</c:v>
                </c:pt>
                <c:pt idx="9">
                  <c:v>376</c:v>
                </c:pt>
                <c:pt idx="10">
                  <c:v>574</c:v>
                </c:pt>
                <c:pt idx="11">
                  <c:v>691</c:v>
                </c:pt>
                <c:pt idx="12">
                  <c:v>965</c:v>
                </c:pt>
                <c:pt idx="13">
                  <c:v>1019</c:v>
                </c:pt>
                <c:pt idx="14">
                  <c:v>1189</c:v>
                </c:pt>
                <c:pt idx="15">
                  <c:v>1765</c:v>
                </c:pt>
                <c:pt idx="16">
                  <c:v>1987</c:v>
                </c:pt>
                <c:pt idx="17">
                  <c:v>2322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1AF6-478A-92EC-DF5E8DCADC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"/>
        <c:axId val="968349104"/>
        <c:axId val="968349936"/>
      </c:barChart>
      <c:catAx>
        <c:axId val="9683491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68349936"/>
        <c:crosses val="autoZero"/>
        <c:auto val="1"/>
        <c:lblAlgn val="ctr"/>
        <c:lblOffset val="100"/>
        <c:noMultiLvlLbl val="0"/>
      </c:catAx>
      <c:valAx>
        <c:axId val="9683499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68349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F53272-91BF-42BE-82DC-65E5369F130B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416FFA-067D-4DA0-9A09-7C45E806C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187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D3BFFD-BEBB-49AA-BCF2-08E3066E8B2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056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7255B-D698-49B9-A740-A282874DF51C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CF44-267F-4F90-BAF5-E6BBBE79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336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7255B-D698-49B9-A740-A282874DF51C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CF44-267F-4F90-BAF5-E6BBBE79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008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7255B-D698-49B9-A740-A282874DF51C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CF44-267F-4F90-BAF5-E6BBBE79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272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7255B-D698-49B9-A740-A282874DF51C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CF44-267F-4F90-BAF5-E6BBBE79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90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7255B-D698-49B9-A740-A282874DF51C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CF44-267F-4F90-BAF5-E6BBBE79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485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7255B-D698-49B9-A740-A282874DF51C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CF44-267F-4F90-BAF5-E6BBBE79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317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7255B-D698-49B9-A740-A282874DF51C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CF44-267F-4F90-BAF5-E6BBBE79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444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7255B-D698-49B9-A740-A282874DF51C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CF44-267F-4F90-BAF5-E6BBBE79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078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7255B-D698-49B9-A740-A282874DF51C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CF44-267F-4F90-BAF5-E6BBBE79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67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7255B-D698-49B9-A740-A282874DF51C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CF44-267F-4F90-BAF5-E6BBBE79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451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7255B-D698-49B9-A740-A282874DF51C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0CF44-267F-4F90-BAF5-E6BBBE79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465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7255B-D698-49B9-A740-A282874DF51C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0CF44-267F-4F90-BAF5-E6BBBE79F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766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/>
          </p:nvPr>
        </p:nvGraphicFramePr>
        <p:xfrm>
          <a:off x="6018203" y="1240938"/>
          <a:ext cx="4309987" cy="3241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/>
          </p:nvPr>
        </p:nvGraphicFramePr>
        <p:xfrm>
          <a:off x="1766969" y="1240938"/>
          <a:ext cx="4251235" cy="3241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5"/>
          <p:cNvSpPr/>
          <p:nvPr/>
        </p:nvSpPr>
        <p:spPr>
          <a:xfrm>
            <a:off x="1825722" y="6226189"/>
            <a:ext cx="850246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/>
              <a:t>Supplementary Fig 1  </a:t>
            </a:r>
            <a:r>
              <a:rPr lang="en-US" sz="1200" dirty="0"/>
              <a:t>Species distribution of top BLAST search hits for the assembled transcripts in </a:t>
            </a:r>
            <a:r>
              <a:rPr lang="en-US" sz="1200" dirty="0" err="1"/>
              <a:t>Nt</a:t>
            </a:r>
            <a:r>
              <a:rPr lang="en-US" sz="1200" dirty="0"/>
              <a:t> and </a:t>
            </a:r>
            <a:r>
              <a:rPr lang="en-US" sz="1200" dirty="0" err="1"/>
              <a:t>Nr</a:t>
            </a:r>
            <a:r>
              <a:rPr lang="en-US" sz="1200" dirty="0"/>
              <a:t> databases. </a:t>
            </a:r>
          </a:p>
        </p:txBody>
      </p:sp>
    </p:spTree>
    <p:extLst>
      <p:ext uri="{BB962C8B-B14F-4D97-AF65-F5344CB8AC3E}">
        <p14:creationId xmlns:p14="http://schemas.microsoft.com/office/powerpoint/2010/main" val="1015687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/>
          </p:nvPr>
        </p:nvGraphicFramePr>
        <p:xfrm>
          <a:off x="3335477" y="1619727"/>
          <a:ext cx="5521048" cy="36185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4"/>
          <p:cNvSpPr/>
          <p:nvPr/>
        </p:nvSpPr>
        <p:spPr>
          <a:xfrm>
            <a:off x="173736" y="6104298"/>
            <a:ext cx="118597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/>
              <a:t>Supplementary Fig 2 </a:t>
            </a:r>
            <a:r>
              <a:rPr lang="en-US" sz="1200" dirty="0" smtClean="0"/>
              <a:t>Enrichment </a:t>
            </a:r>
            <a:r>
              <a:rPr lang="en-US" sz="1200" dirty="0"/>
              <a:t>analysis of the KEGG pathways assigned to the Berberis koreana unigenes. (a) Distribution of the Berberis koreana unigenes in KEGG biological categories</a:t>
            </a:r>
          </a:p>
        </p:txBody>
      </p:sp>
    </p:spTree>
    <p:extLst>
      <p:ext uri="{BB962C8B-B14F-4D97-AF65-F5344CB8AC3E}">
        <p14:creationId xmlns:p14="http://schemas.microsoft.com/office/powerpoint/2010/main" val="2275334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816724" y="5558357"/>
            <a:ext cx="104761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sz="1200" b="1" dirty="0" smtClean="0"/>
              <a:t>Supplementary Fig </a:t>
            </a:r>
            <a:r>
              <a:rPr lang="en-US" sz="1200" b="1" dirty="0" smtClean="0"/>
              <a:t>3.</a:t>
            </a:r>
            <a:r>
              <a:rPr lang="en-GB" sz="1200" dirty="0" smtClean="0"/>
              <a:t> </a:t>
            </a:r>
            <a:r>
              <a:rPr lang="en-GB" sz="1200" dirty="0"/>
              <a:t>KEGG classification of unigenes into 18 </a:t>
            </a:r>
            <a:r>
              <a:rPr lang="en-GB" sz="1200" dirty="0"/>
              <a:t>sub groups</a:t>
            </a:r>
            <a:r>
              <a:rPr lang="en-US" sz="1200" dirty="0"/>
              <a:t> </a:t>
            </a:r>
            <a:r>
              <a:rPr lang="en-GB" sz="1200" dirty="0"/>
              <a:t>. (A) Metabolism, (B) human diseases, (C) environmental information processing, (D) genetic information processing, and (E) organismal systems</a:t>
            </a:r>
            <a:endParaRPr lang="en-US" sz="1200" dirty="0"/>
          </a:p>
          <a:p>
            <a:r>
              <a:rPr lang="en-US" sz="1200" dirty="0"/>
              <a:t> 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9100113" y="806450"/>
            <a:ext cx="0" cy="237490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9100113" y="3201713"/>
            <a:ext cx="8750" cy="558723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9108864" y="3779607"/>
            <a:ext cx="1975" cy="229113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9108863" y="4022591"/>
            <a:ext cx="0" cy="122767"/>
          </a:xfrm>
          <a:prstGeom prst="line">
            <a:avLst/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9107257" y="4158734"/>
            <a:ext cx="0" cy="122767"/>
          </a:xfrm>
          <a:prstGeom prst="line">
            <a:avLst/>
          </a:prstGeom>
          <a:ln w="57150">
            <a:solidFill>
              <a:srgbClr val="D33A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9257282" y="2355565"/>
            <a:ext cx="26642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/>
              <a:t>A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257282" y="3351647"/>
            <a:ext cx="26161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/>
              <a:t>B</a:t>
            </a:r>
          </a:p>
        </p:txBody>
      </p:sp>
      <p:sp>
        <p:nvSpPr>
          <p:cNvPr id="38" name="Rectangle 37"/>
          <p:cNvSpPr/>
          <p:nvPr/>
        </p:nvSpPr>
        <p:spPr>
          <a:xfrm>
            <a:off x="9257282" y="3760982"/>
            <a:ext cx="26000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/>
              <a:t>C</a:t>
            </a:r>
          </a:p>
        </p:txBody>
      </p:sp>
      <p:sp>
        <p:nvSpPr>
          <p:cNvPr id="39" name="Rectangle 38"/>
          <p:cNvSpPr/>
          <p:nvPr/>
        </p:nvSpPr>
        <p:spPr>
          <a:xfrm>
            <a:off x="9257282" y="3952022"/>
            <a:ext cx="27122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/>
              <a:t>D</a:t>
            </a:r>
          </a:p>
        </p:txBody>
      </p:sp>
      <p:sp>
        <p:nvSpPr>
          <p:cNvPr id="40" name="Rectangle 39"/>
          <p:cNvSpPr/>
          <p:nvPr/>
        </p:nvSpPr>
        <p:spPr>
          <a:xfrm>
            <a:off x="9257282" y="4094431"/>
            <a:ext cx="25680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E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00000000-0008-0000-0600-000004000000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924050" y="762001"/>
          <a:ext cx="6922294" cy="3855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51927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7784" y="5979089"/>
            <a:ext cx="1066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smtClean="0"/>
              <a:t>Supplementary Fig 4 </a:t>
            </a:r>
            <a:r>
              <a:rPr lang="en-US" sz="1200" dirty="0"/>
              <a:t>Phylogenetic tree generated using maximum likelihood for norcoclaurine synthase (NCS) based on the deduced amino acid sequences for the </a:t>
            </a:r>
            <a:r>
              <a:rPr lang="en-US" sz="1200" i="1" dirty="0"/>
              <a:t>B. koreana</a:t>
            </a:r>
            <a:r>
              <a:rPr lang="en-US" sz="1200" dirty="0"/>
              <a:t>. NCS </a:t>
            </a:r>
            <a:r>
              <a:rPr lang="en-US" sz="1200" dirty="0" err="1"/>
              <a:t>GenBank</a:t>
            </a:r>
            <a:r>
              <a:rPr lang="en-US" sz="1200" dirty="0"/>
              <a:t> accession numbers for the sequences used are as follows: </a:t>
            </a:r>
            <a:r>
              <a:rPr lang="en-US" sz="1200" i="1" dirty="0"/>
              <a:t>Papaver somniferum </a:t>
            </a:r>
            <a:r>
              <a:rPr lang="en-US" sz="1200" dirty="0"/>
              <a:t>ACI45396.1, </a:t>
            </a:r>
            <a:r>
              <a:rPr lang="en-US" sz="1200" i="1" dirty="0" err="1"/>
              <a:t>Argemone</a:t>
            </a:r>
            <a:r>
              <a:rPr lang="en-US" sz="1200" i="1" dirty="0"/>
              <a:t> </a:t>
            </a:r>
            <a:r>
              <a:rPr lang="en-US" sz="1200" i="1" dirty="0" err="1"/>
              <a:t>mexicana</a:t>
            </a:r>
            <a:r>
              <a:rPr lang="en-US" sz="1200" dirty="0"/>
              <a:t> ACJ76787.1, </a:t>
            </a:r>
            <a:r>
              <a:rPr lang="en-US" sz="1200" i="1" dirty="0" err="1"/>
              <a:t>Argemone</a:t>
            </a:r>
            <a:r>
              <a:rPr lang="en-US" sz="1200" i="1" dirty="0"/>
              <a:t> </a:t>
            </a:r>
            <a:r>
              <a:rPr lang="en-US" sz="1200" i="1" dirty="0" err="1"/>
              <a:t>mexicana</a:t>
            </a:r>
            <a:r>
              <a:rPr lang="en-US" sz="1200" dirty="0"/>
              <a:t> ACJ76785.1, </a:t>
            </a:r>
            <a:r>
              <a:rPr lang="en-US" sz="1200" i="1" dirty="0" err="1"/>
              <a:t>Thalictrum</a:t>
            </a:r>
            <a:r>
              <a:rPr lang="en-US" sz="1200" i="1" dirty="0"/>
              <a:t> </a:t>
            </a:r>
            <a:r>
              <a:rPr lang="en-US" sz="1200" i="1" dirty="0" err="1"/>
              <a:t>thalictroides</a:t>
            </a:r>
            <a:r>
              <a:rPr lang="en-US" sz="1200" i="1" dirty="0"/>
              <a:t> </a:t>
            </a:r>
            <a:r>
              <a:rPr lang="en-US" sz="1200" dirty="0"/>
              <a:t>KAF5200243.1, </a:t>
            </a:r>
            <a:r>
              <a:rPr lang="en-US" sz="1200" i="1" dirty="0" err="1"/>
              <a:t>Sinopodophyllum</a:t>
            </a:r>
            <a:r>
              <a:rPr lang="en-US" sz="1200" i="1" dirty="0"/>
              <a:t> </a:t>
            </a:r>
            <a:r>
              <a:rPr lang="en-US" sz="1200" i="1" dirty="0" err="1"/>
              <a:t>hexandrum</a:t>
            </a:r>
            <a:r>
              <a:rPr lang="en-US" sz="1200" i="1" dirty="0"/>
              <a:t> </a:t>
            </a:r>
            <a:r>
              <a:rPr lang="en-US" sz="1200" dirty="0"/>
              <a:t>AIT42265.1, </a:t>
            </a:r>
            <a:r>
              <a:rPr lang="en-US" sz="1200" i="1" dirty="0" err="1"/>
              <a:t>Nelumbo</a:t>
            </a:r>
            <a:r>
              <a:rPr lang="en-US" sz="1200" i="1" dirty="0"/>
              <a:t> nucifera </a:t>
            </a:r>
            <a:r>
              <a:rPr lang="en-US" sz="1200" dirty="0"/>
              <a:t>ANI26413.1</a:t>
            </a: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3380" y="30476"/>
            <a:ext cx="4193071" cy="3151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48" b="1" dirty="0"/>
              <a:t>Phylogenetic tree using maximum likelihood for NCS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21834" b="23398"/>
          <a:stretch/>
        </p:blipFill>
        <p:spPr>
          <a:xfrm>
            <a:off x="2748952" y="498604"/>
            <a:ext cx="5909094" cy="472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109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995505" y="127168"/>
            <a:ext cx="5899940" cy="5532106"/>
            <a:chOff x="1863834" y="195834"/>
            <a:chExt cx="5550645" cy="5236483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3"/>
            <a:srcRect r="22535" b="23814"/>
            <a:stretch/>
          </p:blipFill>
          <p:spPr>
            <a:xfrm>
              <a:off x="1863834" y="195834"/>
              <a:ext cx="4688115" cy="5236483"/>
            </a:xfrm>
            <a:prstGeom prst="rect">
              <a:avLst/>
            </a:prstGeom>
          </p:spPr>
        </p:pic>
        <p:grpSp>
          <p:nvGrpSpPr>
            <p:cNvPr id="4" name="Group 3"/>
            <p:cNvGrpSpPr/>
            <p:nvPr/>
          </p:nvGrpSpPr>
          <p:grpSpPr>
            <a:xfrm>
              <a:off x="3203286" y="195834"/>
              <a:ext cx="4211193" cy="4848606"/>
              <a:chOff x="2656718" y="-1163007"/>
              <a:chExt cx="7759454" cy="9222998"/>
            </a:xfrm>
          </p:grpSpPr>
          <p:sp>
            <p:nvSpPr>
              <p:cNvPr id="5" name="Rounded Rectangle 4"/>
              <p:cNvSpPr/>
              <p:nvPr/>
            </p:nvSpPr>
            <p:spPr>
              <a:xfrm>
                <a:off x="2703590" y="906093"/>
                <a:ext cx="7393999" cy="1515545"/>
              </a:xfrm>
              <a:prstGeom prst="roundRect">
                <a:avLst/>
              </a:prstGeom>
              <a:solidFill>
                <a:srgbClr val="5B9BD5">
                  <a:alpha val="3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34"/>
              </a:p>
            </p:txBody>
          </p:sp>
          <p:sp>
            <p:nvSpPr>
              <p:cNvPr id="6" name="Rounded Rectangle 5"/>
              <p:cNvSpPr/>
              <p:nvPr/>
            </p:nvSpPr>
            <p:spPr>
              <a:xfrm>
                <a:off x="2703592" y="-1163007"/>
                <a:ext cx="7393999" cy="2067495"/>
              </a:xfrm>
              <a:prstGeom prst="roundRect">
                <a:avLst/>
              </a:prstGeom>
              <a:solidFill>
                <a:srgbClr val="FFC000">
                  <a:alpha val="3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34"/>
              </a:p>
            </p:txBody>
          </p:sp>
          <p:sp>
            <p:nvSpPr>
              <p:cNvPr id="7" name="Rounded Rectangle 6"/>
              <p:cNvSpPr/>
              <p:nvPr/>
            </p:nvSpPr>
            <p:spPr>
              <a:xfrm>
                <a:off x="2656718" y="2421639"/>
                <a:ext cx="7393997" cy="2527663"/>
              </a:xfrm>
              <a:prstGeom prst="roundRect">
                <a:avLst/>
              </a:prstGeom>
              <a:solidFill>
                <a:srgbClr val="92D050">
                  <a:alpha val="3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34"/>
              </a:p>
            </p:txBody>
          </p:sp>
          <p:sp>
            <p:nvSpPr>
              <p:cNvPr id="8" name="Rounded Rectangle 7"/>
              <p:cNvSpPr/>
              <p:nvPr/>
            </p:nvSpPr>
            <p:spPr>
              <a:xfrm>
                <a:off x="2656718" y="4949302"/>
                <a:ext cx="7393997" cy="3110689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  <a:alpha val="3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34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8667904" y="-674294"/>
                <a:ext cx="1563776" cy="487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60" b="1" dirty="0"/>
                  <a:t>6 OMT</a:t>
                </a: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8667904" y="1556775"/>
                <a:ext cx="1563780" cy="487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60" b="1" dirty="0"/>
                  <a:t>4 OMT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8667904" y="4119469"/>
                <a:ext cx="1748268" cy="487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60" b="1" dirty="0"/>
                  <a:t>SOMT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8667904" y="7197360"/>
                <a:ext cx="1634896" cy="487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60" b="1" dirty="0"/>
                  <a:t>CNMT</a:t>
                </a:r>
              </a:p>
            </p:txBody>
          </p:sp>
        </p:grpSp>
      </p:grpSp>
      <p:sp>
        <p:nvSpPr>
          <p:cNvPr id="17" name="Rectangle 16"/>
          <p:cNvSpPr/>
          <p:nvPr/>
        </p:nvSpPr>
        <p:spPr>
          <a:xfrm>
            <a:off x="0" y="5694996"/>
            <a:ext cx="121920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b="1" dirty="0" smtClean="0"/>
              <a:t>Supplementary Fig 5 </a:t>
            </a:r>
            <a:r>
              <a:rPr lang="en-GB" sz="1050" dirty="0"/>
              <a:t>Phylogenetic tree generated using maximum likelihood for O-methyl transferases based on the deduced amino acid sequences for the B. koreana. OMT </a:t>
            </a:r>
            <a:r>
              <a:rPr lang="en-GB" sz="1050" dirty="0" err="1"/>
              <a:t>GenBank</a:t>
            </a:r>
            <a:r>
              <a:rPr lang="en-GB" sz="1050" dirty="0"/>
              <a:t> accession numbers for the sequences used are as follows: </a:t>
            </a:r>
            <a:r>
              <a:rPr lang="en-GB" sz="1050" i="1" dirty="0" err="1"/>
              <a:t>Thalictrum</a:t>
            </a:r>
            <a:r>
              <a:rPr lang="en-GB" sz="1050" i="1" dirty="0"/>
              <a:t> </a:t>
            </a:r>
            <a:r>
              <a:rPr lang="en-GB" sz="1050" i="1" dirty="0" err="1"/>
              <a:t>thalictroides</a:t>
            </a:r>
            <a:r>
              <a:rPr lang="en-GB" sz="1050" i="1" dirty="0"/>
              <a:t> </a:t>
            </a:r>
            <a:r>
              <a:rPr lang="en-GB" sz="1050" dirty="0"/>
              <a:t>KAF5202636.1 </a:t>
            </a:r>
            <a:r>
              <a:rPr lang="en-GB" sz="1050" i="1" dirty="0" err="1"/>
              <a:t>Thalictrum</a:t>
            </a:r>
            <a:r>
              <a:rPr lang="en-GB" sz="1050" i="1" dirty="0"/>
              <a:t> </a:t>
            </a:r>
            <a:r>
              <a:rPr lang="en-GB" sz="1050" i="1" dirty="0" err="1"/>
              <a:t>flavum</a:t>
            </a:r>
            <a:r>
              <a:rPr lang="en-GB" sz="1050" i="1" dirty="0"/>
              <a:t> </a:t>
            </a:r>
            <a:r>
              <a:rPr lang="en-GB" sz="1050" dirty="0"/>
              <a:t>ACO90250.1, </a:t>
            </a:r>
            <a:r>
              <a:rPr lang="en-GB" sz="1050" i="1" dirty="0" err="1"/>
              <a:t>Coptis</a:t>
            </a:r>
            <a:r>
              <a:rPr lang="en-GB" sz="1050" i="1" dirty="0"/>
              <a:t> </a:t>
            </a:r>
            <a:r>
              <a:rPr lang="en-GB" sz="1050" i="1" dirty="0" err="1"/>
              <a:t>chinensis</a:t>
            </a:r>
            <a:r>
              <a:rPr lang="en-GB" sz="1050" i="1" dirty="0"/>
              <a:t> </a:t>
            </a:r>
            <a:r>
              <a:rPr lang="en-GB" sz="1050" dirty="0"/>
              <a:t>AXC09386.1, Papaver somniferum XP_026389064.1, </a:t>
            </a:r>
            <a:r>
              <a:rPr lang="en-GB" sz="1050" i="1" dirty="0"/>
              <a:t>Papaver </a:t>
            </a:r>
            <a:r>
              <a:rPr lang="en-GB" sz="1050" i="1" dirty="0" err="1"/>
              <a:t>bracteatum</a:t>
            </a:r>
            <a:r>
              <a:rPr lang="en-GB" sz="1050" i="1" dirty="0"/>
              <a:t> </a:t>
            </a:r>
            <a:r>
              <a:rPr lang="en-GB" sz="1050" dirty="0"/>
              <a:t>ACO90232.1</a:t>
            </a:r>
            <a:r>
              <a:rPr lang="en-GB" sz="1050" i="1" dirty="0"/>
              <a:t>, Papaver pseudo-</a:t>
            </a:r>
            <a:r>
              <a:rPr lang="en-GB" sz="1050" i="1" dirty="0" err="1"/>
              <a:t>orientale</a:t>
            </a:r>
            <a:r>
              <a:rPr lang="en-GB" sz="1050" i="1" dirty="0"/>
              <a:t> </a:t>
            </a:r>
            <a:r>
              <a:rPr lang="en-GB" sz="1050" dirty="0"/>
              <a:t>AKN62836.1, </a:t>
            </a:r>
            <a:r>
              <a:rPr lang="en-GB" sz="1050" i="1" dirty="0" err="1"/>
              <a:t>Coptis</a:t>
            </a:r>
            <a:r>
              <a:rPr lang="en-GB" sz="1050" i="1" dirty="0"/>
              <a:t> </a:t>
            </a:r>
            <a:r>
              <a:rPr lang="en-GB" sz="1050" i="1" dirty="0" err="1"/>
              <a:t>chinensis</a:t>
            </a:r>
            <a:r>
              <a:rPr lang="en-GB" sz="1050" i="1" dirty="0"/>
              <a:t> </a:t>
            </a:r>
            <a:r>
              <a:rPr lang="en-GB" sz="1050" dirty="0"/>
              <a:t>ABY75613.1</a:t>
            </a:r>
            <a:r>
              <a:rPr lang="en-GB" sz="1050" i="1" dirty="0"/>
              <a:t>, </a:t>
            </a:r>
            <a:r>
              <a:rPr lang="en-GB" sz="1050" i="1" dirty="0" err="1"/>
              <a:t>Thalictrum</a:t>
            </a:r>
            <a:r>
              <a:rPr lang="en-GB" sz="1050" i="1" dirty="0"/>
              <a:t> </a:t>
            </a:r>
            <a:r>
              <a:rPr lang="en-GB" sz="1050" i="1" dirty="0" err="1"/>
              <a:t>flavum</a:t>
            </a:r>
            <a:r>
              <a:rPr lang="en-GB" sz="1050" i="1" dirty="0"/>
              <a:t> </a:t>
            </a:r>
            <a:r>
              <a:rPr lang="en-GB" sz="1050" dirty="0"/>
              <a:t>subsp. </a:t>
            </a:r>
            <a:r>
              <a:rPr lang="en-GB" sz="1050" dirty="0" err="1"/>
              <a:t>Glaucum</a:t>
            </a:r>
            <a:r>
              <a:rPr lang="en-GB" sz="1050" dirty="0"/>
              <a:t> AAU20768, </a:t>
            </a:r>
            <a:r>
              <a:rPr lang="en-GB" sz="1050" i="1" dirty="0"/>
              <a:t>Papaver somniferum </a:t>
            </a:r>
            <a:r>
              <a:rPr lang="en-GB" sz="1050" dirty="0"/>
              <a:t>XP_026440860.1, </a:t>
            </a:r>
            <a:r>
              <a:rPr lang="en-GB" sz="1050" i="1" dirty="0" err="1"/>
              <a:t>Nelumbo</a:t>
            </a:r>
            <a:r>
              <a:rPr lang="en-GB" sz="1050" i="1" dirty="0"/>
              <a:t> nucifera </a:t>
            </a:r>
            <a:r>
              <a:rPr lang="en-GB" sz="1050" dirty="0"/>
              <a:t>XP_010242195.1, </a:t>
            </a:r>
            <a:r>
              <a:rPr lang="en-GB" sz="1050" i="1" dirty="0" err="1"/>
              <a:t>Eschscholzia</a:t>
            </a:r>
            <a:r>
              <a:rPr lang="en-GB" sz="1050" i="1" dirty="0"/>
              <a:t> californica </a:t>
            </a:r>
            <a:r>
              <a:rPr lang="en-GB" sz="1050" dirty="0"/>
              <a:t>BAM37633.1, </a:t>
            </a:r>
            <a:r>
              <a:rPr lang="en-GB" sz="1050" i="1" dirty="0" err="1"/>
              <a:t>Coptis</a:t>
            </a:r>
            <a:r>
              <a:rPr lang="en-GB" sz="1050" i="1" dirty="0"/>
              <a:t> japonica </a:t>
            </a:r>
            <a:r>
              <a:rPr lang="en-GB" sz="1050" dirty="0"/>
              <a:t>Q39522.1, </a:t>
            </a:r>
            <a:r>
              <a:rPr lang="en-GB" sz="1050" i="1" dirty="0" err="1"/>
              <a:t>Coptis</a:t>
            </a:r>
            <a:r>
              <a:rPr lang="en-GB" sz="1050" i="1" dirty="0"/>
              <a:t> </a:t>
            </a:r>
            <a:r>
              <a:rPr lang="en-GB" sz="1050" i="1" dirty="0" err="1"/>
              <a:t>teeta</a:t>
            </a:r>
            <a:r>
              <a:rPr lang="en-GB" sz="1050" i="1" dirty="0"/>
              <a:t> </a:t>
            </a:r>
            <a:r>
              <a:rPr lang="en-GB" sz="1050" dirty="0"/>
              <a:t>AXC09384.1, </a:t>
            </a:r>
            <a:r>
              <a:rPr lang="en-GB" sz="1050" i="1" dirty="0" err="1"/>
              <a:t>Thalictrum</a:t>
            </a:r>
            <a:r>
              <a:rPr lang="en-GB" sz="1050" i="1" dirty="0"/>
              <a:t> </a:t>
            </a:r>
            <a:r>
              <a:rPr lang="en-GB" sz="1050" i="1" dirty="0" err="1"/>
              <a:t>flavum</a:t>
            </a:r>
            <a:r>
              <a:rPr lang="en-GB" sz="1050" i="1" dirty="0"/>
              <a:t> </a:t>
            </a:r>
            <a:r>
              <a:rPr lang="en-GB" sz="1050" dirty="0"/>
              <a:t>subsp. </a:t>
            </a:r>
            <a:r>
              <a:rPr lang="en-GB" sz="1050" dirty="0" err="1"/>
              <a:t>glaucum</a:t>
            </a:r>
            <a:r>
              <a:rPr lang="en-GB" sz="1050" dirty="0"/>
              <a:t> AAU20770.1, </a:t>
            </a:r>
            <a:r>
              <a:rPr lang="en-GB" sz="1050" i="1" dirty="0" err="1"/>
              <a:t>Coptis</a:t>
            </a:r>
            <a:r>
              <a:rPr lang="en-GB" sz="1050" i="1" dirty="0"/>
              <a:t> </a:t>
            </a:r>
            <a:r>
              <a:rPr lang="en-GB" sz="1050" i="1" dirty="0" err="1"/>
              <a:t>chinensis</a:t>
            </a:r>
            <a:r>
              <a:rPr lang="en-GB" sz="1050" i="1" dirty="0"/>
              <a:t> </a:t>
            </a:r>
            <a:r>
              <a:rPr lang="en-GB" sz="1050" dirty="0"/>
              <a:t>ACL31653.1, </a:t>
            </a:r>
            <a:r>
              <a:rPr lang="en-GB" sz="1050" i="1" dirty="0"/>
              <a:t>Papaver somniferum </a:t>
            </a:r>
            <a:r>
              <a:rPr lang="en-GB" sz="1050" dirty="0"/>
              <a:t>AKO60157.1, </a:t>
            </a:r>
            <a:r>
              <a:rPr lang="en-GB" sz="1050" i="1" dirty="0"/>
              <a:t>Papaver somniferum </a:t>
            </a:r>
            <a:r>
              <a:rPr lang="en-GB" sz="1050" dirty="0"/>
              <a:t>QBG82624.1, </a:t>
            </a:r>
            <a:r>
              <a:rPr lang="en-GB" sz="1050" i="1" dirty="0" err="1"/>
              <a:t>Thalictrum</a:t>
            </a:r>
            <a:r>
              <a:rPr lang="en-GB" sz="1050" i="1" dirty="0"/>
              <a:t> </a:t>
            </a:r>
            <a:r>
              <a:rPr lang="en-GB" sz="1050" i="1" dirty="0" err="1"/>
              <a:t>flavum</a:t>
            </a:r>
            <a:r>
              <a:rPr lang="en-GB" sz="1050" i="1" dirty="0"/>
              <a:t> </a:t>
            </a:r>
            <a:r>
              <a:rPr lang="en-GB" sz="1050" dirty="0"/>
              <a:t>ACO90249.1, </a:t>
            </a:r>
            <a:r>
              <a:rPr lang="en-GB" sz="1050" i="1" dirty="0" err="1"/>
              <a:t>Argemone</a:t>
            </a:r>
            <a:r>
              <a:rPr lang="en-GB" sz="1050" i="1" dirty="0"/>
              <a:t> </a:t>
            </a:r>
            <a:r>
              <a:rPr lang="en-GB" sz="1050" i="1" dirty="0" err="1"/>
              <a:t>mexicana</a:t>
            </a:r>
            <a:r>
              <a:rPr lang="en-GB" sz="1050" i="1" dirty="0"/>
              <a:t> </a:t>
            </a:r>
            <a:r>
              <a:rPr lang="en-GB" sz="1050" dirty="0"/>
              <a:t>ALY11061.1, </a:t>
            </a:r>
            <a:r>
              <a:rPr lang="en-GB" sz="1050" i="1" dirty="0" err="1"/>
              <a:t>Sinopodophyllum</a:t>
            </a:r>
            <a:r>
              <a:rPr lang="en-GB" sz="1050" i="1" dirty="0"/>
              <a:t> </a:t>
            </a:r>
            <a:r>
              <a:rPr lang="en-GB" sz="1050" i="1" dirty="0" err="1"/>
              <a:t>hexandrum</a:t>
            </a:r>
            <a:r>
              <a:rPr lang="en-GB" sz="1050" i="1" dirty="0"/>
              <a:t> </a:t>
            </a:r>
            <a:r>
              <a:rPr lang="en-GB" sz="1050" dirty="0"/>
              <a:t>AJD20224.1, </a:t>
            </a:r>
            <a:r>
              <a:rPr lang="en-GB" sz="1050" i="1" dirty="0" err="1"/>
              <a:t>Coptis</a:t>
            </a:r>
            <a:r>
              <a:rPr lang="en-GB" sz="1050" i="1" dirty="0"/>
              <a:t> japonica </a:t>
            </a:r>
            <a:r>
              <a:rPr lang="en-GB" sz="1050" dirty="0"/>
              <a:t>BAB71802.1, </a:t>
            </a:r>
            <a:r>
              <a:rPr lang="en-GB" sz="1050" i="1" dirty="0" err="1"/>
              <a:t>Thalictrum</a:t>
            </a:r>
            <a:r>
              <a:rPr lang="en-GB" sz="1050" i="1" dirty="0"/>
              <a:t> </a:t>
            </a:r>
            <a:r>
              <a:rPr lang="en-GB" sz="1050" i="1" dirty="0" err="1"/>
              <a:t>thalictroides</a:t>
            </a:r>
            <a:r>
              <a:rPr lang="en-GB" sz="1050" i="1" dirty="0"/>
              <a:t> </a:t>
            </a:r>
            <a:r>
              <a:rPr lang="en-GB" sz="1050" dirty="0"/>
              <a:t>KAF5176163.1, </a:t>
            </a:r>
            <a:r>
              <a:rPr lang="en-GB" sz="1050" i="1" dirty="0"/>
              <a:t>Papaver somniferum </a:t>
            </a:r>
            <a:r>
              <a:rPr lang="en-GB" sz="1050" dirty="0"/>
              <a:t>XP_026398838.1, </a:t>
            </a:r>
            <a:r>
              <a:rPr lang="en-GB" sz="1050" i="1" dirty="0" err="1"/>
              <a:t>Stephania</a:t>
            </a:r>
            <a:r>
              <a:rPr lang="en-GB" sz="1050" i="1" dirty="0"/>
              <a:t> intermedia </a:t>
            </a:r>
            <a:r>
              <a:rPr lang="en-GB" sz="1050" dirty="0"/>
              <a:t>QFU85195.1, </a:t>
            </a:r>
            <a:r>
              <a:rPr lang="en-GB" sz="1050" i="1" dirty="0" err="1"/>
              <a:t>Nelumbo</a:t>
            </a:r>
            <a:r>
              <a:rPr lang="en-GB" sz="1050" i="1" dirty="0"/>
              <a:t> nucifera </a:t>
            </a:r>
            <a:r>
              <a:rPr lang="en-GB" sz="1050" dirty="0"/>
              <a:t>AXJ91467.1, and </a:t>
            </a:r>
            <a:r>
              <a:rPr lang="en-GB" sz="1050" i="1" dirty="0"/>
              <a:t>Camellia </a:t>
            </a:r>
            <a:r>
              <a:rPr lang="en-GB" sz="1050" i="1" dirty="0" err="1"/>
              <a:t>sinensis</a:t>
            </a:r>
            <a:r>
              <a:rPr lang="en-GB" sz="1050" i="1" dirty="0"/>
              <a:t> </a:t>
            </a:r>
            <a:r>
              <a:rPr lang="en-GB" sz="1050" dirty="0" smtClean="0"/>
              <a:t>XP_028125612.1</a:t>
            </a:r>
            <a:endParaRPr lang="en-US" sz="105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162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3043</TotalTime>
  <Words>334</Words>
  <Application>Microsoft Office PowerPoint</Application>
  <PresentationFormat>Widescreen</PresentationFormat>
  <Paragraphs>28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neha roy</dc:creator>
  <cp:lastModifiedBy>neha roy</cp:lastModifiedBy>
  <cp:revision>8</cp:revision>
  <dcterms:created xsi:type="dcterms:W3CDTF">2021-04-06T08:45:25Z</dcterms:created>
  <dcterms:modified xsi:type="dcterms:W3CDTF">2021-04-23T08:19:49Z</dcterms:modified>
</cp:coreProperties>
</file>