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003399"/>
    <a:srgbClr val="CCECFF"/>
    <a:srgbClr val="65A2D9"/>
    <a:srgbClr val="FF6D6D"/>
    <a:srgbClr val="97C0E5"/>
    <a:srgbClr val="5B9BD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74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Exp%20Data\11%20cultivars\2017\ethylene%20treatment\Ethephon-Sucrose-ABA\Raw%20data-figures-Lee%20et%20al.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Exp%20Data\11%20cultivars\2017\ethylene%20treatment\Ethephon-Sucrose-ABA\Raw%20data-figures-Lee%20et%20al.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590292648108496"/>
          <c:y val="0.20821121235130347"/>
          <c:w val="0.63549742461948022"/>
          <c:h val="0.676377499367248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sugars!$I$32</c:f>
              <c:strCache>
                <c:ptCount val="1"/>
                <c:pt idx="0">
                  <c:v>Fructose (mg g-1 FW)</c:v>
                </c:pt>
              </c:strCache>
            </c:strRef>
          </c:tx>
          <c:spPr>
            <a:solidFill>
              <a:schemeClr val="accent6"/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FBFBF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6B8-40F0-95F1-24E23F578F13}"/>
              </c:ext>
            </c:extLst>
          </c:dPt>
          <c:dPt>
            <c:idx val="1"/>
            <c:invertIfNegative val="0"/>
            <c:bubble3D val="0"/>
            <c:spPr>
              <a:solidFill>
                <a:srgbClr val="000000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6B8-40F0-95F1-24E23F578F13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B8-40F0-95F1-24E23F578F13}"/>
                </c:ext>
              </c:extLst>
            </c:dLbl>
            <c:dLbl>
              <c:idx val="1"/>
              <c:layout>
                <c:manualLayout>
                  <c:x val="-8.983183581375065E-17"/>
                  <c:y val="4.0179701341432478E-2"/>
                </c:manualLayout>
              </c:layout>
              <c:tx>
                <c:rich>
                  <a:bodyPr/>
                  <a:lstStyle/>
                  <a:p>
                    <a:r>
                      <a:rPr lang="en-US" altLang="ko-KR" sz="800" dirty="0"/>
                      <a:t>**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B8-40F0-95F1-24E23F578F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ko-K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sugars!$I$36:$I$37</c:f>
                <c:numCache>
                  <c:formatCode>General</c:formatCode>
                  <c:ptCount val="2"/>
                  <c:pt idx="0">
                    <c:v>1.0375339411309774</c:v>
                  </c:pt>
                  <c:pt idx="1">
                    <c:v>0.35820956203346238</c:v>
                  </c:pt>
                </c:numCache>
              </c:numRef>
            </c:plus>
            <c:minus>
              <c:numRef>
                <c:f>sugars!$I$36:$I$37</c:f>
                <c:numCache>
                  <c:formatCode>General</c:formatCode>
                  <c:ptCount val="2"/>
                  <c:pt idx="0">
                    <c:v>1.0375339411309774</c:v>
                  </c:pt>
                  <c:pt idx="1">
                    <c:v>0.35820956203346238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sugars!$H$33:$H$34</c:f>
              <c:strCache>
                <c:ptCount val="2"/>
                <c:pt idx="0">
                  <c:v>Control</c:v>
                </c:pt>
                <c:pt idx="1">
                  <c:v>Ethephon</c:v>
                </c:pt>
              </c:strCache>
            </c:strRef>
          </c:cat>
          <c:val>
            <c:numRef>
              <c:f>sugars!$I$33:$I$34</c:f>
              <c:numCache>
                <c:formatCode>0.00</c:formatCode>
                <c:ptCount val="2"/>
                <c:pt idx="0">
                  <c:v>24.68157695434822</c:v>
                </c:pt>
                <c:pt idx="1">
                  <c:v>15.691371053372881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6B8-40F0-95F1-24E23F578F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20"/>
        <c:overlap val="6"/>
        <c:axId val="91976448"/>
        <c:axId val="91977984"/>
      </c:barChart>
      <c:catAx>
        <c:axId val="9197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1977984"/>
        <c:crosses val="autoZero"/>
        <c:auto val="1"/>
        <c:lblAlgn val="ctr"/>
        <c:lblOffset val="100"/>
        <c:noMultiLvlLbl val="0"/>
      </c:catAx>
      <c:valAx>
        <c:axId val="91977984"/>
        <c:scaling>
          <c:orientation val="minMax"/>
          <c:max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Fructose (mg g</a:t>
                </a:r>
                <a:r>
                  <a:rPr lang="en-US" baseline="30000" dirty="0"/>
                  <a:t>-1</a:t>
                </a:r>
                <a:r>
                  <a:rPr lang="en-US" dirty="0"/>
                  <a:t> FW)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6.6222968150162998E-3"/>
              <c:y val="0.232635408757276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1976448"/>
        <c:crosses val="autoZero"/>
        <c:crossBetween val="between"/>
        <c:majorUnit val="5"/>
      </c:valAx>
      <c:spPr>
        <a:noFill/>
        <a:ln w="635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956041666666662"/>
          <c:y val="0.13588774993672487"/>
          <c:w val="0.56004444444444446"/>
          <c:h val="0.676377499367248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sugars!$I$46</c:f>
              <c:strCache>
                <c:ptCount val="1"/>
                <c:pt idx="0">
                  <c:v>glucose</c:v>
                </c:pt>
              </c:strCache>
            </c:strRef>
          </c:tx>
          <c:spPr>
            <a:solidFill>
              <a:schemeClr val="accent6"/>
            </a:solidFill>
            <a:ln w="6350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BFBFBF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D66-424F-B60E-006B02F3DDC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63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D66-424F-B60E-006B02F3DDC4}"/>
              </c:ext>
            </c:extLst>
          </c:dPt>
          <c:errBars>
            <c:errBarType val="both"/>
            <c:errValType val="cust"/>
            <c:noEndCap val="0"/>
            <c:plus>
              <c:numRef>
                <c:f>sugars!$I$50:$I$51</c:f>
                <c:numCache>
                  <c:formatCode>General</c:formatCode>
                  <c:ptCount val="2"/>
                  <c:pt idx="0">
                    <c:v>0.93483763497873251</c:v>
                  </c:pt>
                  <c:pt idx="1">
                    <c:v>0.56991880349377566</c:v>
                  </c:pt>
                </c:numCache>
              </c:numRef>
            </c:plus>
            <c:minus>
              <c:numRef>
                <c:f>sugars!$I$50:$I$51</c:f>
                <c:numCache>
                  <c:formatCode>General</c:formatCode>
                  <c:ptCount val="2"/>
                  <c:pt idx="0">
                    <c:v>0.93483763497873251</c:v>
                  </c:pt>
                  <c:pt idx="1">
                    <c:v>0.56991880349377566</c:v>
                  </c:pt>
                </c:numCache>
              </c:numRef>
            </c:minus>
            <c:spPr>
              <a:noFill/>
              <a:ln w="63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sugars!$H$47:$H$48</c:f>
              <c:strCache>
                <c:ptCount val="2"/>
                <c:pt idx="0">
                  <c:v>Control</c:v>
                </c:pt>
                <c:pt idx="1">
                  <c:v>Ethephon</c:v>
                </c:pt>
              </c:strCache>
            </c:strRef>
          </c:cat>
          <c:val>
            <c:numRef>
              <c:f>sugars!$I$47:$I$48</c:f>
              <c:numCache>
                <c:formatCode>0.00</c:formatCode>
                <c:ptCount val="2"/>
                <c:pt idx="0">
                  <c:v>16.855482872186393</c:v>
                </c:pt>
                <c:pt idx="1">
                  <c:v>17.416373384512688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66-424F-B60E-006B02F3D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overlap val="6"/>
        <c:axId val="91976448"/>
        <c:axId val="91977984"/>
      </c:barChart>
      <c:catAx>
        <c:axId val="91976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1977984"/>
        <c:crosses val="autoZero"/>
        <c:auto val="1"/>
        <c:lblAlgn val="ctr"/>
        <c:lblOffset val="100"/>
        <c:noMultiLvlLbl val="0"/>
      </c:catAx>
      <c:valAx>
        <c:axId val="91977984"/>
        <c:scaling>
          <c:orientation val="minMax"/>
          <c:max val="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dirty="0"/>
                  <a:t>Glucose (mg g</a:t>
                </a:r>
                <a:r>
                  <a:rPr lang="en-US" baseline="30000" dirty="0"/>
                  <a:t>-1</a:t>
                </a:r>
                <a:r>
                  <a:rPr lang="en-US" dirty="0"/>
                  <a:t> FW)</a:t>
                </a:r>
                <a:endParaRPr lang="ko-KR" dirty="0"/>
              </a:p>
            </c:rich>
          </c:tx>
          <c:layout>
            <c:manualLayout>
              <c:xMode val="edge"/>
              <c:yMode val="edge"/>
              <c:x val="5.2662500000000001E-2"/>
              <c:y val="0.171107947355099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ko-KR"/>
            </a:p>
          </c:txPr>
        </c:title>
        <c:numFmt formatCode="#,##0_);[Red]\(#,##0\)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1976448"/>
        <c:crosses val="autoZero"/>
        <c:crossBetween val="between"/>
        <c:majorUnit val="5"/>
      </c:valAx>
      <c:spPr>
        <a:noFill/>
        <a:ln w="635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0.47413</cdr:x>
      <cdr:y>0.17372</cdr:y>
    </cdr:from>
    <cdr:to>
      <cdr:x>0.71311</cdr:x>
      <cdr:y>0.3003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C4EB3B6B-A0C1-4D66-A0B8-0C660EA43229}"/>
            </a:ext>
          </a:extLst>
        </cdr:cNvPr>
        <cdr:cNvSpPr txBox="1"/>
      </cdr:nvSpPr>
      <cdr:spPr>
        <a:xfrm xmlns:a="http://schemas.openxmlformats.org/drawingml/2006/main">
          <a:off x="614437" y="274547"/>
          <a:ext cx="309700" cy="20005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700" b="1" dirty="0">
              <a:latin typeface="Arial" panose="020B0604020202020204" pitchFamily="34" charset="0"/>
              <a:cs typeface="Arial" panose="020B0604020202020204" pitchFamily="34" charset="0"/>
            </a:rPr>
            <a:t>(A)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0.46663</cdr:x>
      <cdr:y>0.08166</cdr:y>
    </cdr:from>
    <cdr:to>
      <cdr:x>0.6817</cdr:x>
      <cdr:y>0.20824</cdr:y>
    </cdr:to>
    <cdr:sp macro="" textlink="">
      <cdr:nvSpPr>
        <cdr:cNvPr id="2" name="TextBox 24">
          <a:extLst xmlns:a="http://schemas.openxmlformats.org/drawingml/2006/main">
            <a:ext uri="{FF2B5EF4-FFF2-40B4-BE49-F238E27FC236}">
              <a16:creationId xmlns:a16="http://schemas.microsoft.com/office/drawing/2014/main" id="{596F37E8-8C2B-4011-813E-0E4B87F4C2D5}"/>
            </a:ext>
          </a:extLst>
        </cdr:cNvPr>
        <cdr:cNvSpPr txBox="1"/>
      </cdr:nvSpPr>
      <cdr:spPr>
        <a:xfrm xmlns:a="http://schemas.openxmlformats.org/drawingml/2006/main">
          <a:off x="671947" y="129055"/>
          <a:ext cx="309700" cy="20005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700" b="1" dirty="0">
              <a:latin typeface="Arial" panose="020B0604020202020204" pitchFamily="34" charset="0"/>
              <a:cs typeface="Arial" panose="020B0604020202020204" pitchFamily="34" charset="0"/>
            </a:rPr>
            <a:t>(B)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954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2806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046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3761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58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49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1770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38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999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02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35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991E1-4B32-4C5B-A529-8A583D061B88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333E2-5659-46E0-9600-B6D18699AA2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431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4066B0EF-E138-4CAE-B978-55F32676691A}"/>
              </a:ext>
            </a:extLst>
          </p:cNvPr>
          <p:cNvGrpSpPr/>
          <p:nvPr/>
        </p:nvGrpSpPr>
        <p:grpSpPr>
          <a:xfrm>
            <a:off x="2334630" y="1642284"/>
            <a:ext cx="4119659" cy="2739602"/>
            <a:chOff x="4620630" y="2879069"/>
            <a:chExt cx="4119659" cy="2739602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BF0644A9-C366-429B-A529-87B9C668FE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587" t="888" r="32830" b="6124"/>
            <a:stretch/>
          </p:blipFill>
          <p:spPr>
            <a:xfrm>
              <a:off x="4632364" y="2879069"/>
              <a:ext cx="1106570" cy="2700000"/>
            </a:xfrm>
            <a:prstGeom prst="rect">
              <a:avLst/>
            </a:prstGeom>
          </p:spPr>
        </p:pic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588D3A1F-F7D4-420B-A693-F0B09A6F6FB5}"/>
                </a:ext>
              </a:extLst>
            </p:cNvPr>
            <p:cNvGrpSpPr/>
            <p:nvPr/>
          </p:nvGrpSpPr>
          <p:grpSpPr>
            <a:xfrm>
              <a:off x="5681899" y="4196891"/>
              <a:ext cx="3058390" cy="1421780"/>
              <a:chOff x="2631265" y="3526826"/>
              <a:chExt cx="4239215" cy="1649866"/>
            </a:xfrm>
          </p:grpSpPr>
          <p:sp>
            <p:nvSpPr>
              <p:cNvPr id="28" name="Rectangle 6">
                <a:extLst>
                  <a:ext uri="{FF2B5EF4-FFF2-40B4-BE49-F238E27FC236}">
                    <a16:creationId xmlns:a16="http://schemas.microsoft.com/office/drawing/2014/main" id="{F9C2C329-CE7E-4648-8E2D-ECC747C76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781" y="4070826"/>
                <a:ext cx="3699580" cy="5305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20">
                <a:extLst>
                  <a:ext uri="{FF2B5EF4-FFF2-40B4-BE49-F238E27FC236}">
                    <a16:creationId xmlns:a16="http://schemas.microsoft.com/office/drawing/2014/main" id="{D5AE7D91-A61F-407A-9658-C7FFD02725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0054" y="4226194"/>
                <a:ext cx="3637300" cy="124381"/>
              </a:xfrm>
              <a:custGeom>
                <a:avLst/>
                <a:gdLst>
                  <a:gd name="T0" fmla="*/ 43 w 1394"/>
                  <a:gd name="T1" fmla="*/ 37 h 61"/>
                  <a:gd name="T2" fmla="*/ 57 w 1394"/>
                  <a:gd name="T3" fmla="*/ 23 h 61"/>
                  <a:gd name="T4" fmla="*/ 57 w 1394"/>
                  <a:gd name="T5" fmla="*/ 37 h 61"/>
                  <a:gd name="T6" fmla="*/ 156 w 1394"/>
                  <a:gd name="T7" fmla="*/ 23 h 61"/>
                  <a:gd name="T8" fmla="*/ 114 w 1394"/>
                  <a:gd name="T9" fmla="*/ 23 h 61"/>
                  <a:gd name="T10" fmla="*/ 213 w 1394"/>
                  <a:gd name="T11" fmla="*/ 37 h 61"/>
                  <a:gd name="T12" fmla="*/ 227 w 1394"/>
                  <a:gd name="T13" fmla="*/ 23 h 61"/>
                  <a:gd name="T14" fmla="*/ 227 w 1394"/>
                  <a:gd name="T15" fmla="*/ 37 h 61"/>
                  <a:gd name="T16" fmla="*/ 327 w 1394"/>
                  <a:gd name="T17" fmla="*/ 23 h 61"/>
                  <a:gd name="T18" fmla="*/ 284 w 1394"/>
                  <a:gd name="T19" fmla="*/ 23 h 61"/>
                  <a:gd name="T20" fmla="*/ 383 w 1394"/>
                  <a:gd name="T21" fmla="*/ 37 h 61"/>
                  <a:gd name="T22" fmla="*/ 398 w 1394"/>
                  <a:gd name="T23" fmla="*/ 23 h 61"/>
                  <a:gd name="T24" fmla="*/ 398 w 1394"/>
                  <a:gd name="T25" fmla="*/ 37 h 61"/>
                  <a:gd name="T26" fmla="*/ 497 w 1394"/>
                  <a:gd name="T27" fmla="*/ 23 h 61"/>
                  <a:gd name="T28" fmla="*/ 454 w 1394"/>
                  <a:gd name="T29" fmla="*/ 23 h 61"/>
                  <a:gd name="T30" fmla="*/ 554 w 1394"/>
                  <a:gd name="T31" fmla="*/ 37 h 61"/>
                  <a:gd name="T32" fmla="*/ 568 w 1394"/>
                  <a:gd name="T33" fmla="*/ 23 h 61"/>
                  <a:gd name="T34" fmla="*/ 568 w 1394"/>
                  <a:gd name="T35" fmla="*/ 37 h 61"/>
                  <a:gd name="T36" fmla="*/ 667 w 1394"/>
                  <a:gd name="T37" fmla="*/ 23 h 61"/>
                  <a:gd name="T38" fmla="*/ 624 w 1394"/>
                  <a:gd name="T39" fmla="*/ 23 h 61"/>
                  <a:gd name="T40" fmla="*/ 724 w 1394"/>
                  <a:gd name="T41" fmla="*/ 37 h 61"/>
                  <a:gd name="T42" fmla="*/ 738 w 1394"/>
                  <a:gd name="T43" fmla="*/ 23 h 61"/>
                  <a:gd name="T44" fmla="*/ 738 w 1394"/>
                  <a:gd name="T45" fmla="*/ 37 h 61"/>
                  <a:gd name="T46" fmla="*/ 837 w 1394"/>
                  <a:gd name="T47" fmla="*/ 23 h 61"/>
                  <a:gd name="T48" fmla="*/ 795 w 1394"/>
                  <a:gd name="T49" fmla="*/ 23 h 61"/>
                  <a:gd name="T50" fmla="*/ 894 w 1394"/>
                  <a:gd name="T51" fmla="*/ 37 h 61"/>
                  <a:gd name="T52" fmla="*/ 908 w 1394"/>
                  <a:gd name="T53" fmla="*/ 23 h 61"/>
                  <a:gd name="T54" fmla="*/ 908 w 1394"/>
                  <a:gd name="T55" fmla="*/ 37 h 61"/>
                  <a:gd name="T56" fmla="*/ 1007 w 1394"/>
                  <a:gd name="T57" fmla="*/ 23 h 61"/>
                  <a:gd name="T58" fmla="*/ 965 w 1394"/>
                  <a:gd name="T59" fmla="*/ 23 h 61"/>
                  <a:gd name="T60" fmla="*/ 1064 w 1394"/>
                  <a:gd name="T61" fmla="*/ 37 h 61"/>
                  <a:gd name="T62" fmla="*/ 1078 w 1394"/>
                  <a:gd name="T63" fmla="*/ 23 h 61"/>
                  <a:gd name="T64" fmla="*/ 1078 w 1394"/>
                  <a:gd name="T65" fmla="*/ 37 h 61"/>
                  <a:gd name="T66" fmla="*/ 1178 w 1394"/>
                  <a:gd name="T67" fmla="*/ 23 h 61"/>
                  <a:gd name="T68" fmla="*/ 1135 w 1394"/>
                  <a:gd name="T69" fmla="*/ 23 h 61"/>
                  <a:gd name="T70" fmla="*/ 1234 w 1394"/>
                  <a:gd name="T71" fmla="*/ 37 h 61"/>
                  <a:gd name="T72" fmla="*/ 1249 w 1394"/>
                  <a:gd name="T73" fmla="*/ 23 h 61"/>
                  <a:gd name="T74" fmla="*/ 1249 w 1394"/>
                  <a:gd name="T75" fmla="*/ 37 h 61"/>
                  <a:gd name="T76" fmla="*/ 1348 w 1394"/>
                  <a:gd name="T77" fmla="*/ 23 h 61"/>
                  <a:gd name="T78" fmla="*/ 1305 w 1394"/>
                  <a:gd name="T79" fmla="*/ 23 h 61"/>
                  <a:gd name="T80" fmla="*/ 1380 w 1394"/>
                  <a:gd name="T81" fmla="*/ 37 h 61"/>
                  <a:gd name="T82" fmla="*/ 1341 w 1394"/>
                  <a:gd name="T83" fmla="*/ 0 h 61"/>
                  <a:gd name="T84" fmla="*/ 1334 w 1394"/>
                  <a:gd name="T85" fmla="*/ 61 h 61"/>
                  <a:gd name="T86" fmla="*/ 1334 w 1394"/>
                  <a:gd name="T87" fmla="*/ 47 h 61"/>
                  <a:gd name="T88" fmla="*/ 1334 w 1394"/>
                  <a:gd name="T89" fmla="*/ 10 h 61"/>
                  <a:gd name="T90" fmla="*/ 1334 w 1394"/>
                  <a:gd name="T9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4" h="61">
                    <a:moveTo>
                      <a:pt x="0" y="23"/>
                    </a:moveTo>
                    <a:lnTo>
                      <a:pt x="43" y="23"/>
                    </a:lnTo>
                    <a:lnTo>
                      <a:pt x="43" y="37"/>
                    </a:lnTo>
                    <a:lnTo>
                      <a:pt x="0" y="37"/>
                    </a:lnTo>
                    <a:lnTo>
                      <a:pt x="0" y="23"/>
                    </a:lnTo>
                    <a:close/>
                    <a:moveTo>
                      <a:pt x="57" y="23"/>
                    </a:moveTo>
                    <a:lnTo>
                      <a:pt x="100" y="23"/>
                    </a:lnTo>
                    <a:lnTo>
                      <a:pt x="100" y="37"/>
                    </a:lnTo>
                    <a:lnTo>
                      <a:pt x="57" y="37"/>
                    </a:lnTo>
                    <a:lnTo>
                      <a:pt x="57" y="23"/>
                    </a:lnTo>
                    <a:close/>
                    <a:moveTo>
                      <a:pt x="114" y="23"/>
                    </a:moveTo>
                    <a:lnTo>
                      <a:pt x="156" y="23"/>
                    </a:lnTo>
                    <a:lnTo>
                      <a:pt x="156" y="37"/>
                    </a:lnTo>
                    <a:lnTo>
                      <a:pt x="114" y="37"/>
                    </a:lnTo>
                    <a:lnTo>
                      <a:pt x="114" y="23"/>
                    </a:lnTo>
                    <a:close/>
                    <a:moveTo>
                      <a:pt x="171" y="23"/>
                    </a:moveTo>
                    <a:lnTo>
                      <a:pt x="213" y="23"/>
                    </a:lnTo>
                    <a:lnTo>
                      <a:pt x="213" y="37"/>
                    </a:lnTo>
                    <a:lnTo>
                      <a:pt x="171" y="37"/>
                    </a:lnTo>
                    <a:lnTo>
                      <a:pt x="171" y="23"/>
                    </a:lnTo>
                    <a:close/>
                    <a:moveTo>
                      <a:pt x="227" y="23"/>
                    </a:moveTo>
                    <a:lnTo>
                      <a:pt x="270" y="23"/>
                    </a:lnTo>
                    <a:lnTo>
                      <a:pt x="270" y="37"/>
                    </a:lnTo>
                    <a:lnTo>
                      <a:pt x="227" y="37"/>
                    </a:lnTo>
                    <a:lnTo>
                      <a:pt x="227" y="23"/>
                    </a:lnTo>
                    <a:close/>
                    <a:moveTo>
                      <a:pt x="284" y="23"/>
                    </a:moveTo>
                    <a:lnTo>
                      <a:pt x="327" y="23"/>
                    </a:lnTo>
                    <a:lnTo>
                      <a:pt x="327" y="37"/>
                    </a:lnTo>
                    <a:lnTo>
                      <a:pt x="284" y="37"/>
                    </a:lnTo>
                    <a:lnTo>
                      <a:pt x="284" y="23"/>
                    </a:lnTo>
                    <a:close/>
                    <a:moveTo>
                      <a:pt x="341" y="23"/>
                    </a:moveTo>
                    <a:lnTo>
                      <a:pt x="383" y="23"/>
                    </a:lnTo>
                    <a:lnTo>
                      <a:pt x="383" y="37"/>
                    </a:lnTo>
                    <a:lnTo>
                      <a:pt x="341" y="37"/>
                    </a:lnTo>
                    <a:lnTo>
                      <a:pt x="341" y="23"/>
                    </a:lnTo>
                    <a:close/>
                    <a:moveTo>
                      <a:pt x="398" y="23"/>
                    </a:moveTo>
                    <a:lnTo>
                      <a:pt x="440" y="23"/>
                    </a:lnTo>
                    <a:lnTo>
                      <a:pt x="440" y="37"/>
                    </a:lnTo>
                    <a:lnTo>
                      <a:pt x="398" y="37"/>
                    </a:lnTo>
                    <a:lnTo>
                      <a:pt x="398" y="23"/>
                    </a:lnTo>
                    <a:close/>
                    <a:moveTo>
                      <a:pt x="454" y="23"/>
                    </a:moveTo>
                    <a:lnTo>
                      <a:pt x="497" y="23"/>
                    </a:lnTo>
                    <a:lnTo>
                      <a:pt x="497" y="37"/>
                    </a:lnTo>
                    <a:lnTo>
                      <a:pt x="454" y="37"/>
                    </a:lnTo>
                    <a:lnTo>
                      <a:pt x="454" y="23"/>
                    </a:lnTo>
                    <a:close/>
                    <a:moveTo>
                      <a:pt x="511" y="23"/>
                    </a:moveTo>
                    <a:lnTo>
                      <a:pt x="554" y="23"/>
                    </a:lnTo>
                    <a:lnTo>
                      <a:pt x="554" y="37"/>
                    </a:lnTo>
                    <a:lnTo>
                      <a:pt x="511" y="37"/>
                    </a:lnTo>
                    <a:lnTo>
                      <a:pt x="511" y="23"/>
                    </a:lnTo>
                    <a:close/>
                    <a:moveTo>
                      <a:pt x="568" y="23"/>
                    </a:moveTo>
                    <a:lnTo>
                      <a:pt x="610" y="23"/>
                    </a:lnTo>
                    <a:lnTo>
                      <a:pt x="610" y="37"/>
                    </a:lnTo>
                    <a:lnTo>
                      <a:pt x="568" y="37"/>
                    </a:lnTo>
                    <a:lnTo>
                      <a:pt x="568" y="23"/>
                    </a:lnTo>
                    <a:close/>
                    <a:moveTo>
                      <a:pt x="624" y="23"/>
                    </a:moveTo>
                    <a:lnTo>
                      <a:pt x="667" y="23"/>
                    </a:lnTo>
                    <a:lnTo>
                      <a:pt x="667" y="37"/>
                    </a:lnTo>
                    <a:lnTo>
                      <a:pt x="624" y="37"/>
                    </a:lnTo>
                    <a:lnTo>
                      <a:pt x="624" y="23"/>
                    </a:lnTo>
                    <a:close/>
                    <a:moveTo>
                      <a:pt x="681" y="23"/>
                    </a:moveTo>
                    <a:lnTo>
                      <a:pt x="724" y="23"/>
                    </a:lnTo>
                    <a:lnTo>
                      <a:pt x="724" y="37"/>
                    </a:lnTo>
                    <a:lnTo>
                      <a:pt x="681" y="37"/>
                    </a:lnTo>
                    <a:lnTo>
                      <a:pt x="681" y="23"/>
                    </a:lnTo>
                    <a:close/>
                    <a:moveTo>
                      <a:pt x="738" y="23"/>
                    </a:moveTo>
                    <a:lnTo>
                      <a:pt x="781" y="23"/>
                    </a:lnTo>
                    <a:lnTo>
                      <a:pt x="781" y="37"/>
                    </a:lnTo>
                    <a:lnTo>
                      <a:pt x="738" y="37"/>
                    </a:lnTo>
                    <a:lnTo>
                      <a:pt x="738" y="23"/>
                    </a:lnTo>
                    <a:close/>
                    <a:moveTo>
                      <a:pt x="795" y="23"/>
                    </a:moveTo>
                    <a:lnTo>
                      <a:pt x="837" y="23"/>
                    </a:lnTo>
                    <a:lnTo>
                      <a:pt x="837" y="37"/>
                    </a:lnTo>
                    <a:lnTo>
                      <a:pt x="795" y="37"/>
                    </a:lnTo>
                    <a:lnTo>
                      <a:pt x="795" y="23"/>
                    </a:lnTo>
                    <a:close/>
                    <a:moveTo>
                      <a:pt x="851" y="23"/>
                    </a:moveTo>
                    <a:lnTo>
                      <a:pt x="894" y="23"/>
                    </a:lnTo>
                    <a:lnTo>
                      <a:pt x="894" y="37"/>
                    </a:lnTo>
                    <a:lnTo>
                      <a:pt x="851" y="37"/>
                    </a:lnTo>
                    <a:lnTo>
                      <a:pt x="851" y="23"/>
                    </a:lnTo>
                    <a:close/>
                    <a:moveTo>
                      <a:pt x="908" y="23"/>
                    </a:moveTo>
                    <a:lnTo>
                      <a:pt x="951" y="23"/>
                    </a:lnTo>
                    <a:lnTo>
                      <a:pt x="951" y="37"/>
                    </a:lnTo>
                    <a:lnTo>
                      <a:pt x="908" y="37"/>
                    </a:lnTo>
                    <a:lnTo>
                      <a:pt x="908" y="23"/>
                    </a:lnTo>
                    <a:close/>
                    <a:moveTo>
                      <a:pt x="965" y="23"/>
                    </a:moveTo>
                    <a:lnTo>
                      <a:pt x="1007" y="23"/>
                    </a:lnTo>
                    <a:lnTo>
                      <a:pt x="1007" y="37"/>
                    </a:lnTo>
                    <a:lnTo>
                      <a:pt x="965" y="37"/>
                    </a:lnTo>
                    <a:lnTo>
                      <a:pt x="965" y="23"/>
                    </a:lnTo>
                    <a:close/>
                    <a:moveTo>
                      <a:pt x="1022" y="23"/>
                    </a:moveTo>
                    <a:lnTo>
                      <a:pt x="1064" y="23"/>
                    </a:lnTo>
                    <a:lnTo>
                      <a:pt x="1064" y="37"/>
                    </a:lnTo>
                    <a:lnTo>
                      <a:pt x="1022" y="37"/>
                    </a:lnTo>
                    <a:lnTo>
                      <a:pt x="1022" y="23"/>
                    </a:lnTo>
                    <a:close/>
                    <a:moveTo>
                      <a:pt x="1078" y="23"/>
                    </a:moveTo>
                    <a:lnTo>
                      <a:pt x="1121" y="23"/>
                    </a:lnTo>
                    <a:lnTo>
                      <a:pt x="1121" y="37"/>
                    </a:lnTo>
                    <a:lnTo>
                      <a:pt x="1078" y="37"/>
                    </a:lnTo>
                    <a:lnTo>
                      <a:pt x="1078" y="23"/>
                    </a:lnTo>
                    <a:close/>
                    <a:moveTo>
                      <a:pt x="1135" y="23"/>
                    </a:moveTo>
                    <a:lnTo>
                      <a:pt x="1178" y="23"/>
                    </a:lnTo>
                    <a:lnTo>
                      <a:pt x="1178" y="37"/>
                    </a:lnTo>
                    <a:lnTo>
                      <a:pt x="1135" y="37"/>
                    </a:lnTo>
                    <a:lnTo>
                      <a:pt x="1135" y="23"/>
                    </a:lnTo>
                    <a:close/>
                    <a:moveTo>
                      <a:pt x="1192" y="23"/>
                    </a:moveTo>
                    <a:lnTo>
                      <a:pt x="1234" y="23"/>
                    </a:lnTo>
                    <a:lnTo>
                      <a:pt x="1234" y="37"/>
                    </a:lnTo>
                    <a:lnTo>
                      <a:pt x="1192" y="37"/>
                    </a:lnTo>
                    <a:lnTo>
                      <a:pt x="1192" y="23"/>
                    </a:lnTo>
                    <a:close/>
                    <a:moveTo>
                      <a:pt x="1249" y="23"/>
                    </a:moveTo>
                    <a:lnTo>
                      <a:pt x="1291" y="23"/>
                    </a:lnTo>
                    <a:lnTo>
                      <a:pt x="1291" y="37"/>
                    </a:lnTo>
                    <a:lnTo>
                      <a:pt x="1249" y="37"/>
                    </a:lnTo>
                    <a:lnTo>
                      <a:pt x="1249" y="23"/>
                    </a:lnTo>
                    <a:close/>
                    <a:moveTo>
                      <a:pt x="1305" y="23"/>
                    </a:moveTo>
                    <a:lnTo>
                      <a:pt x="1348" y="23"/>
                    </a:lnTo>
                    <a:lnTo>
                      <a:pt x="1348" y="37"/>
                    </a:lnTo>
                    <a:lnTo>
                      <a:pt x="1305" y="37"/>
                    </a:lnTo>
                    <a:lnTo>
                      <a:pt x="1305" y="23"/>
                    </a:lnTo>
                    <a:close/>
                    <a:moveTo>
                      <a:pt x="1362" y="23"/>
                    </a:moveTo>
                    <a:lnTo>
                      <a:pt x="1380" y="23"/>
                    </a:lnTo>
                    <a:lnTo>
                      <a:pt x="1380" y="37"/>
                    </a:lnTo>
                    <a:lnTo>
                      <a:pt x="1362" y="37"/>
                    </a:lnTo>
                    <a:lnTo>
                      <a:pt x="1362" y="23"/>
                    </a:lnTo>
                    <a:close/>
                    <a:moveTo>
                      <a:pt x="1341" y="0"/>
                    </a:moveTo>
                    <a:lnTo>
                      <a:pt x="1394" y="30"/>
                    </a:lnTo>
                    <a:lnTo>
                      <a:pt x="1341" y="57"/>
                    </a:lnTo>
                    <a:lnTo>
                      <a:pt x="1334" y="61"/>
                    </a:lnTo>
                    <a:lnTo>
                      <a:pt x="1330" y="57"/>
                    </a:lnTo>
                    <a:lnTo>
                      <a:pt x="1330" y="51"/>
                    </a:lnTo>
                    <a:lnTo>
                      <a:pt x="1334" y="47"/>
                    </a:lnTo>
                    <a:lnTo>
                      <a:pt x="1376" y="23"/>
                    </a:lnTo>
                    <a:lnTo>
                      <a:pt x="1376" y="34"/>
                    </a:lnTo>
                    <a:lnTo>
                      <a:pt x="1334" y="10"/>
                    </a:lnTo>
                    <a:lnTo>
                      <a:pt x="1330" y="6"/>
                    </a:lnTo>
                    <a:lnTo>
                      <a:pt x="1330" y="3"/>
                    </a:lnTo>
                    <a:lnTo>
                      <a:pt x="1334" y="0"/>
                    </a:lnTo>
                    <a:lnTo>
                      <a:pt x="1341" y="0"/>
                    </a:lnTo>
                    <a:lnTo>
                      <a:pt x="1341" y="0"/>
                    </a:lnTo>
                    <a:close/>
                  </a:path>
                </a:pathLst>
              </a:custGeom>
              <a:solidFill>
                <a:srgbClr val="00CC00"/>
              </a:solidFill>
              <a:ln w="3175">
                <a:solidFill>
                  <a:srgbClr val="00C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40">
                <a:extLst>
                  <a:ext uri="{FF2B5EF4-FFF2-40B4-BE49-F238E27FC236}">
                    <a16:creationId xmlns:a16="http://schemas.microsoft.com/office/drawing/2014/main" id="{28709B79-8311-49E2-BA77-95836F160D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15777" y="4499846"/>
                <a:ext cx="3637300" cy="124381"/>
              </a:xfrm>
              <a:custGeom>
                <a:avLst/>
                <a:gdLst>
                  <a:gd name="T0" fmla="*/ 43 w 1394"/>
                  <a:gd name="T1" fmla="*/ 37 h 61"/>
                  <a:gd name="T2" fmla="*/ 57 w 1394"/>
                  <a:gd name="T3" fmla="*/ 23 h 61"/>
                  <a:gd name="T4" fmla="*/ 57 w 1394"/>
                  <a:gd name="T5" fmla="*/ 37 h 61"/>
                  <a:gd name="T6" fmla="*/ 156 w 1394"/>
                  <a:gd name="T7" fmla="*/ 23 h 61"/>
                  <a:gd name="T8" fmla="*/ 114 w 1394"/>
                  <a:gd name="T9" fmla="*/ 23 h 61"/>
                  <a:gd name="T10" fmla="*/ 213 w 1394"/>
                  <a:gd name="T11" fmla="*/ 37 h 61"/>
                  <a:gd name="T12" fmla="*/ 227 w 1394"/>
                  <a:gd name="T13" fmla="*/ 23 h 61"/>
                  <a:gd name="T14" fmla="*/ 227 w 1394"/>
                  <a:gd name="T15" fmla="*/ 37 h 61"/>
                  <a:gd name="T16" fmla="*/ 327 w 1394"/>
                  <a:gd name="T17" fmla="*/ 23 h 61"/>
                  <a:gd name="T18" fmla="*/ 284 w 1394"/>
                  <a:gd name="T19" fmla="*/ 23 h 61"/>
                  <a:gd name="T20" fmla="*/ 383 w 1394"/>
                  <a:gd name="T21" fmla="*/ 37 h 61"/>
                  <a:gd name="T22" fmla="*/ 398 w 1394"/>
                  <a:gd name="T23" fmla="*/ 23 h 61"/>
                  <a:gd name="T24" fmla="*/ 398 w 1394"/>
                  <a:gd name="T25" fmla="*/ 37 h 61"/>
                  <a:gd name="T26" fmla="*/ 497 w 1394"/>
                  <a:gd name="T27" fmla="*/ 23 h 61"/>
                  <a:gd name="T28" fmla="*/ 454 w 1394"/>
                  <a:gd name="T29" fmla="*/ 23 h 61"/>
                  <a:gd name="T30" fmla="*/ 554 w 1394"/>
                  <a:gd name="T31" fmla="*/ 37 h 61"/>
                  <a:gd name="T32" fmla="*/ 568 w 1394"/>
                  <a:gd name="T33" fmla="*/ 23 h 61"/>
                  <a:gd name="T34" fmla="*/ 568 w 1394"/>
                  <a:gd name="T35" fmla="*/ 37 h 61"/>
                  <a:gd name="T36" fmla="*/ 667 w 1394"/>
                  <a:gd name="T37" fmla="*/ 23 h 61"/>
                  <a:gd name="T38" fmla="*/ 624 w 1394"/>
                  <a:gd name="T39" fmla="*/ 23 h 61"/>
                  <a:gd name="T40" fmla="*/ 724 w 1394"/>
                  <a:gd name="T41" fmla="*/ 37 h 61"/>
                  <a:gd name="T42" fmla="*/ 738 w 1394"/>
                  <a:gd name="T43" fmla="*/ 23 h 61"/>
                  <a:gd name="T44" fmla="*/ 738 w 1394"/>
                  <a:gd name="T45" fmla="*/ 37 h 61"/>
                  <a:gd name="T46" fmla="*/ 837 w 1394"/>
                  <a:gd name="T47" fmla="*/ 23 h 61"/>
                  <a:gd name="T48" fmla="*/ 795 w 1394"/>
                  <a:gd name="T49" fmla="*/ 23 h 61"/>
                  <a:gd name="T50" fmla="*/ 894 w 1394"/>
                  <a:gd name="T51" fmla="*/ 37 h 61"/>
                  <a:gd name="T52" fmla="*/ 908 w 1394"/>
                  <a:gd name="T53" fmla="*/ 23 h 61"/>
                  <a:gd name="T54" fmla="*/ 908 w 1394"/>
                  <a:gd name="T55" fmla="*/ 37 h 61"/>
                  <a:gd name="T56" fmla="*/ 1007 w 1394"/>
                  <a:gd name="T57" fmla="*/ 23 h 61"/>
                  <a:gd name="T58" fmla="*/ 965 w 1394"/>
                  <a:gd name="T59" fmla="*/ 23 h 61"/>
                  <a:gd name="T60" fmla="*/ 1064 w 1394"/>
                  <a:gd name="T61" fmla="*/ 37 h 61"/>
                  <a:gd name="T62" fmla="*/ 1078 w 1394"/>
                  <a:gd name="T63" fmla="*/ 23 h 61"/>
                  <a:gd name="T64" fmla="*/ 1078 w 1394"/>
                  <a:gd name="T65" fmla="*/ 37 h 61"/>
                  <a:gd name="T66" fmla="*/ 1178 w 1394"/>
                  <a:gd name="T67" fmla="*/ 23 h 61"/>
                  <a:gd name="T68" fmla="*/ 1135 w 1394"/>
                  <a:gd name="T69" fmla="*/ 23 h 61"/>
                  <a:gd name="T70" fmla="*/ 1234 w 1394"/>
                  <a:gd name="T71" fmla="*/ 37 h 61"/>
                  <a:gd name="T72" fmla="*/ 1249 w 1394"/>
                  <a:gd name="T73" fmla="*/ 23 h 61"/>
                  <a:gd name="T74" fmla="*/ 1249 w 1394"/>
                  <a:gd name="T75" fmla="*/ 37 h 61"/>
                  <a:gd name="T76" fmla="*/ 1348 w 1394"/>
                  <a:gd name="T77" fmla="*/ 23 h 61"/>
                  <a:gd name="T78" fmla="*/ 1305 w 1394"/>
                  <a:gd name="T79" fmla="*/ 23 h 61"/>
                  <a:gd name="T80" fmla="*/ 1380 w 1394"/>
                  <a:gd name="T81" fmla="*/ 37 h 61"/>
                  <a:gd name="T82" fmla="*/ 1341 w 1394"/>
                  <a:gd name="T83" fmla="*/ 0 h 61"/>
                  <a:gd name="T84" fmla="*/ 1334 w 1394"/>
                  <a:gd name="T85" fmla="*/ 61 h 61"/>
                  <a:gd name="T86" fmla="*/ 1334 w 1394"/>
                  <a:gd name="T87" fmla="*/ 47 h 61"/>
                  <a:gd name="T88" fmla="*/ 1334 w 1394"/>
                  <a:gd name="T89" fmla="*/ 10 h 61"/>
                  <a:gd name="T90" fmla="*/ 1334 w 1394"/>
                  <a:gd name="T91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94" h="61">
                    <a:moveTo>
                      <a:pt x="0" y="23"/>
                    </a:moveTo>
                    <a:lnTo>
                      <a:pt x="43" y="23"/>
                    </a:lnTo>
                    <a:lnTo>
                      <a:pt x="43" y="37"/>
                    </a:lnTo>
                    <a:lnTo>
                      <a:pt x="0" y="37"/>
                    </a:lnTo>
                    <a:lnTo>
                      <a:pt x="0" y="23"/>
                    </a:lnTo>
                    <a:close/>
                    <a:moveTo>
                      <a:pt x="57" y="23"/>
                    </a:moveTo>
                    <a:lnTo>
                      <a:pt x="100" y="23"/>
                    </a:lnTo>
                    <a:lnTo>
                      <a:pt x="100" y="37"/>
                    </a:lnTo>
                    <a:lnTo>
                      <a:pt x="57" y="37"/>
                    </a:lnTo>
                    <a:lnTo>
                      <a:pt x="57" y="23"/>
                    </a:lnTo>
                    <a:close/>
                    <a:moveTo>
                      <a:pt x="114" y="23"/>
                    </a:moveTo>
                    <a:lnTo>
                      <a:pt x="156" y="23"/>
                    </a:lnTo>
                    <a:lnTo>
                      <a:pt x="156" y="37"/>
                    </a:lnTo>
                    <a:lnTo>
                      <a:pt x="114" y="37"/>
                    </a:lnTo>
                    <a:lnTo>
                      <a:pt x="114" y="23"/>
                    </a:lnTo>
                    <a:close/>
                    <a:moveTo>
                      <a:pt x="171" y="23"/>
                    </a:moveTo>
                    <a:lnTo>
                      <a:pt x="213" y="23"/>
                    </a:lnTo>
                    <a:lnTo>
                      <a:pt x="213" y="37"/>
                    </a:lnTo>
                    <a:lnTo>
                      <a:pt x="171" y="37"/>
                    </a:lnTo>
                    <a:lnTo>
                      <a:pt x="171" y="23"/>
                    </a:lnTo>
                    <a:close/>
                    <a:moveTo>
                      <a:pt x="227" y="23"/>
                    </a:moveTo>
                    <a:lnTo>
                      <a:pt x="270" y="23"/>
                    </a:lnTo>
                    <a:lnTo>
                      <a:pt x="270" y="37"/>
                    </a:lnTo>
                    <a:lnTo>
                      <a:pt x="227" y="37"/>
                    </a:lnTo>
                    <a:lnTo>
                      <a:pt x="227" y="23"/>
                    </a:lnTo>
                    <a:close/>
                    <a:moveTo>
                      <a:pt x="284" y="23"/>
                    </a:moveTo>
                    <a:lnTo>
                      <a:pt x="327" y="23"/>
                    </a:lnTo>
                    <a:lnTo>
                      <a:pt x="327" y="37"/>
                    </a:lnTo>
                    <a:lnTo>
                      <a:pt x="284" y="37"/>
                    </a:lnTo>
                    <a:lnTo>
                      <a:pt x="284" y="23"/>
                    </a:lnTo>
                    <a:close/>
                    <a:moveTo>
                      <a:pt x="341" y="23"/>
                    </a:moveTo>
                    <a:lnTo>
                      <a:pt x="383" y="23"/>
                    </a:lnTo>
                    <a:lnTo>
                      <a:pt x="383" y="37"/>
                    </a:lnTo>
                    <a:lnTo>
                      <a:pt x="341" y="37"/>
                    </a:lnTo>
                    <a:lnTo>
                      <a:pt x="341" y="23"/>
                    </a:lnTo>
                    <a:close/>
                    <a:moveTo>
                      <a:pt x="398" y="23"/>
                    </a:moveTo>
                    <a:lnTo>
                      <a:pt x="440" y="23"/>
                    </a:lnTo>
                    <a:lnTo>
                      <a:pt x="440" y="37"/>
                    </a:lnTo>
                    <a:lnTo>
                      <a:pt x="398" y="37"/>
                    </a:lnTo>
                    <a:lnTo>
                      <a:pt x="398" y="23"/>
                    </a:lnTo>
                    <a:close/>
                    <a:moveTo>
                      <a:pt x="454" y="23"/>
                    </a:moveTo>
                    <a:lnTo>
                      <a:pt x="497" y="23"/>
                    </a:lnTo>
                    <a:lnTo>
                      <a:pt x="497" y="37"/>
                    </a:lnTo>
                    <a:lnTo>
                      <a:pt x="454" y="37"/>
                    </a:lnTo>
                    <a:lnTo>
                      <a:pt x="454" y="23"/>
                    </a:lnTo>
                    <a:close/>
                    <a:moveTo>
                      <a:pt x="511" y="23"/>
                    </a:moveTo>
                    <a:lnTo>
                      <a:pt x="554" y="23"/>
                    </a:lnTo>
                    <a:lnTo>
                      <a:pt x="554" y="37"/>
                    </a:lnTo>
                    <a:lnTo>
                      <a:pt x="511" y="37"/>
                    </a:lnTo>
                    <a:lnTo>
                      <a:pt x="511" y="23"/>
                    </a:lnTo>
                    <a:close/>
                    <a:moveTo>
                      <a:pt x="568" y="23"/>
                    </a:moveTo>
                    <a:lnTo>
                      <a:pt x="610" y="23"/>
                    </a:lnTo>
                    <a:lnTo>
                      <a:pt x="610" y="37"/>
                    </a:lnTo>
                    <a:lnTo>
                      <a:pt x="568" y="37"/>
                    </a:lnTo>
                    <a:lnTo>
                      <a:pt x="568" y="23"/>
                    </a:lnTo>
                    <a:close/>
                    <a:moveTo>
                      <a:pt x="624" y="23"/>
                    </a:moveTo>
                    <a:lnTo>
                      <a:pt x="667" y="23"/>
                    </a:lnTo>
                    <a:lnTo>
                      <a:pt x="667" y="37"/>
                    </a:lnTo>
                    <a:lnTo>
                      <a:pt x="624" y="37"/>
                    </a:lnTo>
                    <a:lnTo>
                      <a:pt x="624" y="23"/>
                    </a:lnTo>
                    <a:close/>
                    <a:moveTo>
                      <a:pt x="681" y="23"/>
                    </a:moveTo>
                    <a:lnTo>
                      <a:pt x="724" y="23"/>
                    </a:lnTo>
                    <a:lnTo>
                      <a:pt x="724" y="37"/>
                    </a:lnTo>
                    <a:lnTo>
                      <a:pt x="681" y="37"/>
                    </a:lnTo>
                    <a:lnTo>
                      <a:pt x="681" y="23"/>
                    </a:lnTo>
                    <a:close/>
                    <a:moveTo>
                      <a:pt x="738" y="23"/>
                    </a:moveTo>
                    <a:lnTo>
                      <a:pt x="781" y="23"/>
                    </a:lnTo>
                    <a:lnTo>
                      <a:pt x="781" y="37"/>
                    </a:lnTo>
                    <a:lnTo>
                      <a:pt x="738" y="37"/>
                    </a:lnTo>
                    <a:lnTo>
                      <a:pt x="738" y="23"/>
                    </a:lnTo>
                    <a:close/>
                    <a:moveTo>
                      <a:pt x="795" y="23"/>
                    </a:moveTo>
                    <a:lnTo>
                      <a:pt x="837" y="23"/>
                    </a:lnTo>
                    <a:lnTo>
                      <a:pt x="837" y="37"/>
                    </a:lnTo>
                    <a:lnTo>
                      <a:pt x="795" y="37"/>
                    </a:lnTo>
                    <a:lnTo>
                      <a:pt x="795" y="23"/>
                    </a:lnTo>
                    <a:close/>
                    <a:moveTo>
                      <a:pt x="851" y="23"/>
                    </a:moveTo>
                    <a:lnTo>
                      <a:pt x="894" y="23"/>
                    </a:lnTo>
                    <a:lnTo>
                      <a:pt x="894" y="37"/>
                    </a:lnTo>
                    <a:lnTo>
                      <a:pt x="851" y="37"/>
                    </a:lnTo>
                    <a:lnTo>
                      <a:pt x="851" y="23"/>
                    </a:lnTo>
                    <a:close/>
                    <a:moveTo>
                      <a:pt x="908" y="23"/>
                    </a:moveTo>
                    <a:lnTo>
                      <a:pt x="951" y="23"/>
                    </a:lnTo>
                    <a:lnTo>
                      <a:pt x="951" y="37"/>
                    </a:lnTo>
                    <a:lnTo>
                      <a:pt x="908" y="37"/>
                    </a:lnTo>
                    <a:lnTo>
                      <a:pt x="908" y="23"/>
                    </a:lnTo>
                    <a:close/>
                    <a:moveTo>
                      <a:pt x="965" y="23"/>
                    </a:moveTo>
                    <a:lnTo>
                      <a:pt x="1007" y="23"/>
                    </a:lnTo>
                    <a:lnTo>
                      <a:pt x="1007" y="37"/>
                    </a:lnTo>
                    <a:lnTo>
                      <a:pt x="965" y="37"/>
                    </a:lnTo>
                    <a:lnTo>
                      <a:pt x="965" y="23"/>
                    </a:lnTo>
                    <a:close/>
                    <a:moveTo>
                      <a:pt x="1022" y="23"/>
                    </a:moveTo>
                    <a:lnTo>
                      <a:pt x="1064" y="23"/>
                    </a:lnTo>
                    <a:lnTo>
                      <a:pt x="1064" y="37"/>
                    </a:lnTo>
                    <a:lnTo>
                      <a:pt x="1022" y="37"/>
                    </a:lnTo>
                    <a:lnTo>
                      <a:pt x="1022" y="23"/>
                    </a:lnTo>
                    <a:close/>
                    <a:moveTo>
                      <a:pt x="1078" y="23"/>
                    </a:moveTo>
                    <a:lnTo>
                      <a:pt x="1121" y="23"/>
                    </a:lnTo>
                    <a:lnTo>
                      <a:pt x="1121" y="37"/>
                    </a:lnTo>
                    <a:lnTo>
                      <a:pt x="1078" y="37"/>
                    </a:lnTo>
                    <a:lnTo>
                      <a:pt x="1078" y="23"/>
                    </a:lnTo>
                    <a:close/>
                    <a:moveTo>
                      <a:pt x="1135" y="23"/>
                    </a:moveTo>
                    <a:lnTo>
                      <a:pt x="1178" y="23"/>
                    </a:lnTo>
                    <a:lnTo>
                      <a:pt x="1178" y="37"/>
                    </a:lnTo>
                    <a:lnTo>
                      <a:pt x="1135" y="37"/>
                    </a:lnTo>
                    <a:lnTo>
                      <a:pt x="1135" y="23"/>
                    </a:lnTo>
                    <a:close/>
                    <a:moveTo>
                      <a:pt x="1192" y="23"/>
                    </a:moveTo>
                    <a:lnTo>
                      <a:pt x="1234" y="23"/>
                    </a:lnTo>
                    <a:lnTo>
                      <a:pt x="1234" y="37"/>
                    </a:lnTo>
                    <a:lnTo>
                      <a:pt x="1192" y="37"/>
                    </a:lnTo>
                    <a:lnTo>
                      <a:pt x="1192" y="23"/>
                    </a:lnTo>
                    <a:close/>
                    <a:moveTo>
                      <a:pt x="1249" y="23"/>
                    </a:moveTo>
                    <a:lnTo>
                      <a:pt x="1291" y="23"/>
                    </a:lnTo>
                    <a:lnTo>
                      <a:pt x="1291" y="37"/>
                    </a:lnTo>
                    <a:lnTo>
                      <a:pt x="1249" y="37"/>
                    </a:lnTo>
                    <a:lnTo>
                      <a:pt x="1249" y="23"/>
                    </a:lnTo>
                    <a:close/>
                    <a:moveTo>
                      <a:pt x="1305" y="23"/>
                    </a:moveTo>
                    <a:lnTo>
                      <a:pt x="1348" y="23"/>
                    </a:lnTo>
                    <a:lnTo>
                      <a:pt x="1348" y="37"/>
                    </a:lnTo>
                    <a:lnTo>
                      <a:pt x="1305" y="37"/>
                    </a:lnTo>
                    <a:lnTo>
                      <a:pt x="1305" y="23"/>
                    </a:lnTo>
                    <a:close/>
                    <a:moveTo>
                      <a:pt x="1362" y="23"/>
                    </a:moveTo>
                    <a:lnTo>
                      <a:pt x="1380" y="23"/>
                    </a:lnTo>
                    <a:lnTo>
                      <a:pt x="1380" y="37"/>
                    </a:lnTo>
                    <a:lnTo>
                      <a:pt x="1362" y="37"/>
                    </a:lnTo>
                    <a:lnTo>
                      <a:pt x="1362" y="23"/>
                    </a:lnTo>
                    <a:close/>
                    <a:moveTo>
                      <a:pt x="1341" y="0"/>
                    </a:moveTo>
                    <a:lnTo>
                      <a:pt x="1394" y="30"/>
                    </a:lnTo>
                    <a:lnTo>
                      <a:pt x="1341" y="57"/>
                    </a:lnTo>
                    <a:lnTo>
                      <a:pt x="1334" y="61"/>
                    </a:lnTo>
                    <a:lnTo>
                      <a:pt x="1330" y="57"/>
                    </a:lnTo>
                    <a:lnTo>
                      <a:pt x="1330" y="51"/>
                    </a:lnTo>
                    <a:lnTo>
                      <a:pt x="1334" y="47"/>
                    </a:lnTo>
                    <a:lnTo>
                      <a:pt x="1376" y="23"/>
                    </a:lnTo>
                    <a:lnTo>
                      <a:pt x="1376" y="34"/>
                    </a:lnTo>
                    <a:lnTo>
                      <a:pt x="1334" y="10"/>
                    </a:lnTo>
                    <a:lnTo>
                      <a:pt x="1330" y="6"/>
                    </a:lnTo>
                    <a:lnTo>
                      <a:pt x="1330" y="3"/>
                    </a:lnTo>
                    <a:lnTo>
                      <a:pt x="1334" y="0"/>
                    </a:lnTo>
                    <a:lnTo>
                      <a:pt x="1341" y="0"/>
                    </a:lnTo>
                    <a:lnTo>
                      <a:pt x="1341" y="0"/>
                    </a:lnTo>
                    <a:close/>
                  </a:path>
                </a:pathLst>
              </a:custGeom>
              <a:solidFill>
                <a:srgbClr val="00CC00"/>
              </a:solidFill>
              <a:ln w="0">
                <a:solidFill>
                  <a:srgbClr val="00CC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9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직선 연결선 30">
                <a:extLst>
                  <a:ext uri="{FF2B5EF4-FFF2-40B4-BE49-F238E27FC236}">
                    <a16:creationId xmlns:a16="http://schemas.microsoft.com/office/drawing/2014/main" id="{A2F26D86-9CE7-4D3B-A4AC-04870C70CB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97152" y="4077072"/>
                <a:ext cx="0" cy="67758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Rectangle 14">
                <a:extLst>
                  <a:ext uri="{FF2B5EF4-FFF2-40B4-BE49-F238E27FC236}">
                    <a16:creationId xmlns:a16="http://schemas.microsoft.com/office/drawing/2014/main" id="{7DB5D47C-ED03-495A-BE8A-FA9BE8D18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1724" y="4319347"/>
                <a:ext cx="613248" cy="1607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900" b="1" i="0" u="none" strike="noStrike" cap="none" normalizeH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맑은 고딕" pitchFamily="50" charset="-127"/>
                    <a:cs typeface="Arial" panose="020B0604020202020204" pitchFamily="34" charset="0"/>
                  </a:rPr>
                  <a:t>Control </a:t>
                </a:r>
                <a:endParaRPr kumimoji="1" lang="ko-KR" altLang="ko-KR" sz="9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C7FD871-056B-4FAE-944E-69A6B95F3FFA}"/>
                  </a:ext>
                </a:extLst>
              </p:cNvPr>
              <p:cNvSpPr txBox="1"/>
              <p:nvPr/>
            </p:nvSpPr>
            <p:spPr>
              <a:xfrm>
                <a:off x="2631265" y="4908829"/>
                <a:ext cx="1269156" cy="267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9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Bolting stage</a:t>
                </a:r>
                <a:endParaRPr lang="ko-KR" altLang="en-US" sz="9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4" name="직선 화살표 연결선 33">
                <a:extLst>
                  <a:ext uri="{FF2B5EF4-FFF2-40B4-BE49-F238E27FC236}">
                    <a16:creationId xmlns:a16="http://schemas.microsoft.com/office/drawing/2014/main" id="{D0821294-D3DA-4FF3-B790-5F0F28F38089}"/>
                  </a:ext>
                </a:extLst>
              </p:cNvPr>
              <p:cNvCxnSpPr/>
              <p:nvPr/>
            </p:nvCxnSpPr>
            <p:spPr>
              <a:xfrm>
                <a:off x="2811372" y="4769108"/>
                <a:ext cx="0" cy="186500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4DB8170-E9B2-409C-B90D-FAD73D4DEBC7}"/>
                  </a:ext>
                </a:extLst>
              </p:cNvPr>
              <p:cNvSpPr txBox="1"/>
              <p:nvPr/>
            </p:nvSpPr>
            <p:spPr>
              <a:xfrm>
                <a:off x="5992380" y="3526826"/>
                <a:ext cx="878100" cy="4285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Harvest</a:t>
                </a:r>
              </a:p>
              <a:p>
                <a:r>
                  <a:rPr lang="en-US" altLang="ko-KR" sz="9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(Day 10)</a:t>
                </a:r>
                <a:endParaRPr lang="ko-KR" altLang="en-US" sz="9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6" name="직선 화살표 연결선 35">
                <a:extLst>
                  <a:ext uri="{FF2B5EF4-FFF2-40B4-BE49-F238E27FC236}">
                    <a16:creationId xmlns:a16="http://schemas.microsoft.com/office/drawing/2014/main" id="{E77A994E-3FF7-4C4F-8CDE-5D4E1740F971}"/>
                  </a:ext>
                </a:extLst>
              </p:cNvPr>
              <p:cNvCxnSpPr/>
              <p:nvPr/>
            </p:nvCxnSpPr>
            <p:spPr>
              <a:xfrm>
                <a:off x="2796787" y="3891315"/>
                <a:ext cx="0" cy="169545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14">
              <a:extLst>
                <a:ext uri="{FF2B5EF4-FFF2-40B4-BE49-F238E27FC236}">
                  <a16:creationId xmlns:a16="http://schemas.microsoft.com/office/drawing/2014/main" id="{4E77A1F4-F85D-4CCB-BB0D-B68673D59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7022" y="5131873"/>
              <a:ext cx="98745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ko-KR" sz="900" b="1" baseline="0" dirty="0">
                  <a:solidFill>
                    <a:srgbClr val="000000"/>
                  </a:solidFill>
                  <a:latin typeface="Arial" panose="020B0604020202020204" pitchFamily="34" charset="0"/>
                  <a:ea typeface="맑은 고딕" pitchFamily="50" charset="-127"/>
                  <a:cs typeface="Arial" panose="020B0604020202020204" pitchFamily="34" charset="0"/>
                </a:rPr>
                <a:t>75 ppm ethephon </a:t>
              </a:r>
              <a:endParaRPr kumimoji="1" lang="ko-KR" altLang="ko-KR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7DE2D8D-86B7-4D8E-8C19-B1EF97265B7B}"/>
                </a:ext>
              </a:extLst>
            </p:cNvPr>
            <p:cNvSpPr txBox="1"/>
            <p:nvPr/>
          </p:nvSpPr>
          <p:spPr>
            <a:xfrm>
              <a:off x="5681899" y="4206899"/>
              <a:ext cx="9621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Ethephon spray</a:t>
              </a:r>
            </a:p>
            <a:p>
              <a:r>
                <a:rPr lang="en-US" altLang="ko-KR" sz="8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(Day 0)</a:t>
              </a:r>
              <a:endParaRPr lang="ko-KR" altLang="en-US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직선 화살표 연결선 8">
              <a:extLst>
                <a:ext uri="{FF2B5EF4-FFF2-40B4-BE49-F238E27FC236}">
                  <a16:creationId xmlns:a16="http://schemas.microsoft.com/office/drawing/2014/main" id="{5685E584-E8FA-4C5F-AED4-B63C1CF90A29}"/>
                </a:ext>
              </a:extLst>
            </p:cNvPr>
            <p:cNvCxnSpPr/>
            <p:nvPr/>
          </p:nvCxnSpPr>
          <p:spPr>
            <a:xfrm>
              <a:off x="8435025" y="4510993"/>
              <a:ext cx="0" cy="146106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화살표 연결선 9">
              <a:extLst>
                <a:ext uri="{FF2B5EF4-FFF2-40B4-BE49-F238E27FC236}">
                  <a16:creationId xmlns:a16="http://schemas.microsoft.com/office/drawing/2014/main" id="{DD7FFA13-2BFF-4065-BC59-366E8BAA26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3938" y="5107694"/>
              <a:ext cx="84998" cy="1337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화살표 연결선 10">
              <a:extLst>
                <a:ext uri="{FF2B5EF4-FFF2-40B4-BE49-F238E27FC236}">
                  <a16:creationId xmlns:a16="http://schemas.microsoft.com/office/drawing/2014/main" id="{A6606B64-74F6-40D0-A2C7-1C6DDCA8DE6D}"/>
                </a:ext>
              </a:extLst>
            </p:cNvPr>
            <p:cNvCxnSpPr>
              <a:cxnSpLocks/>
            </p:cNvCxnSpPr>
            <p:nvPr/>
          </p:nvCxnSpPr>
          <p:spPr>
            <a:xfrm>
              <a:off x="4730544" y="4949662"/>
              <a:ext cx="81138" cy="10718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ACED6B4-5A6E-46AA-B7FA-889C2375BC49}"/>
                </a:ext>
              </a:extLst>
            </p:cNvPr>
            <p:cNvSpPr txBox="1"/>
            <p:nvPr/>
          </p:nvSpPr>
          <p:spPr>
            <a:xfrm>
              <a:off x="4730544" y="5181700"/>
              <a:ext cx="1622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4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065EC0C-A72F-4408-9986-203E0B18EF8C}"/>
                </a:ext>
              </a:extLst>
            </p:cNvPr>
            <p:cNvSpPr txBox="1"/>
            <p:nvPr/>
          </p:nvSpPr>
          <p:spPr>
            <a:xfrm>
              <a:off x="4620630" y="4780613"/>
              <a:ext cx="16227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5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직선 화살표 연결선 13">
              <a:extLst>
                <a:ext uri="{FF2B5EF4-FFF2-40B4-BE49-F238E27FC236}">
                  <a16:creationId xmlns:a16="http://schemas.microsoft.com/office/drawing/2014/main" id="{6AD7C806-9D9D-4725-B424-E2A44ECACE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08905" y="5041727"/>
              <a:ext cx="124804" cy="78413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38E2629-F042-4545-BE6E-4D79A9D3AEA9}"/>
                </a:ext>
              </a:extLst>
            </p:cNvPr>
            <p:cNvSpPr txBox="1"/>
            <p:nvPr/>
          </p:nvSpPr>
          <p:spPr>
            <a:xfrm>
              <a:off x="5294355" y="4915777"/>
              <a:ext cx="154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6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직선 화살표 연결선 15">
              <a:extLst>
                <a:ext uri="{FF2B5EF4-FFF2-40B4-BE49-F238E27FC236}">
                  <a16:creationId xmlns:a16="http://schemas.microsoft.com/office/drawing/2014/main" id="{CE16B1AA-16DF-4FD1-9A54-A0E561B50C35}"/>
                </a:ext>
              </a:extLst>
            </p:cNvPr>
            <p:cNvCxnSpPr>
              <a:cxnSpLocks/>
            </p:cNvCxnSpPr>
            <p:nvPr/>
          </p:nvCxnSpPr>
          <p:spPr>
            <a:xfrm>
              <a:off x="4828332" y="4528937"/>
              <a:ext cx="81138" cy="10718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A5F04198-92AE-4F86-A474-E9DB5E4A9BF3}"/>
                </a:ext>
              </a:extLst>
            </p:cNvPr>
            <p:cNvCxnSpPr>
              <a:cxnSpLocks/>
            </p:cNvCxnSpPr>
            <p:nvPr/>
          </p:nvCxnSpPr>
          <p:spPr>
            <a:xfrm>
              <a:off x="4835868" y="4710862"/>
              <a:ext cx="81138" cy="10718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03FAB899-80AE-4825-B6A7-F3AE279393B8}"/>
                </a:ext>
              </a:extLst>
            </p:cNvPr>
            <p:cNvCxnSpPr>
              <a:cxnSpLocks/>
            </p:cNvCxnSpPr>
            <p:nvPr/>
          </p:nvCxnSpPr>
          <p:spPr>
            <a:xfrm>
              <a:off x="4991642" y="4602811"/>
              <a:ext cx="81138" cy="10718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화살표 연결선 18">
              <a:extLst>
                <a:ext uri="{FF2B5EF4-FFF2-40B4-BE49-F238E27FC236}">
                  <a16:creationId xmlns:a16="http://schemas.microsoft.com/office/drawing/2014/main" id="{2214E07E-C57C-4629-AA9D-E0BBEB07F4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78050" y="4691020"/>
              <a:ext cx="86293" cy="10981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C5613E54-F4C8-4828-92D6-A0AFC3E5A3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69501" y="4581140"/>
              <a:ext cx="86293" cy="10981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화살표 연결선 20">
              <a:extLst>
                <a:ext uri="{FF2B5EF4-FFF2-40B4-BE49-F238E27FC236}">
                  <a16:creationId xmlns:a16="http://schemas.microsoft.com/office/drawing/2014/main" id="{F0D8A644-4E8F-419D-BEA6-F82F239522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83208" y="4515855"/>
              <a:ext cx="86293" cy="109816"/>
            </a:xfrm>
            <a:prstGeom prst="straightConnector1">
              <a:avLst/>
            </a:prstGeom>
            <a:ln w="31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487B37C-D827-4CF0-8F9C-527FD91A1CA4}"/>
                </a:ext>
              </a:extLst>
            </p:cNvPr>
            <p:cNvSpPr txBox="1"/>
            <p:nvPr/>
          </p:nvSpPr>
          <p:spPr>
            <a:xfrm>
              <a:off x="5521071" y="4549011"/>
              <a:ext cx="154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7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B8A475B-1FE2-4A3D-938A-9465F5ADBCE5}"/>
                </a:ext>
              </a:extLst>
            </p:cNvPr>
            <p:cNvSpPr txBox="1"/>
            <p:nvPr/>
          </p:nvSpPr>
          <p:spPr>
            <a:xfrm>
              <a:off x="4727283" y="4572723"/>
              <a:ext cx="154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8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E888436-13C3-4656-A328-661AAA276CDF}"/>
                </a:ext>
              </a:extLst>
            </p:cNvPr>
            <p:cNvSpPr txBox="1"/>
            <p:nvPr/>
          </p:nvSpPr>
          <p:spPr>
            <a:xfrm>
              <a:off x="4905231" y="4439195"/>
              <a:ext cx="1541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9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C57C10-F568-4276-AF0E-0A7532B6D1CA}"/>
                </a:ext>
              </a:extLst>
            </p:cNvPr>
            <p:cNvSpPr txBox="1"/>
            <p:nvPr/>
          </p:nvSpPr>
          <p:spPr>
            <a:xfrm>
              <a:off x="4681136" y="4360424"/>
              <a:ext cx="2943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11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7BF290-F3C4-40C9-81B6-91FA659BF8DF}"/>
                </a:ext>
              </a:extLst>
            </p:cNvPr>
            <p:cNvSpPr txBox="1"/>
            <p:nvPr/>
          </p:nvSpPr>
          <p:spPr>
            <a:xfrm>
              <a:off x="5274900" y="4353529"/>
              <a:ext cx="29439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12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79055A1-528F-4B9E-8497-BDFBAAF416D3}"/>
                </a:ext>
              </a:extLst>
            </p:cNvPr>
            <p:cNvSpPr txBox="1"/>
            <p:nvPr/>
          </p:nvSpPr>
          <p:spPr>
            <a:xfrm>
              <a:off x="5365674" y="4439195"/>
              <a:ext cx="3171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b="1" dirty="0">
                  <a:solidFill>
                    <a:srgbClr val="FF0000"/>
                  </a:solidFill>
                </a:rPr>
                <a:t>10</a:t>
              </a:r>
              <a:endParaRPr lang="ko-KR" altLang="en-US" sz="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C529996-7147-49CE-B2B2-C887A7F54895}"/>
              </a:ext>
            </a:extLst>
          </p:cNvPr>
          <p:cNvSpPr txBox="1"/>
          <p:nvPr/>
        </p:nvSpPr>
        <p:spPr>
          <a:xfrm>
            <a:off x="3635745" y="5058320"/>
            <a:ext cx="1885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82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차트 3">
            <a:extLst>
              <a:ext uri="{FF2B5EF4-FFF2-40B4-BE49-F238E27FC236}">
                <a16:creationId xmlns:a16="http://schemas.microsoft.com/office/drawing/2014/main" id="{80D4E409-CE1F-453C-A0E1-7E6753A474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72082"/>
              </p:ext>
            </p:extLst>
          </p:nvPr>
        </p:nvGraphicFramePr>
        <p:xfrm>
          <a:off x="3371794" y="2336059"/>
          <a:ext cx="1295925" cy="158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차트 4">
            <a:extLst>
              <a:ext uri="{FF2B5EF4-FFF2-40B4-BE49-F238E27FC236}">
                <a16:creationId xmlns:a16="http://schemas.microsoft.com/office/drawing/2014/main" id="{97DD8390-3AEC-4157-AC1A-567CB19864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521493"/>
              </p:ext>
            </p:extLst>
          </p:nvPr>
        </p:nvGraphicFramePr>
        <p:xfrm>
          <a:off x="4624988" y="2449647"/>
          <a:ext cx="1440000" cy="158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C529996-7147-49CE-B2B2-C887A7F54895}"/>
              </a:ext>
            </a:extLst>
          </p:cNvPr>
          <p:cNvSpPr txBox="1"/>
          <p:nvPr/>
        </p:nvSpPr>
        <p:spPr>
          <a:xfrm>
            <a:off x="3635745" y="5058320"/>
            <a:ext cx="18854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ko-KR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97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3199</TotalTime>
  <Words>51</Words>
  <Application>Microsoft Office PowerPoint</Application>
  <PresentationFormat>화면 슬라이드 쇼(4:3)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굴림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Bokrye</dc:creator>
  <cp:lastModifiedBy>admin</cp:lastModifiedBy>
  <cp:revision>89</cp:revision>
  <dcterms:created xsi:type="dcterms:W3CDTF">2021-05-12T07:09:30Z</dcterms:created>
  <dcterms:modified xsi:type="dcterms:W3CDTF">2021-08-02T04:38:15Z</dcterms:modified>
</cp:coreProperties>
</file>