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540" r:id="rId2"/>
    <p:sldId id="536" r:id="rId3"/>
    <p:sldId id="541" r:id="rId4"/>
    <p:sldId id="542"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91" autoAdjust="0"/>
    <p:restoredTop sz="94660"/>
  </p:normalViewPr>
  <p:slideViewPr>
    <p:cSldViewPr snapToGrid="0">
      <p:cViewPr varScale="1">
        <p:scale>
          <a:sx n="111" d="100"/>
          <a:sy n="111" d="100"/>
        </p:scale>
        <p:origin x="63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6A09B-E284-416F-8C32-29AC4457081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88BB011-C7D7-448A-B426-7DE6A77C637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FE95395-2E06-4E27-A792-A836B4CAC85C}"/>
              </a:ext>
            </a:extLst>
          </p:cNvPr>
          <p:cNvSpPr>
            <a:spLocks noGrp="1"/>
          </p:cNvSpPr>
          <p:nvPr>
            <p:ph type="dt" sz="half" idx="10"/>
          </p:nvPr>
        </p:nvSpPr>
        <p:spPr/>
        <p:txBody>
          <a:bodyPr/>
          <a:lstStyle/>
          <a:p>
            <a:fld id="{811192BD-FB38-4CB7-BA97-7860E96FE4B3}" type="datetimeFigureOut">
              <a:rPr lang="en-US" smtClean="0"/>
              <a:t>10/3/2022</a:t>
            </a:fld>
            <a:endParaRPr lang="en-US"/>
          </a:p>
        </p:txBody>
      </p:sp>
      <p:sp>
        <p:nvSpPr>
          <p:cNvPr id="5" name="Footer Placeholder 4">
            <a:extLst>
              <a:ext uri="{FF2B5EF4-FFF2-40B4-BE49-F238E27FC236}">
                <a16:creationId xmlns:a16="http://schemas.microsoft.com/office/drawing/2014/main" id="{3C460058-E60E-4BEC-9DB9-C12ED8B0E8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CC1A04-B3E1-42AD-BA93-9E7D64C2B0C4}"/>
              </a:ext>
            </a:extLst>
          </p:cNvPr>
          <p:cNvSpPr>
            <a:spLocks noGrp="1"/>
          </p:cNvSpPr>
          <p:nvPr>
            <p:ph type="sldNum" sz="quarter" idx="12"/>
          </p:nvPr>
        </p:nvSpPr>
        <p:spPr/>
        <p:txBody>
          <a:bodyPr/>
          <a:lstStyle/>
          <a:p>
            <a:fld id="{C4C63E99-2FA5-4F2D-B2B5-377632D41592}" type="slidenum">
              <a:rPr lang="en-US" smtClean="0"/>
              <a:t>‹#›</a:t>
            </a:fld>
            <a:endParaRPr lang="en-US"/>
          </a:p>
        </p:txBody>
      </p:sp>
    </p:spTree>
    <p:extLst>
      <p:ext uri="{BB962C8B-B14F-4D97-AF65-F5344CB8AC3E}">
        <p14:creationId xmlns:p14="http://schemas.microsoft.com/office/powerpoint/2010/main" val="1225623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AD37B-4E65-4020-B6A5-3F083FE66BF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914EE4D-305D-4D04-95E8-9B69557FB9B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D91EA92-5F27-41EA-B053-8A50E64E90DC}"/>
              </a:ext>
            </a:extLst>
          </p:cNvPr>
          <p:cNvSpPr>
            <a:spLocks noGrp="1"/>
          </p:cNvSpPr>
          <p:nvPr>
            <p:ph type="dt" sz="half" idx="10"/>
          </p:nvPr>
        </p:nvSpPr>
        <p:spPr/>
        <p:txBody>
          <a:bodyPr/>
          <a:lstStyle/>
          <a:p>
            <a:fld id="{811192BD-FB38-4CB7-BA97-7860E96FE4B3}" type="datetimeFigureOut">
              <a:rPr lang="en-US" smtClean="0"/>
              <a:t>10/3/2022</a:t>
            </a:fld>
            <a:endParaRPr lang="en-US"/>
          </a:p>
        </p:txBody>
      </p:sp>
      <p:sp>
        <p:nvSpPr>
          <p:cNvPr id="5" name="Footer Placeholder 4">
            <a:extLst>
              <a:ext uri="{FF2B5EF4-FFF2-40B4-BE49-F238E27FC236}">
                <a16:creationId xmlns:a16="http://schemas.microsoft.com/office/drawing/2014/main" id="{A12D1E53-7737-4BAD-B632-C59F276900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65EC67-0074-4A65-A49A-94E428E81A07}"/>
              </a:ext>
            </a:extLst>
          </p:cNvPr>
          <p:cNvSpPr>
            <a:spLocks noGrp="1"/>
          </p:cNvSpPr>
          <p:nvPr>
            <p:ph type="sldNum" sz="quarter" idx="12"/>
          </p:nvPr>
        </p:nvSpPr>
        <p:spPr/>
        <p:txBody>
          <a:bodyPr/>
          <a:lstStyle/>
          <a:p>
            <a:fld id="{C4C63E99-2FA5-4F2D-B2B5-377632D41592}" type="slidenum">
              <a:rPr lang="en-US" smtClean="0"/>
              <a:t>‹#›</a:t>
            </a:fld>
            <a:endParaRPr lang="en-US"/>
          </a:p>
        </p:txBody>
      </p:sp>
    </p:spTree>
    <p:extLst>
      <p:ext uri="{BB962C8B-B14F-4D97-AF65-F5344CB8AC3E}">
        <p14:creationId xmlns:p14="http://schemas.microsoft.com/office/powerpoint/2010/main" val="2268049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B5550E4-3679-4BE2-8921-AE4CD6A66A4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094B704-A5E5-4AEC-BCAE-A81D3FB3365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D09D14-7D42-438C-B84D-CEF9F49293B9}"/>
              </a:ext>
            </a:extLst>
          </p:cNvPr>
          <p:cNvSpPr>
            <a:spLocks noGrp="1"/>
          </p:cNvSpPr>
          <p:nvPr>
            <p:ph type="dt" sz="half" idx="10"/>
          </p:nvPr>
        </p:nvSpPr>
        <p:spPr/>
        <p:txBody>
          <a:bodyPr/>
          <a:lstStyle/>
          <a:p>
            <a:fld id="{811192BD-FB38-4CB7-BA97-7860E96FE4B3}" type="datetimeFigureOut">
              <a:rPr lang="en-US" smtClean="0"/>
              <a:t>10/3/2022</a:t>
            </a:fld>
            <a:endParaRPr lang="en-US"/>
          </a:p>
        </p:txBody>
      </p:sp>
      <p:sp>
        <p:nvSpPr>
          <p:cNvPr id="5" name="Footer Placeholder 4">
            <a:extLst>
              <a:ext uri="{FF2B5EF4-FFF2-40B4-BE49-F238E27FC236}">
                <a16:creationId xmlns:a16="http://schemas.microsoft.com/office/drawing/2014/main" id="{4E8B51E9-A783-482F-9A56-07B89BD981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7DBE55-0A17-472C-8294-DDD0C212EB78}"/>
              </a:ext>
            </a:extLst>
          </p:cNvPr>
          <p:cNvSpPr>
            <a:spLocks noGrp="1"/>
          </p:cNvSpPr>
          <p:nvPr>
            <p:ph type="sldNum" sz="quarter" idx="12"/>
          </p:nvPr>
        </p:nvSpPr>
        <p:spPr/>
        <p:txBody>
          <a:bodyPr/>
          <a:lstStyle/>
          <a:p>
            <a:fld id="{C4C63E99-2FA5-4F2D-B2B5-377632D41592}" type="slidenum">
              <a:rPr lang="en-US" smtClean="0"/>
              <a:t>‹#›</a:t>
            </a:fld>
            <a:endParaRPr lang="en-US"/>
          </a:p>
        </p:txBody>
      </p:sp>
    </p:spTree>
    <p:extLst>
      <p:ext uri="{BB962C8B-B14F-4D97-AF65-F5344CB8AC3E}">
        <p14:creationId xmlns:p14="http://schemas.microsoft.com/office/powerpoint/2010/main" val="307605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0B7D8-94D7-427C-878B-64AADCEF147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DFFDD3B-913E-44DA-B3D8-00F9C6C5C29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C4ABE9-3E33-4B4C-BAD2-21C42A183C74}"/>
              </a:ext>
            </a:extLst>
          </p:cNvPr>
          <p:cNvSpPr>
            <a:spLocks noGrp="1"/>
          </p:cNvSpPr>
          <p:nvPr>
            <p:ph type="dt" sz="half" idx="10"/>
          </p:nvPr>
        </p:nvSpPr>
        <p:spPr/>
        <p:txBody>
          <a:bodyPr/>
          <a:lstStyle/>
          <a:p>
            <a:fld id="{811192BD-FB38-4CB7-BA97-7860E96FE4B3}" type="datetimeFigureOut">
              <a:rPr lang="en-US" smtClean="0"/>
              <a:t>10/3/2022</a:t>
            </a:fld>
            <a:endParaRPr lang="en-US"/>
          </a:p>
        </p:txBody>
      </p:sp>
      <p:sp>
        <p:nvSpPr>
          <p:cNvPr id="5" name="Footer Placeholder 4">
            <a:extLst>
              <a:ext uri="{FF2B5EF4-FFF2-40B4-BE49-F238E27FC236}">
                <a16:creationId xmlns:a16="http://schemas.microsoft.com/office/drawing/2014/main" id="{43061D92-250B-40D8-B196-52F8050BE3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C9BB35-2D5E-4DEE-B35D-05FFEFB8D8C8}"/>
              </a:ext>
            </a:extLst>
          </p:cNvPr>
          <p:cNvSpPr>
            <a:spLocks noGrp="1"/>
          </p:cNvSpPr>
          <p:nvPr>
            <p:ph type="sldNum" sz="quarter" idx="12"/>
          </p:nvPr>
        </p:nvSpPr>
        <p:spPr/>
        <p:txBody>
          <a:bodyPr/>
          <a:lstStyle/>
          <a:p>
            <a:fld id="{C4C63E99-2FA5-4F2D-B2B5-377632D41592}" type="slidenum">
              <a:rPr lang="en-US" smtClean="0"/>
              <a:t>‹#›</a:t>
            </a:fld>
            <a:endParaRPr lang="en-US"/>
          </a:p>
        </p:txBody>
      </p:sp>
    </p:spTree>
    <p:extLst>
      <p:ext uri="{BB962C8B-B14F-4D97-AF65-F5344CB8AC3E}">
        <p14:creationId xmlns:p14="http://schemas.microsoft.com/office/powerpoint/2010/main" val="3396771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D348F-C433-4107-90A8-25091D5647E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32C8AC7-F228-46DB-8F03-8529A865A57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E892A3B-A01D-46E3-B3DC-B5AAC258DC3D}"/>
              </a:ext>
            </a:extLst>
          </p:cNvPr>
          <p:cNvSpPr>
            <a:spLocks noGrp="1"/>
          </p:cNvSpPr>
          <p:nvPr>
            <p:ph type="dt" sz="half" idx="10"/>
          </p:nvPr>
        </p:nvSpPr>
        <p:spPr/>
        <p:txBody>
          <a:bodyPr/>
          <a:lstStyle/>
          <a:p>
            <a:fld id="{811192BD-FB38-4CB7-BA97-7860E96FE4B3}" type="datetimeFigureOut">
              <a:rPr lang="en-US" smtClean="0"/>
              <a:t>10/3/2022</a:t>
            </a:fld>
            <a:endParaRPr lang="en-US"/>
          </a:p>
        </p:txBody>
      </p:sp>
      <p:sp>
        <p:nvSpPr>
          <p:cNvPr id="5" name="Footer Placeholder 4">
            <a:extLst>
              <a:ext uri="{FF2B5EF4-FFF2-40B4-BE49-F238E27FC236}">
                <a16:creationId xmlns:a16="http://schemas.microsoft.com/office/drawing/2014/main" id="{88C9E38C-F6C7-48A2-9C15-43BD205D9B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5F01D3-B556-4F75-8847-1222F7EB4C9F}"/>
              </a:ext>
            </a:extLst>
          </p:cNvPr>
          <p:cNvSpPr>
            <a:spLocks noGrp="1"/>
          </p:cNvSpPr>
          <p:nvPr>
            <p:ph type="sldNum" sz="quarter" idx="12"/>
          </p:nvPr>
        </p:nvSpPr>
        <p:spPr/>
        <p:txBody>
          <a:bodyPr/>
          <a:lstStyle/>
          <a:p>
            <a:fld id="{C4C63E99-2FA5-4F2D-B2B5-377632D41592}" type="slidenum">
              <a:rPr lang="en-US" smtClean="0"/>
              <a:t>‹#›</a:t>
            </a:fld>
            <a:endParaRPr lang="en-US"/>
          </a:p>
        </p:txBody>
      </p:sp>
    </p:spTree>
    <p:extLst>
      <p:ext uri="{BB962C8B-B14F-4D97-AF65-F5344CB8AC3E}">
        <p14:creationId xmlns:p14="http://schemas.microsoft.com/office/powerpoint/2010/main" val="3809655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28E24-A9CF-4483-BD3D-ECCCD5CF5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17891D-9FF2-4F5E-8F1B-AD49CB59462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EF5192A-4BC1-4F92-9378-4D31049B263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137CFFF-9E83-4C87-8DBC-C7F219741C61}"/>
              </a:ext>
            </a:extLst>
          </p:cNvPr>
          <p:cNvSpPr>
            <a:spLocks noGrp="1"/>
          </p:cNvSpPr>
          <p:nvPr>
            <p:ph type="dt" sz="half" idx="10"/>
          </p:nvPr>
        </p:nvSpPr>
        <p:spPr/>
        <p:txBody>
          <a:bodyPr/>
          <a:lstStyle/>
          <a:p>
            <a:fld id="{811192BD-FB38-4CB7-BA97-7860E96FE4B3}" type="datetimeFigureOut">
              <a:rPr lang="en-US" smtClean="0"/>
              <a:t>10/3/2022</a:t>
            </a:fld>
            <a:endParaRPr lang="en-US"/>
          </a:p>
        </p:txBody>
      </p:sp>
      <p:sp>
        <p:nvSpPr>
          <p:cNvPr id="6" name="Footer Placeholder 5">
            <a:extLst>
              <a:ext uri="{FF2B5EF4-FFF2-40B4-BE49-F238E27FC236}">
                <a16:creationId xmlns:a16="http://schemas.microsoft.com/office/drawing/2014/main" id="{8604F614-98C5-4A6C-BCF4-E7778E5FCCD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CD7F0EB-5455-42E5-96EA-22AABEB1285D}"/>
              </a:ext>
            </a:extLst>
          </p:cNvPr>
          <p:cNvSpPr>
            <a:spLocks noGrp="1"/>
          </p:cNvSpPr>
          <p:nvPr>
            <p:ph type="sldNum" sz="quarter" idx="12"/>
          </p:nvPr>
        </p:nvSpPr>
        <p:spPr/>
        <p:txBody>
          <a:bodyPr/>
          <a:lstStyle/>
          <a:p>
            <a:fld id="{C4C63E99-2FA5-4F2D-B2B5-377632D41592}" type="slidenum">
              <a:rPr lang="en-US" smtClean="0"/>
              <a:t>‹#›</a:t>
            </a:fld>
            <a:endParaRPr lang="en-US"/>
          </a:p>
        </p:txBody>
      </p:sp>
    </p:spTree>
    <p:extLst>
      <p:ext uri="{BB962C8B-B14F-4D97-AF65-F5344CB8AC3E}">
        <p14:creationId xmlns:p14="http://schemas.microsoft.com/office/powerpoint/2010/main" val="1024419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38B02-1545-48AA-84E6-2D161C3CBFA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CE4B353-5AB3-40D8-9D46-1290C86CB8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CC0B6D8-150F-4A2A-8E0D-1F76185B0D3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FF5B9B6-8465-4D48-83B9-B9ED2BDCC23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7101359-122C-4C73-916F-2C8F470FC78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C49CE6B-AAAD-4D29-9492-D27A2A21AF17}"/>
              </a:ext>
            </a:extLst>
          </p:cNvPr>
          <p:cNvSpPr>
            <a:spLocks noGrp="1"/>
          </p:cNvSpPr>
          <p:nvPr>
            <p:ph type="dt" sz="half" idx="10"/>
          </p:nvPr>
        </p:nvSpPr>
        <p:spPr/>
        <p:txBody>
          <a:bodyPr/>
          <a:lstStyle/>
          <a:p>
            <a:fld id="{811192BD-FB38-4CB7-BA97-7860E96FE4B3}" type="datetimeFigureOut">
              <a:rPr lang="en-US" smtClean="0"/>
              <a:t>10/3/2022</a:t>
            </a:fld>
            <a:endParaRPr lang="en-US"/>
          </a:p>
        </p:txBody>
      </p:sp>
      <p:sp>
        <p:nvSpPr>
          <p:cNvPr id="8" name="Footer Placeholder 7">
            <a:extLst>
              <a:ext uri="{FF2B5EF4-FFF2-40B4-BE49-F238E27FC236}">
                <a16:creationId xmlns:a16="http://schemas.microsoft.com/office/drawing/2014/main" id="{C6A87D95-476C-49E3-891A-6D6EF0B18DB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08E7295-8C1D-49CC-8EDE-B5716BF7BDCF}"/>
              </a:ext>
            </a:extLst>
          </p:cNvPr>
          <p:cNvSpPr>
            <a:spLocks noGrp="1"/>
          </p:cNvSpPr>
          <p:nvPr>
            <p:ph type="sldNum" sz="quarter" idx="12"/>
          </p:nvPr>
        </p:nvSpPr>
        <p:spPr/>
        <p:txBody>
          <a:bodyPr/>
          <a:lstStyle/>
          <a:p>
            <a:fld id="{C4C63E99-2FA5-4F2D-B2B5-377632D41592}" type="slidenum">
              <a:rPr lang="en-US" smtClean="0"/>
              <a:t>‹#›</a:t>
            </a:fld>
            <a:endParaRPr lang="en-US"/>
          </a:p>
        </p:txBody>
      </p:sp>
    </p:spTree>
    <p:extLst>
      <p:ext uri="{BB962C8B-B14F-4D97-AF65-F5344CB8AC3E}">
        <p14:creationId xmlns:p14="http://schemas.microsoft.com/office/powerpoint/2010/main" val="1464907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36106E-C96B-4379-8370-30DF38B02BF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F1022F2-05AF-44B5-ACB9-4AC5768A06A1}"/>
              </a:ext>
            </a:extLst>
          </p:cNvPr>
          <p:cNvSpPr>
            <a:spLocks noGrp="1"/>
          </p:cNvSpPr>
          <p:nvPr>
            <p:ph type="dt" sz="half" idx="10"/>
          </p:nvPr>
        </p:nvSpPr>
        <p:spPr/>
        <p:txBody>
          <a:bodyPr/>
          <a:lstStyle/>
          <a:p>
            <a:fld id="{811192BD-FB38-4CB7-BA97-7860E96FE4B3}" type="datetimeFigureOut">
              <a:rPr lang="en-US" smtClean="0"/>
              <a:t>10/3/2022</a:t>
            </a:fld>
            <a:endParaRPr lang="en-US"/>
          </a:p>
        </p:txBody>
      </p:sp>
      <p:sp>
        <p:nvSpPr>
          <p:cNvPr id="4" name="Footer Placeholder 3">
            <a:extLst>
              <a:ext uri="{FF2B5EF4-FFF2-40B4-BE49-F238E27FC236}">
                <a16:creationId xmlns:a16="http://schemas.microsoft.com/office/drawing/2014/main" id="{61E43A30-344B-41DF-ADF8-9F988ADF6E1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0DCA8BB-B2FB-4F38-87E4-EBF21167A0AE}"/>
              </a:ext>
            </a:extLst>
          </p:cNvPr>
          <p:cNvSpPr>
            <a:spLocks noGrp="1"/>
          </p:cNvSpPr>
          <p:nvPr>
            <p:ph type="sldNum" sz="quarter" idx="12"/>
          </p:nvPr>
        </p:nvSpPr>
        <p:spPr/>
        <p:txBody>
          <a:bodyPr/>
          <a:lstStyle/>
          <a:p>
            <a:fld id="{C4C63E99-2FA5-4F2D-B2B5-377632D41592}" type="slidenum">
              <a:rPr lang="en-US" smtClean="0"/>
              <a:t>‹#›</a:t>
            </a:fld>
            <a:endParaRPr lang="en-US"/>
          </a:p>
        </p:txBody>
      </p:sp>
    </p:spTree>
    <p:extLst>
      <p:ext uri="{BB962C8B-B14F-4D97-AF65-F5344CB8AC3E}">
        <p14:creationId xmlns:p14="http://schemas.microsoft.com/office/powerpoint/2010/main" val="40920022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8B2F87-2165-455D-9400-88B50CE9695D}"/>
              </a:ext>
            </a:extLst>
          </p:cNvPr>
          <p:cNvSpPr>
            <a:spLocks noGrp="1"/>
          </p:cNvSpPr>
          <p:nvPr>
            <p:ph type="dt" sz="half" idx="10"/>
          </p:nvPr>
        </p:nvSpPr>
        <p:spPr/>
        <p:txBody>
          <a:bodyPr/>
          <a:lstStyle/>
          <a:p>
            <a:fld id="{811192BD-FB38-4CB7-BA97-7860E96FE4B3}" type="datetimeFigureOut">
              <a:rPr lang="en-US" smtClean="0"/>
              <a:t>10/3/2022</a:t>
            </a:fld>
            <a:endParaRPr lang="en-US"/>
          </a:p>
        </p:txBody>
      </p:sp>
      <p:sp>
        <p:nvSpPr>
          <p:cNvPr id="3" name="Footer Placeholder 2">
            <a:extLst>
              <a:ext uri="{FF2B5EF4-FFF2-40B4-BE49-F238E27FC236}">
                <a16:creationId xmlns:a16="http://schemas.microsoft.com/office/drawing/2014/main" id="{BAAC6992-B7AF-4962-98B9-18ED71D1BA2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C5668E6-0070-46D4-B957-F48D84E4D22C}"/>
              </a:ext>
            </a:extLst>
          </p:cNvPr>
          <p:cNvSpPr>
            <a:spLocks noGrp="1"/>
          </p:cNvSpPr>
          <p:nvPr>
            <p:ph type="sldNum" sz="quarter" idx="12"/>
          </p:nvPr>
        </p:nvSpPr>
        <p:spPr/>
        <p:txBody>
          <a:bodyPr/>
          <a:lstStyle/>
          <a:p>
            <a:fld id="{C4C63E99-2FA5-4F2D-B2B5-377632D41592}" type="slidenum">
              <a:rPr lang="en-US" smtClean="0"/>
              <a:t>‹#›</a:t>
            </a:fld>
            <a:endParaRPr lang="en-US"/>
          </a:p>
        </p:txBody>
      </p:sp>
    </p:spTree>
    <p:extLst>
      <p:ext uri="{BB962C8B-B14F-4D97-AF65-F5344CB8AC3E}">
        <p14:creationId xmlns:p14="http://schemas.microsoft.com/office/powerpoint/2010/main" val="3073444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52D22-E366-4C61-838B-3AD3437CC7F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D62C9F3-4F80-4B2E-8DCA-3A6777FF08C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74F78A5-3101-482F-B611-7BDEC70091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4B7671A-1875-4CCD-9439-6FB1CD2FE935}"/>
              </a:ext>
            </a:extLst>
          </p:cNvPr>
          <p:cNvSpPr>
            <a:spLocks noGrp="1"/>
          </p:cNvSpPr>
          <p:nvPr>
            <p:ph type="dt" sz="half" idx="10"/>
          </p:nvPr>
        </p:nvSpPr>
        <p:spPr/>
        <p:txBody>
          <a:bodyPr/>
          <a:lstStyle/>
          <a:p>
            <a:fld id="{811192BD-FB38-4CB7-BA97-7860E96FE4B3}" type="datetimeFigureOut">
              <a:rPr lang="en-US" smtClean="0"/>
              <a:t>10/3/2022</a:t>
            </a:fld>
            <a:endParaRPr lang="en-US"/>
          </a:p>
        </p:txBody>
      </p:sp>
      <p:sp>
        <p:nvSpPr>
          <p:cNvPr id="6" name="Footer Placeholder 5">
            <a:extLst>
              <a:ext uri="{FF2B5EF4-FFF2-40B4-BE49-F238E27FC236}">
                <a16:creationId xmlns:a16="http://schemas.microsoft.com/office/drawing/2014/main" id="{9681656D-92C0-4927-9662-666B7E4342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CBFFF80-465C-4379-AC2A-A1F29B31A174}"/>
              </a:ext>
            </a:extLst>
          </p:cNvPr>
          <p:cNvSpPr>
            <a:spLocks noGrp="1"/>
          </p:cNvSpPr>
          <p:nvPr>
            <p:ph type="sldNum" sz="quarter" idx="12"/>
          </p:nvPr>
        </p:nvSpPr>
        <p:spPr/>
        <p:txBody>
          <a:bodyPr/>
          <a:lstStyle/>
          <a:p>
            <a:fld id="{C4C63E99-2FA5-4F2D-B2B5-377632D41592}" type="slidenum">
              <a:rPr lang="en-US" smtClean="0"/>
              <a:t>‹#›</a:t>
            </a:fld>
            <a:endParaRPr lang="en-US"/>
          </a:p>
        </p:txBody>
      </p:sp>
    </p:spTree>
    <p:extLst>
      <p:ext uri="{BB962C8B-B14F-4D97-AF65-F5344CB8AC3E}">
        <p14:creationId xmlns:p14="http://schemas.microsoft.com/office/powerpoint/2010/main" val="1697189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6D0BE-C320-49B2-9BE1-861A9BBF309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4B44997-C4FE-4555-90D1-08D0D07325E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85C3DDD-B84F-46D4-90D9-981EBD770A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144683A-BDCC-4815-8311-574AFE98F4EA}"/>
              </a:ext>
            </a:extLst>
          </p:cNvPr>
          <p:cNvSpPr>
            <a:spLocks noGrp="1"/>
          </p:cNvSpPr>
          <p:nvPr>
            <p:ph type="dt" sz="half" idx="10"/>
          </p:nvPr>
        </p:nvSpPr>
        <p:spPr/>
        <p:txBody>
          <a:bodyPr/>
          <a:lstStyle/>
          <a:p>
            <a:fld id="{811192BD-FB38-4CB7-BA97-7860E96FE4B3}" type="datetimeFigureOut">
              <a:rPr lang="en-US" smtClean="0"/>
              <a:t>10/3/2022</a:t>
            </a:fld>
            <a:endParaRPr lang="en-US"/>
          </a:p>
        </p:txBody>
      </p:sp>
      <p:sp>
        <p:nvSpPr>
          <p:cNvPr id="6" name="Footer Placeholder 5">
            <a:extLst>
              <a:ext uri="{FF2B5EF4-FFF2-40B4-BE49-F238E27FC236}">
                <a16:creationId xmlns:a16="http://schemas.microsoft.com/office/drawing/2014/main" id="{2B9E89C9-2578-4851-B714-75523DB0CD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2CE29F7-F9B0-42C1-BEA5-08658F51750E}"/>
              </a:ext>
            </a:extLst>
          </p:cNvPr>
          <p:cNvSpPr>
            <a:spLocks noGrp="1"/>
          </p:cNvSpPr>
          <p:nvPr>
            <p:ph type="sldNum" sz="quarter" idx="12"/>
          </p:nvPr>
        </p:nvSpPr>
        <p:spPr/>
        <p:txBody>
          <a:bodyPr/>
          <a:lstStyle/>
          <a:p>
            <a:fld id="{C4C63E99-2FA5-4F2D-B2B5-377632D41592}" type="slidenum">
              <a:rPr lang="en-US" smtClean="0"/>
              <a:t>‹#›</a:t>
            </a:fld>
            <a:endParaRPr lang="en-US"/>
          </a:p>
        </p:txBody>
      </p:sp>
    </p:spTree>
    <p:extLst>
      <p:ext uri="{BB962C8B-B14F-4D97-AF65-F5344CB8AC3E}">
        <p14:creationId xmlns:p14="http://schemas.microsoft.com/office/powerpoint/2010/main" val="36186371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27DFB1F-50F2-407E-B16C-B028C49DFD1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E9436BD-B6F4-42D1-A227-39A4C9FE409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40A5EC-06C2-494E-8E25-5EF0E2C7331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1192BD-FB38-4CB7-BA97-7860E96FE4B3}" type="datetimeFigureOut">
              <a:rPr lang="en-US" smtClean="0"/>
              <a:t>10/3/2022</a:t>
            </a:fld>
            <a:endParaRPr lang="en-US"/>
          </a:p>
        </p:txBody>
      </p:sp>
      <p:sp>
        <p:nvSpPr>
          <p:cNvPr id="5" name="Footer Placeholder 4">
            <a:extLst>
              <a:ext uri="{FF2B5EF4-FFF2-40B4-BE49-F238E27FC236}">
                <a16:creationId xmlns:a16="http://schemas.microsoft.com/office/drawing/2014/main" id="{648DFB25-99D9-4AB8-819D-7A69484257A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E1C0AD1-0B45-43D5-92FE-3B12E260EE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C63E99-2FA5-4F2D-B2B5-377632D41592}" type="slidenum">
              <a:rPr lang="en-US" smtClean="0"/>
              <a:t>‹#›</a:t>
            </a:fld>
            <a:endParaRPr lang="en-US"/>
          </a:p>
        </p:txBody>
      </p:sp>
    </p:spTree>
    <p:extLst>
      <p:ext uri="{BB962C8B-B14F-4D97-AF65-F5344CB8AC3E}">
        <p14:creationId xmlns:p14="http://schemas.microsoft.com/office/powerpoint/2010/main" val="4961236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0EF722-4A76-08E3-BC4D-EC9E636BD20E}"/>
              </a:ext>
            </a:extLst>
          </p:cNvPr>
          <p:cNvSpPr txBox="1"/>
          <p:nvPr/>
        </p:nvSpPr>
        <p:spPr>
          <a:xfrm>
            <a:off x="869622" y="449257"/>
            <a:ext cx="10644354" cy="1169551"/>
          </a:xfrm>
          <a:prstGeom prst="rect">
            <a:avLst/>
          </a:prstGeom>
          <a:noFill/>
        </p:spPr>
        <p:txBody>
          <a:bodyPr wrap="square">
            <a:spAutoFit/>
          </a:bodyPr>
          <a:lstStyle/>
          <a:p>
            <a:pPr marL="0" marR="0" algn="just">
              <a:spcBef>
                <a:spcPts val="0"/>
              </a:spcBef>
              <a:spcAft>
                <a:spcPts val="0"/>
              </a:spcAft>
            </a:pPr>
            <a:r>
              <a:rPr lang="en-US" sz="1400" b="1" dirty="0">
                <a:effectLst/>
                <a:latin typeface="Palatino Linotype" panose="02040502050505030304" pitchFamily="18" charset="0"/>
                <a:ea typeface="Times New Roman" panose="02020603050405020304" pitchFamily="18" charset="0"/>
              </a:rPr>
              <a:t>Figure S1. </a:t>
            </a:r>
            <a:r>
              <a:rPr lang="en-US" sz="1400" dirty="0">
                <a:effectLst/>
                <a:latin typeface="Palatino Linotype" panose="02040502050505030304" pitchFamily="18" charset="0"/>
                <a:ea typeface="Times New Roman" panose="02020603050405020304" pitchFamily="18" charset="0"/>
              </a:rPr>
              <a:t>Scatter plots of disease scores of 196 cultivars and lines based on best linear unbiased estimators (BLUEs) computed from all environments. The Y-axis refers to disease score on a scale of 1 (no visible sign or symptom = resistant) to 9 (leaf area covered with spores = highly susceptible). Values in each box are Pearson correlation coefficients with the line showing the fit. All pairs of correlation coefficients are significant at p &lt; 0.01 except between stripe rust and common bunt (p = 0.76). </a:t>
            </a:r>
          </a:p>
          <a:p>
            <a:pPr marL="0" marR="0" algn="just">
              <a:spcBef>
                <a:spcPts val="0"/>
              </a:spcBef>
              <a:spcAft>
                <a:spcPts val="0"/>
              </a:spcAft>
            </a:pPr>
            <a:endParaRPr lang="en-US" sz="1400" dirty="0">
              <a:effectLst/>
              <a:latin typeface="Palatino Linotype" panose="02040502050505030304" pitchFamily="18" charset="0"/>
              <a:ea typeface="Times New Roman" panose="02020603050405020304" pitchFamily="18" charset="0"/>
            </a:endParaRPr>
          </a:p>
        </p:txBody>
      </p:sp>
      <p:pic>
        <p:nvPicPr>
          <p:cNvPr id="6" name="Picture 5">
            <a:extLst>
              <a:ext uri="{FF2B5EF4-FFF2-40B4-BE49-F238E27FC236}">
                <a16:creationId xmlns:a16="http://schemas.microsoft.com/office/drawing/2014/main" id="{199103E7-4005-A05D-E2CD-3E2B122DBC15}"/>
              </a:ext>
            </a:extLst>
          </p:cNvPr>
          <p:cNvPicPr>
            <a:picLocks noChangeAspect="1"/>
          </p:cNvPicPr>
          <p:nvPr/>
        </p:nvPicPr>
        <p:blipFill>
          <a:blip r:embed="rId2"/>
          <a:stretch>
            <a:fillRect/>
          </a:stretch>
        </p:blipFill>
        <p:spPr>
          <a:xfrm>
            <a:off x="794977" y="1741688"/>
            <a:ext cx="4035569" cy="4074654"/>
          </a:xfrm>
          <a:prstGeom prst="rect">
            <a:avLst/>
          </a:prstGeom>
        </p:spPr>
      </p:pic>
    </p:spTree>
    <p:extLst>
      <p:ext uri="{BB962C8B-B14F-4D97-AF65-F5344CB8AC3E}">
        <p14:creationId xmlns:p14="http://schemas.microsoft.com/office/powerpoint/2010/main" val="37378157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1E652A73-96C5-42C2-BE8B-C4F34BF9D57A}"/>
              </a:ext>
            </a:extLst>
          </p:cNvPr>
          <p:cNvGrpSpPr/>
          <p:nvPr/>
        </p:nvGrpSpPr>
        <p:grpSpPr>
          <a:xfrm>
            <a:off x="4257870" y="1233488"/>
            <a:ext cx="3676260" cy="3498398"/>
            <a:chOff x="2227633" y="303887"/>
            <a:chExt cx="7625883" cy="6250225"/>
          </a:xfrm>
        </p:grpSpPr>
        <p:grpSp>
          <p:nvGrpSpPr>
            <p:cNvPr id="8" name="Group 7">
              <a:extLst>
                <a:ext uri="{FF2B5EF4-FFF2-40B4-BE49-F238E27FC236}">
                  <a16:creationId xmlns:a16="http://schemas.microsoft.com/office/drawing/2014/main" id="{1E1E333D-BD24-44E9-85FF-9BDF0C2ADE08}"/>
                </a:ext>
              </a:extLst>
            </p:cNvPr>
            <p:cNvGrpSpPr/>
            <p:nvPr/>
          </p:nvGrpSpPr>
          <p:grpSpPr>
            <a:xfrm>
              <a:off x="2227633" y="303887"/>
              <a:ext cx="7402749" cy="6250225"/>
              <a:chOff x="2227633" y="303887"/>
              <a:chExt cx="7402749" cy="6250225"/>
            </a:xfrm>
          </p:grpSpPr>
          <p:pic>
            <p:nvPicPr>
              <p:cNvPr id="2" name="Picture 1">
                <a:extLst>
                  <a:ext uri="{FF2B5EF4-FFF2-40B4-BE49-F238E27FC236}">
                    <a16:creationId xmlns:a16="http://schemas.microsoft.com/office/drawing/2014/main" id="{1A22FB4A-F3BE-4065-B975-6ABA3532529F}"/>
                  </a:ext>
                </a:extLst>
              </p:cNvPr>
              <p:cNvPicPr>
                <a:picLocks noChangeAspect="1"/>
              </p:cNvPicPr>
              <p:nvPr/>
            </p:nvPicPr>
            <p:blipFill rotWithShape="1">
              <a:blip r:embed="rId2"/>
              <a:srcRect l="15417" r="9120"/>
              <a:stretch/>
            </p:blipFill>
            <p:spPr>
              <a:xfrm>
                <a:off x="2227633" y="303887"/>
                <a:ext cx="7402749" cy="6250225"/>
              </a:xfrm>
              <a:prstGeom prst="rect">
                <a:avLst/>
              </a:prstGeom>
            </p:spPr>
          </p:pic>
          <p:sp>
            <p:nvSpPr>
              <p:cNvPr id="3" name="TextBox 2">
                <a:extLst>
                  <a:ext uri="{FF2B5EF4-FFF2-40B4-BE49-F238E27FC236}">
                    <a16:creationId xmlns:a16="http://schemas.microsoft.com/office/drawing/2014/main" id="{CEAF0B4A-B11A-4B03-9F2F-C695AF1F3048}"/>
                  </a:ext>
                </a:extLst>
              </p:cNvPr>
              <p:cNvSpPr txBox="1"/>
              <p:nvPr/>
            </p:nvSpPr>
            <p:spPr>
              <a:xfrm>
                <a:off x="7509753" y="4435812"/>
                <a:ext cx="1580745" cy="511743"/>
              </a:xfrm>
              <a:prstGeom prst="rect">
                <a:avLst/>
              </a:prstGeom>
              <a:noFill/>
            </p:spPr>
            <p:txBody>
              <a:bodyPr wrap="square" rtlCol="0">
                <a:spAutoFit/>
              </a:bodyPr>
              <a:lstStyle/>
              <a:p>
                <a:r>
                  <a:rPr lang="en-US" sz="1200" b="1" dirty="0"/>
                  <a:t>Group-1</a:t>
                </a:r>
              </a:p>
            </p:txBody>
          </p:sp>
        </p:grpSp>
        <p:sp>
          <p:nvSpPr>
            <p:cNvPr id="4" name="TextBox 3">
              <a:extLst>
                <a:ext uri="{FF2B5EF4-FFF2-40B4-BE49-F238E27FC236}">
                  <a16:creationId xmlns:a16="http://schemas.microsoft.com/office/drawing/2014/main" id="{7C3C8F80-D048-4FA9-BAAA-31B98F076756}"/>
                </a:ext>
              </a:extLst>
            </p:cNvPr>
            <p:cNvSpPr txBox="1"/>
            <p:nvPr/>
          </p:nvSpPr>
          <p:spPr>
            <a:xfrm>
              <a:off x="2859452" y="1523641"/>
              <a:ext cx="1519456" cy="494885"/>
            </a:xfrm>
            <a:prstGeom prst="rect">
              <a:avLst/>
            </a:prstGeom>
            <a:noFill/>
          </p:spPr>
          <p:txBody>
            <a:bodyPr wrap="square" rtlCol="0">
              <a:spAutoFit/>
            </a:bodyPr>
            <a:lstStyle/>
            <a:p>
              <a:r>
                <a:rPr lang="en-US" sz="1200" b="1" dirty="0"/>
                <a:t>Group-2</a:t>
              </a:r>
            </a:p>
          </p:txBody>
        </p:sp>
        <p:sp>
          <p:nvSpPr>
            <p:cNvPr id="5" name="TextBox 4">
              <a:extLst>
                <a:ext uri="{FF2B5EF4-FFF2-40B4-BE49-F238E27FC236}">
                  <a16:creationId xmlns:a16="http://schemas.microsoft.com/office/drawing/2014/main" id="{A9B9B39B-6C26-41BC-9CBD-25F20263DF05}"/>
                </a:ext>
              </a:extLst>
            </p:cNvPr>
            <p:cNvSpPr txBox="1"/>
            <p:nvPr/>
          </p:nvSpPr>
          <p:spPr>
            <a:xfrm>
              <a:off x="8049635" y="1455908"/>
              <a:ext cx="1803881" cy="494885"/>
            </a:xfrm>
            <a:prstGeom prst="rect">
              <a:avLst/>
            </a:prstGeom>
            <a:noFill/>
          </p:spPr>
          <p:txBody>
            <a:bodyPr wrap="square" rtlCol="0">
              <a:spAutoFit/>
            </a:bodyPr>
            <a:lstStyle/>
            <a:p>
              <a:r>
                <a:rPr lang="en-US" sz="1200" b="1" dirty="0"/>
                <a:t>Group-3</a:t>
              </a:r>
            </a:p>
          </p:txBody>
        </p:sp>
      </p:grpSp>
      <p:sp>
        <p:nvSpPr>
          <p:cNvPr id="7" name="TextBox 6">
            <a:extLst>
              <a:ext uri="{FF2B5EF4-FFF2-40B4-BE49-F238E27FC236}">
                <a16:creationId xmlns:a16="http://schemas.microsoft.com/office/drawing/2014/main" id="{3C16F0DD-49BC-411A-8E1E-79D957139D8C}"/>
              </a:ext>
            </a:extLst>
          </p:cNvPr>
          <p:cNvSpPr txBox="1"/>
          <p:nvPr/>
        </p:nvSpPr>
        <p:spPr>
          <a:xfrm>
            <a:off x="350640" y="300387"/>
            <a:ext cx="11219800" cy="738664"/>
          </a:xfrm>
          <a:prstGeom prst="rect">
            <a:avLst/>
          </a:prstGeom>
          <a:noFill/>
        </p:spPr>
        <p:txBody>
          <a:bodyPr wrap="square">
            <a:spAutoFit/>
          </a:bodyPr>
          <a:lstStyle/>
          <a:p>
            <a:r>
              <a:rPr lang="en-US" sz="1400" b="1" dirty="0">
                <a:latin typeface="Palatino Linotype" panose="02040502050505030304" pitchFamily="18" charset="0"/>
                <a:cs typeface="Times New Roman" panose="02020603050405020304" pitchFamily="18" charset="0"/>
              </a:rPr>
              <a:t>Figure S2.</a:t>
            </a:r>
            <a:r>
              <a:rPr lang="en-US" sz="1400" dirty="0">
                <a:latin typeface="Palatino Linotype" panose="02040502050505030304" pitchFamily="18" charset="0"/>
                <a:cs typeface="Times New Roman" panose="02020603050405020304" pitchFamily="18" charset="0"/>
              </a:rPr>
              <a:t> A plot of the first three principal components of 196 spring wheat cultivars and lines genotyped with 23,342 polymorphic markers: (a) plot based on wheat market classes; (b) plot based on predicted group membership, and (c) plot to show the 22 selected cultivars and lines in green circle and the unselected ones in gray. See Supplementary Table S2 for details of each group.  </a:t>
            </a:r>
          </a:p>
        </p:txBody>
      </p:sp>
      <p:pic>
        <p:nvPicPr>
          <p:cNvPr id="6" name="Picture 5">
            <a:extLst>
              <a:ext uri="{FF2B5EF4-FFF2-40B4-BE49-F238E27FC236}">
                <a16:creationId xmlns:a16="http://schemas.microsoft.com/office/drawing/2014/main" id="{37698EEC-53D9-759F-0FD1-7BF1C592B078}"/>
              </a:ext>
            </a:extLst>
          </p:cNvPr>
          <p:cNvPicPr>
            <a:picLocks noChangeAspect="1"/>
          </p:cNvPicPr>
          <p:nvPr/>
        </p:nvPicPr>
        <p:blipFill rotWithShape="1">
          <a:blip r:embed="rId3"/>
          <a:srcRect l="21045" r="12767" b="6942"/>
          <a:stretch/>
        </p:blipFill>
        <p:spPr>
          <a:xfrm>
            <a:off x="8106206" y="1074324"/>
            <a:ext cx="3940209" cy="3217757"/>
          </a:xfrm>
          <a:prstGeom prst="rect">
            <a:avLst/>
          </a:prstGeom>
        </p:spPr>
      </p:pic>
      <p:grpSp>
        <p:nvGrpSpPr>
          <p:cNvPr id="13" name="Group 12">
            <a:extLst>
              <a:ext uri="{FF2B5EF4-FFF2-40B4-BE49-F238E27FC236}">
                <a16:creationId xmlns:a16="http://schemas.microsoft.com/office/drawing/2014/main" id="{680F22E1-ED0C-D6B2-808F-F9D078289FF1}"/>
              </a:ext>
            </a:extLst>
          </p:cNvPr>
          <p:cNvGrpSpPr/>
          <p:nvPr/>
        </p:nvGrpSpPr>
        <p:grpSpPr>
          <a:xfrm>
            <a:off x="350640" y="1343899"/>
            <a:ext cx="4545133" cy="3599576"/>
            <a:chOff x="350640" y="1343899"/>
            <a:chExt cx="4545133" cy="3599576"/>
          </a:xfrm>
        </p:grpSpPr>
        <p:pic>
          <p:nvPicPr>
            <p:cNvPr id="11" name="Picture 10">
              <a:extLst>
                <a:ext uri="{FF2B5EF4-FFF2-40B4-BE49-F238E27FC236}">
                  <a16:creationId xmlns:a16="http://schemas.microsoft.com/office/drawing/2014/main" id="{84651E0A-4735-5136-83AA-738116AAE03F}"/>
                </a:ext>
              </a:extLst>
            </p:cNvPr>
            <p:cNvPicPr>
              <a:picLocks noChangeAspect="1"/>
            </p:cNvPicPr>
            <p:nvPr/>
          </p:nvPicPr>
          <p:blipFill rotWithShape="1">
            <a:blip r:embed="rId4"/>
            <a:srcRect l="18031" r="10995" b="3305"/>
            <a:stretch/>
          </p:blipFill>
          <p:spPr>
            <a:xfrm>
              <a:off x="350640" y="1343899"/>
              <a:ext cx="4545133" cy="3599576"/>
            </a:xfrm>
            <a:prstGeom prst="rect">
              <a:avLst/>
            </a:prstGeom>
          </p:spPr>
        </p:pic>
        <p:pic>
          <p:nvPicPr>
            <p:cNvPr id="12" name="Picture 11">
              <a:extLst>
                <a:ext uri="{FF2B5EF4-FFF2-40B4-BE49-F238E27FC236}">
                  <a16:creationId xmlns:a16="http://schemas.microsoft.com/office/drawing/2014/main" id="{64C440D3-9338-19F9-30C3-584F44B35BAE}"/>
                </a:ext>
              </a:extLst>
            </p:cNvPr>
            <p:cNvPicPr>
              <a:picLocks noChangeAspect="1"/>
            </p:cNvPicPr>
            <p:nvPr/>
          </p:nvPicPr>
          <p:blipFill rotWithShape="1">
            <a:blip r:embed="rId5"/>
            <a:srcRect r="94096" b="78231"/>
            <a:stretch/>
          </p:blipFill>
          <p:spPr>
            <a:xfrm>
              <a:off x="703650" y="3429000"/>
              <a:ext cx="696526" cy="1492898"/>
            </a:xfrm>
            <a:prstGeom prst="rect">
              <a:avLst/>
            </a:prstGeom>
          </p:spPr>
        </p:pic>
      </p:grpSp>
      <p:sp>
        <p:nvSpPr>
          <p:cNvPr id="14" name="TextBox 13">
            <a:extLst>
              <a:ext uri="{FF2B5EF4-FFF2-40B4-BE49-F238E27FC236}">
                <a16:creationId xmlns:a16="http://schemas.microsoft.com/office/drawing/2014/main" id="{8DF651E1-FF0E-2A44-E05A-60D3434D28A3}"/>
              </a:ext>
            </a:extLst>
          </p:cNvPr>
          <p:cNvSpPr txBox="1"/>
          <p:nvPr/>
        </p:nvSpPr>
        <p:spPr>
          <a:xfrm>
            <a:off x="1327081" y="1353387"/>
            <a:ext cx="427074" cy="307777"/>
          </a:xfrm>
          <a:prstGeom prst="rect">
            <a:avLst/>
          </a:prstGeom>
          <a:noFill/>
        </p:spPr>
        <p:txBody>
          <a:bodyPr wrap="square" rtlCol="0">
            <a:spAutoFit/>
          </a:bodyPr>
          <a:lstStyle/>
          <a:p>
            <a:r>
              <a:rPr lang="en-CA" sz="1400" dirty="0">
                <a:latin typeface="Palatino Linotype" panose="02040502050505030304" pitchFamily="18" charset="0"/>
              </a:rPr>
              <a:t>(a)</a:t>
            </a:r>
            <a:endParaRPr lang="en-US" sz="1400" dirty="0">
              <a:latin typeface="Palatino Linotype" panose="02040502050505030304" pitchFamily="18" charset="0"/>
            </a:endParaRPr>
          </a:p>
        </p:txBody>
      </p:sp>
      <p:sp>
        <p:nvSpPr>
          <p:cNvPr id="15" name="TextBox 14">
            <a:extLst>
              <a:ext uri="{FF2B5EF4-FFF2-40B4-BE49-F238E27FC236}">
                <a16:creationId xmlns:a16="http://schemas.microsoft.com/office/drawing/2014/main" id="{768D216E-4DAA-EE20-D1EE-6A1C012795E8}"/>
              </a:ext>
            </a:extLst>
          </p:cNvPr>
          <p:cNvSpPr txBox="1"/>
          <p:nvPr/>
        </p:nvSpPr>
        <p:spPr>
          <a:xfrm>
            <a:off x="6869155" y="1094229"/>
            <a:ext cx="427074" cy="307777"/>
          </a:xfrm>
          <a:prstGeom prst="rect">
            <a:avLst/>
          </a:prstGeom>
          <a:noFill/>
        </p:spPr>
        <p:txBody>
          <a:bodyPr wrap="square" rtlCol="0">
            <a:spAutoFit/>
          </a:bodyPr>
          <a:lstStyle/>
          <a:p>
            <a:r>
              <a:rPr lang="en-CA" sz="1400" dirty="0">
                <a:latin typeface="Palatino Linotype" panose="02040502050505030304" pitchFamily="18" charset="0"/>
              </a:rPr>
              <a:t>(b)</a:t>
            </a:r>
            <a:endParaRPr lang="en-US" sz="1400" dirty="0">
              <a:latin typeface="Palatino Linotype" panose="02040502050505030304" pitchFamily="18" charset="0"/>
            </a:endParaRPr>
          </a:p>
        </p:txBody>
      </p:sp>
      <p:sp>
        <p:nvSpPr>
          <p:cNvPr id="16" name="TextBox 15">
            <a:extLst>
              <a:ext uri="{FF2B5EF4-FFF2-40B4-BE49-F238E27FC236}">
                <a16:creationId xmlns:a16="http://schemas.microsoft.com/office/drawing/2014/main" id="{E57E54A4-9525-3646-0D3A-916E79DCB869}"/>
              </a:ext>
            </a:extLst>
          </p:cNvPr>
          <p:cNvSpPr txBox="1"/>
          <p:nvPr/>
        </p:nvSpPr>
        <p:spPr>
          <a:xfrm>
            <a:off x="9241619" y="1099275"/>
            <a:ext cx="427074" cy="307777"/>
          </a:xfrm>
          <a:prstGeom prst="rect">
            <a:avLst/>
          </a:prstGeom>
          <a:noFill/>
        </p:spPr>
        <p:txBody>
          <a:bodyPr wrap="square" rtlCol="0">
            <a:spAutoFit/>
          </a:bodyPr>
          <a:lstStyle/>
          <a:p>
            <a:r>
              <a:rPr lang="en-CA" sz="1400" dirty="0">
                <a:latin typeface="Palatino Linotype" panose="02040502050505030304" pitchFamily="18" charset="0"/>
              </a:rPr>
              <a:t>(c)</a:t>
            </a:r>
            <a:endParaRPr lang="en-US" sz="1400" dirty="0">
              <a:latin typeface="Palatino Linotype" panose="02040502050505030304" pitchFamily="18" charset="0"/>
            </a:endParaRPr>
          </a:p>
        </p:txBody>
      </p:sp>
      <p:sp>
        <p:nvSpPr>
          <p:cNvPr id="18" name="TextBox 17">
            <a:extLst>
              <a:ext uri="{FF2B5EF4-FFF2-40B4-BE49-F238E27FC236}">
                <a16:creationId xmlns:a16="http://schemas.microsoft.com/office/drawing/2014/main" id="{89A3696B-933F-3A66-40BA-881F39493395}"/>
              </a:ext>
            </a:extLst>
          </p:cNvPr>
          <p:cNvSpPr txBox="1"/>
          <p:nvPr/>
        </p:nvSpPr>
        <p:spPr>
          <a:xfrm>
            <a:off x="1350055" y="5305671"/>
            <a:ext cx="10220385" cy="738664"/>
          </a:xfrm>
          <a:prstGeom prst="rect">
            <a:avLst/>
          </a:prstGeom>
          <a:noFill/>
        </p:spPr>
        <p:txBody>
          <a:bodyPr wrap="square">
            <a:spAutoFit/>
          </a:bodyPr>
          <a:lstStyle/>
          <a:p>
            <a:r>
              <a:rPr lang="en-CA" sz="1400" dirty="0">
                <a:effectLst/>
                <a:latin typeface="Palatino Linotype" panose="02040502050505030304" pitchFamily="18" charset="0"/>
                <a:ea typeface="Times New Roman" panose="02020603050405020304" pitchFamily="18" charset="0"/>
              </a:rPr>
              <a:t>The eight </a:t>
            </a:r>
            <a:r>
              <a:rPr lang="en-CA" sz="1400" dirty="0">
                <a:latin typeface="Palatino Linotype" panose="02040502050505030304" pitchFamily="18" charset="0"/>
                <a:ea typeface="Times New Roman" panose="02020603050405020304" pitchFamily="18" charset="0"/>
              </a:rPr>
              <a:t>market </a:t>
            </a:r>
            <a:r>
              <a:rPr lang="en-CA" sz="1400" dirty="0">
                <a:effectLst/>
                <a:latin typeface="Palatino Linotype" panose="02040502050505030304" pitchFamily="18" charset="0"/>
                <a:ea typeface="Times New Roman" panose="02020603050405020304" pitchFamily="18" charset="0"/>
              </a:rPr>
              <a:t>classes are as follows: Canada Northern Hard Red (CNHR), Canada Prairie Spring Red (CPSR), Canada Prairie Spring White (CPSW), Canada Western Extra Strong (CWES), Canada Western Hard White Spring (CWHWS), Canada Western Red Spring (CWRS), Canada Western Soft White Spring (CWSWS), and Canada Western Special Purpose (CWSP).</a:t>
            </a:r>
            <a:endParaRPr lang="en-US" sz="1400" dirty="0">
              <a:latin typeface="Palatino Linotype" panose="02040502050505030304" pitchFamily="18" charset="0"/>
            </a:endParaRPr>
          </a:p>
        </p:txBody>
      </p:sp>
    </p:spTree>
    <p:extLst>
      <p:ext uri="{BB962C8B-B14F-4D97-AF65-F5344CB8AC3E}">
        <p14:creationId xmlns:p14="http://schemas.microsoft.com/office/powerpoint/2010/main" val="4224665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4C7198B-41A1-334D-19EA-B371B47F0851}"/>
              </a:ext>
            </a:extLst>
          </p:cNvPr>
          <p:cNvPicPr>
            <a:picLocks noChangeAspect="1"/>
          </p:cNvPicPr>
          <p:nvPr/>
        </p:nvPicPr>
        <p:blipFill rotWithShape="1">
          <a:blip r:embed="rId2"/>
          <a:srcRect l="5222" t="9025" r="817" b="1463"/>
          <a:stretch/>
        </p:blipFill>
        <p:spPr>
          <a:xfrm>
            <a:off x="1819373" y="1300899"/>
            <a:ext cx="6165131" cy="4072380"/>
          </a:xfrm>
          <a:prstGeom prst="rect">
            <a:avLst/>
          </a:prstGeom>
        </p:spPr>
      </p:pic>
      <p:sp>
        <p:nvSpPr>
          <p:cNvPr id="8" name="TextBox 7">
            <a:extLst>
              <a:ext uri="{FF2B5EF4-FFF2-40B4-BE49-F238E27FC236}">
                <a16:creationId xmlns:a16="http://schemas.microsoft.com/office/drawing/2014/main" id="{AB78A175-3997-6EBC-6B49-618758D841B1}"/>
              </a:ext>
            </a:extLst>
          </p:cNvPr>
          <p:cNvSpPr txBox="1"/>
          <p:nvPr/>
        </p:nvSpPr>
        <p:spPr>
          <a:xfrm>
            <a:off x="256853" y="196683"/>
            <a:ext cx="10536837" cy="523220"/>
          </a:xfrm>
          <a:prstGeom prst="rect">
            <a:avLst/>
          </a:prstGeom>
          <a:noFill/>
        </p:spPr>
        <p:txBody>
          <a:bodyPr wrap="square">
            <a:spAutoFit/>
          </a:bodyPr>
          <a:lstStyle/>
          <a:p>
            <a:r>
              <a:rPr lang="en-US" sz="1400" b="1" dirty="0">
                <a:latin typeface="Palatino Linotype" panose="02040502050505030304" pitchFamily="18" charset="0"/>
                <a:cs typeface="Times New Roman" panose="02020603050405020304" pitchFamily="18" charset="0"/>
              </a:rPr>
              <a:t>Figure S3.</a:t>
            </a:r>
            <a:r>
              <a:rPr lang="en-US" sz="1400" dirty="0">
                <a:latin typeface="Palatino Linotype" panose="02040502050505030304" pitchFamily="18" charset="0"/>
                <a:cs typeface="Times New Roman" panose="02020603050405020304" pitchFamily="18" charset="0"/>
              </a:rPr>
              <a:t>  Identity by state-based genetic distance between pair of 196 spring wheat cultivars and lines using 23,342 polymorphic markers. See Supplementary Table S3 for pairwise distances.</a:t>
            </a:r>
          </a:p>
        </p:txBody>
      </p:sp>
    </p:spTree>
    <p:extLst>
      <p:ext uri="{BB962C8B-B14F-4D97-AF65-F5344CB8AC3E}">
        <p14:creationId xmlns:p14="http://schemas.microsoft.com/office/powerpoint/2010/main" val="32080690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030FE6C-CE82-47BD-7FF6-35152932695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8253" y="1969579"/>
            <a:ext cx="3996627" cy="3469679"/>
          </a:xfrm>
          <a:prstGeom prst="rect">
            <a:avLst/>
          </a:prstGeom>
          <a:noFill/>
        </p:spPr>
      </p:pic>
      <p:pic>
        <p:nvPicPr>
          <p:cNvPr id="6" name="Picture 5">
            <a:extLst>
              <a:ext uri="{FF2B5EF4-FFF2-40B4-BE49-F238E27FC236}">
                <a16:creationId xmlns:a16="http://schemas.microsoft.com/office/drawing/2014/main" id="{3E1F034D-DFDF-9F67-0670-967AD6BADD5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02769" y="1969579"/>
            <a:ext cx="4344194" cy="3617405"/>
          </a:xfrm>
          <a:prstGeom prst="rect">
            <a:avLst/>
          </a:prstGeom>
          <a:noFill/>
        </p:spPr>
      </p:pic>
      <p:sp>
        <p:nvSpPr>
          <p:cNvPr id="7" name="TextBox 6">
            <a:extLst>
              <a:ext uri="{FF2B5EF4-FFF2-40B4-BE49-F238E27FC236}">
                <a16:creationId xmlns:a16="http://schemas.microsoft.com/office/drawing/2014/main" id="{95A2B473-838D-AD79-3D37-8AE4AAAF0D4F}"/>
              </a:ext>
            </a:extLst>
          </p:cNvPr>
          <p:cNvSpPr txBox="1"/>
          <p:nvPr/>
        </p:nvSpPr>
        <p:spPr>
          <a:xfrm>
            <a:off x="351743" y="386464"/>
            <a:ext cx="11345675" cy="954107"/>
          </a:xfrm>
          <a:prstGeom prst="rect">
            <a:avLst/>
          </a:prstGeom>
          <a:noFill/>
        </p:spPr>
        <p:txBody>
          <a:bodyPr wrap="square">
            <a:spAutoFit/>
          </a:bodyPr>
          <a:lstStyle/>
          <a:p>
            <a:r>
              <a:rPr lang="en-US" sz="1400" b="1" dirty="0">
                <a:latin typeface="Palatino Linotype" panose="02040502050505030304" pitchFamily="18" charset="0"/>
                <a:cs typeface="Times New Roman" panose="02020603050405020304" pitchFamily="18" charset="0"/>
              </a:rPr>
              <a:t>Figure S4.</a:t>
            </a:r>
            <a:r>
              <a:rPr lang="en-US" sz="1400" dirty="0">
                <a:latin typeface="Palatino Linotype" panose="02040502050505030304" pitchFamily="18" charset="0"/>
                <a:cs typeface="Times New Roman" panose="02020603050405020304" pitchFamily="18" charset="0"/>
              </a:rPr>
              <a:t> Box plots of common bunt, leaf rust, stripe rust, and leaf spot scores based on combined environments to comparing the allelic effects of wMAS000004 (a KASP SNP for Lr34) and D_contig17056_55 that map 1.3 Mb away from the Bt10 gene. In wMAS000004 marker, cultivars and lines with the CC genotype had on average smaller stripe rust and leaf rust than those with the TT genotype. For D_contig17056_55 SNP marker, cultivars and lines with the CC genotype had &lt; 1.5 common bunt score than those with the AA genotype.</a:t>
            </a:r>
          </a:p>
        </p:txBody>
      </p:sp>
    </p:spTree>
    <p:extLst>
      <p:ext uri="{BB962C8B-B14F-4D97-AF65-F5344CB8AC3E}">
        <p14:creationId xmlns:p14="http://schemas.microsoft.com/office/powerpoint/2010/main" val="22745861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7725</TotalTime>
  <Words>388</Words>
  <Application>Microsoft Office PowerPoint</Application>
  <PresentationFormat>Widescreen</PresentationFormat>
  <Paragraphs>11</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Palatino Linotype</vt:lpstr>
      <vt:lpstr>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Kassa Fentaye</dc:creator>
  <cp:lastModifiedBy>KS</cp:lastModifiedBy>
  <cp:revision>567</cp:revision>
  <dcterms:created xsi:type="dcterms:W3CDTF">2020-10-03T17:39:44Z</dcterms:created>
  <dcterms:modified xsi:type="dcterms:W3CDTF">2022-10-03T20:09:16Z</dcterms:modified>
</cp:coreProperties>
</file>