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  <p:sldId id="26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0" d="100"/>
          <a:sy n="120" d="100"/>
        </p:scale>
        <p:origin x="2184" y="-9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iswa.acharya\Dropbox\Guar%20RNAseq\BA\Functional_Annotation_of_Unigen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Users\biswa.acharya\Dropbox\Guar%20RNAseq\BA\Functional_Annotation_of_Unigen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ysClr val="windowText" lastClr="000000"/>
                </a:solidFill>
              </a:rPr>
              <a:t>Number of Transcripts</a:t>
            </a:r>
            <a:r>
              <a:rPr lang="en-US" b="1" baseline="0">
                <a:solidFill>
                  <a:sysClr val="windowText" lastClr="000000"/>
                </a:solidFill>
              </a:rPr>
              <a:t> and Unigenes</a:t>
            </a:r>
            <a:endParaRPr lang="en-US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98797374086831"/>
          <c:y val="0.17171296296296296"/>
          <c:w val="0.81167874990239008"/>
          <c:h val="0.623331875182268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'Transcrpt-Unigene'!$C$2</c:f>
              <c:strCache>
                <c:ptCount val="1"/>
                <c:pt idx="0">
                  <c:v>Transcript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0099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DD-4B3E-B1E0-123178302E21}"/>
              </c:ext>
            </c:extLst>
          </c:dPt>
          <c:dPt>
            <c:idx val="1"/>
            <c:invertIfNegative val="0"/>
            <c:bubble3D val="0"/>
            <c:spPr>
              <a:solidFill>
                <a:srgbClr val="000099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DD-4B3E-B1E0-123178302E21}"/>
              </c:ext>
            </c:extLst>
          </c:dPt>
          <c:dPt>
            <c:idx val="2"/>
            <c:invertIfNegative val="0"/>
            <c:bubble3D val="0"/>
            <c:spPr>
              <a:solidFill>
                <a:srgbClr val="000099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DD-4B3E-B1E0-123178302E21}"/>
              </c:ext>
            </c:extLst>
          </c:dPt>
          <c:dPt>
            <c:idx val="3"/>
            <c:invertIfNegative val="0"/>
            <c:bubble3D val="0"/>
            <c:spPr>
              <a:solidFill>
                <a:srgbClr val="000099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6DD-4B3E-B1E0-123178302E21}"/>
              </c:ext>
            </c:extLst>
          </c:dPt>
          <c:cat>
            <c:strRef>
              <c:f>'Transcrpt-Unigene'!$B$3:$B$6</c:f>
              <c:strCache>
                <c:ptCount val="4"/>
                <c:pt idx="0">
                  <c:v>200-500</c:v>
                </c:pt>
                <c:pt idx="1">
                  <c:v>501-1000</c:v>
                </c:pt>
                <c:pt idx="2">
                  <c:v>1001-2000</c:v>
                </c:pt>
                <c:pt idx="3">
                  <c:v>&gt;2000</c:v>
                </c:pt>
              </c:strCache>
            </c:strRef>
          </c:cat>
          <c:val>
            <c:numRef>
              <c:f>'Transcrpt-Unigene'!$C$3:$C$6</c:f>
              <c:numCache>
                <c:formatCode>General</c:formatCode>
                <c:ptCount val="4"/>
                <c:pt idx="0">
                  <c:v>79657</c:v>
                </c:pt>
                <c:pt idx="1">
                  <c:v>79165</c:v>
                </c:pt>
                <c:pt idx="2">
                  <c:v>61650</c:v>
                </c:pt>
                <c:pt idx="3">
                  <c:v>75695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6DD-4B3E-B1E0-123178302E21}"/>
            </c:ext>
          </c:extLst>
        </c:ser>
        <c:ser>
          <c:idx val="1"/>
          <c:order val="1"/>
          <c:tx>
            <c:strRef>
              <c:f>'Transcrpt-Unigene'!$D$2</c:f>
              <c:strCache>
                <c:ptCount val="1"/>
                <c:pt idx="0">
                  <c:v>Unigene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c:spPr>
          <c:invertIfNegative val="0"/>
          <c:cat>
            <c:strRef>
              <c:f>'Transcrpt-Unigene'!$B$3:$B$6</c:f>
              <c:strCache>
                <c:ptCount val="4"/>
                <c:pt idx="0">
                  <c:v>200-500</c:v>
                </c:pt>
                <c:pt idx="1">
                  <c:v>501-1000</c:v>
                </c:pt>
                <c:pt idx="2">
                  <c:v>1001-2000</c:v>
                </c:pt>
                <c:pt idx="3">
                  <c:v>&gt;2000</c:v>
                </c:pt>
              </c:strCache>
            </c:strRef>
          </c:cat>
          <c:val>
            <c:numRef>
              <c:f>'Transcrpt-Unigene'!$D$3:$D$6</c:f>
              <c:numCache>
                <c:formatCode>General</c:formatCode>
                <c:ptCount val="4"/>
                <c:pt idx="0">
                  <c:v>79607</c:v>
                </c:pt>
                <c:pt idx="1">
                  <c:v>79162</c:v>
                </c:pt>
                <c:pt idx="2">
                  <c:v>61650</c:v>
                </c:pt>
                <c:pt idx="3">
                  <c:v>75695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6DD-4B3E-B1E0-123178302E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659377784"/>
        <c:axId val="659379096"/>
      </c:barChart>
      <c:catAx>
        <c:axId val="6593777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ysClr val="windowText" lastClr="000000"/>
                    </a:solidFill>
                  </a:rPr>
                  <a:t>Transcript Length Distribution</a:t>
                </a:r>
              </a:p>
            </c:rich>
          </c:tx>
          <c:layout>
            <c:manualLayout>
              <c:xMode val="edge"/>
              <c:yMode val="edge"/>
              <c:x val="0.33508792650918634"/>
              <c:y val="0.905076188393117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379096"/>
        <c:crosses val="autoZero"/>
        <c:auto val="1"/>
        <c:lblAlgn val="ctr"/>
        <c:lblOffset val="100"/>
        <c:noMultiLvlLbl val="0"/>
      </c:catAx>
      <c:valAx>
        <c:axId val="659379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 </a:t>
                </a:r>
                <a:r>
                  <a:rPr lang="en-US" sz="1200" b="1" i="0" baseline="0">
                    <a:solidFill>
                      <a:sysClr val="windowText" lastClr="000000"/>
                    </a:solidFill>
                    <a:effectLst/>
                  </a:rPr>
                  <a:t>Number of Transcripts and Unigenes</a:t>
                </a:r>
                <a:endParaRPr lang="en-US" sz="1200">
                  <a:solidFill>
                    <a:sysClr val="windowText" lastClr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1.6666732639562361E-2"/>
              <c:y val="0.172882982847274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377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104277238739237"/>
          <c:y val="0.10776241331853861"/>
          <c:w val="0.32352436325060213"/>
          <c:h val="6.67595952096250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Annotation!$B$5:$B$13</cx:f>
        <cx:lvl ptCount="9">
          <cx:pt idx="0">NR</cx:pt>
          <cx:pt idx="1">NT</cx:pt>
          <cx:pt idx="2">KO</cx:pt>
          <cx:pt idx="3">Swiss-Prot</cx:pt>
          <cx:pt idx="4">PFAM</cx:pt>
          <cx:pt idx="5">GO</cx:pt>
          <cx:pt idx="6">KOG</cx:pt>
          <cx:pt idx="7">All Databases</cx:pt>
          <cx:pt idx="8">At least one Database</cx:pt>
        </cx:lvl>
      </cx:strDim>
      <cx:numDim type="val">
        <cx:f>Annotation!$C$5:$C$13</cx:f>
        <cx:lvl ptCount="9" formatCode="General">
          <cx:pt idx="0">201592</cx:pt>
          <cx:pt idx="1">152064</cx:pt>
          <cx:pt idx="2">90848</cx:pt>
          <cx:pt idx="3">183516</cx:pt>
          <cx:pt idx="4">97426</cx:pt>
          <cx:pt idx="5">128951</cx:pt>
          <cx:pt idx="6">91796</cx:pt>
          <cx:pt idx="7">19214</cx:pt>
          <cx:pt idx="8">228611</cx:pt>
        </cx:lvl>
      </cx:numDim>
    </cx:data>
    <cx:data id="1">
      <cx:strDim type="cat">
        <cx:f>Annotation!$B$5:$B$13</cx:f>
        <cx:lvl ptCount="9">
          <cx:pt idx="0">NR</cx:pt>
          <cx:pt idx="1">NT</cx:pt>
          <cx:pt idx="2">KO</cx:pt>
          <cx:pt idx="3">Swiss-Prot</cx:pt>
          <cx:pt idx="4">PFAM</cx:pt>
          <cx:pt idx="5">GO</cx:pt>
          <cx:pt idx="6">KOG</cx:pt>
          <cx:pt idx="7">All Databases</cx:pt>
          <cx:pt idx="8">At least one Database</cx:pt>
        </cx:lvl>
      </cx:strDim>
      <cx:numDim type="val">
        <cx:f>Annotation!$D$5:$D$13</cx:f>
        <cx:lvl ptCount="9" formatCode="General">
          <cx:pt idx="0">68.079999999999998</cx:pt>
          <cx:pt idx="1">51.350000000000001</cx:pt>
          <cx:pt idx="2">30.68</cx:pt>
          <cx:pt idx="3">61.969999999999999</cx:pt>
          <cx:pt idx="4">32.899999999999999</cx:pt>
          <cx:pt idx="5">43.549999999999997</cx:pt>
          <cx:pt idx="6">31</cx:pt>
          <cx:pt idx="7">6.4900000000000002</cx:pt>
          <cx:pt idx="8">77.200000000000003</cx:pt>
        </cx:lvl>
      </cx:numDim>
    </cx:data>
  </cx:chartData>
  <cx:chart>
    <cx:title pos="t" align="ctr" overlay="0">
      <cx:tx>
        <cx:txData>
          <cx:v>Functional Annotation of Unigenes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 b="1">
              <a:solidFill>
                <a:sysClr val="windowText" lastClr="000000"/>
              </a:solidFill>
            </a:defRPr>
          </a:pPr>
          <a:r>
            <a:rPr lang="en-US" sz="1400" b="1" i="0" u="none" strike="noStrike" baseline="0">
              <a:solidFill>
                <a:sysClr val="windowText" lastClr="000000"/>
              </a:solidFill>
              <a:latin typeface="Calibri" panose="020F0502020204030204"/>
            </a:rPr>
            <a:t>Functional Annotation of Unigenes</a:t>
          </a:r>
        </a:p>
      </cx:txPr>
    </cx:title>
    <cx:plotArea>
      <cx:plotAreaRegion>
        <cx:series layoutId="clusteredColumn" uniqueId="{55882A6D-9312-475F-A204-4B9D220A7AE3}" formatIdx="0">
          <cx:spPr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cx:spPr>
          <cx:dataLabels pos="outEnd"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000" b="1">
                    <a:solidFill>
                      <a:sysClr val="windowText" lastClr="000000"/>
                    </a:solidFill>
                  </a:defRPr>
                </a:pPr>
                <a:endParaRPr lang="en-US" sz="1000" b="1" i="0" u="none" strike="noStrike" baseline="0">
                  <a:solidFill>
                    <a:sysClr val="windowText" lastClr="000000"/>
                  </a:solidFill>
                  <a:latin typeface="Calibri" panose="020F0502020204030204"/>
                </a:endParaRPr>
              </a:p>
            </cx:txPr>
            <cx:visibility seriesName="0" categoryName="0" value="1"/>
          </cx:dataLabels>
          <cx:dataId val="0"/>
          <cx:layoutPr>
            <cx:aggregation/>
          </cx:layoutPr>
          <cx:axisId val="1"/>
        </cx:series>
        <cx:series layoutId="paretoLine" ownerIdx="0" uniqueId="{291E54FB-75D3-49FC-9BC0-ACD3726BD537}" formatIdx="1">
          <cx:spPr>
            <a:ln>
              <a:noFill/>
            </a:ln>
          </cx:spPr>
          <cx:axisId val="2"/>
        </cx:series>
        <cx:series layoutId="clusteredColumn" hidden="1" uniqueId="{A6777E8D-4040-4668-A88C-68D3EBECAAD7}" formatIdx="2">
          <cx:dataLabels/>
          <cx:dataId val="1"/>
          <cx:layoutPr>
            <cx:aggregation/>
          </cx:layoutPr>
          <cx:axisId val="1"/>
        </cx:series>
        <cx:series layoutId="paretoLine" ownerIdx="2" uniqueId="{9C8950F9-EB5B-4147-B0A2-DB5FA4561002}" formatIdx="3">
          <cx:axisId val="2"/>
        </cx:series>
      </cx:plotAreaRegion>
      <cx:axis id="0">
        <cx:catScaling gapWidth="0.300000012"/>
        <cx:tickLabels/>
        <cx:spPr>
          <a:ln>
            <a:solidFill>
              <a:schemeClr val="tx1"/>
            </a:solidFill>
          </a:ln>
          <a:effectLst>
            <a:outerShdw blurRad="50800" dist="50800" algn="ctr" rotWithShape="0">
              <a:srgbClr val="000000">
                <a:alpha val="43137"/>
              </a:srgbClr>
            </a:outerShdw>
          </a:effectLst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200" b="1">
                <a:solidFill>
                  <a:schemeClr val="tx1"/>
                </a:solidFill>
              </a:defRPr>
            </a:pPr>
            <a:endParaRPr lang="en-US" sz="1200" b="1" i="0" u="none" strike="noStrike" baseline="0">
              <a:solidFill>
                <a:schemeClr val="tx1"/>
              </a:solidFill>
              <a:latin typeface="Calibri" panose="020F0502020204030204"/>
            </a:endParaRPr>
          </a:p>
        </cx:txPr>
      </cx:axis>
      <cx:axis id="1">
        <cx:valScaling/>
        <cx:majorGridlines/>
        <cx:tickLabels/>
        <cx:spPr>
          <a:ln>
            <a:solidFill>
              <a:schemeClr val="tx1"/>
            </a:solidFill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100" b="1">
                <a:solidFill>
                  <a:schemeClr val="tx1"/>
                </a:solidFill>
              </a:defRPr>
            </a:pPr>
            <a:endParaRPr lang="en-US" sz="1100" b="1" i="0" u="none" strike="noStrike" baseline="0">
              <a:solidFill>
                <a:schemeClr val="tx1"/>
              </a:solidFill>
              <a:latin typeface="Calibri" panose="020F0502020204030204"/>
            </a:endParaRPr>
          </a:p>
        </cx:txPr>
      </cx:axis>
      <cx:axis id="2">
        <cx:valScaling max="1" min="0"/>
        <cx:units unit="percentage"/>
        <cx:tickLabels/>
        <cx:spPr>
          <a:ln>
            <a:solidFill>
              <a:schemeClr val="tx1"/>
            </a:solidFill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100" b="1">
                <a:solidFill>
                  <a:schemeClr val="tx1"/>
                </a:solidFill>
              </a:defRPr>
            </a:pPr>
            <a:endParaRPr lang="en-US" sz="1100" b="1" i="0" u="none" strike="noStrike" baseline="0">
              <a:solidFill>
                <a:schemeClr val="tx1"/>
              </a:solidFill>
              <a:latin typeface="Calibri" panose="020F0502020204030204"/>
            </a:endParaRPr>
          </a:p>
        </cx:txPr>
      </cx:axis>
    </cx:plotArea>
  </cx:chart>
  <cx:spPr>
    <a:effectLst>
      <a:outerShdw blurRad="50800" dist="50800" dir="1800000" algn="ctr" rotWithShape="0">
        <a:srgbClr val="000000">
          <a:alpha val="43137"/>
        </a:srgbClr>
      </a:outerShdw>
    </a:effectLst>
  </cx:spPr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49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18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4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81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41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23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76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60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1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2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3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AB4C7-A39C-4F14-A780-F13E373BEB1E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94DE2-63E2-490E-A42B-524B0168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9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478A32-8BF2-4A5F-9766-7CE6CA1D00A3}"/>
              </a:ext>
            </a:extLst>
          </p:cNvPr>
          <p:cNvSpPr txBox="1"/>
          <p:nvPr/>
        </p:nvSpPr>
        <p:spPr>
          <a:xfrm>
            <a:off x="2060448" y="2170176"/>
            <a:ext cx="2376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Figures</a:t>
            </a:r>
          </a:p>
        </p:txBody>
      </p:sp>
    </p:spTree>
    <p:extLst>
      <p:ext uri="{BB962C8B-B14F-4D97-AF65-F5344CB8AC3E}">
        <p14:creationId xmlns:p14="http://schemas.microsoft.com/office/powerpoint/2010/main" val="1620698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526BA1D-B8AB-463D-9D7D-95FD166DB530}"/>
              </a:ext>
            </a:extLst>
          </p:cNvPr>
          <p:cNvSpPr txBox="1"/>
          <p:nvPr/>
        </p:nvSpPr>
        <p:spPr>
          <a:xfrm>
            <a:off x="475488" y="7193280"/>
            <a:ext cx="6306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distribution of guar transcripts and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unigenes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D511ECD-55AE-4358-8603-85078332AD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2077062"/>
              </p:ext>
            </p:extLst>
          </p:nvPr>
        </p:nvGraphicFramePr>
        <p:xfrm>
          <a:off x="650081" y="3002756"/>
          <a:ext cx="5557838" cy="3900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618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618A0FA-DBB9-47D5-903F-8B5555AD5E65}"/>
              </a:ext>
            </a:extLst>
          </p:cNvPr>
          <p:cNvSpPr txBox="1"/>
          <p:nvPr/>
        </p:nvSpPr>
        <p:spPr>
          <a:xfrm>
            <a:off x="246781" y="6390370"/>
            <a:ext cx="6471011" cy="151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S2.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annotation data of Guar transcriptome assembly. NR,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NCBI non-redundant protein sequences; 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SwissProt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manually annotated and reviewed protein sequence database; NCBI non-redundant nucleotide sequences; GO, gene ontology; PFAM (Protein family); KOG (</a:t>
            </a:r>
            <a:r>
              <a:rPr lang="en-US" sz="12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EuKaryotic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Orthologous Groups); KO (Kyoto Encyclopedia of Genes and Genomes Ortholog database)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AE2B99-9013-444E-BDFB-5D4D23359EF5}"/>
              </a:ext>
            </a:extLst>
          </p:cNvPr>
          <p:cNvSpPr txBox="1"/>
          <p:nvPr/>
        </p:nvSpPr>
        <p:spPr>
          <a:xfrm>
            <a:off x="2519971" y="5400080"/>
            <a:ext cx="1924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Annotation 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AE6788-5E60-41D3-97A7-5D1DD7ED141F}"/>
              </a:ext>
            </a:extLst>
          </p:cNvPr>
          <p:cNvSpPr txBox="1"/>
          <p:nvPr/>
        </p:nvSpPr>
        <p:spPr>
          <a:xfrm rot="16200000">
            <a:off x="4971866" y="2875218"/>
            <a:ext cx="1672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Percent of </a:t>
            </a:r>
            <a:r>
              <a:rPr lang="en-US" sz="1400" b="1" dirty="0" err="1"/>
              <a:t>Unigenes</a:t>
            </a:r>
            <a:endParaRPr lang="en-US" sz="1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F7168E-1A8D-480B-9BDE-210BF730BD86}"/>
              </a:ext>
            </a:extLst>
          </p:cNvPr>
          <p:cNvSpPr txBox="1"/>
          <p:nvPr/>
        </p:nvSpPr>
        <p:spPr>
          <a:xfrm rot="16200000">
            <a:off x="132671" y="2853225"/>
            <a:ext cx="1716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Number of </a:t>
            </a:r>
            <a:r>
              <a:rPr lang="en-US" sz="1400" b="1" dirty="0" err="1"/>
              <a:t>Unigenes</a:t>
            </a:r>
            <a:endParaRPr lang="en-US" sz="1400" b="1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E832395C-5EC8-4E4A-82B9-EB688052631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11760099"/>
                  </p:ext>
                </p:extLst>
              </p:nvPr>
            </p:nvGraphicFramePr>
            <p:xfrm>
              <a:off x="1143000" y="921542"/>
              <a:ext cx="4572000" cy="478631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Chart 6">
                <a:extLst>
                  <a:ext uri="{FF2B5EF4-FFF2-40B4-BE49-F238E27FC236}">
                    <a16:creationId xmlns:a16="http://schemas.microsoft.com/office/drawing/2014/main" id="{E832395C-5EC8-4E4A-82B9-EB688052631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43000" y="921542"/>
                <a:ext cx="4572000" cy="478631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867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venn diagram&#10;&#10;Description automatically generated">
            <a:extLst>
              <a:ext uri="{FF2B5EF4-FFF2-40B4-BE49-F238E27FC236}">
                <a16:creationId xmlns:a16="http://schemas.microsoft.com/office/drawing/2014/main" id="{8662C4C1-2F6A-4DCB-B33A-4E3DC9C1F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57" y="799238"/>
            <a:ext cx="6498203" cy="46350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C96B0D-6DF1-4E8B-BA81-544E2DCC7E51}"/>
              </a:ext>
            </a:extLst>
          </p:cNvPr>
          <p:cNvSpPr txBox="1"/>
          <p:nvPr/>
        </p:nvSpPr>
        <p:spPr>
          <a:xfrm>
            <a:off x="509664" y="5203698"/>
            <a:ext cx="611277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S3. 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Venn diagram analysis of differentially expressed genes (DEGs). (a) Venn diagram shows the number of DEGs across four indicated salt treatment </a:t>
            </a: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vs.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control comparisons. (b) Venn diagram shows the number of DEGs across four indicated salt-tolerant (‘03’) </a:t>
            </a: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vs.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four salt-sensitive (‘22) comparisons. (c) Venn diagram shows the number of DEGs across four indicated leaf </a:t>
            </a: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vs.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root comparisons. T03L, Treatment ‘03’ Leaf; C03L, Control ‘03’ Leaf; T22L, Treatment ‘22’ Leaf; C22L, Control ‘22’ Leaf; T22R, Treatment ‘22’ Root; C22R, Control ‘22’ Root, T03R, treatment ‘03’ Root; C03R, Control ‘03’ Root.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327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781</TotalTime>
  <Words>245</Words>
  <Application>Microsoft Office PowerPoint</Application>
  <PresentationFormat>A4 Paper (210x297 mm)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Acharya, Biswa - ARS</dc:creator>
  <cp:lastModifiedBy>Acharya, Biswa - ARS</cp:lastModifiedBy>
  <cp:revision>21</cp:revision>
  <dcterms:created xsi:type="dcterms:W3CDTF">2021-08-25T21:51:27Z</dcterms:created>
  <dcterms:modified xsi:type="dcterms:W3CDTF">2022-01-13T22:48:34Z</dcterms:modified>
</cp:coreProperties>
</file>