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309" r:id="rId10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FF00"/>
    <a:srgbClr val="DF7103"/>
    <a:srgbClr val="091C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A0962-9B2E-45FD-81E8-7A351DE7C562}" type="datetimeFigureOut">
              <a:rPr lang="es-ES" smtClean="0"/>
              <a:t>14/04/2022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61B79-9834-42A3-A1A2-C134BCCC5B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7342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3" y="698500"/>
            <a:ext cx="6213475" cy="3495675"/>
          </a:xfrm>
          <a:prstGeom prst="rect">
            <a:avLst/>
          </a:prstGeom>
        </p:spPr>
      </p:sp>
      <p:sp>
        <p:nvSpPr>
          <p:cNvPr id="1866" name="PlaceHolder 2"/>
          <p:cNvSpPr>
            <a:spLocks noGrp="1"/>
          </p:cNvSpPr>
          <p:nvPr>
            <p:ph type="body"/>
          </p:nvPr>
        </p:nvSpPr>
        <p:spPr>
          <a:xfrm>
            <a:off x="664200" y="4428000"/>
            <a:ext cx="5313240" cy="419436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s-ES" sz="2000" b="0" strike="noStrike" spc="-1">
              <a:latin typeface="Arial"/>
            </a:endParaRPr>
          </a:p>
        </p:txBody>
      </p:sp>
      <p:sp>
        <p:nvSpPr>
          <p:cNvPr id="1867" name="TextShape 3"/>
          <p:cNvSpPr txBox="1"/>
          <p:nvPr/>
        </p:nvSpPr>
        <p:spPr>
          <a:xfrm>
            <a:off x="3762360" y="8854200"/>
            <a:ext cx="2877840" cy="465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62823C18-A0EF-45BF-983F-AFDC6A890848}" type="slidenum">
              <a:rPr lang="es-ES" sz="1200" b="0" strike="noStrike" spc="-1">
                <a:latin typeface="Times New Roman"/>
              </a:rPr>
              <a:t>9</a:t>
            </a:fld>
            <a:endParaRPr lang="es-E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4492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05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8016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6643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56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54873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614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2490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1246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6233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948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444DD-53D5-44B2-B269-7307B21BD3C8}" type="datetimeFigureOut">
              <a:rPr lang="es-ES_tradnl" smtClean="0"/>
              <a:t>14/04/2022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C7176-CCE0-41C3-B0A0-2BC86C3F1E0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061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633" y="0"/>
            <a:ext cx="11809880" cy="6858000"/>
            <a:chOff x="13633" y="0"/>
            <a:chExt cx="11809880" cy="6858000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2" t="5333" r="5358" b="5944"/>
            <a:stretch/>
          </p:blipFill>
          <p:spPr>
            <a:xfrm>
              <a:off x="434055" y="9754"/>
              <a:ext cx="6253348" cy="6848246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6240679" y="1397576"/>
              <a:ext cx="54327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>
                  <a:cs typeface="Arial" panose="020B0604020202020204" pitchFamily="34" charset="0"/>
                </a:rPr>
                <a:t>Unweighted NJ tree with all 521 unique genotypes</a:t>
              </a:r>
            </a:p>
          </p:txBody>
        </p:sp>
        <p:sp>
          <p:nvSpPr>
            <p:cNvPr id="12" name="TextBox 2"/>
            <p:cNvSpPr txBox="1"/>
            <p:nvPr/>
          </p:nvSpPr>
          <p:spPr>
            <a:xfrm>
              <a:off x="5929196" y="5563654"/>
              <a:ext cx="5894317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i="1" dirty="0">
                  <a:solidFill>
                    <a:srgbClr val="FFFF00"/>
                  </a:solidFill>
                  <a:highlight>
                    <a:srgbClr val="C0C0C0"/>
                  </a:highlight>
                </a:rPr>
                <a:t>Vitis vinifera </a:t>
              </a:r>
              <a:r>
                <a:rPr lang="it-IT" sz="1400" b="1" dirty="0">
                  <a:solidFill>
                    <a:srgbClr val="FFFF00"/>
                  </a:solidFill>
                  <a:highlight>
                    <a:srgbClr val="C0C0C0"/>
                  </a:highlight>
                </a:rPr>
                <a:t>genotypes</a:t>
              </a:r>
            </a:p>
            <a:p>
              <a:r>
                <a:rPr lang="it-IT" sz="1400" b="1" dirty="0">
                  <a:solidFill>
                    <a:srgbClr val="DF0B0B"/>
                  </a:solidFill>
                </a:rPr>
                <a:t>Hybrids and Rootstocks</a:t>
              </a:r>
              <a:endParaRPr lang="it-IT" sz="1400" b="1" dirty="0">
                <a:solidFill>
                  <a:srgbClr val="7030A0"/>
                </a:solidFill>
              </a:endParaRPr>
            </a:p>
            <a:p>
              <a:r>
                <a:rPr lang="it-IT" sz="1400" b="1" dirty="0">
                  <a:solidFill>
                    <a:srgbClr val="7030A0"/>
                  </a:solidFill>
                </a:rPr>
                <a:t>Probable interbreeding crosses (Ondarrabi Zuri and Churrín de Janeo)</a:t>
              </a:r>
              <a:endParaRPr lang="it-IT" sz="1400" b="1" dirty="0">
                <a:solidFill>
                  <a:srgbClr val="FFFF00"/>
                </a:solidFill>
              </a:endParaRPr>
            </a:p>
            <a:p>
              <a:r>
                <a:rPr lang="it-IT" sz="1400" b="1" dirty="0">
                  <a:solidFill>
                    <a:srgbClr val="006600"/>
                  </a:solidFill>
                </a:rPr>
                <a:t>Unidentified genotypes adscribed to sP from 1 to 6 according to the highest Q</a:t>
              </a:r>
            </a:p>
            <a:p>
              <a:r>
                <a:rPr lang="it-IT" sz="1400" b="1" dirty="0">
                  <a:solidFill>
                    <a:srgbClr val="091C79"/>
                  </a:solidFill>
                </a:rPr>
                <a:t>Unidentified genotypes adscribed to sP7 according to the highest Q</a:t>
              </a: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13633" y="0"/>
              <a:ext cx="965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Figure 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872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0" y="-1358"/>
            <a:ext cx="12010031" cy="6900197"/>
            <a:chOff x="0" y="-1358"/>
            <a:chExt cx="12010031" cy="6900197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6" t="4513" r="5742" b="5491"/>
            <a:stretch/>
          </p:blipFill>
          <p:spPr>
            <a:xfrm>
              <a:off x="2169993" y="59872"/>
              <a:ext cx="6472857" cy="6798128"/>
            </a:xfrm>
            <a:prstGeom prst="rect">
              <a:avLst/>
            </a:prstGeom>
          </p:spPr>
        </p:pic>
        <p:grpSp>
          <p:nvGrpSpPr>
            <p:cNvPr id="4" name="Grupo 3"/>
            <p:cNvGrpSpPr/>
            <p:nvPr/>
          </p:nvGrpSpPr>
          <p:grpSpPr>
            <a:xfrm>
              <a:off x="0" y="-1358"/>
              <a:ext cx="12010031" cy="6900197"/>
              <a:chOff x="0" y="-1358"/>
              <a:chExt cx="12010031" cy="6900197"/>
            </a:xfrm>
          </p:grpSpPr>
          <p:sp>
            <p:nvSpPr>
              <p:cNvPr id="11" name="TextBox 5"/>
              <p:cNvSpPr txBox="1"/>
              <p:nvPr/>
            </p:nvSpPr>
            <p:spPr>
              <a:xfrm>
                <a:off x="7092299" y="-1358"/>
                <a:ext cx="49177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dirty="0">
                    <a:cs typeface="Arial" panose="020B0604020202020204" pitchFamily="34" charset="0"/>
                  </a:rPr>
                  <a:t>Unweighted NJ tree with all 258 vinifera genotypes showing a clear ancestry by Structure </a:t>
                </a:r>
                <a:r>
                  <a:rPr lang="en-US" dirty="0"/>
                  <a:t>(Q≥0.78)</a:t>
                </a:r>
                <a:endParaRPr lang="it-IT" dirty="0"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5"/>
              <p:cNvSpPr txBox="1"/>
              <p:nvPr/>
            </p:nvSpPr>
            <p:spPr>
              <a:xfrm>
                <a:off x="0" y="0"/>
                <a:ext cx="956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/>
                  <a:t>Figure B</a:t>
                </a:r>
              </a:p>
            </p:txBody>
          </p:sp>
          <p:sp>
            <p:nvSpPr>
              <p:cNvPr id="8" name="TextBox 6"/>
              <p:cNvSpPr txBox="1"/>
              <p:nvPr/>
            </p:nvSpPr>
            <p:spPr>
              <a:xfrm>
                <a:off x="1990201" y="1855064"/>
                <a:ext cx="5533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rgbClr val="FFFF00"/>
                    </a:solidFill>
                    <a:highlight>
                      <a:srgbClr val="C0C0C0"/>
                    </a:highlight>
                    <a:cs typeface="Arial" panose="020B0604020202020204" pitchFamily="34" charset="0"/>
                  </a:rPr>
                  <a:t>sP1</a:t>
                </a:r>
              </a:p>
            </p:txBody>
          </p:sp>
          <p:sp>
            <p:nvSpPr>
              <p:cNvPr id="9" name="TextBox 6"/>
              <p:cNvSpPr txBox="1"/>
              <p:nvPr/>
            </p:nvSpPr>
            <p:spPr>
              <a:xfrm>
                <a:off x="5534026" y="0"/>
                <a:ext cx="5533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rgbClr val="92D050"/>
                    </a:solidFill>
                    <a:cs typeface="Arial" panose="020B0604020202020204" pitchFamily="34" charset="0"/>
                  </a:rPr>
                  <a:t>sP2</a:t>
                </a:r>
              </a:p>
            </p:txBody>
          </p:sp>
          <p:sp>
            <p:nvSpPr>
              <p:cNvPr id="15" name="TextBox 6"/>
              <p:cNvSpPr txBox="1"/>
              <p:nvPr/>
            </p:nvSpPr>
            <p:spPr>
              <a:xfrm>
                <a:off x="8269285" y="1752717"/>
                <a:ext cx="5533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rgbClr val="00B0F0"/>
                    </a:solidFill>
                    <a:cs typeface="Arial" panose="020B0604020202020204" pitchFamily="34" charset="0"/>
                  </a:rPr>
                  <a:t>sP3</a:t>
                </a:r>
              </a:p>
            </p:txBody>
          </p:sp>
          <p:sp>
            <p:nvSpPr>
              <p:cNvPr id="16" name="TextBox 6"/>
              <p:cNvSpPr txBox="1"/>
              <p:nvPr/>
            </p:nvSpPr>
            <p:spPr>
              <a:xfrm>
                <a:off x="8089493" y="5555037"/>
                <a:ext cx="5533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rgbClr val="7030A0"/>
                    </a:solidFill>
                    <a:cs typeface="Arial" panose="020B0604020202020204" pitchFamily="34" charset="0"/>
                  </a:rPr>
                  <a:t>sP5</a:t>
                </a:r>
              </a:p>
            </p:txBody>
          </p:sp>
          <p:sp>
            <p:nvSpPr>
              <p:cNvPr id="17" name="TextBox 6"/>
              <p:cNvSpPr txBox="1"/>
              <p:nvPr/>
            </p:nvSpPr>
            <p:spPr>
              <a:xfrm>
                <a:off x="5257347" y="6498729"/>
                <a:ext cx="5533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chemeClr val="accent4">
                        <a:lumMod val="50000"/>
                      </a:schemeClr>
                    </a:solidFill>
                    <a:cs typeface="Arial" panose="020B0604020202020204" pitchFamily="34" charset="0"/>
                  </a:rPr>
                  <a:t>sP6</a:t>
                </a:r>
              </a:p>
            </p:txBody>
          </p:sp>
          <p:sp>
            <p:nvSpPr>
              <p:cNvPr id="18" name="TextBox 6"/>
              <p:cNvSpPr txBox="1"/>
              <p:nvPr/>
            </p:nvSpPr>
            <p:spPr>
              <a:xfrm>
                <a:off x="3531917" y="6356561"/>
                <a:ext cx="5533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rgbClr val="DF7103"/>
                    </a:solidFill>
                    <a:cs typeface="Arial" panose="020B0604020202020204" pitchFamily="34" charset="0"/>
                  </a:rPr>
                  <a:t>sP4</a:t>
                </a:r>
              </a:p>
            </p:txBody>
          </p:sp>
          <p:sp>
            <p:nvSpPr>
              <p:cNvPr id="3" name="CuadroTexto 2"/>
              <p:cNvSpPr txBox="1"/>
              <p:nvPr/>
            </p:nvSpPr>
            <p:spPr>
              <a:xfrm>
                <a:off x="890259" y="5755092"/>
                <a:ext cx="21079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Outgroup genotype (Unidentified 10)</a:t>
                </a:r>
                <a:endParaRPr lang="es-ES_tradnl" sz="12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4845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0" y="0"/>
            <a:ext cx="12192001" cy="6858000"/>
            <a:chOff x="0" y="0"/>
            <a:chExt cx="11620488" cy="6858000"/>
          </a:xfrm>
        </p:grpSpPr>
        <p:sp>
          <p:nvSpPr>
            <p:cNvPr id="11" name="TextBox 5"/>
            <p:cNvSpPr txBox="1"/>
            <p:nvPr/>
          </p:nvSpPr>
          <p:spPr>
            <a:xfrm>
              <a:off x="0" y="0"/>
              <a:ext cx="71104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cs typeface="Arial" panose="020B0604020202020204" pitchFamily="34" charset="0"/>
                </a:rPr>
                <a:t>Unweighted NJ tree </a:t>
              </a:r>
              <a:r>
                <a:rPr lang="en-US" sz="1600" dirty="0">
                  <a:cs typeface="Arial" panose="020B0604020202020204" pitchFamily="34" charset="0"/>
                </a:rPr>
                <a:t>including </a:t>
              </a:r>
              <a:r>
                <a:rPr lang="en-US" sz="1600" dirty="0"/>
                <a:t>101 varieties (</a:t>
              </a:r>
              <a:r>
                <a:rPr lang="en-US" sz="1600" i="1" dirty="0"/>
                <a:t>proles</a:t>
              </a:r>
              <a:r>
                <a:rPr lang="en-US" sz="1600" dirty="0"/>
                <a:t>) from </a:t>
              </a:r>
              <a:r>
                <a:rPr lang="en-US" sz="1600" dirty="0" err="1"/>
                <a:t>Emanuelli</a:t>
              </a:r>
              <a:r>
                <a:rPr lang="en-US" sz="1600" dirty="0"/>
                <a:t> et al. (2013) and </a:t>
              </a:r>
              <a:r>
                <a:rPr lang="it-IT" sz="1600" dirty="0">
                  <a:cs typeface="Arial" panose="020B0604020202020204" pitchFamily="34" charset="0"/>
                </a:rPr>
                <a:t>vinifera genotypes with a clear ancestry</a:t>
              </a:r>
              <a:r>
                <a:rPr lang="en-US" sz="1600" dirty="0"/>
                <a:t> from the present study. The 28 genotypes shared in both studies (see supplemental file 1) are represented inside the </a:t>
              </a:r>
              <a:r>
                <a:rPr lang="en-US" sz="1600" i="1" dirty="0"/>
                <a:t>proles</a:t>
              </a:r>
              <a:r>
                <a:rPr lang="en-US" sz="1600" dirty="0"/>
                <a:t> </a:t>
              </a:r>
              <a:endParaRPr lang="it-IT" sz="1600" dirty="0">
                <a:cs typeface="Arial" panose="020B0604020202020204" pitchFamily="34" charset="0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10716605" y="0"/>
              <a:ext cx="90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Figure C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2659614" y="3622039"/>
              <a:ext cx="1885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Outgroup genotype (Unidentified 10)</a:t>
              </a:r>
              <a:endParaRPr lang="es-ES_tradnl" sz="1200" b="1" dirty="0"/>
            </a:p>
          </p:txBody>
        </p:sp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0" t="5412" r="21298" b="6509"/>
            <a:stretch/>
          </p:blipFill>
          <p:spPr>
            <a:xfrm>
              <a:off x="3957853" y="1"/>
              <a:ext cx="7525711" cy="6857999"/>
            </a:xfrm>
            <a:prstGeom prst="rect">
              <a:avLst/>
            </a:prstGeom>
          </p:spPr>
        </p:pic>
        <p:sp>
          <p:nvSpPr>
            <p:cNvPr id="10" name="TextBox 2"/>
            <p:cNvSpPr txBox="1"/>
            <p:nvPr/>
          </p:nvSpPr>
          <p:spPr>
            <a:xfrm>
              <a:off x="199289" y="5242378"/>
              <a:ext cx="28782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i="1" dirty="0">
                  <a:solidFill>
                    <a:srgbClr val="0000FF"/>
                  </a:solidFill>
                </a:rPr>
                <a:t>Proles Occidentalis</a:t>
              </a:r>
            </a:p>
            <a:p>
              <a:r>
                <a:rPr lang="it-IT" sz="1400" b="1" i="1" dirty="0">
                  <a:solidFill>
                    <a:srgbClr val="FF0000"/>
                  </a:solidFill>
                </a:rPr>
                <a:t>Proles Orientalis antasiatica</a:t>
              </a:r>
              <a:endParaRPr lang="it-IT" sz="1400" b="1" i="1" dirty="0">
                <a:solidFill>
                  <a:srgbClr val="0000FF"/>
                </a:solidFill>
              </a:endParaRPr>
            </a:p>
            <a:p>
              <a:r>
                <a:rPr lang="it-IT" sz="1400" b="1" i="1" dirty="0">
                  <a:solidFill>
                    <a:srgbClr val="006600"/>
                  </a:solidFill>
                </a:rPr>
                <a:t>Proles Orientalis caspica</a:t>
              </a:r>
            </a:p>
            <a:p>
              <a:r>
                <a:rPr lang="it-IT" sz="1400" b="1" i="1" dirty="0">
                  <a:solidFill>
                    <a:srgbClr val="FF99FF"/>
                  </a:solidFill>
                </a:rPr>
                <a:t>Proles Pontica</a:t>
              </a:r>
            </a:p>
            <a:p>
              <a:r>
                <a:rPr lang="it-IT" sz="1400" b="1" dirty="0">
                  <a:solidFill>
                    <a:srgbClr val="FFFF00"/>
                  </a:solidFill>
                  <a:highlight>
                    <a:srgbClr val="C0C0C0"/>
                  </a:highlight>
                </a:rPr>
                <a:t>sP1</a:t>
              </a:r>
              <a:endParaRPr lang="it-IT" sz="1400" b="1" i="1" dirty="0">
                <a:solidFill>
                  <a:srgbClr val="FF99FF"/>
                </a:solidFill>
                <a:highlight>
                  <a:srgbClr val="C0C0C0"/>
                </a:highlight>
              </a:endParaRPr>
            </a:p>
            <a:p>
              <a:r>
                <a:rPr lang="it-IT" sz="1400" b="1" dirty="0">
                  <a:solidFill>
                    <a:schemeClr val="bg1">
                      <a:lumMod val="75000"/>
                    </a:schemeClr>
                  </a:solidFill>
                </a:rPr>
                <a:t>Rest of unique genotypes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961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0"/>
            <a:ext cx="12192000" cy="6851176"/>
            <a:chOff x="0" y="0"/>
            <a:chExt cx="12192000" cy="6851176"/>
          </a:xfrm>
        </p:grpSpPr>
        <p:sp>
          <p:nvSpPr>
            <p:cNvPr id="11" name="TextBox 5"/>
            <p:cNvSpPr txBox="1"/>
            <p:nvPr/>
          </p:nvSpPr>
          <p:spPr>
            <a:xfrm>
              <a:off x="0" y="0"/>
              <a:ext cx="711048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cs typeface="Arial" panose="020B0604020202020204" pitchFamily="34" charset="0"/>
                </a:rPr>
                <a:t>Unweighted NJ tree </a:t>
              </a:r>
              <a:r>
                <a:rPr lang="en-US" sz="1600" dirty="0">
                  <a:cs typeface="Arial" panose="020B0604020202020204" pitchFamily="34" charset="0"/>
                </a:rPr>
                <a:t>including </a:t>
              </a:r>
              <a:r>
                <a:rPr lang="en-US" sz="1600" dirty="0"/>
                <a:t>101 varieties (</a:t>
              </a:r>
              <a:r>
                <a:rPr lang="en-US" sz="1600" i="1" dirty="0"/>
                <a:t>proles</a:t>
              </a:r>
              <a:r>
                <a:rPr lang="en-US" sz="1600" dirty="0"/>
                <a:t>) from Emanuelli et al. [10] and </a:t>
              </a:r>
              <a:r>
                <a:rPr lang="it-IT" sz="1600" dirty="0">
                  <a:cs typeface="Arial" panose="020B0604020202020204" pitchFamily="34" charset="0"/>
                </a:rPr>
                <a:t>vinifera genotypes with a clear ancestry</a:t>
              </a:r>
              <a:r>
                <a:rPr lang="en-US" sz="1600" dirty="0"/>
                <a:t> from the present study. The 28 genotypes shared in both studies (see supplemental file 1) are represented inside the </a:t>
              </a:r>
              <a:r>
                <a:rPr lang="en-US" sz="1600" i="1" dirty="0"/>
                <a:t>proles</a:t>
              </a:r>
              <a:r>
                <a:rPr lang="en-US" sz="1600" dirty="0"/>
                <a:t> </a:t>
              </a:r>
              <a:endParaRPr lang="it-IT" sz="1600" dirty="0">
                <a:cs typeface="Arial" panose="020B0604020202020204" pitchFamily="34" charset="0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11219618" y="0"/>
              <a:ext cx="972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Figure D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2659614" y="3622039"/>
              <a:ext cx="1885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Outgroup genotype (Unidentified 10)</a:t>
              </a:r>
              <a:endParaRPr lang="es-ES_tradnl" sz="1200" b="1" dirty="0"/>
            </a:p>
          </p:txBody>
        </p:sp>
        <p:sp>
          <p:nvSpPr>
            <p:cNvPr id="10" name="TextBox 2"/>
            <p:cNvSpPr txBox="1"/>
            <p:nvPr/>
          </p:nvSpPr>
          <p:spPr>
            <a:xfrm>
              <a:off x="199289" y="5242378"/>
              <a:ext cx="28782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i="1" dirty="0">
                  <a:solidFill>
                    <a:srgbClr val="0000FF"/>
                  </a:solidFill>
                </a:rPr>
                <a:t>Proles Occidentalis</a:t>
              </a:r>
            </a:p>
            <a:p>
              <a:r>
                <a:rPr lang="it-IT" sz="1400" b="1" i="1" dirty="0">
                  <a:solidFill>
                    <a:srgbClr val="FF0000"/>
                  </a:solidFill>
                </a:rPr>
                <a:t>Proles Orientalis antasiatica</a:t>
              </a:r>
              <a:endParaRPr lang="it-IT" sz="1400" b="1" i="1" dirty="0">
                <a:solidFill>
                  <a:srgbClr val="0000FF"/>
                </a:solidFill>
              </a:endParaRPr>
            </a:p>
            <a:p>
              <a:r>
                <a:rPr lang="it-IT" sz="1400" b="1" i="1" dirty="0">
                  <a:solidFill>
                    <a:srgbClr val="006600"/>
                  </a:solidFill>
                </a:rPr>
                <a:t>Proles Orientalis caspica</a:t>
              </a:r>
            </a:p>
            <a:p>
              <a:r>
                <a:rPr lang="it-IT" sz="1400" b="1" i="1" dirty="0">
                  <a:solidFill>
                    <a:srgbClr val="FF99FF"/>
                  </a:solidFill>
                </a:rPr>
                <a:t>Proles Pontica</a:t>
              </a:r>
            </a:p>
            <a:p>
              <a:r>
                <a:rPr lang="it-IT" sz="1400" b="1" dirty="0">
                  <a:solidFill>
                    <a:srgbClr val="00FF00"/>
                  </a:solidFill>
                </a:rPr>
                <a:t>sP2</a:t>
              </a:r>
              <a:endParaRPr lang="it-IT" sz="1400" b="1" i="1" dirty="0">
                <a:solidFill>
                  <a:srgbClr val="00FF00"/>
                </a:solidFill>
              </a:endParaRPr>
            </a:p>
            <a:p>
              <a:r>
                <a:rPr lang="it-IT" sz="1400" b="1" dirty="0">
                  <a:solidFill>
                    <a:schemeClr val="bg1">
                      <a:lumMod val="75000"/>
                    </a:schemeClr>
                  </a:solidFill>
                </a:rPr>
                <a:t>Rest of unique genotypes</a:t>
              </a:r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0" t="5788" r="20604" b="5922"/>
            <a:stretch/>
          </p:blipFill>
          <p:spPr>
            <a:xfrm>
              <a:off x="3944208" y="5808"/>
              <a:ext cx="7608259" cy="68453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707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-11591"/>
            <a:ext cx="12192000" cy="6872190"/>
            <a:chOff x="0" y="-11591"/>
            <a:chExt cx="11610870" cy="6872190"/>
          </a:xfrm>
        </p:grpSpPr>
        <p:sp>
          <p:nvSpPr>
            <p:cNvPr id="11" name="TextBox 5"/>
            <p:cNvSpPr txBox="1"/>
            <p:nvPr/>
          </p:nvSpPr>
          <p:spPr>
            <a:xfrm>
              <a:off x="0" y="0"/>
              <a:ext cx="711048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cs typeface="Arial" panose="020B0604020202020204" pitchFamily="34" charset="0"/>
                </a:rPr>
                <a:t>Unweighted NJ tree </a:t>
              </a:r>
              <a:r>
                <a:rPr lang="en-US" sz="1600" dirty="0">
                  <a:cs typeface="Arial" panose="020B0604020202020204" pitchFamily="34" charset="0"/>
                </a:rPr>
                <a:t>including </a:t>
              </a:r>
              <a:r>
                <a:rPr lang="en-US" sz="1600" dirty="0"/>
                <a:t>101 varieties (</a:t>
              </a:r>
              <a:r>
                <a:rPr lang="en-US" sz="1600" i="1" dirty="0"/>
                <a:t>proles</a:t>
              </a:r>
              <a:r>
                <a:rPr lang="en-US" sz="1600" dirty="0"/>
                <a:t>) from Emanuelli et al. [10] and </a:t>
              </a:r>
              <a:r>
                <a:rPr lang="it-IT" sz="1600" dirty="0">
                  <a:cs typeface="Arial" panose="020B0604020202020204" pitchFamily="34" charset="0"/>
                </a:rPr>
                <a:t>vinifera genotypes with a clear ancestry</a:t>
              </a:r>
              <a:r>
                <a:rPr lang="en-US" sz="1600" dirty="0"/>
                <a:t> from the present study. The 28 genotypes shared in both studies (see supplemental file 1) are represented inside the </a:t>
              </a:r>
              <a:r>
                <a:rPr lang="en-US" sz="1600" i="1" dirty="0"/>
                <a:t>proles</a:t>
              </a:r>
              <a:r>
                <a:rPr lang="en-US" sz="1600" dirty="0"/>
                <a:t> </a:t>
              </a:r>
              <a:endParaRPr lang="it-IT" sz="1600" dirty="0">
                <a:cs typeface="Arial" panose="020B0604020202020204" pitchFamily="34" charset="0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10716895" y="-11591"/>
              <a:ext cx="893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Figure E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2659614" y="3622039"/>
              <a:ext cx="1885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Outgroup genotype (Unidentified 10)</a:t>
              </a:r>
              <a:endParaRPr lang="es-ES_tradnl" sz="1200" b="1" dirty="0"/>
            </a:p>
          </p:txBody>
        </p:sp>
        <p:sp>
          <p:nvSpPr>
            <p:cNvPr id="10" name="TextBox 2"/>
            <p:cNvSpPr txBox="1"/>
            <p:nvPr/>
          </p:nvSpPr>
          <p:spPr>
            <a:xfrm>
              <a:off x="199289" y="5242378"/>
              <a:ext cx="28782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i="1" dirty="0">
                  <a:solidFill>
                    <a:srgbClr val="0000FF"/>
                  </a:solidFill>
                </a:rPr>
                <a:t>Proles Occidentalis</a:t>
              </a:r>
            </a:p>
            <a:p>
              <a:r>
                <a:rPr lang="it-IT" sz="1400" b="1" i="1" dirty="0">
                  <a:solidFill>
                    <a:srgbClr val="FF0000"/>
                  </a:solidFill>
                </a:rPr>
                <a:t>Proles Orientalis antasiatica</a:t>
              </a:r>
              <a:endParaRPr lang="it-IT" sz="1400" b="1" i="1" dirty="0">
                <a:solidFill>
                  <a:srgbClr val="0000FF"/>
                </a:solidFill>
              </a:endParaRPr>
            </a:p>
            <a:p>
              <a:r>
                <a:rPr lang="it-IT" sz="1400" b="1" i="1" dirty="0">
                  <a:solidFill>
                    <a:srgbClr val="006600"/>
                  </a:solidFill>
                </a:rPr>
                <a:t>Proles Orientalis caspica</a:t>
              </a:r>
            </a:p>
            <a:p>
              <a:r>
                <a:rPr lang="it-IT" sz="1400" b="1" i="1" dirty="0">
                  <a:solidFill>
                    <a:srgbClr val="FF99FF"/>
                  </a:solidFill>
                </a:rPr>
                <a:t>Proles Pontica</a:t>
              </a:r>
            </a:p>
            <a:p>
              <a:r>
                <a:rPr lang="it-IT" sz="1400" b="1" dirty="0">
                  <a:solidFill>
                    <a:srgbClr val="66FFFF"/>
                  </a:solidFill>
                </a:rPr>
                <a:t>sP3</a:t>
              </a:r>
              <a:endParaRPr lang="it-IT" sz="1400" b="1" i="1" dirty="0">
                <a:solidFill>
                  <a:srgbClr val="66FFFF"/>
                </a:solidFill>
              </a:endParaRPr>
            </a:p>
            <a:p>
              <a:r>
                <a:rPr lang="it-IT" sz="1400" b="1" dirty="0">
                  <a:solidFill>
                    <a:schemeClr val="bg1">
                      <a:lumMod val="75000"/>
                    </a:schemeClr>
                  </a:solidFill>
                </a:rPr>
                <a:t>Rest of unique genotypes</a:t>
              </a:r>
            </a:p>
          </p:txBody>
        </p:sp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0" t="4991" r="21235" b="5656"/>
            <a:stretch/>
          </p:blipFill>
          <p:spPr>
            <a:xfrm>
              <a:off x="3848672" y="-11591"/>
              <a:ext cx="7465326" cy="68721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22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0"/>
            <a:ext cx="12146712" cy="6967348"/>
            <a:chOff x="0" y="0"/>
            <a:chExt cx="11561354" cy="6967348"/>
          </a:xfrm>
        </p:grpSpPr>
        <p:sp>
          <p:nvSpPr>
            <p:cNvPr id="11" name="TextBox 5"/>
            <p:cNvSpPr txBox="1"/>
            <p:nvPr/>
          </p:nvSpPr>
          <p:spPr>
            <a:xfrm>
              <a:off x="0" y="0"/>
              <a:ext cx="71104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cs typeface="Arial" panose="020B0604020202020204" pitchFamily="34" charset="0"/>
                </a:rPr>
                <a:t>Unweighted NJ tree </a:t>
              </a:r>
              <a:r>
                <a:rPr lang="en-US" sz="1600" dirty="0">
                  <a:cs typeface="Arial" panose="020B0604020202020204" pitchFamily="34" charset="0"/>
                </a:rPr>
                <a:t>including </a:t>
              </a:r>
              <a:r>
                <a:rPr lang="en-US" sz="1600" dirty="0"/>
                <a:t>101 varieties (</a:t>
              </a:r>
              <a:r>
                <a:rPr lang="en-US" sz="1600" i="1" dirty="0"/>
                <a:t>proles</a:t>
              </a:r>
              <a:r>
                <a:rPr lang="en-US" sz="1600" dirty="0"/>
                <a:t>) from Emanuelli et al. [10] and </a:t>
              </a:r>
              <a:r>
                <a:rPr lang="it-IT" sz="1600" dirty="0">
                  <a:cs typeface="Arial" panose="020B0604020202020204" pitchFamily="34" charset="0"/>
                </a:rPr>
                <a:t>vinifera genotypes with a clear ancestry</a:t>
              </a:r>
              <a:r>
                <a:rPr lang="en-US" sz="1600" dirty="0"/>
                <a:t> from the present study. The 28 genotypes shared in both studies (see supplemental file 1) are represented inside the </a:t>
              </a:r>
              <a:r>
                <a:rPr lang="en-US" sz="1600" i="1" dirty="0"/>
                <a:t>proles</a:t>
              </a:r>
              <a:r>
                <a:rPr lang="en-US" sz="1600" dirty="0"/>
                <a:t> </a:t>
              </a:r>
              <a:endParaRPr lang="it-IT" sz="1600" dirty="0">
                <a:cs typeface="Arial" panose="020B0604020202020204" pitchFamily="34" charset="0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10673976" y="46166"/>
              <a:ext cx="887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Figure F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2659614" y="3622039"/>
              <a:ext cx="1885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Outgroup genotype (Unidentified 10)</a:t>
              </a:r>
              <a:endParaRPr lang="es-ES_tradnl" sz="1200" b="1" dirty="0"/>
            </a:p>
          </p:txBody>
        </p:sp>
        <p:sp>
          <p:nvSpPr>
            <p:cNvPr id="10" name="TextBox 2"/>
            <p:cNvSpPr txBox="1"/>
            <p:nvPr/>
          </p:nvSpPr>
          <p:spPr>
            <a:xfrm>
              <a:off x="199289" y="5242378"/>
              <a:ext cx="28782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i="1" dirty="0">
                  <a:solidFill>
                    <a:srgbClr val="0000FF"/>
                  </a:solidFill>
                </a:rPr>
                <a:t>Proles Occidentalis</a:t>
              </a:r>
            </a:p>
            <a:p>
              <a:r>
                <a:rPr lang="it-IT" sz="1400" b="1" i="1" dirty="0">
                  <a:solidFill>
                    <a:srgbClr val="FF0000"/>
                  </a:solidFill>
                </a:rPr>
                <a:t>Proles Orientalis antasiatica</a:t>
              </a:r>
              <a:endParaRPr lang="it-IT" sz="1400" b="1" i="1" dirty="0">
                <a:solidFill>
                  <a:srgbClr val="0000FF"/>
                </a:solidFill>
              </a:endParaRPr>
            </a:p>
            <a:p>
              <a:r>
                <a:rPr lang="it-IT" sz="1400" b="1" i="1" dirty="0">
                  <a:solidFill>
                    <a:srgbClr val="006600"/>
                  </a:solidFill>
                </a:rPr>
                <a:t>Proles Orientalis caspica</a:t>
              </a:r>
            </a:p>
            <a:p>
              <a:r>
                <a:rPr lang="it-IT" sz="1400" b="1" i="1" dirty="0">
                  <a:solidFill>
                    <a:srgbClr val="FF99FF"/>
                  </a:solidFill>
                </a:rPr>
                <a:t>Proles Pontica</a:t>
              </a:r>
            </a:p>
            <a:p>
              <a:r>
                <a:rPr lang="it-IT" sz="1400" b="1" dirty="0">
                  <a:solidFill>
                    <a:srgbClr val="DF7103"/>
                  </a:solidFill>
                  <a:cs typeface="Arial" panose="020B0604020202020204" pitchFamily="34" charset="0"/>
                </a:rPr>
                <a:t>sP4</a:t>
              </a:r>
            </a:p>
            <a:p>
              <a:r>
                <a:rPr lang="it-IT" sz="1400" b="1" dirty="0">
                  <a:solidFill>
                    <a:schemeClr val="bg1">
                      <a:lumMod val="75000"/>
                    </a:schemeClr>
                  </a:solidFill>
                </a:rPr>
                <a:t>Rest of unique genotypes</a:t>
              </a:r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8" t="5789" r="21075" b="6453"/>
            <a:stretch/>
          </p:blipFill>
          <p:spPr>
            <a:xfrm>
              <a:off x="3892160" y="87978"/>
              <a:ext cx="7588156" cy="68793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87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0"/>
            <a:ext cx="12192000" cy="6871517"/>
            <a:chOff x="0" y="0"/>
            <a:chExt cx="11646137" cy="6871517"/>
          </a:xfrm>
        </p:grpSpPr>
        <p:sp>
          <p:nvSpPr>
            <p:cNvPr id="11" name="TextBox 5"/>
            <p:cNvSpPr txBox="1"/>
            <p:nvPr/>
          </p:nvSpPr>
          <p:spPr>
            <a:xfrm>
              <a:off x="0" y="0"/>
              <a:ext cx="71104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cs typeface="Arial" panose="020B0604020202020204" pitchFamily="34" charset="0"/>
                </a:rPr>
                <a:t>Unweighted NJ tree </a:t>
              </a:r>
              <a:r>
                <a:rPr lang="en-US" sz="1600" dirty="0">
                  <a:cs typeface="Arial" panose="020B0604020202020204" pitchFamily="34" charset="0"/>
                </a:rPr>
                <a:t>including </a:t>
              </a:r>
              <a:r>
                <a:rPr lang="en-US" sz="1600" dirty="0"/>
                <a:t>101 varieties (</a:t>
              </a:r>
              <a:r>
                <a:rPr lang="en-US" sz="1600" i="1" dirty="0"/>
                <a:t>proles</a:t>
              </a:r>
              <a:r>
                <a:rPr lang="en-US" sz="1600" dirty="0"/>
                <a:t>) from Emanuelli et al. [10] and </a:t>
              </a:r>
              <a:r>
                <a:rPr lang="it-IT" sz="1600" dirty="0">
                  <a:cs typeface="Arial" panose="020B0604020202020204" pitchFamily="34" charset="0"/>
                </a:rPr>
                <a:t>vinifera genotypes with a clear ancestry</a:t>
              </a:r>
              <a:r>
                <a:rPr lang="en-US" sz="1600" dirty="0"/>
                <a:t> from the present study. The 28 genotypes shared in both studies (see supplemental file 1) are represented inside the </a:t>
              </a:r>
              <a:r>
                <a:rPr lang="en-US" sz="1600" i="1" dirty="0"/>
                <a:t>proles</a:t>
              </a:r>
              <a:r>
                <a:rPr lang="en-US" sz="1600" dirty="0"/>
                <a:t> </a:t>
              </a:r>
              <a:endParaRPr lang="it-IT" sz="1600" dirty="0">
                <a:cs typeface="Arial" panose="020B0604020202020204" pitchFamily="34" charset="0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10715760" y="0"/>
              <a:ext cx="9303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Figure G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2659614" y="3622039"/>
              <a:ext cx="1885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Outgroup genotype (Unidentified 10)</a:t>
              </a:r>
              <a:endParaRPr lang="es-ES_tradnl" sz="1200" b="1" dirty="0"/>
            </a:p>
          </p:txBody>
        </p:sp>
        <p:sp>
          <p:nvSpPr>
            <p:cNvPr id="10" name="TextBox 2"/>
            <p:cNvSpPr txBox="1"/>
            <p:nvPr/>
          </p:nvSpPr>
          <p:spPr>
            <a:xfrm>
              <a:off x="199289" y="5242378"/>
              <a:ext cx="28782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i="1" dirty="0">
                  <a:solidFill>
                    <a:srgbClr val="0000FF"/>
                  </a:solidFill>
                </a:rPr>
                <a:t>Proles Occidentalis</a:t>
              </a:r>
            </a:p>
            <a:p>
              <a:r>
                <a:rPr lang="it-IT" sz="1400" b="1" i="1" dirty="0">
                  <a:solidFill>
                    <a:srgbClr val="FF0000"/>
                  </a:solidFill>
                </a:rPr>
                <a:t>Proles Orientalis antasiatica</a:t>
              </a:r>
              <a:endParaRPr lang="it-IT" sz="1400" b="1" i="1" dirty="0">
                <a:solidFill>
                  <a:srgbClr val="0000FF"/>
                </a:solidFill>
              </a:endParaRPr>
            </a:p>
            <a:p>
              <a:r>
                <a:rPr lang="it-IT" sz="1400" b="1" i="1" dirty="0">
                  <a:solidFill>
                    <a:srgbClr val="006600"/>
                  </a:solidFill>
                </a:rPr>
                <a:t>Proles Orientalis caspica</a:t>
              </a:r>
            </a:p>
            <a:p>
              <a:r>
                <a:rPr lang="it-IT" sz="1400" b="1" i="1" dirty="0">
                  <a:solidFill>
                    <a:srgbClr val="FF99FF"/>
                  </a:solidFill>
                </a:rPr>
                <a:t>Proles Pontica</a:t>
              </a:r>
            </a:p>
            <a:p>
              <a:r>
                <a:rPr lang="it-IT" sz="1400" b="1" dirty="0">
                  <a:solidFill>
                    <a:srgbClr val="7030A0"/>
                  </a:solidFill>
                  <a:cs typeface="Arial" panose="020B0604020202020204" pitchFamily="34" charset="0"/>
                </a:rPr>
                <a:t>sP5</a:t>
              </a:r>
            </a:p>
            <a:p>
              <a:r>
                <a:rPr lang="it-IT" sz="1400" b="1" dirty="0">
                  <a:solidFill>
                    <a:schemeClr val="bg1">
                      <a:lumMod val="75000"/>
                    </a:schemeClr>
                  </a:solidFill>
                </a:rPr>
                <a:t>Rest of unique genotypes</a:t>
              </a:r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1" t="5256" r="21549" b="5923"/>
            <a:stretch/>
          </p:blipFill>
          <p:spPr>
            <a:xfrm>
              <a:off x="3821376" y="2594"/>
              <a:ext cx="7465326" cy="68689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5322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0" y="0"/>
            <a:ext cx="12192000" cy="6869200"/>
            <a:chOff x="0" y="0"/>
            <a:chExt cx="12192000" cy="6869200"/>
          </a:xfrm>
        </p:grpSpPr>
        <p:sp>
          <p:nvSpPr>
            <p:cNvPr id="11" name="TextBox 5"/>
            <p:cNvSpPr txBox="1"/>
            <p:nvPr/>
          </p:nvSpPr>
          <p:spPr>
            <a:xfrm>
              <a:off x="0" y="0"/>
              <a:ext cx="711048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cs typeface="Arial" panose="020B0604020202020204" pitchFamily="34" charset="0"/>
                </a:rPr>
                <a:t>Unweighted NJ tree </a:t>
              </a:r>
              <a:r>
                <a:rPr lang="en-US" sz="1600" dirty="0">
                  <a:cs typeface="Arial" panose="020B0604020202020204" pitchFamily="34" charset="0"/>
                </a:rPr>
                <a:t>including </a:t>
              </a:r>
              <a:r>
                <a:rPr lang="en-US" sz="1600" dirty="0"/>
                <a:t>101 varieties (</a:t>
              </a:r>
              <a:r>
                <a:rPr lang="en-US" sz="1600" i="1" dirty="0"/>
                <a:t>proles</a:t>
              </a:r>
              <a:r>
                <a:rPr lang="en-US" sz="1600" dirty="0"/>
                <a:t>) from Emanuelli et al. [10] and </a:t>
              </a:r>
              <a:r>
                <a:rPr lang="it-IT" sz="1600" dirty="0">
                  <a:cs typeface="Arial" panose="020B0604020202020204" pitchFamily="34" charset="0"/>
                </a:rPr>
                <a:t>vinifera genotypes with a clear ancestry</a:t>
              </a:r>
              <a:r>
                <a:rPr lang="en-US" sz="1600" dirty="0"/>
                <a:t> from the present study. The 28 genotypes shared in both studies (see supplemental file 1) are represented inside the </a:t>
              </a:r>
              <a:r>
                <a:rPr lang="en-US" sz="1600" i="1" dirty="0"/>
                <a:t>proles</a:t>
              </a:r>
              <a:r>
                <a:rPr lang="en-US" sz="1600" dirty="0"/>
                <a:t> </a:t>
              </a:r>
              <a:endParaRPr lang="it-IT" sz="1600" dirty="0">
                <a:cs typeface="Arial" panose="020B0604020202020204" pitchFamily="34" charset="0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11219618" y="0"/>
              <a:ext cx="972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Figure H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2659614" y="3622039"/>
              <a:ext cx="1885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Outgroup genotype (Unidentified 10)</a:t>
              </a:r>
              <a:endParaRPr lang="es-ES_tradnl" sz="1200" b="1" dirty="0"/>
            </a:p>
          </p:txBody>
        </p:sp>
        <p:sp>
          <p:nvSpPr>
            <p:cNvPr id="10" name="TextBox 2"/>
            <p:cNvSpPr txBox="1"/>
            <p:nvPr/>
          </p:nvSpPr>
          <p:spPr>
            <a:xfrm>
              <a:off x="199289" y="5242378"/>
              <a:ext cx="28782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i="1" dirty="0">
                  <a:solidFill>
                    <a:srgbClr val="0000FF"/>
                  </a:solidFill>
                </a:rPr>
                <a:t>Proles Occidentalis</a:t>
              </a:r>
            </a:p>
            <a:p>
              <a:r>
                <a:rPr lang="it-IT" sz="1400" b="1" i="1" dirty="0">
                  <a:solidFill>
                    <a:srgbClr val="FF0000"/>
                  </a:solidFill>
                </a:rPr>
                <a:t>Proles Orientalis antasiatica</a:t>
              </a:r>
              <a:endParaRPr lang="it-IT" sz="1400" b="1" i="1" dirty="0">
                <a:solidFill>
                  <a:srgbClr val="0000FF"/>
                </a:solidFill>
              </a:endParaRPr>
            </a:p>
            <a:p>
              <a:r>
                <a:rPr lang="it-IT" sz="1400" b="1" i="1" dirty="0">
                  <a:solidFill>
                    <a:srgbClr val="006600"/>
                  </a:solidFill>
                </a:rPr>
                <a:t>Proles Orientalis caspica</a:t>
              </a:r>
            </a:p>
            <a:p>
              <a:r>
                <a:rPr lang="it-IT" sz="1400" b="1" i="1" dirty="0">
                  <a:solidFill>
                    <a:srgbClr val="FF99FF"/>
                  </a:solidFill>
                </a:rPr>
                <a:t>Proles Pontica</a:t>
              </a:r>
            </a:p>
            <a:p>
              <a:r>
                <a:rPr lang="it-IT" sz="1400" b="1" dirty="0">
                  <a:solidFill>
                    <a:schemeClr val="accent4">
                      <a:lumMod val="50000"/>
                    </a:schemeClr>
                  </a:solidFill>
                  <a:cs typeface="Arial" panose="020B0604020202020204" pitchFamily="34" charset="0"/>
                </a:rPr>
                <a:t>sP6</a:t>
              </a:r>
            </a:p>
            <a:p>
              <a:r>
                <a:rPr lang="it-IT" sz="1400" b="1" dirty="0">
                  <a:solidFill>
                    <a:schemeClr val="bg1">
                      <a:lumMod val="75000"/>
                    </a:schemeClr>
                  </a:solidFill>
                </a:rPr>
                <a:t>Rest of unique genotypes</a:t>
              </a:r>
            </a:p>
          </p:txBody>
        </p:sp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1" t="5523" r="21234" b="6187"/>
            <a:stretch/>
          </p:blipFill>
          <p:spPr>
            <a:xfrm>
              <a:off x="3875968" y="4337"/>
              <a:ext cx="7547213" cy="68648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5988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1" name="Marcador de posición de contenido 3"/>
          <p:cNvPicPr/>
          <p:nvPr/>
        </p:nvPicPr>
        <p:blipFill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5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8389" y="9108"/>
            <a:ext cx="9144000" cy="5735160"/>
          </a:xfrm>
          <a:prstGeom prst="rect">
            <a:avLst/>
          </a:prstGeom>
          <a:ln>
            <a:noFill/>
          </a:ln>
          <a:effectLst>
            <a:outerShdw blurRad="495300" dist="50800" dir="5400000" algn="ctr" rotWithShape="0">
              <a:srgbClr val="000000"/>
            </a:outerShdw>
          </a:effectLst>
        </p:spPr>
      </p:pic>
      <p:sp>
        <p:nvSpPr>
          <p:cNvPr id="942" name="CustomShape 1"/>
          <p:cNvSpPr/>
          <p:nvPr/>
        </p:nvSpPr>
        <p:spPr>
          <a:xfrm>
            <a:off x="198389" y="1962108"/>
            <a:ext cx="2328840" cy="1282680"/>
          </a:xfrm>
          <a:prstGeom prst="ellipse">
            <a:avLst/>
          </a:prstGeom>
          <a:noFill/>
          <a:ln w="76200">
            <a:solidFill>
              <a:srgbClr val="FFC00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3" name="CustomShape 2"/>
          <p:cNvSpPr/>
          <p:nvPr/>
        </p:nvSpPr>
        <p:spPr>
          <a:xfrm>
            <a:off x="64829" y="3014388"/>
            <a:ext cx="2180520" cy="1218600"/>
          </a:xfrm>
          <a:prstGeom prst="ellipse">
            <a:avLst/>
          </a:prstGeom>
          <a:noFill/>
          <a:ln w="69850">
            <a:solidFill>
              <a:srgbClr val="FFFF0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4" name="CustomShape 3"/>
          <p:cNvSpPr/>
          <p:nvPr/>
        </p:nvSpPr>
        <p:spPr>
          <a:xfrm rot="21322800">
            <a:off x="2321309" y="2164788"/>
            <a:ext cx="1695240" cy="792720"/>
          </a:xfrm>
          <a:prstGeom prst="ellipse">
            <a:avLst/>
          </a:prstGeom>
          <a:noFill/>
          <a:ln w="76200">
            <a:solidFill>
              <a:srgbClr val="7030A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5" name="CustomShape 4"/>
          <p:cNvSpPr/>
          <p:nvPr/>
        </p:nvSpPr>
        <p:spPr>
          <a:xfrm rot="20415000">
            <a:off x="2162189" y="1634868"/>
            <a:ext cx="1494720" cy="716040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6" name="CustomShape 5"/>
          <p:cNvSpPr/>
          <p:nvPr/>
        </p:nvSpPr>
        <p:spPr>
          <a:xfrm rot="21166200">
            <a:off x="2973989" y="2243988"/>
            <a:ext cx="4616640" cy="2129760"/>
          </a:xfrm>
          <a:prstGeom prst="ellipse">
            <a:avLst/>
          </a:prstGeom>
          <a:noFill/>
          <a:ln w="76200">
            <a:solidFill>
              <a:srgbClr val="5DFB25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7" name="CustomShape 6"/>
          <p:cNvSpPr/>
          <p:nvPr/>
        </p:nvSpPr>
        <p:spPr>
          <a:xfrm rot="20720400">
            <a:off x="3325349" y="745668"/>
            <a:ext cx="8057520" cy="4034160"/>
          </a:xfrm>
          <a:prstGeom prst="ellipse">
            <a:avLst/>
          </a:prstGeom>
          <a:noFill/>
          <a:ln w="76200">
            <a:solidFill>
              <a:srgbClr val="00B0F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8" name="CustomShape 7"/>
          <p:cNvSpPr/>
          <p:nvPr/>
        </p:nvSpPr>
        <p:spPr>
          <a:xfrm>
            <a:off x="436709" y="3424788"/>
            <a:ext cx="1603800" cy="2876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500"/>
              </a:lnSpc>
            </a:pPr>
            <a:r>
              <a:rPr lang="es-ES" sz="1600" b="1" spc="-1" dirty="0">
                <a:solidFill>
                  <a:srgbClr val="000000"/>
                </a:solidFill>
                <a:latin typeface="Calibri"/>
              </a:rPr>
              <a:t>sP1: </a:t>
            </a:r>
            <a:r>
              <a:rPr lang="es-ES" sz="1600" spc="-1" dirty="0">
                <a:solidFill>
                  <a:srgbClr val="000000"/>
                </a:solidFill>
                <a:latin typeface="Calibri"/>
              </a:rPr>
              <a:t>MIP</a:t>
            </a:r>
            <a:endParaRPr lang="es-ES" sz="1600" spc="-1" dirty="0">
              <a:latin typeface="Arial"/>
            </a:endParaRPr>
          </a:p>
        </p:txBody>
      </p:sp>
      <p:sp>
        <p:nvSpPr>
          <p:cNvPr id="949" name="CustomShape 8"/>
          <p:cNvSpPr/>
          <p:nvPr/>
        </p:nvSpPr>
        <p:spPr>
          <a:xfrm rot="20831403">
            <a:off x="3779989" y="3228883"/>
            <a:ext cx="1987560" cy="33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-1" dirty="0">
                <a:solidFill>
                  <a:srgbClr val="000000"/>
                </a:solidFill>
                <a:latin typeface="Calibri"/>
              </a:rPr>
              <a:t>sP2: </a:t>
            </a:r>
            <a:r>
              <a:rPr lang="es-ES" sz="1600" b="1" i="1" spc="-1" dirty="0">
                <a:solidFill>
                  <a:srgbClr val="000000"/>
                </a:solidFill>
                <a:latin typeface="Calibri"/>
              </a:rPr>
              <a:t>proles </a:t>
            </a:r>
            <a:r>
              <a:rPr lang="es-ES" sz="1600" b="1" i="1" spc="-1" dirty="0" err="1">
                <a:solidFill>
                  <a:srgbClr val="000000"/>
                </a:solidFill>
                <a:latin typeface="Calibri"/>
              </a:rPr>
              <a:t>pontica</a:t>
            </a:r>
            <a:endParaRPr lang="es-ES" sz="1600" spc="-1" dirty="0">
              <a:latin typeface="Arial"/>
            </a:endParaRPr>
          </a:p>
        </p:txBody>
      </p:sp>
      <p:sp>
        <p:nvSpPr>
          <p:cNvPr id="950" name="CustomShape 9"/>
          <p:cNvSpPr/>
          <p:nvPr/>
        </p:nvSpPr>
        <p:spPr>
          <a:xfrm rot="20052000">
            <a:off x="7211298" y="1758544"/>
            <a:ext cx="2417760" cy="33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-1" dirty="0">
                <a:solidFill>
                  <a:srgbClr val="000000"/>
                </a:solidFill>
                <a:latin typeface="Calibri"/>
              </a:rPr>
              <a:t>sP3: </a:t>
            </a:r>
            <a:r>
              <a:rPr lang="es-ES" sz="1600" b="1" i="1" spc="-1" dirty="0">
                <a:solidFill>
                  <a:srgbClr val="000000"/>
                </a:solidFill>
                <a:latin typeface="Calibri"/>
              </a:rPr>
              <a:t>proles </a:t>
            </a:r>
            <a:r>
              <a:rPr lang="es-ES" sz="1600" b="1" i="1" spc="-1" dirty="0" err="1">
                <a:solidFill>
                  <a:srgbClr val="000000"/>
                </a:solidFill>
                <a:latin typeface="Calibri"/>
              </a:rPr>
              <a:t>orientalis</a:t>
            </a:r>
            <a:endParaRPr lang="es-ES" sz="1600" spc="-1" dirty="0">
              <a:latin typeface="Arial"/>
            </a:endParaRPr>
          </a:p>
        </p:txBody>
      </p:sp>
      <p:sp>
        <p:nvSpPr>
          <p:cNvPr id="951" name="CustomShape 10"/>
          <p:cNvSpPr/>
          <p:nvPr/>
        </p:nvSpPr>
        <p:spPr>
          <a:xfrm>
            <a:off x="370744" y="2447621"/>
            <a:ext cx="1811880" cy="2832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500"/>
              </a:lnSpc>
            </a:pPr>
            <a:r>
              <a:rPr lang="es-ES" sz="1400" b="1" spc="-1" dirty="0">
                <a:solidFill>
                  <a:srgbClr val="000000"/>
                </a:solidFill>
                <a:latin typeface="Calibri"/>
              </a:rPr>
              <a:t>sP5: </a:t>
            </a:r>
            <a:r>
              <a:rPr lang="es-ES" sz="1400" spc="-1" dirty="0">
                <a:solidFill>
                  <a:srgbClr val="000000"/>
                </a:solidFill>
                <a:latin typeface="Calibri"/>
              </a:rPr>
              <a:t>NSP, NPOR, WFR</a:t>
            </a:r>
            <a:endParaRPr lang="es-ES" sz="1400" spc="-1" dirty="0">
              <a:latin typeface="Arial"/>
            </a:endParaRPr>
          </a:p>
        </p:txBody>
      </p:sp>
      <p:sp>
        <p:nvSpPr>
          <p:cNvPr id="952" name="CustomShape 11"/>
          <p:cNvSpPr/>
          <p:nvPr/>
        </p:nvSpPr>
        <p:spPr>
          <a:xfrm rot="21130482">
            <a:off x="2500375" y="2473051"/>
            <a:ext cx="1221413" cy="26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ts val="1349"/>
              </a:lnSpc>
            </a:pPr>
            <a:r>
              <a:rPr lang="es-ES" sz="1400" b="1" spc="-1" dirty="0">
                <a:solidFill>
                  <a:srgbClr val="000000"/>
                </a:solidFill>
                <a:latin typeface="Calibri"/>
              </a:rPr>
              <a:t>sP4: </a:t>
            </a:r>
            <a:r>
              <a:rPr lang="es-ES" sz="1400" spc="-1" dirty="0">
                <a:solidFill>
                  <a:srgbClr val="000000"/>
                </a:solidFill>
                <a:latin typeface="Calibri"/>
              </a:rPr>
              <a:t>SFR, NIT</a:t>
            </a:r>
            <a:endParaRPr lang="es-ES" sz="1400" spc="-1" dirty="0">
              <a:latin typeface="Arial"/>
            </a:endParaRPr>
          </a:p>
        </p:txBody>
      </p:sp>
      <p:sp>
        <p:nvSpPr>
          <p:cNvPr id="953" name="CustomShape 12"/>
          <p:cNvSpPr/>
          <p:nvPr/>
        </p:nvSpPr>
        <p:spPr>
          <a:xfrm rot="20318400">
            <a:off x="2195091" y="1844929"/>
            <a:ext cx="1308490" cy="26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ts val="1349"/>
              </a:lnSpc>
            </a:pPr>
            <a:r>
              <a:rPr lang="es-ES" sz="1400" b="1" spc="-1" dirty="0">
                <a:solidFill>
                  <a:srgbClr val="000000"/>
                </a:solidFill>
                <a:latin typeface="Calibri"/>
              </a:rPr>
              <a:t>sP6: </a:t>
            </a:r>
            <a:r>
              <a:rPr lang="es-ES" sz="1400" spc="-1" dirty="0">
                <a:solidFill>
                  <a:srgbClr val="000000"/>
                </a:solidFill>
                <a:latin typeface="Calibri"/>
              </a:rPr>
              <a:t>CEUR, EFR</a:t>
            </a:r>
            <a:endParaRPr lang="es-ES" sz="1400" spc="-1" dirty="0">
              <a:latin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4AD1069-A287-49AA-9F73-FDE086B7D100}"/>
              </a:ext>
            </a:extLst>
          </p:cNvPr>
          <p:cNvSpPr txBox="1"/>
          <p:nvPr/>
        </p:nvSpPr>
        <p:spPr>
          <a:xfrm>
            <a:off x="8814935" y="4795897"/>
            <a:ext cx="33770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/>
              <a:t>MIP: Mediterranean Iberian peninsula</a:t>
            </a:r>
          </a:p>
          <a:p>
            <a:pPr algn="r"/>
            <a:r>
              <a:rPr lang="en-GB" sz="1600" dirty="0"/>
              <a:t>NSP: Northern Spain</a:t>
            </a:r>
          </a:p>
          <a:p>
            <a:pPr algn="r"/>
            <a:r>
              <a:rPr lang="en-GB" sz="1600" dirty="0"/>
              <a:t>NPOR: Northern Portugal</a:t>
            </a:r>
          </a:p>
          <a:p>
            <a:pPr algn="r"/>
            <a:r>
              <a:rPr lang="en-GB" sz="1600" dirty="0"/>
              <a:t>WFR: Western France</a:t>
            </a:r>
          </a:p>
          <a:p>
            <a:pPr algn="r"/>
            <a:r>
              <a:rPr lang="en-GB" sz="1600" dirty="0"/>
              <a:t>SFR: Southern France</a:t>
            </a:r>
          </a:p>
          <a:p>
            <a:pPr algn="r"/>
            <a:r>
              <a:rPr lang="en-GB" sz="1600" dirty="0"/>
              <a:t>NIT: Northern Italy</a:t>
            </a:r>
          </a:p>
          <a:p>
            <a:pPr algn="r"/>
            <a:r>
              <a:rPr lang="en-GB" sz="1600" dirty="0"/>
              <a:t>CEUR: Central Europe</a:t>
            </a:r>
          </a:p>
          <a:p>
            <a:pPr algn="r"/>
            <a:r>
              <a:rPr lang="en-GB" sz="1600" dirty="0"/>
              <a:t>EFR: Eastern France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0854E75-7BCD-4C98-B759-33B1EB36BA02}"/>
              </a:ext>
            </a:extLst>
          </p:cNvPr>
          <p:cNvSpPr txBox="1"/>
          <p:nvPr/>
        </p:nvSpPr>
        <p:spPr>
          <a:xfrm>
            <a:off x="0" y="5832633"/>
            <a:ext cx="784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Approximate geographic allocation of sub-populations inferred by STRUCTURE </a:t>
            </a: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99253595-1D58-499D-A917-44F191391F8A}"/>
              </a:ext>
            </a:extLst>
          </p:cNvPr>
          <p:cNvSpPr txBox="1"/>
          <p:nvPr/>
        </p:nvSpPr>
        <p:spPr>
          <a:xfrm>
            <a:off x="11286189" y="0"/>
            <a:ext cx="88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Figure 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</TotalTime>
  <Words>576</Words>
  <Application>Microsoft Office PowerPoint</Application>
  <PresentationFormat>Panorámica</PresentationFormat>
  <Paragraphs>87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euripide76</dc:creator>
  <cp:lastModifiedBy>ENRIQUE CANSECO MERINO</cp:lastModifiedBy>
  <cp:revision>36</cp:revision>
  <dcterms:created xsi:type="dcterms:W3CDTF">2020-06-25T13:39:24Z</dcterms:created>
  <dcterms:modified xsi:type="dcterms:W3CDTF">2022-04-14T21:13:32Z</dcterms:modified>
</cp:coreProperties>
</file>