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A83E2-9D3B-4C1E-AF51-5EAF0F72E9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85B53C-E880-4646-8649-54820E9800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CC44E-858A-4A38-9F47-E2C463B2B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C32F-B17B-4465-9E5F-8C423450F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C4271-DCB0-4301-B04B-CDA2A30CD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4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0D0F1-7A74-49D6-A720-0FA87C34C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AECAF1-77E3-4A10-97F2-4CB0F8EE37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4EF7D-B8DF-4A83-9E94-B00D6D9F3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A6F56-6D91-44E8-82E4-055E91336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937D8-D355-4295-A6B4-616F7FA23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296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896AB7-A4B8-40DD-A481-B5A6D20C88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AE3078-0ABB-410D-BBD2-F9D7546A12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5164C-8B0A-42C9-8FF0-C97A4D223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EA4C0-4F55-40C0-9FE0-F2902D3D9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D37B1-571D-4605-8FBA-AECE45B0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4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AF1F8-2633-4B74-83B6-B7994B031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F574B-7351-404A-9D97-ABC196985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177BA-2D33-4545-857F-227937FCC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FDD25-A5E9-411F-BB6A-891F0045F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C2C55-44D6-44C0-927B-94BEC6A9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92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3A93D-C64F-4D97-86D1-205706A9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A9F27-573E-4BCE-978D-19629BFA19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4983A-1A88-4C03-A94B-BBB50BD9C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8D091-8657-460E-99B4-7E0A2C6EA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469CD-0B23-4C97-9F86-128D573C2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24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D5048-B035-4DB3-A4B9-3ADD36045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696CC-5808-4484-B691-86E42A930F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85774-D410-49AD-BDC3-FA2D4E253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389960-0A9D-47FC-B02B-E288B973D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341324-6078-4C04-954C-50D3C96C2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FED063-D010-4FE1-B6FA-983FDE6F9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251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7902A-E2EC-43EE-BB9D-733C162A4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9F41A0-0E09-4FFC-9A7E-6E4B3282B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9BCB20-2280-48A0-820B-70A0F0098B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5E83BD-D943-4D84-948B-7BA9789EED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46B6D3-9EC2-40D6-B8E6-4C9DBC52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660CFC-D8A6-4CE0-9361-CD575A3C4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F1ED40-73E2-422F-ACAE-A0D98C736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41015B-2794-449D-A7A3-43A1E272A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6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383A8-DEA4-4540-8E0B-CB6FEEA92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EAFC10-7B7E-440B-8533-E060847CF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70314A-A2F4-4688-9B5D-027D31D5F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FCFB31-8731-46AF-AA7B-019DEFA25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86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2C51D4-068B-4E20-8C21-656C8BE3B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808BD1-43F2-481F-A191-0AE98EC77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FB0D8-4872-4B68-ACDB-2EF57CA3A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82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732D3-8E70-48FA-8838-AA12380CC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EC6BB-4319-4378-8DE9-7E698023F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5E005-1D29-46CF-8F02-975B2F4BA2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F93E36-EACA-4484-B74C-4FCAACAAE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C61EE-5C2B-4B44-866E-F57CA7290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DC4A5-1931-42CA-A167-39126B869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11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00E31-7AA9-4833-B523-6A6F77BE0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10416B-7646-4FD2-9977-D03D92ECD3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1015D0-2D89-4FE4-8E98-E523FD86B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75B24-B7B5-4089-A3AD-73B37D460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924769-36EB-4081-B5A3-5DB8585F6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96D7D3-4715-482E-A6CF-43F800215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1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5F52AA-D228-4074-900E-A8C88AE4E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67DAA3-BA82-45A7-A4F4-06F823CA9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7B7B0-FBA0-4EF4-AE31-43BB77AA70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5C3C0-0157-4DC7-8BDA-0F670B66E8B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4330E-2188-4919-9D31-0FD9DAF95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6C439-5998-4EF0-9135-135CF8050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442FA-017E-4D2E-B890-DA3C9DE61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55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08D2C01-3CF0-4D82-AF2D-2EDEEAD7F058}"/>
              </a:ext>
            </a:extLst>
          </p:cNvPr>
          <p:cNvSpPr txBox="1"/>
          <p:nvPr/>
        </p:nvSpPr>
        <p:spPr>
          <a:xfrm>
            <a:off x="3808429" y="5099901"/>
            <a:ext cx="402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CC81F9A-F0E9-4D14-ABAC-D7558107CC2B}"/>
              </a:ext>
            </a:extLst>
          </p:cNvPr>
          <p:cNvGrpSpPr/>
          <p:nvPr/>
        </p:nvGrpSpPr>
        <p:grpSpPr>
          <a:xfrm>
            <a:off x="829980" y="1634254"/>
            <a:ext cx="3484833" cy="3322961"/>
            <a:chOff x="649016" y="719686"/>
            <a:chExt cx="3484833" cy="332296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FCAD7F-D3F6-4764-9F23-221E533E0F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1871" b="23108"/>
            <a:stretch/>
          </p:blipFill>
          <p:spPr>
            <a:xfrm>
              <a:off x="723900" y="719686"/>
              <a:ext cx="3409949" cy="332296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910C5EE-688D-4BC4-A1B9-1EB058100D74}"/>
                </a:ext>
              </a:extLst>
            </p:cNvPr>
            <p:cNvSpPr txBox="1"/>
            <p:nvPr/>
          </p:nvSpPr>
          <p:spPr>
            <a:xfrm>
              <a:off x="2379529" y="1382521"/>
              <a:ext cx="104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Palatino Linotype" panose="02040502050505030304" pitchFamily="18" charset="0"/>
                </a:rPr>
                <a:t>OM004573</a:t>
              </a:r>
              <a:endParaRPr lang="en-US" sz="12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A08FCF8-7C30-4E66-8B5D-0CBA3905BA09}"/>
                </a:ext>
              </a:extLst>
            </p:cNvPr>
            <p:cNvSpPr txBox="1"/>
            <p:nvPr/>
          </p:nvSpPr>
          <p:spPr>
            <a:xfrm>
              <a:off x="1589324" y="912604"/>
              <a:ext cx="104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Palatino Linotype" panose="02040502050505030304" pitchFamily="18" charset="0"/>
                </a:rPr>
                <a:t>OM004575</a:t>
              </a:r>
              <a:endParaRPr lang="en-US" sz="12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AA09EF8-8204-49B9-BD01-1B3D262F15CA}"/>
                </a:ext>
              </a:extLst>
            </p:cNvPr>
            <p:cNvSpPr txBox="1"/>
            <p:nvPr/>
          </p:nvSpPr>
          <p:spPr>
            <a:xfrm>
              <a:off x="1496996" y="1614801"/>
              <a:ext cx="104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Palatino Linotype" panose="02040502050505030304" pitchFamily="18" charset="0"/>
                </a:rPr>
                <a:t>OM004639</a:t>
              </a:r>
              <a:endParaRPr lang="en-US" sz="12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7ACF8BE-A2A9-4F48-878A-84D44F76AD02}"/>
                </a:ext>
              </a:extLst>
            </p:cNvPr>
            <p:cNvSpPr txBox="1"/>
            <p:nvPr/>
          </p:nvSpPr>
          <p:spPr>
            <a:xfrm>
              <a:off x="649016" y="3152001"/>
              <a:ext cx="104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Palatino Linotype" panose="02040502050505030304" pitchFamily="18" charset="0"/>
                </a:rPr>
                <a:t>OM004633</a:t>
              </a:r>
              <a:endParaRPr lang="en-US" sz="1200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ECCD636-889C-426E-8759-32AEEEE3F433}"/>
              </a:ext>
            </a:extLst>
          </p:cNvPr>
          <p:cNvGrpSpPr/>
          <p:nvPr/>
        </p:nvGrpSpPr>
        <p:grpSpPr>
          <a:xfrm>
            <a:off x="5782984" y="1310953"/>
            <a:ext cx="5487881" cy="4782090"/>
            <a:chOff x="5429185" y="1357302"/>
            <a:chExt cx="5487881" cy="478209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7B2FFC0-70A4-4286-9168-04143FF8A6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200" r="15290" b="7778"/>
            <a:stretch/>
          </p:blipFill>
          <p:spPr>
            <a:xfrm>
              <a:off x="5429185" y="1357302"/>
              <a:ext cx="5487881" cy="478209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598BE38-42A8-4F48-A0F4-8DC95EF44D4B}"/>
                </a:ext>
              </a:extLst>
            </p:cNvPr>
            <p:cNvSpPr txBox="1"/>
            <p:nvPr/>
          </p:nvSpPr>
          <p:spPr>
            <a:xfrm>
              <a:off x="9038460" y="4565015"/>
              <a:ext cx="104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Palatino Linotype" panose="02040502050505030304" pitchFamily="18" charset="0"/>
                </a:rPr>
                <a:t>OM004573</a:t>
              </a:r>
              <a:endParaRPr lang="en-US" sz="12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4297A1C-932F-4AF4-9D40-F82DFD768D93}"/>
                </a:ext>
              </a:extLst>
            </p:cNvPr>
            <p:cNvSpPr txBox="1"/>
            <p:nvPr/>
          </p:nvSpPr>
          <p:spPr>
            <a:xfrm>
              <a:off x="8408510" y="3859428"/>
              <a:ext cx="104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Palatino Linotype" panose="02040502050505030304" pitchFamily="18" charset="0"/>
                </a:rPr>
                <a:t>OM004575</a:t>
              </a:r>
              <a:endParaRPr lang="en-US" sz="12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7244C85-387B-4279-81D3-3A58BBEA6238}"/>
                </a:ext>
              </a:extLst>
            </p:cNvPr>
            <p:cNvSpPr txBox="1"/>
            <p:nvPr/>
          </p:nvSpPr>
          <p:spPr>
            <a:xfrm>
              <a:off x="7273430" y="3859428"/>
              <a:ext cx="104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Palatino Linotype" panose="02040502050505030304" pitchFamily="18" charset="0"/>
                </a:rPr>
                <a:t>OM004639</a:t>
              </a:r>
              <a:endParaRPr lang="en-US" sz="12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6F38364-9EC2-473D-AAC0-3C0CE652E55A}"/>
                </a:ext>
              </a:extLst>
            </p:cNvPr>
            <p:cNvSpPr txBox="1"/>
            <p:nvPr/>
          </p:nvSpPr>
          <p:spPr>
            <a:xfrm>
              <a:off x="6332854" y="4402987"/>
              <a:ext cx="104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Palatino Linotype" panose="02040502050505030304" pitchFamily="18" charset="0"/>
                </a:rPr>
                <a:t>OM004639</a:t>
              </a:r>
              <a:endParaRPr lang="en-US" sz="120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B6E4201-E7EF-4C67-8265-36FD8580069B}"/>
              </a:ext>
            </a:extLst>
          </p:cNvPr>
          <p:cNvSpPr txBox="1"/>
          <p:nvPr/>
        </p:nvSpPr>
        <p:spPr>
          <a:xfrm>
            <a:off x="653770" y="141402"/>
            <a:ext cx="112428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Figure S1</a:t>
            </a:r>
            <a:r>
              <a:rPr lang="en-US" sz="1400" dirty="0"/>
              <a:t> Neighbor joining tree and multidimensional scaling based on sequences of 169 accessions from seven </a:t>
            </a:r>
            <a:r>
              <a:rPr lang="en-US" sz="1400" i="1" dirty="0" err="1"/>
              <a:t>Avena</a:t>
            </a:r>
            <a:r>
              <a:rPr lang="en-US" sz="1400" dirty="0"/>
              <a:t> species. Each species was represented by 4-49 accessions. The phylogenetic tree was constructed in MEGA X using the pairwise genetic distance matrix, while the multidimensional scaling plot was plotted using </a:t>
            </a:r>
            <a:r>
              <a:rPr lang="en-US" sz="1400" dirty="0" err="1"/>
              <a:t>CurlyWhirly</a:t>
            </a:r>
            <a:r>
              <a:rPr lang="en-US" sz="1400" dirty="0"/>
              <a:t> v1.19.09.04. Font colors are as follows:  </a:t>
            </a:r>
            <a:r>
              <a:rPr lang="en-US" sz="1400" i="1" dirty="0"/>
              <a:t>A. </a:t>
            </a:r>
            <a:r>
              <a:rPr lang="en-US" sz="1400" i="1" dirty="0" err="1"/>
              <a:t>canariensis</a:t>
            </a:r>
            <a:r>
              <a:rPr lang="en-US" sz="1400" dirty="0"/>
              <a:t> (green), </a:t>
            </a:r>
            <a:r>
              <a:rPr lang="en-US" sz="1400" i="1" dirty="0"/>
              <a:t>A. </a:t>
            </a:r>
            <a:r>
              <a:rPr lang="en-US" sz="1400" i="1" dirty="0" err="1"/>
              <a:t>damascena</a:t>
            </a:r>
            <a:r>
              <a:rPr lang="en-US" sz="1400" dirty="0"/>
              <a:t> (pink), </a:t>
            </a:r>
            <a:r>
              <a:rPr lang="en-US" sz="1400" i="1" dirty="0"/>
              <a:t>A. </a:t>
            </a:r>
            <a:r>
              <a:rPr lang="en-US" sz="1400" i="1" dirty="0" err="1"/>
              <a:t>longiglumis</a:t>
            </a:r>
            <a:r>
              <a:rPr lang="en-US" sz="1400" dirty="0"/>
              <a:t> (purple), </a:t>
            </a:r>
            <a:r>
              <a:rPr lang="en-US" sz="1400" i="1" dirty="0"/>
              <a:t>A. </a:t>
            </a:r>
            <a:r>
              <a:rPr lang="en-US" sz="1400" i="1" dirty="0" err="1"/>
              <a:t>prostrata</a:t>
            </a:r>
            <a:r>
              <a:rPr lang="en-US" sz="1400" dirty="0"/>
              <a:t> (Olive), </a:t>
            </a:r>
            <a:r>
              <a:rPr lang="en-US" sz="1400" i="1" dirty="0"/>
              <a:t>A. </a:t>
            </a:r>
            <a:r>
              <a:rPr lang="en-US" sz="1400" i="1" dirty="0" err="1"/>
              <a:t>atlantica</a:t>
            </a:r>
            <a:r>
              <a:rPr lang="en-US" sz="1400" dirty="0"/>
              <a:t> (red), </a:t>
            </a:r>
            <a:r>
              <a:rPr lang="en-US" sz="1400" i="1" dirty="0"/>
              <a:t>A. </a:t>
            </a:r>
            <a:r>
              <a:rPr lang="en-US" sz="1400" i="1" dirty="0" err="1"/>
              <a:t>hirtula</a:t>
            </a:r>
            <a:r>
              <a:rPr lang="en-US" sz="1400" dirty="0"/>
              <a:t> (Black), and </a:t>
            </a:r>
            <a:r>
              <a:rPr lang="en-US" sz="1400" i="1" dirty="0"/>
              <a:t>A. </a:t>
            </a:r>
            <a:r>
              <a:rPr lang="en-US" sz="1400" i="1" dirty="0" err="1"/>
              <a:t>wiestii</a:t>
            </a:r>
            <a:r>
              <a:rPr lang="en-US" sz="1400" dirty="0"/>
              <a:t> (Orange).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09785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110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</dc:creator>
  <cp:lastModifiedBy>MDPI</cp:lastModifiedBy>
  <cp:revision>20</cp:revision>
  <dcterms:created xsi:type="dcterms:W3CDTF">2022-03-16T16:22:22Z</dcterms:created>
  <dcterms:modified xsi:type="dcterms:W3CDTF">2022-04-18T04:14:10Z</dcterms:modified>
</cp:coreProperties>
</file>