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authors.xml" ContentType="application/vnd.ms-powerpoint.author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9"/>
  </p:notesMasterIdLst>
  <p:sldIdLst>
    <p:sldId id="258" r:id="rId2"/>
    <p:sldId id="270" r:id="rId3"/>
    <p:sldId id="266" r:id="rId4"/>
    <p:sldId id="269" r:id="rId5"/>
    <p:sldId id="268" r:id="rId6"/>
    <p:sldId id="265" r:id="rId7"/>
    <p:sldId id="264" r:id="rId8"/>
  </p:sldIdLst>
  <p:sldSz cx="12192000" cy="6858000"/>
  <p:notesSz cx="6858000" cy="9144000"/>
  <p:defaultTextStyle>
    <a:defPPr>
      <a:defRPr lang="es-A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34A048C6-699A-DDE5-64A8-D33ACC6114CD}" name="Tai Chiriotto" initials="TC" userId="5ded5f5007cd223b" providerId="Windows Live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88632" autoAdjust="0"/>
  </p:normalViewPr>
  <p:slideViewPr>
    <p:cSldViewPr snapToGrid="0">
      <p:cViewPr varScale="1">
        <p:scale>
          <a:sx n="78" d="100"/>
          <a:sy n="78" d="100"/>
        </p:scale>
        <p:origin x="850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microsoft.com/office/2018/10/relationships/authors" Target="author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3.v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image" Target="../media/image4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media/image2.png>
</file>

<file path=ppt/media/image4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AR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8827D53-FF6F-CB49-92FE-95A89BC0E8F1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AR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AR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5B50E6F-58D2-DD47-B037-58A7768C1DC3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9742179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AR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5B50E6F-58D2-DD47-B037-58A7768C1DC3}" type="slidenum">
              <a:rPr lang="es-AR" smtClean="0"/>
              <a:t>1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36910839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AR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5B50E6F-58D2-DD47-B037-58A7768C1DC3}" type="slidenum">
              <a:rPr lang="es-AR" smtClean="0"/>
              <a:t>6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58037877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AR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5B50E6F-58D2-DD47-B037-58A7768C1DC3}" type="slidenum">
              <a:rPr lang="es-AR" smtClean="0"/>
              <a:t>7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1140221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F7515D8-948C-8494-4640-9570DE56C08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6D277A8B-F9D6-DDCF-CC60-614FCA034E0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MX"/>
              <a:t>Haz clic para editar el estilo de subtítulo del patrón</a:t>
            </a:r>
            <a:endParaRPr lang="es-AR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B232BA3-6324-7F43-AF9A-65F09F7F6A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FA664C73-9194-F9C6-360D-3140006AA5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95466CF8-2A45-2FEA-E581-2715126DFB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2407122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D6FA19F-B55F-278D-E567-052D2A1603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FA602B24-30F6-31FA-7184-91DE194CAEC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B179CF94-955C-2C09-6204-439D7D9088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4A5E29BB-00C5-A8B4-DF7B-97F17A817A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F8B18A30-8BFA-7C86-0B57-6D24425944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676694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EC505204-1580-4B38-57D4-6922BC20435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D3FF8129-A82C-6D59-D1FC-37D54FB8215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C4D31FE-C139-53FD-52BA-BE669A1C88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766C720E-713F-CFD9-02C8-AD419CD374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F905332F-C583-1C79-E53A-123887A61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0316859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46A53E6-47B3-CBE3-1C6F-119694C9D3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C198B841-3687-4A8D-C6A6-B15460CE70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A5A86F4-792A-23E1-6635-0BB55B66FE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1F34F69-9729-E13F-850B-97C9E1EB12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958E80EA-9219-8C0A-9221-AC52D98AFE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4024575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75EA35C-D4D6-C1BE-3028-7540A19AFA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BF824ADB-D54A-8657-B250-E9B9D66B96B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9C27CAFC-3F2B-C202-DF8C-8E2618B513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7D1348D-DE37-3001-EDC0-0F7C4269C7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02BF1D48-6CCD-AD12-5BAB-F3A5C02636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5811918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88D0842-24E4-0BF8-6835-9E30B0BC1C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DAA1620A-DFB9-633B-9815-BA84AAA10F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B218B705-5053-5844-687B-8A69F5E8BE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9A4ED77B-4262-507A-EE8A-1C46428DE3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D1980B7-3C16-3AF7-7DB8-506F204820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51F2AD6D-5CCE-68A5-49BE-B3D4FFEF36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8218855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0D764B5-7A19-4644-1D52-257ED6D968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013A8437-A04D-10A7-E949-57954EA358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65F956FF-7636-9327-B8DE-1F9735C60EB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53ABDE99-8407-9DAD-8522-F56B2566AB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A8F8C886-5C6F-A1C0-DB2D-17C5FFD4EB5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393EEFF8-03D2-CB31-CA70-D85636F478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B0E3D8E2-5F07-63C2-A2D8-B3A4583D05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926A7211-833E-50EF-08BF-6B4AA1368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7656871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3DD3D1C-D814-F060-0E96-63202CC8ED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F112D48E-E0DA-2BB7-6E62-46D5B148F2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6A9098BF-F41A-8488-4A05-AFE38CD47E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33CAF43F-C192-4D22-E9E4-6255AB27FE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3467711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E10EB5A0-281E-5546-F6BB-8E8AB65F5A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79199B6D-A7B6-5D8F-99BA-5FB7CA51AF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A334B72A-50C2-C1F6-6F75-0A18E5B50E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2063491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AF69BB0-8398-048A-4868-BD606BE21C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8D4B7681-6D28-28BE-4429-C39776C4B79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4E729BDE-7892-50CB-91D6-20FF5D202AB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2D4DEF9D-0ADA-4561-9238-714DD614F5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C55DDC30-0AF2-8D53-F79C-DA92346CF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528E446D-F1C6-C40D-52C2-9B9E5A3EE8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5541338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37EABC4-D6E4-4F00-CC20-D55C651451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47B0BFFB-27F9-15B5-5791-9A9F0D4C92B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AR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8C30DB41-D830-281C-34F6-048166789AD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MX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C1656730-B252-46CD-4ECB-21FB81C9E8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2E454737-1FCD-BA77-5839-A64B08BCC5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8BCC6314-5256-71A2-99D8-069A0F7E0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5819812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714AEA13-9D7C-14BF-AA84-6F8B17D923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MX"/>
              <a:t>Haz clic para modificar el estilo de título del patrón</a:t>
            </a:r>
            <a:endParaRPr lang="es-AR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E7CDB740-5A1E-7141-BFC7-8863EDE57D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MX"/>
              <a:t>Haga clic para modificar los estilos de texto del patrón</a:t>
            </a:r>
          </a:p>
          <a:p>
            <a:pPr lvl="1"/>
            <a:r>
              <a:rPr lang="es-MX"/>
              <a:t>Segundo nivel</a:t>
            </a:r>
          </a:p>
          <a:p>
            <a:pPr lvl="2"/>
            <a:r>
              <a:rPr lang="es-MX"/>
              <a:t>Tercer nivel</a:t>
            </a:r>
          </a:p>
          <a:p>
            <a:pPr lvl="3"/>
            <a:r>
              <a:rPr lang="es-MX"/>
              <a:t>Cuarto nivel</a:t>
            </a:r>
          </a:p>
          <a:p>
            <a:pPr lvl="4"/>
            <a:r>
              <a:rPr lang="es-MX"/>
              <a:t>Quinto nivel</a:t>
            </a:r>
            <a:endParaRPr lang="es-AR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BF432016-20A1-966D-A400-E07F6CB324D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B4371-7D4D-7D4F-9D0D-C0E1D76479F7}" type="datetimeFigureOut">
              <a:rPr lang="es-AR" smtClean="0"/>
              <a:t>21/6/2023</a:t>
            </a:fld>
            <a:endParaRPr lang="es-AR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A20BB21E-B6D0-866C-927D-E361DA04A0D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AR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F910A6DF-ADE7-CF5C-95A2-1CCC355D1FF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A5E5D2-4978-D546-BF13-6C0AD39A7CE0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4144108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A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3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6" Type="http://schemas.openxmlformats.org/officeDocument/2006/relationships/image" Target="../media/image5.emf"/><Relationship Id="rId5" Type="http://schemas.openxmlformats.org/officeDocument/2006/relationships/oleObject" Target="../embeddings/oleObject4.bin"/><Relationship Id="rId4" Type="http://schemas.openxmlformats.org/officeDocument/2006/relationships/image" Target="../media/image4.w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5" Type="http://schemas.openxmlformats.org/officeDocument/2006/relationships/image" Target="../media/image6.emf"/><Relationship Id="rId4" Type="http://schemas.openxmlformats.org/officeDocument/2006/relationships/oleObject" Target="../embeddings/oleObject5.bin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5" Type="http://schemas.openxmlformats.org/officeDocument/2006/relationships/image" Target="../media/image7.emf"/><Relationship Id="rId4" Type="http://schemas.openxmlformats.org/officeDocument/2006/relationships/oleObject" Target="../embeddings/oleObject6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upo 76">
            <a:extLst>
              <a:ext uri="{FF2B5EF4-FFF2-40B4-BE49-F238E27FC236}">
                <a16:creationId xmlns:a16="http://schemas.microsoft.com/office/drawing/2014/main" id="{5D69BB93-D5DF-2A24-0BA4-CFB0F6993221}"/>
              </a:ext>
            </a:extLst>
          </p:cNvPr>
          <p:cNvGrpSpPr/>
          <p:nvPr/>
        </p:nvGrpSpPr>
        <p:grpSpPr>
          <a:xfrm>
            <a:off x="3473292" y="71046"/>
            <a:ext cx="6565372" cy="1524036"/>
            <a:chOff x="1271464" y="1274492"/>
            <a:chExt cx="6565372" cy="1524036"/>
          </a:xfrm>
        </p:grpSpPr>
        <p:grpSp>
          <p:nvGrpSpPr>
            <p:cNvPr id="78" name="Grupo 77">
              <a:extLst>
                <a:ext uri="{FF2B5EF4-FFF2-40B4-BE49-F238E27FC236}">
                  <a16:creationId xmlns:a16="http://schemas.microsoft.com/office/drawing/2014/main" id="{8E40F988-93F7-312F-E0A5-09CE9BE23E11}"/>
                </a:ext>
              </a:extLst>
            </p:cNvPr>
            <p:cNvGrpSpPr/>
            <p:nvPr/>
          </p:nvGrpSpPr>
          <p:grpSpPr>
            <a:xfrm>
              <a:off x="1271464" y="1274492"/>
              <a:ext cx="4981573" cy="1235607"/>
              <a:chOff x="479376" y="1543274"/>
              <a:chExt cx="4445911" cy="1024083"/>
            </a:xfrm>
          </p:grpSpPr>
          <p:sp>
            <p:nvSpPr>
              <p:cNvPr id="87" name="9 CuadroTexto">
                <a:extLst>
                  <a:ext uri="{FF2B5EF4-FFF2-40B4-BE49-F238E27FC236}">
                    <a16:creationId xmlns:a16="http://schemas.microsoft.com/office/drawing/2014/main" id="{97EDF558-EC22-07D3-FD34-27FC8630CAE7}"/>
                  </a:ext>
                </a:extLst>
              </p:cNvPr>
              <p:cNvSpPr txBox="1"/>
              <p:nvPr/>
            </p:nvSpPr>
            <p:spPr>
              <a:xfrm>
                <a:off x="1379972" y="1594802"/>
                <a:ext cx="1938622" cy="35712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s-AR" sz="1100" dirty="0" err="1"/>
                  <a:t>Stratification</a:t>
                </a:r>
                <a:endParaRPr lang="es-AR" sz="1100" dirty="0"/>
              </a:p>
              <a:p>
                <a:pPr algn="ctr"/>
                <a:r>
                  <a:rPr lang="es-AR" sz="1100" dirty="0"/>
                  <a:t>(in </a:t>
                </a:r>
                <a:r>
                  <a:rPr lang="es-AR" sz="1100" dirty="0" err="1"/>
                  <a:t>darkness</a:t>
                </a:r>
                <a:r>
                  <a:rPr lang="es-AR" sz="1100" dirty="0"/>
                  <a:t> at 5°C) </a:t>
                </a:r>
              </a:p>
            </p:txBody>
          </p:sp>
          <p:cxnSp>
            <p:nvCxnSpPr>
              <p:cNvPr id="88" name="Conector recto de flecha 87">
                <a:extLst>
                  <a:ext uri="{FF2B5EF4-FFF2-40B4-BE49-F238E27FC236}">
                    <a16:creationId xmlns:a16="http://schemas.microsoft.com/office/drawing/2014/main" id="{4BB1703E-A139-C1D1-E269-A7ECEB81C26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9124" y="1772816"/>
                <a:ext cx="0" cy="20116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9" name="7 Rectángulo">
                <a:extLst>
                  <a:ext uri="{FF2B5EF4-FFF2-40B4-BE49-F238E27FC236}">
                    <a16:creationId xmlns:a16="http://schemas.microsoft.com/office/drawing/2014/main" id="{8B28236A-1060-CC57-1623-A2A71891A85B}"/>
                  </a:ext>
                </a:extLst>
              </p:cNvPr>
              <p:cNvSpPr/>
              <p:nvPr/>
            </p:nvSpPr>
            <p:spPr>
              <a:xfrm>
                <a:off x="909124" y="1988840"/>
                <a:ext cx="2880320" cy="340620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 dirty="0"/>
              </a:p>
            </p:txBody>
          </p:sp>
          <p:sp>
            <p:nvSpPr>
              <p:cNvPr id="90" name="32 Rectángulo">
                <a:extLst>
                  <a:ext uri="{FF2B5EF4-FFF2-40B4-BE49-F238E27FC236}">
                    <a16:creationId xmlns:a16="http://schemas.microsoft.com/office/drawing/2014/main" id="{12A0D076-B3FD-6C68-3D2C-C5370C3D6BF3}"/>
                  </a:ext>
                </a:extLst>
              </p:cNvPr>
              <p:cNvSpPr/>
              <p:nvPr/>
            </p:nvSpPr>
            <p:spPr>
              <a:xfrm>
                <a:off x="3789444" y="1988840"/>
                <a:ext cx="1080121" cy="340663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 dirty="0"/>
              </a:p>
            </p:txBody>
          </p:sp>
          <p:sp>
            <p:nvSpPr>
              <p:cNvPr id="91" name="7 Rectángulo">
                <a:extLst>
                  <a:ext uri="{FF2B5EF4-FFF2-40B4-BE49-F238E27FC236}">
                    <a16:creationId xmlns:a16="http://schemas.microsoft.com/office/drawing/2014/main" id="{B91CCD32-DA16-25DB-352E-8C0C83AF8121}"/>
                  </a:ext>
                </a:extLst>
              </p:cNvPr>
              <p:cNvSpPr/>
              <p:nvPr/>
            </p:nvSpPr>
            <p:spPr>
              <a:xfrm>
                <a:off x="4500136" y="1997746"/>
                <a:ext cx="369427" cy="322808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/>
              </a:p>
            </p:txBody>
          </p:sp>
          <p:sp>
            <p:nvSpPr>
              <p:cNvPr id="92" name="CuadroTexto 91">
                <a:extLst>
                  <a:ext uri="{FF2B5EF4-FFF2-40B4-BE49-F238E27FC236}">
                    <a16:creationId xmlns:a16="http://schemas.microsoft.com/office/drawing/2014/main" id="{9F19D472-83A6-18A2-C680-070F98705806}"/>
                  </a:ext>
                </a:extLst>
              </p:cNvPr>
              <p:cNvSpPr txBox="1"/>
              <p:nvPr/>
            </p:nvSpPr>
            <p:spPr>
              <a:xfrm>
                <a:off x="479376" y="1543274"/>
                <a:ext cx="983432" cy="21682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es-AR"/>
                </a:defPPr>
                <a:lvl1pPr algn="ctr">
                  <a:defRPr sz="1100"/>
                </a:lvl1pPr>
              </a:lstStyle>
              <a:p>
                <a:r>
                  <a:rPr lang="es-AR" dirty="0" err="1"/>
                  <a:t>sowing</a:t>
                </a:r>
                <a:r>
                  <a:rPr lang="es-AR" dirty="0"/>
                  <a:t> </a:t>
                </a:r>
                <a:r>
                  <a:rPr lang="es-AR" dirty="0" err="1"/>
                  <a:t>seeds</a:t>
                </a:r>
                <a:endParaRPr lang="es-AR" dirty="0"/>
              </a:p>
            </p:txBody>
          </p:sp>
          <p:cxnSp>
            <p:nvCxnSpPr>
              <p:cNvPr id="93" name="Conector recto de flecha 92">
                <a:extLst>
                  <a:ext uri="{FF2B5EF4-FFF2-40B4-BE49-F238E27FC236}">
                    <a16:creationId xmlns:a16="http://schemas.microsoft.com/office/drawing/2014/main" id="{E71F64EB-14B0-42D4-621C-10C3B74FFB3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789443" y="1772816"/>
                <a:ext cx="0" cy="20116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94" name="CuadroTexto 93">
                <a:extLst>
                  <a:ext uri="{FF2B5EF4-FFF2-40B4-BE49-F238E27FC236}">
                    <a16:creationId xmlns:a16="http://schemas.microsoft.com/office/drawing/2014/main" id="{B49D9D25-6C58-8E2A-26BB-F3EB6971B936}"/>
                  </a:ext>
                </a:extLst>
              </p:cNvPr>
              <p:cNvSpPr txBox="1"/>
              <p:nvPr/>
            </p:nvSpPr>
            <p:spPr>
              <a:xfrm>
                <a:off x="3242774" y="1543275"/>
                <a:ext cx="1204578" cy="21682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es-AR"/>
                </a:defPPr>
                <a:lvl1pPr algn="ctr">
                  <a:defRPr sz="1100"/>
                </a:lvl1pPr>
              </a:lstStyle>
              <a:p>
                <a:r>
                  <a:rPr lang="es-AR" dirty="0"/>
                  <a:t>Light </a:t>
                </a:r>
                <a:r>
                  <a:rPr lang="es-AR" dirty="0" err="1"/>
                  <a:t>photoperiod</a:t>
                </a:r>
                <a:endParaRPr lang="es-AR" dirty="0"/>
              </a:p>
            </p:txBody>
          </p:sp>
          <p:sp>
            <p:nvSpPr>
              <p:cNvPr id="95" name="CuadroTexto 94">
                <a:extLst>
                  <a:ext uri="{FF2B5EF4-FFF2-40B4-BE49-F238E27FC236}">
                    <a16:creationId xmlns:a16="http://schemas.microsoft.com/office/drawing/2014/main" id="{C975FC91-6CDE-639C-7BBB-530FD2A9E33C}"/>
                  </a:ext>
                </a:extLst>
              </p:cNvPr>
              <p:cNvSpPr txBox="1"/>
              <p:nvPr/>
            </p:nvSpPr>
            <p:spPr>
              <a:xfrm>
                <a:off x="3963380" y="2351476"/>
                <a:ext cx="438613" cy="204070"/>
              </a:xfrm>
              <a:prstGeom prst="rect">
                <a:avLst/>
              </a:prstGeom>
              <a:noFill/>
            </p:spPr>
            <p:txBody>
              <a:bodyPr wrap="square">
                <a:spAutoFit/>
              </a:bodyPr>
              <a:lstStyle/>
              <a:p>
                <a:r>
                  <a:rPr lang="es-AR" sz="1000" dirty="0"/>
                  <a:t>16h</a:t>
                </a:r>
              </a:p>
            </p:txBody>
          </p:sp>
          <p:sp>
            <p:nvSpPr>
              <p:cNvPr id="96" name="CuadroTexto 95">
                <a:extLst>
                  <a:ext uri="{FF2B5EF4-FFF2-40B4-BE49-F238E27FC236}">
                    <a16:creationId xmlns:a16="http://schemas.microsoft.com/office/drawing/2014/main" id="{0C5CF9AB-27E1-1047-E6A4-6A761C57ADF9}"/>
                  </a:ext>
                </a:extLst>
              </p:cNvPr>
              <p:cNvSpPr txBox="1"/>
              <p:nvPr/>
            </p:nvSpPr>
            <p:spPr>
              <a:xfrm>
                <a:off x="4519712" y="2351768"/>
                <a:ext cx="405575" cy="2040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es-AR"/>
                </a:defPPr>
                <a:lvl1pPr algn="ctr">
                  <a:defRPr sz="1050"/>
                </a:lvl1pPr>
              </a:lstStyle>
              <a:p>
                <a:r>
                  <a:rPr lang="es-AR" sz="1000" dirty="0"/>
                  <a:t>8 h</a:t>
                </a:r>
              </a:p>
            </p:txBody>
          </p:sp>
          <p:sp>
            <p:nvSpPr>
              <p:cNvPr id="97" name="CuadroTexto 96">
                <a:extLst>
                  <a:ext uri="{FF2B5EF4-FFF2-40B4-BE49-F238E27FC236}">
                    <a16:creationId xmlns:a16="http://schemas.microsoft.com/office/drawing/2014/main" id="{205F465D-2A99-B714-88CD-D24C044F145E}"/>
                  </a:ext>
                </a:extLst>
              </p:cNvPr>
              <p:cNvSpPr txBox="1"/>
              <p:nvPr/>
            </p:nvSpPr>
            <p:spPr>
              <a:xfrm>
                <a:off x="2194550" y="2356909"/>
                <a:ext cx="405574" cy="210448"/>
              </a:xfrm>
              <a:prstGeom prst="rect">
                <a:avLst/>
              </a:prstGeom>
              <a:noFill/>
            </p:spPr>
            <p:txBody>
              <a:bodyPr wrap="square">
                <a:spAutoFit/>
              </a:bodyPr>
              <a:lstStyle>
                <a:defPPr>
                  <a:defRPr lang="es-AR"/>
                </a:defPPr>
                <a:lvl1pPr>
                  <a:defRPr sz="1050"/>
                </a:lvl1pPr>
              </a:lstStyle>
              <a:p>
                <a:r>
                  <a:rPr lang="es-MX" dirty="0"/>
                  <a:t>72 h</a:t>
                </a:r>
                <a:endParaRPr lang="es-AR" dirty="0"/>
              </a:p>
            </p:txBody>
          </p:sp>
        </p:grpSp>
        <p:sp>
          <p:nvSpPr>
            <p:cNvPr id="79" name="9 CuadroTexto">
              <a:extLst>
                <a:ext uri="{FF2B5EF4-FFF2-40B4-BE49-F238E27FC236}">
                  <a16:creationId xmlns:a16="http://schemas.microsoft.com/office/drawing/2014/main" id="{89B68509-529E-E9A7-7C03-5E288ED8B277}"/>
                </a:ext>
              </a:extLst>
            </p:cNvPr>
            <p:cNvSpPr txBox="1"/>
            <p:nvPr/>
          </p:nvSpPr>
          <p:spPr>
            <a:xfrm>
              <a:off x="6100574" y="2053228"/>
              <a:ext cx="32684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1200" dirty="0"/>
                <a:t>…</a:t>
              </a:r>
              <a:endParaRPr lang="es-AR" sz="1100" dirty="0"/>
            </a:p>
          </p:txBody>
        </p:sp>
        <p:grpSp>
          <p:nvGrpSpPr>
            <p:cNvPr id="80" name="Grupo 79">
              <a:extLst>
                <a:ext uri="{FF2B5EF4-FFF2-40B4-BE49-F238E27FC236}">
                  <a16:creationId xmlns:a16="http://schemas.microsoft.com/office/drawing/2014/main" id="{0E4312FC-B538-33BB-6EF7-A1110DFAC5BD}"/>
                </a:ext>
              </a:extLst>
            </p:cNvPr>
            <p:cNvGrpSpPr/>
            <p:nvPr/>
          </p:nvGrpSpPr>
          <p:grpSpPr>
            <a:xfrm>
              <a:off x="6325902" y="1812089"/>
              <a:ext cx="1210258" cy="411027"/>
              <a:chOff x="6413958" y="1835392"/>
              <a:chExt cx="1210258" cy="411027"/>
            </a:xfrm>
          </p:grpSpPr>
          <p:sp>
            <p:nvSpPr>
              <p:cNvPr id="85" name="32 Rectángulo">
                <a:extLst>
                  <a:ext uri="{FF2B5EF4-FFF2-40B4-BE49-F238E27FC236}">
                    <a16:creationId xmlns:a16="http://schemas.microsoft.com/office/drawing/2014/main" id="{13AA7BCF-1C3D-FD3B-A0F3-50B4CABD1D8B}"/>
                  </a:ext>
                </a:extLst>
              </p:cNvPr>
              <p:cNvSpPr/>
              <p:nvPr/>
            </p:nvSpPr>
            <p:spPr>
              <a:xfrm>
                <a:off x="6413958" y="1835392"/>
                <a:ext cx="1210258" cy="411027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 dirty="0"/>
              </a:p>
            </p:txBody>
          </p:sp>
          <p:sp>
            <p:nvSpPr>
              <p:cNvPr id="86" name="7 Rectángulo">
                <a:extLst>
                  <a:ext uri="{FF2B5EF4-FFF2-40B4-BE49-F238E27FC236}">
                    <a16:creationId xmlns:a16="http://schemas.microsoft.com/office/drawing/2014/main" id="{E44BFDB3-E26B-3BA5-CB0A-F39BEA359DBA}"/>
                  </a:ext>
                </a:extLst>
              </p:cNvPr>
              <p:cNvSpPr/>
              <p:nvPr/>
            </p:nvSpPr>
            <p:spPr>
              <a:xfrm>
                <a:off x="7210277" y="1846137"/>
                <a:ext cx="413937" cy="389484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/>
              </a:p>
            </p:txBody>
          </p:sp>
        </p:grpSp>
        <p:sp>
          <p:nvSpPr>
            <p:cNvPr id="81" name="CuadroTexto 80">
              <a:extLst>
                <a:ext uri="{FF2B5EF4-FFF2-40B4-BE49-F238E27FC236}">
                  <a16:creationId xmlns:a16="http://schemas.microsoft.com/office/drawing/2014/main" id="{72CFC402-6EC3-D639-99FD-AF0B774E59D4}"/>
                </a:ext>
              </a:extLst>
            </p:cNvPr>
            <p:cNvSpPr txBox="1"/>
            <p:nvPr/>
          </p:nvSpPr>
          <p:spPr>
            <a:xfrm>
              <a:off x="4764617" y="2522359"/>
              <a:ext cx="45444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s-AR"/>
              </a:defPPr>
              <a:lvl1pPr algn="ctr">
                <a:defRPr sz="1050"/>
              </a:lvl1pPr>
            </a:lstStyle>
            <a:p>
              <a:r>
                <a:rPr lang="es-AR" sz="1000" dirty="0"/>
                <a:t>0 h</a:t>
              </a:r>
            </a:p>
          </p:txBody>
        </p:sp>
        <p:cxnSp>
          <p:nvCxnSpPr>
            <p:cNvPr id="82" name="Conector recto de flecha 81">
              <a:extLst>
                <a:ext uri="{FF2B5EF4-FFF2-40B4-BE49-F238E27FC236}">
                  <a16:creationId xmlns:a16="http://schemas.microsoft.com/office/drawing/2014/main" id="{39362CA2-B6D8-E610-700C-7B5F5B5515B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86178" y="2265779"/>
              <a:ext cx="0" cy="237469"/>
            </a:xfrm>
            <a:prstGeom prst="straightConnector1">
              <a:avLst/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3" name="CuadroTexto 82">
              <a:extLst>
                <a:ext uri="{FF2B5EF4-FFF2-40B4-BE49-F238E27FC236}">
                  <a16:creationId xmlns:a16="http://schemas.microsoft.com/office/drawing/2014/main" id="{6CD3A908-93E0-1BE9-4831-132A8DD915B2}"/>
                </a:ext>
              </a:extLst>
            </p:cNvPr>
            <p:cNvSpPr txBox="1"/>
            <p:nvPr/>
          </p:nvSpPr>
          <p:spPr>
            <a:xfrm>
              <a:off x="7235480" y="2552307"/>
              <a:ext cx="60135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s-AR"/>
              </a:defPPr>
              <a:lvl1pPr algn="ctr">
                <a:defRPr sz="1050"/>
              </a:lvl1pPr>
            </a:lstStyle>
            <a:p>
              <a:r>
                <a:rPr lang="es-AR" sz="1000" dirty="0"/>
                <a:t>168 h</a:t>
              </a:r>
            </a:p>
          </p:txBody>
        </p:sp>
        <p:cxnSp>
          <p:nvCxnSpPr>
            <p:cNvPr id="84" name="Conector recto de flecha 83">
              <a:extLst>
                <a:ext uri="{FF2B5EF4-FFF2-40B4-BE49-F238E27FC236}">
                  <a16:creationId xmlns:a16="http://schemas.microsoft.com/office/drawing/2014/main" id="{CCE886D4-AC93-6F89-1A68-1FEC5485D75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7536158" y="2314838"/>
              <a:ext cx="0" cy="237469"/>
            </a:xfrm>
            <a:prstGeom prst="straightConnector1">
              <a:avLst/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8" name="Grupo 97">
            <a:extLst>
              <a:ext uri="{FF2B5EF4-FFF2-40B4-BE49-F238E27FC236}">
                <a16:creationId xmlns:a16="http://schemas.microsoft.com/office/drawing/2014/main" id="{4EE9A692-DDF3-A42B-8B2A-E48EF570521F}"/>
              </a:ext>
            </a:extLst>
          </p:cNvPr>
          <p:cNvGrpSpPr/>
          <p:nvPr/>
        </p:nvGrpSpPr>
        <p:grpSpPr>
          <a:xfrm>
            <a:off x="3509192" y="1412776"/>
            <a:ext cx="5538584" cy="1592518"/>
            <a:chOff x="1271464" y="1176062"/>
            <a:chExt cx="5538584" cy="1592518"/>
          </a:xfrm>
        </p:grpSpPr>
        <p:grpSp>
          <p:nvGrpSpPr>
            <p:cNvPr id="99" name="Grupo 98">
              <a:extLst>
                <a:ext uri="{FF2B5EF4-FFF2-40B4-BE49-F238E27FC236}">
                  <a16:creationId xmlns:a16="http://schemas.microsoft.com/office/drawing/2014/main" id="{DB4E0AF1-936E-0C96-F995-4F6244D3EC7F}"/>
                </a:ext>
              </a:extLst>
            </p:cNvPr>
            <p:cNvGrpSpPr/>
            <p:nvPr/>
          </p:nvGrpSpPr>
          <p:grpSpPr>
            <a:xfrm>
              <a:off x="1271464" y="1176062"/>
              <a:ext cx="5241870" cy="1389210"/>
              <a:chOff x="479376" y="1461695"/>
              <a:chExt cx="4678219" cy="1151391"/>
            </a:xfrm>
          </p:grpSpPr>
          <p:cxnSp>
            <p:nvCxnSpPr>
              <p:cNvPr id="104" name="Conector recto de flecha 103">
                <a:extLst>
                  <a:ext uri="{FF2B5EF4-FFF2-40B4-BE49-F238E27FC236}">
                    <a16:creationId xmlns:a16="http://schemas.microsoft.com/office/drawing/2014/main" id="{C54D6E58-F437-0FE4-AC44-52D90EE6183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9124" y="1772816"/>
                <a:ext cx="0" cy="20116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5" name="7 Rectángulo">
                <a:extLst>
                  <a:ext uri="{FF2B5EF4-FFF2-40B4-BE49-F238E27FC236}">
                    <a16:creationId xmlns:a16="http://schemas.microsoft.com/office/drawing/2014/main" id="{105455C5-0FEB-5558-6CC8-193CF1074FB2}"/>
                  </a:ext>
                </a:extLst>
              </p:cNvPr>
              <p:cNvSpPr/>
              <p:nvPr/>
            </p:nvSpPr>
            <p:spPr>
              <a:xfrm>
                <a:off x="909124" y="1988840"/>
                <a:ext cx="2880320" cy="340620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 dirty="0"/>
              </a:p>
            </p:txBody>
          </p:sp>
          <p:sp>
            <p:nvSpPr>
              <p:cNvPr id="106" name="32 Rectángulo">
                <a:extLst>
                  <a:ext uri="{FF2B5EF4-FFF2-40B4-BE49-F238E27FC236}">
                    <a16:creationId xmlns:a16="http://schemas.microsoft.com/office/drawing/2014/main" id="{5CFE4AE5-2F0D-6078-9395-ECDFEAC7DE19}"/>
                  </a:ext>
                </a:extLst>
              </p:cNvPr>
              <p:cNvSpPr/>
              <p:nvPr/>
            </p:nvSpPr>
            <p:spPr>
              <a:xfrm>
                <a:off x="3789443" y="1988840"/>
                <a:ext cx="1368152" cy="340663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/>
              </a:p>
            </p:txBody>
          </p:sp>
          <p:sp>
            <p:nvSpPr>
              <p:cNvPr id="107" name="7 Rectángulo">
                <a:extLst>
                  <a:ext uri="{FF2B5EF4-FFF2-40B4-BE49-F238E27FC236}">
                    <a16:creationId xmlns:a16="http://schemas.microsoft.com/office/drawing/2014/main" id="{5347CA74-5827-B1FE-65A4-489CCA548A8D}"/>
                  </a:ext>
                </a:extLst>
              </p:cNvPr>
              <p:cNvSpPr/>
              <p:nvPr/>
            </p:nvSpPr>
            <p:spPr>
              <a:xfrm>
                <a:off x="4500136" y="1997746"/>
                <a:ext cx="369427" cy="322808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/>
              </a:p>
            </p:txBody>
          </p:sp>
          <p:sp>
            <p:nvSpPr>
              <p:cNvPr id="108" name="CuadroTexto 107">
                <a:extLst>
                  <a:ext uri="{FF2B5EF4-FFF2-40B4-BE49-F238E27FC236}">
                    <a16:creationId xmlns:a16="http://schemas.microsoft.com/office/drawing/2014/main" id="{5CC22E46-0B18-DE57-32F3-FFD4951313E2}"/>
                  </a:ext>
                </a:extLst>
              </p:cNvPr>
              <p:cNvSpPr txBox="1"/>
              <p:nvPr/>
            </p:nvSpPr>
            <p:spPr>
              <a:xfrm>
                <a:off x="479376" y="1461695"/>
                <a:ext cx="983432" cy="21682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es-AR"/>
                </a:defPPr>
                <a:lvl1pPr algn="ctr">
                  <a:defRPr sz="1100"/>
                </a:lvl1pPr>
              </a:lstStyle>
              <a:p>
                <a:r>
                  <a:rPr lang="es-AR" dirty="0" err="1"/>
                  <a:t>sowing</a:t>
                </a:r>
                <a:r>
                  <a:rPr lang="es-AR" dirty="0"/>
                  <a:t> </a:t>
                </a:r>
                <a:r>
                  <a:rPr lang="es-AR" dirty="0" err="1"/>
                  <a:t>seeds</a:t>
                </a:r>
                <a:endParaRPr lang="es-AR" dirty="0"/>
              </a:p>
            </p:txBody>
          </p:sp>
          <p:cxnSp>
            <p:nvCxnSpPr>
              <p:cNvPr id="109" name="Conector recto de flecha 108">
                <a:extLst>
                  <a:ext uri="{FF2B5EF4-FFF2-40B4-BE49-F238E27FC236}">
                    <a16:creationId xmlns:a16="http://schemas.microsoft.com/office/drawing/2014/main" id="{9EBB3EA7-2D97-1444-6812-CDA0899BED5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789443" y="1772816"/>
                <a:ext cx="0" cy="20116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0" name="CuadroTexto 109">
                <a:extLst>
                  <a:ext uri="{FF2B5EF4-FFF2-40B4-BE49-F238E27FC236}">
                    <a16:creationId xmlns:a16="http://schemas.microsoft.com/office/drawing/2014/main" id="{181A1512-7A68-736F-9A21-D3395E1E1E96}"/>
                  </a:ext>
                </a:extLst>
              </p:cNvPr>
              <p:cNvSpPr txBox="1"/>
              <p:nvPr/>
            </p:nvSpPr>
            <p:spPr>
              <a:xfrm>
                <a:off x="3963380" y="2351476"/>
                <a:ext cx="438613" cy="261610"/>
              </a:xfrm>
              <a:prstGeom prst="rect">
                <a:avLst/>
              </a:prstGeom>
              <a:noFill/>
            </p:spPr>
            <p:txBody>
              <a:bodyPr wrap="square">
                <a:spAutoFit/>
              </a:bodyPr>
              <a:lstStyle/>
              <a:p>
                <a:r>
                  <a:rPr lang="es-AR" sz="1050" dirty="0"/>
                  <a:t>16h</a:t>
                </a:r>
              </a:p>
            </p:txBody>
          </p:sp>
          <p:sp>
            <p:nvSpPr>
              <p:cNvPr id="111" name="CuadroTexto 110">
                <a:extLst>
                  <a:ext uri="{FF2B5EF4-FFF2-40B4-BE49-F238E27FC236}">
                    <a16:creationId xmlns:a16="http://schemas.microsoft.com/office/drawing/2014/main" id="{650EEA9A-9C93-2FE6-931D-C3B04E95B8F8}"/>
                  </a:ext>
                </a:extLst>
              </p:cNvPr>
              <p:cNvSpPr txBox="1"/>
              <p:nvPr/>
            </p:nvSpPr>
            <p:spPr>
              <a:xfrm>
                <a:off x="4519712" y="2351768"/>
                <a:ext cx="40557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es-AR"/>
                </a:defPPr>
                <a:lvl1pPr algn="ctr">
                  <a:defRPr sz="1050"/>
                </a:lvl1pPr>
              </a:lstStyle>
              <a:p>
                <a:r>
                  <a:rPr lang="es-AR" dirty="0"/>
                  <a:t>8 h</a:t>
                </a:r>
              </a:p>
            </p:txBody>
          </p:sp>
        </p:grpSp>
        <p:sp>
          <p:nvSpPr>
            <p:cNvPr id="100" name="CuadroTexto 99">
              <a:extLst>
                <a:ext uri="{FF2B5EF4-FFF2-40B4-BE49-F238E27FC236}">
                  <a16:creationId xmlns:a16="http://schemas.microsoft.com/office/drawing/2014/main" id="{13347E10-C1AD-F1C3-1F03-4D162375E1B2}"/>
                </a:ext>
              </a:extLst>
            </p:cNvPr>
            <p:cNvSpPr txBox="1"/>
            <p:nvPr/>
          </p:nvSpPr>
          <p:spPr>
            <a:xfrm>
              <a:off x="4764617" y="2522359"/>
              <a:ext cx="45444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s-AR"/>
              </a:defPPr>
              <a:lvl1pPr algn="ctr">
                <a:defRPr sz="1050"/>
              </a:lvl1pPr>
            </a:lstStyle>
            <a:p>
              <a:r>
                <a:rPr lang="es-AR" sz="1000" dirty="0"/>
                <a:t>0 h</a:t>
              </a:r>
            </a:p>
          </p:txBody>
        </p:sp>
        <p:cxnSp>
          <p:nvCxnSpPr>
            <p:cNvPr id="101" name="Conector recto de flecha 100">
              <a:extLst>
                <a:ext uri="{FF2B5EF4-FFF2-40B4-BE49-F238E27FC236}">
                  <a16:creationId xmlns:a16="http://schemas.microsoft.com/office/drawing/2014/main" id="{4F104F91-CBB7-1E66-AB96-4CEC37CDA91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86178" y="2265779"/>
              <a:ext cx="0" cy="237469"/>
            </a:xfrm>
            <a:prstGeom prst="straightConnector1">
              <a:avLst/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2" name="CuadroTexto 101">
              <a:extLst>
                <a:ext uri="{FF2B5EF4-FFF2-40B4-BE49-F238E27FC236}">
                  <a16:creationId xmlns:a16="http://schemas.microsoft.com/office/drawing/2014/main" id="{F97C3195-802C-D047-F9CE-878A3598D948}"/>
                </a:ext>
              </a:extLst>
            </p:cNvPr>
            <p:cNvSpPr txBox="1"/>
            <p:nvPr/>
          </p:nvSpPr>
          <p:spPr>
            <a:xfrm>
              <a:off x="6208692" y="2509137"/>
              <a:ext cx="60135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s-AR"/>
              </a:defPPr>
              <a:lvl1pPr algn="ctr">
                <a:defRPr sz="1050"/>
              </a:lvl1pPr>
            </a:lstStyle>
            <a:p>
              <a:r>
                <a:rPr lang="es-AR" sz="1000" dirty="0"/>
                <a:t>30 h</a:t>
              </a:r>
            </a:p>
          </p:txBody>
        </p:sp>
        <p:cxnSp>
          <p:nvCxnSpPr>
            <p:cNvPr id="103" name="Conector recto de flecha 102">
              <a:extLst>
                <a:ext uri="{FF2B5EF4-FFF2-40B4-BE49-F238E27FC236}">
                  <a16:creationId xmlns:a16="http://schemas.microsoft.com/office/drawing/2014/main" id="{597AF5D9-A28A-3032-86F0-2DD7871F755C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509370" y="2271668"/>
              <a:ext cx="0" cy="237469"/>
            </a:xfrm>
            <a:prstGeom prst="straightConnector1">
              <a:avLst/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2" name="Grupo 111">
            <a:extLst>
              <a:ext uri="{FF2B5EF4-FFF2-40B4-BE49-F238E27FC236}">
                <a16:creationId xmlns:a16="http://schemas.microsoft.com/office/drawing/2014/main" id="{8C822394-5556-ED51-96C2-FCE6F8C4502A}"/>
              </a:ext>
            </a:extLst>
          </p:cNvPr>
          <p:cNvGrpSpPr/>
          <p:nvPr/>
        </p:nvGrpSpPr>
        <p:grpSpPr>
          <a:xfrm>
            <a:off x="3503964" y="2708920"/>
            <a:ext cx="5225912" cy="1592518"/>
            <a:chOff x="1271464" y="1176062"/>
            <a:chExt cx="5225912" cy="1592518"/>
          </a:xfrm>
        </p:grpSpPr>
        <p:grpSp>
          <p:nvGrpSpPr>
            <p:cNvPr id="113" name="Grupo 112">
              <a:extLst>
                <a:ext uri="{FF2B5EF4-FFF2-40B4-BE49-F238E27FC236}">
                  <a16:creationId xmlns:a16="http://schemas.microsoft.com/office/drawing/2014/main" id="{662F938C-E9EE-D6F3-5660-2EB019643F50}"/>
                </a:ext>
              </a:extLst>
            </p:cNvPr>
            <p:cNvGrpSpPr/>
            <p:nvPr/>
          </p:nvGrpSpPr>
          <p:grpSpPr>
            <a:xfrm>
              <a:off x="1271464" y="1176062"/>
              <a:ext cx="4981573" cy="1389211"/>
              <a:chOff x="479376" y="1461695"/>
              <a:chExt cx="4445911" cy="1151391"/>
            </a:xfrm>
          </p:grpSpPr>
          <p:cxnSp>
            <p:nvCxnSpPr>
              <p:cNvPr id="118" name="Conector recto de flecha 117">
                <a:extLst>
                  <a:ext uri="{FF2B5EF4-FFF2-40B4-BE49-F238E27FC236}">
                    <a16:creationId xmlns:a16="http://schemas.microsoft.com/office/drawing/2014/main" id="{B66C06FE-B29B-306A-10F1-11AEF1D2EB2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9124" y="1772816"/>
                <a:ext cx="0" cy="20116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9" name="7 Rectángulo">
                <a:extLst>
                  <a:ext uri="{FF2B5EF4-FFF2-40B4-BE49-F238E27FC236}">
                    <a16:creationId xmlns:a16="http://schemas.microsoft.com/office/drawing/2014/main" id="{411AE680-7FAF-5E9E-7D8A-3AEBE77BFD8E}"/>
                  </a:ext>
                </a:extLst>
              </p:cNvPr>
              <p:cNvSpPr/>
              <p:nvPr/>
            </p:nvSpPr>
            <p:spPr>
              <a:xfrm>
                <a:off x="909124" y="1988840"/>
                <a:ext cx="2880320" cy="340620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 dirty="0"/>
              </a:p>
            </p:txBody>
          </p:sp>
          <p:sp>
            <p:nvSpPr>
              <p:cNvPr id="120" name="32 Rectángulo">
                <a:extLst>
                  <a:ext uri="{FF2B5EF4-FFF2-40B4-BE49-F238E27FC236}">
                    <a16:creationId xmlns:a16="http://schemas.microsoft.com/office/drawing/2014/main" id="{73CCC41F-DD82-CE3F-79A1-B29142E6FBBB}"/>
                  </a:ext>
                </a:extLst>
              </p:cNvPr>
              <p:cNvSpPr/>
              <p:nvPr/>
            </p:nvSpPr>
            <p:spPr>
              <a:xfrm>
                <a:off x="3789444" y="1988840"/>
                <a:ext cx="1080121" cy="340663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 dirty="0"/>
              </a:p>
            </p:txBody>
          </p:sp>
          <p:sp>
            <p:nvSpPr>
              <p:cNvPr id="121" name="7 Rectángulo">
                <a:extLst>
                  <a:ext uri="{FF2B5EF4-FFF2-40B4-BE49-F238E27FC236}">
                    <a16:creationId xmlns:a16="http://schemas.microsoft.com/office/drawing/2014/main" id="{C3B2C8D5-81A0-D4EB-4F54-B58F46B370E2}"/>
                  </a:ext>
                </a:extLst>
              </p:cNvPr>
              <p:cNvSpPr/>
              <p:nvPr/>
            </p:nvSpPr>
            <p:spPr>
              <a:xfrm>
                <a:off x="4500136" y="1997746"/>
                <a:ext cx="369427" cy="322808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/>
              </a:p>
            </p:txBody>
          </p:sp>
          <p:sp>
            <p:nvSpPr>
              <p:cNvPr id="122" name="CuadroTexto 121">
                <a:extLst>
                  <a:ext uri="{FF2B5EF4-FFF2-40B4-BE49-F238E27FC236}">
                    <a16:creationId xmlns:a16="http://schemas.microsoft.com/office/drawing/2014/main" id="{0CC4B7C6-B7B1-5C66-6D7A-FCDAD55CDC2A}"/>
                  </a:ext>
                </a:extLst>
              </p:cNvPr>
              <p:cNvSpPr txBox="1"/>
              <p:nvPr/>
            </p:nvSpPr>
            <p:spPr>
              <a:xfrm>
                <a:off x="479376" y="1461695"/>
                <a:ext cx="983432" cy="21682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es-AR"/>
                </a:defPPr>
                <a:lvl1pPr algn="ctr">
                  <a:defRPr sz="1100"/>
                </a:lvl1pPr>
              </a:lstStyle>
              <a:p>
                <a:r>
                  <a:rPr lang="es-AR" dirty="0" err="1"/>
                  <a:t>sowing</a:t>
                </a:r>
                <a:r>
                  <a:rPr lang="es-AR" dirty="0"/>
                  <a:t> </a:t>
                </a:r>
                <a:r>
                  <a:rPr lang="es-AR" dirty="0" err="1"/>
                  <a:t>seeds</a:t>
                </a:r>
                <a:endParaRPr lang="es-AR" dirty="0"/>
              </a:p>
            </p:txBody>
          </p:sp>
          <p:cxnSp>
            <p:nvCxnSpPr>
              <p:cNvPr id="123" name="Conector recto de flecha 122">
                <a:extLst>
                  <a:ext uri="{FF2B5EF4-FFF2-40B4-BE49-F238E27FC236}">
                    <a16:creationId xmlns:a16="http://schemas.microsoft.com/office/drawing/2014/main" id="{377DD74C-C0B3-A9E4-4DAD-FE53E435EBF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789443" y="1772816"/>
                <a:ext cx="0" cy="20116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4" name="CuadroTexto 123">
                <a:extLst>
                  <a:ext uri="{FF2B5EF4-FFF2-40B4-BE49-F238E27FC236}">
                    <a16:creationId xmlns:a16="http://schemas.microsoft.com/office/drawing/2014/main" id="{B6478873-9681-FBCE-1260-44C01B4D2CFC}"/>
                  </a:ext>
                </a:extLst>
              </p:cNvPr>
              <p:cNvSpPr txBox="1"/>
              <p:nvPr/>
            </p:nvSpPr>
            <p:spPr>
              <a:xfrm>
                <a:off x="3963380" y="2351476"/>
                <a:ext cx="438613" cy="261610"/>
              </a:xfrm>
              <a:prstGeom prst="rect">
                <a:avLst/>
              </a:prstGeom>
              <a:noFill/>
            </p:spPr>
            <p:txBody>
              <a:bodyPr wrap="square">
                <a:spAutoFit/>
              </a:bodyPr>
              <a:lstStyle/>
              <a:p>
                <a:r>
                  <a:rPr lang="es-AR" sz="1050" dirty="0"/>
                  <a:t>16h</a:t>
                </a:r>
              </a:p>
            </p:txBody>
          </p:sp>
          <p:sp>
            <p:nvSpPr>
              <p:cNvPr id="125" name="CuadroTexto 124">
                <a:extLst>
                  <a:ext uri="{FF2B5EF4-FFF2-40B4-BE49-F238E27FC236}">
                    <a16:creationId xmlns:a16="http://schemas.microsoft.com/office/drawing/2014/main" id="{1E103FCB-CFB1-6B99-7029-93D65EA175E8}"/>
                  </a:ext>
                </a:extLst>
              </p:cNvPr>
              <p:cNvSpPr txBox="1"/>
              <p:nvPr/>
            </p:nvSpPr>
            <p:spPr>
              <a:xfrm>
                <a:off x="4519712" y="2351768"/>
                <a:ext cx="40557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es-AR"/>
                </a:defPPr>
                <a:lvl1pPr algn="ctr">
                  <a:defRPr sz="1050"/>
                </a:lvl1pPr>
              </a:lstStyle>
              <a:p>
                <a:r>
                  <a:rPr lang="es-AR" dirty="0"/>
                  <a:t>8 h</a:t>
                </a:r>
              </a:p>
            </p:txBody>
          </p:sp>
        </p:grpSp>
        <p:sp>
          <p:nvSpPr>
            <p:cNvPr id="114" name="CuadroTexto 113">
              <a:extLst>
                <a:ext uri="{FF2B5EF4-FFF2-40B4-BE49-F238E27FC236}">
                  <a16:creationId xmlns:a16="http://schemas.microsoft.com/office/drawing/2014/main" id="{8BA37225-E598-58AD-7295-191ADC647B70}"/>
                </a:ext>
              </a:extLst>
            </p:cNvPr>
            <p:cNvSpPr txBox="1"/>
            <p:nvPr/>
          </p:nvSpPr>
          <p:spPr>
            <a:xfrm>
              <a:off x="4764617" y="2522359"/>
              <a:ext cx="45444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s-AR"/>
              </a:defPPr>
              <a:lvl1pPr algn="ctr">
                <a:defRPr sz="1050"/>
              </a:lvl1pPr>
            </a:lstStyle>
            <a:p>
              <a:r>
                <a:rPr lang="es-AR" sz="1000" dirty="0"/>
                <a:t>0 h</a:t>
              </a:r>
            </a:p>
          </p:txBody>
        </p:sp>
        <p:cxnSp>
          <p:nvCxnSpPr>
            <p:cNvPr id="115" name="Conector recto de flecha 114">
              <a:extLst>
                <a:ext uri="{FF2B5EF4-FFF2-40B4-BE49-F238E27FC236}">
                  <a16:creationId xmlns:a16="http://schemas.microsoft.com/office/drawing/2014/main" id="{693E43B8-6FBA-1AD0-6009-B773E247F6A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86178" y="2265779"/>
              <a:ext cx="0" cy="237469"/>
            </a:xfrm>
            <a:prstGeom prst="straightConnector1">
              <a:avLst/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6" name="CuadroTexto 115">
              <a:extLst>
                <a:ext uri="{FF2B5EF4-FFF2-40B4-BE49-F238E27FC236}">
                  <a16:creationId xmlns:a16="http://schemas.microsoft.com/office/drawing/2014/main" id="{5671B3F4-B2B2-2027-02F9-B2FE3E99B062}"/>
                </a:ext>
              </a:extLst>
            </p:cNvPr>
            <p:cNvSpPr txBox="1"/>
            <p:nvPr/>
          </p:nvSpPr>
          <p:spPr>
            <a:xfrm>
              <a:off x="5896020" y="2519030"/>
              <a:ext cx="60135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s-AR"/>
              </a:defPPr>
              <a:lvl1pPr algn="ctr">
                <a:defRPr sz="1050"/>
              </a:lvl1pPr>
            </a:lstStyle>
            <a:p>
              <a:r>
                <a:rPr lang="es-AR" sz="1000" dirty="0"/>
                <a:t>24 h</a:t>
              </a:r>
            </a:p>
          </p:txBody>
        </p:sp>
        <p:cxnSp>
          <p:nvCxnSpPr>
            <p:cNvPr id="117" name="Conector recto de flecha 116">
              <a:extLst>
                <a:ext uri="{FF2B5EF4-FFF2-40B4-BE49-F238E27FC236}">
                  <a16:creationId xmlns:a16="http://schemas.microsoft.com/office/drawing/2014/main" id="{2F1811EF-EDAE-C84E-6DCE-760441C8ABFE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92773" y="2265779"/>
              <a:ext cx="0" cy="237469"/>
            </a:xfrm>
            <a:prstGeom prst="straightConnector1">
              <a:avLst/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6" name="Grupo 125">
            <a:extLst>
              <a:ext uri="{FF2B5EF4-FFF2-40B4-BE49-F238E27FC236}">
                <a16:creationId xmlns:a16="http://schemas.microsoft.com/office/drawing/2014/main" id="{108A79E6-41F4-FBB1-A591-55967B48B6F8}"/>
              </a:ext>
            </a:extLst>
          </p:cNvPr>
          <p:cNvGrpSpPr/>
          <p:nvPr/>
        </p:nvGrpSpPr>
        <p:grpSpPr>
          <a:xfrm>
            <a:off x="3532656" y="4077072"/>
            <a:ext cx="6565372" cy="1622466"/>
            <a:chOff x="1271464" y="1176062"/>
            <a:chExt cx="6565372" cy="1622466"/>
          </a:xfrm>
        </p:grpSpPr>
        <p:grpSp>
          <p:nvGrpSpPr>
            <p:cNvPr id="127" name="Grupo 126">
              <a:extLst>
                <a:ext uri="{FF2B5EF4-FFF2-40B4-BE49-F238E27FC236}">
                  <a16:creationId xmlns:a16="http://schemas.microsoft.com/office/drawing/2014/main" id="{8F7AB85D-0345-7C69-8FCB-21835379E8C8}"/>
                </a:ext>
              </a:extLst>
            </p:cNvPr>
            <p:cNvGrpSpPr/>
            <p:nvPr/>
          </p:nvGrpSpPr>
          <p:grpSpPr>
            <a:xfrm>
              <a:off x="1271464" y="1176062"/>
              <a:ext cx="4981572" cy="1320138"/>
              <a:chOff x="479376" y="1461695"/>
              <a:chExt cx="4445911" cy="1094143"/>
            </a:xfrm>
          </p:grpSpPr>
          <p:cxnSp>
            <p:nvCxnSpPr>
              <p:cNvPr id="136" name="Conector recto de flecha 135">
                <a:extLst>
                  <a:ext uri="{FF2B5EF4-FFF2-40B4-BE49-F238E27FC236}">
                    <a16:creationId xmlns:a16="http://schemas.microsoft.com/office/drawing/2014/main" id="{057001F6-8E46-B9A0-08A8-819D1247C9C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09124" y="1772816"/>
                <a:ext cx="0" cy="20116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37" name="7 Rectángulo">
                <a:extLst>
                  <a:ext uri="{FF2B5EF4-FFF2-40B4-BE49-F238E27FC236}">
                    <a16:creationId xmlns:a16="http://schemas.microsoft.com/office/drawing/2014/main" id="{C235286A-61DB-072D-45C2-5333E87C60CC}"/>
                  </a:ext>
                </a:extLst>
              </p:cNvPr>
              <p:cNvSpPr/>
              <p:nvPr/>
            </p:nvSpPr>
            <p:spPr>
              <a:xfrm>
                <a:off x="909124" y="1988840"/>
                <a:ext cx="2880320" cy="340620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 dirty="0"/>
              </a:p>
            </p:txBody>
          </p:sp>
          <p:sp>
            <p:nvSpPr>
              <p:cNvPr id="138" name="32 Rectángulo">
                <a:extLst>
                  <a:ext uri="{FF2B5EF4-FFF2-40B4-BE49-F238E27FC236}">
                    <a16:creationId xmlns:a16="http://schemas.microsoft.com/office/drawing/2014/main" id="{BFCBF241-8F9F-7FE4-CAEC-64512E3C89D1}"/>
                  </a:ext>
                </a:extLst>
              </p:cNvPr>
              <p:cNvSpPr/>
              <p:nvPr/>
            </p:nvSpPr>
            <p:spPr>
              <a:xfrm>
                <a:off x="3789444" y="1988840"/>
                <a:ext cx="1080121" cy="340663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 dirty="0"/>
              </a:p>
            </p:txBody>
          </p:sp>
          <p:sp>
            <p:nvSpPr>
              <p:cNvPr id="139" name="7 Rectángulo">
                <a:extLst>
                  <a:ext uri="{FF2B5EF4-FFF2-40B4-BE49-F238E27FC236}">
                    <a16:creationId xmlns:a16="http://schemas.microsoft.com/office/drawing/2014/main" id="{2E8D933C-77DC-4FE2-E5B0-408F73F69E18}"/>
                  </a:ext>
                </a:extLst>
              </p:cNvPr>
              <p:cNvSpPr/>
              <p:nvPr/>
            </p:nvSpPr>
            <p:spPr>
              <a:xfrm>
                <a:off x="4500136" y="1997746"/>
                <a:ext cx="369427" cy="322808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/>
              </a:p>
            </p:txBody>
          </p:sp>
          <p:sp>
            <p:nvSpPr>
              <p:cNvPr id="140" name="CuadroTexto 139">
                <a:extLst>
                  <a:ext uri="{FF2B5EF4-FFF2-40B4-BE49-F238E27FC236}">
                    <a16:creationId xmlns:a16="http://schemas.microsoft.com/office/drawing/2014/main" id="{C3490F70-9D33-6DB2-E058-342F00DF5A5A}"/>
                  </a:ext>
                </a:extLst>
              </p:cNvPr>
              <p:cNvSpPr txBox="1"/>
              <p:nvPr/>
            </p:nvSpPr>
            <p:spPr>
              <a:xfrm>
                <a:off x="479376" y="1461695"/>
                <a:ext cx="983432" cy="21682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es-AR"/>
                </a:defPPr>
                <a:lvl1pPr algn="ctr">
                  <a:defRPr sz="1100"/>
                </a:lvl1pPr>
              </a:lstStyle>
              <a:p>
                <a:r>
                  <a:rPr lang="es-AR" dirty="0" err="1"/>
                  <a:t>sowing</a:t>
                </a:r>
                <a:r>
                  <a:rPr lang="es-AR" dirty="0"/>
                  <a:t> </a:t>
                </a:r>
                <a:r>
                  <a:rPr lang="es-AR" dirty="0" err="1"/>
                  <a:t>seeds</a:t>
                </a:r>
                <a:endParaRPr lang="es-AR" dirty="0"/>
              </a:p>
            </p:txBody>
          </p:sp>
          <p:cxnSp>
            <p:nvCxnSpPr>
              <p:cNvPr id="141" name="Conector recto de flecha 140">
                <a:extLst>
                  <a:ext uri="{FF2B5EF4-FFF2-40B4-BE49-F238E27FC236}">
                    <a16:creationId xmlns:a16="http://schemas.microsoft.com/office/drawing/2014/main" id="{24B8648C-1EF5-ADE3-7D21-0C555D5478B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789443" y="1772816"/>
                <a:ext cx="0" cy="201168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2" name="CuadroTexto 141">
                <a:extLst>
                  <a:ext uri="{FF2B5EF4-FFF2-40B4-BE49-F238E27FC236}">
                    <a16:creationId xmlns:a16="http://schemas.microsoft.com/office/drawing/2014/main" id="{7A7CE893-4D9F-2499-039B-1388039A4C3E}"/>
                  </a:ext>
                </a:extLst>
              </p:cNvPr>
              <p:cNvSpPr txBox="1"/>
              <p:nvPr/>
            </p:nvSpPr>
            <p:spPr>
              <a:xfrm>
                <a:off x="3963380" y="2351476"/>
                <a:ext cx="438613" cy="204070"/>
              </a:xfrm>
              <a:prstGeom prst="rect">
                <a:avLst/>
              </a:prstGeom>
              <a:noFill/>
            </p:spPr>
            <p:txBody>
              <a:bodyPr wrap="square">
                <a:spAutoFit/>
              </a:bodyPr>
              <a:lstStyle/>
              <a:p>
                <a:r>
                  <a:rPr lang="es-AR" sz="1000" dirty="0"/>
                  <a:t>16h</a:t>
                </a:r>
              </a:p>
            </p:txBody>
          </p:sp>
          <p:sp>
            <p:nvSpPr>
              <p:cNvPr id="143" name="CuadroTexto 142">
                <a:extLst>
                  <a:ext uri="{FF2B5EF4-FFF2-40B4-BE49-F238E27FC236}">
                    <a16:creationId xmlns:a16="http://schemas.microsoft.com/office/drawing/2014/main" id="{31A44C61-3785-EFA3-38A9-81D56F74844D}"/>
                  </a:ext>
                </a:extLst>
              </p:cNvPr>
              <p:cNvSpPr txBox="1"/>
              <p:nvPr/>
            </p:nvSpPr>
            <p:spPr>
              <a:xfrm>
                <a:off x="4519712" y="2351768"/>
                <a:ext cx="405575" cy="2040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>
                <a:defPPr>
                  <a:defRPr lang="es-AR"/>
                </a:defPPr>
                <a:lvl1pPr algn="ctr">
                  <a:defRPr sz="1050"/>
                </a:lvl1pPr>
              </a:lstStyle>
              <a:p>
                <a:r>
                  <a:rPr lang="es-AR" sz="1000" dirty="0"/>
                  <a:t>8 h</a:t>
                </a:r>
              </a:p>
            </p:txBody>
          </p:sp>
        </p:grpSp>
        <p:sp>
          <p:nvSpPr>
            <p:cNvPr id="128" name="9 CuadroTexto">
              <a:extLst>
                <a:ext uri="{FF2B5EF4-FFF2-40B4-BE49-F238E27FC236}">
                  <a16:creationId xmlns:a16="http://schemas.microsoft.com/office/drawing/2014/main" id="{A4AB293B-254E-1E9B-9A83-F2DE56A016E3}"/>
                </a:ext>
              </a:extLst>
            </p:cNvPr>
            <p:cNvSpPr txBox="1"/>
            <p:nvPr/>
          </p:nvSpPr>
          <p:spPr>
            <a:xfrm>
              <a:off x="6100574" y="2053228"/>
              <a:ext cx="32684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1200" dirty="0"/>
                <a:t>…</a:t>
              </a:r>
              <a:endParaRPr lang="es-AR" sz="1200" dirty="0"/>
            </a:p>
          </p:txBody>
        </p:sp>
        <p:grpSp>
          <p:nvGrpSpPr>
            <p:cNvPr id="129" name="Grupo 128">
              <a:extLst>
                <a:ext uri="{FF2B5EF4-FFF2-40B4-BE49-F238E27FC236}">
                  <a16:creationId xmlns:a16="http://schemas.microsoft.com/office/drawing/2014/main" id="{E0AA8831-2394-2749-46D2-687D840D109C}"/>
                </a:ext>
              </a:extLst>
            </p:cNvPr>
            <p:cNvGrpSpPr/>
            <p:nvPr/>
          </p:nvGrpSpPr>
          <p:grpSpPr>
            <a:xfrm>
              <a:off x="6325902" y="1812089"/>
              <a:ext cx="1210258" cy="411027"/>
              <a:chOff x="6413958" y="1835392"/>
              <a:chExt cx="1210258" cy="411027"/>
            </a:xfrm>
          </p:grpSpPr>
          <p:sp>
            <p:nvSpPr>
              <p:cNvPr id="134" name="32 Rectángulo">
                <a:extLst>
                  <a:ext uri="{FF2B5EF4-FFF2-40B4-BE49-F238E27FC236}">
                    <a16:creationId xmlns:a16="http://schemas.microsoft.com/office/drawing/2014/main" id="{F1C0D4FF-FD3D-1DB6-CDEC-14FB13E437C0}"/>
                  </a:ext>
                </a:extLst>
              </p:cNvPr>
              <p:cNvSpPr/>
              <p:nvPr/>
            </p:nvSpPr>
            <p:spPr>
              <a:xfrm>
                <a:off x="6413958" y="1835392"/>
                <a:ext cx="1210258" cy="411027"/>
              </a:xfrm>
              <a:prstGeom prst="rect">
                <a:avLst/>
              </a:prstGeom>
              <a:solidFill>
                <a:schemeClr val="bg1"/>
              </a:solidFill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 dirty="0"/>
              </a:p>
            </p:txBody>
          </p:sp>
          <p:sp>
            <p:nvSpPr>
              <p:cNvPr id="135" name="7 Rectángulo">
                <a:extLst>
                  <a:ext uri="{FF2B5EF4-FFF2-40B4-BE49-F238E27FC236}">
                    <a16:creationId xmlns:a16="http://schemas.microsoft.com/office/drawing/2014/main" id="{3188A765-B6C7-88B7-C67C-2A93F00A1F4A}"/>
                  </a:ext>
                </a:extLst>
              </p:cNvPr>
              <p:cNvSpPr/>
              <p:nvPr/>
            </p:nvSpPr>
            <p:spPr>
              <a:xfrm>
                <a:off x="7210277" y="1846137"/>
                <a:ext cx="413937" cy="389484"/>
              </a:xfrm>
              <a:prstGeom prst="rect">
                <a:avLst/>
              </a:prstGeom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AR"/>
              </a:p>
            </p:txBody>
          </p:sp>
        </p:grpSp>
        <p:sp>
          <p:nvSpPr>
            <p:cNvPr id="130" name="CuadroTexto 129">
              <a:extLst>
                <a:ext uri="{FF2B5EF4-FFF2-40B4-BE49-F238E27FC236}">
                  <a16:creationId xmlns:a16="http://schemas.microsoft.com/office/drawing/2014/main" id="{6B0CF80A-5D41-DFB1-467A-E50454940291}"/>
                </a:ext>
              </a:extLst>
            </p:cNvPr>
            <p:cNvSpPr txBox="1"/>
            <p:nvPr/>
          </p:nvSpPr>
          <p:spPr>
            <a:xfrm>
              <a:off x="4764617" y="2522359"/>
              <a:ext cx="45444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s-AR"/>
              </a:defPPr>
              <a:lvl1pPr algn="ctr">
                <a:defRPr sz="1050"/>
              </a:lvl1pPr>
            </a:lstStyle>
            <a:p>
              <a:r>
                <a:rPr lang="es-AR" sz="1000" dirty="0"/>
                <a:t>0 h</a:t>
              </a:r>
            </a:p>
          </p:txBody>
        </p:sp>
        <p:cxnSp>
          <p:nvCxnSpPr>
            <p:cNvPr id="131" name="Conector recto de flecha 130">
              <a:extLst>
                <a:ext uri="{FF2B5EF4-FFF2-40B4-BE49-F238E27FC236}">
                  <a16:creationId xmlns:a16="http://schemas.microsoft.com/office/drawing/2014/main" id="{C867FB46-41AD-B587-3B76-E82FE5DA75E3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86178" y="2265779"/>
              <a:ext cx="0" cy="237469"/>
            </a:xfrm>
            <a:prstGeom prst="straightConnector1">
              <a:avLst/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2" name="CuadroTexto 131">
              <a:extLst>
                <a:ext uri="{FF2B5EF4-FFF2-40B4-BE49-F238E27FC236}">
                  <a16:creationId xmlns:a16="http://schemas.microsoft.com/office/drawing/2014/main" id="{899BD80D-2E15-A8E7-9971-8547A988D926}"/>
                </a:ext>
              </a:extLst>
            </p:cNvPr>
            <p:cNvSpPr txBox="1"/>
            <p:nvPr/>
          </p:nvSpPr>
          <p:spPr>
            <a:xfrm>
              <a:off x="7235480" y="2552307"/>
              <a:ext cx="60135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es-AR"/>
              </a:defPPr>
              <a:lvl1pPr algn="ctr">
                <a:defRPr sz="1050"/>
              </a:lvl1pPr>
            </a:lstStyle>
            <a:p>
              <a:r>
                <a:rPr lang="es-AR" sz="1000" dirty="0"/>
                <a:t>144 h</a:t>
              </a:r>
            </a:p>
          </p:txBody>
        </p:sp>
        <p:cxnSp>
          <p:nvCxnSpPr>
            <p:cNvPr id="133" name="Conector recto de flecha 132">
              <a:extLst>
                <a:ext uri="{FF2B5EF4-FFF2-40B4-BE49-F238E27FC236}">
                  <a16:creationId xmlns:a16="http://schemas.microsoft.com/office/drawing/2014/main" id="{C7E5201C-EF71-F875-E76A-C993B9D4566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7536158" y="2314838"/>
              <a:ext cx="0" cy="237469"/>
            </a:xfrm>
            <a:prstGeom prst="straightConnector1">
              <a:avLst/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4" name="CuadroTexto 143">
            <a:extLst>
              <a:ext uri="{FF2B5EF4-FFF2-40B4-BE49-F238E27FC236}">
                <a16:creationId xmlns:a16="http://schemas.microsoft.com/office/drawing/2014/main" id="{956CD426-1107-B7B3-3BED-0FF2A4FAD963}"/>
              </a:ext>
            </a:extLst>
          </p:cNvPr>
          <p:cNvSpPr txBox="1"/>
          <p:nvPr/>
        </p:nvSpPr>
        <p:spPr>
          <a:xfrm>
            <a:off x="1313052" y="612907"/>
            <a:ext cx="11593287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s-AR" sz="1200" dirty="0">
                <a:solidFill>
                  <a:srgbClr val="0000FF"/>
                </a:solidFill>
                <a:latin typeface="Arial" panose="020B0604020202020204" pitchFamily="34" charset="0"/>
              </a:rPr>
              <a:t>a) </a:t>
            </a:r>
            <a:r>
              <a:rPr lang="es-AR" sz="1200" dirty="0" err="1">
                <a:solidFill>
                  <a:srgbClr val="0000FF"/>
                </a:solidFill>
                <a:latin typeface="Arial" panose="020B0604020202020204" pitchFamily="34" charset="0"/>
              </a:rPr>
              <a:t>G</a:t>
            </a:r>
            <a:r>
              <a:rPr lang="es-AR" sz="1200" b="0" i="0" dirty="0" err="1">
                <a:solidFill>
                  <a:srgbClr val="0000FF"/>
                </a:solidFill>
                <a:effectLst/>
                <a:latin typeface="Arial" panose="020B0604020202020204" pitchFamily="34" charset="0"/>
              </a:rPr>
              <a:t>ermination</a:t>
            </a:r>
            <a:r>
              <a:rPr lang="es-AR" sz="1200" b="0" i="0" dirty="0">
                <a:solidFill>
                  <a:srgbClr val="0000FF"/>
                </a:solidFill>
                <a:effectLst/>
                <a:latin typeface="Arial" panose="020B0604020202020204" pitchFamily="34" charset="0"/>
              </a:rPr>
              <a:t> </a:t>
            </a:r>
            <a:r>
              <a:rPr lang="es-AR" sz="1200" dirty="0" err="1">
                <a:solidFill>
                  <a:srgbClr val="0000FF"/>
                </a:solidFill>
                <a:latin typeface="Arial" panose="020B0604020202020204" pitchFamily="34" charset="0"/>
              </a:rPr>
              <a:t>experiments</a:t>
            </a:r>
            <a:endParaRPr lang="es-AR" sz="1200" b="0" i="0" dirty="0">
              <a:solidFill>
                <a:srgbClr val="0000FF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5" name="CuadroTexto 144">
            <a:extLst>
              <a:ext uri="{FF2B5EF4-FFF2-40B4-BE49-F238E27FC236}">
                <a16:creationId xmlns:a16="http://schemas.microsoft.com/office/drawing/2014/main" id="{2A0CB031-9A7E-2CD9-E313-7A2D1FCE6031}"/>
              </a:ext>
            </a:extLst>
          </p:cNvPr>
          <p:cNvSpPr txBox="1"/>
          <p:nvPr/>
        </p:nvSpPr>
        <p:spPr>
          <a:xfrm>
            <a:off x="1385060" y="2030882"/>
            <a:ext cx="719097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s-AR" sz="1200" dirty="0">
                <a:solidFill>
                  <a:srgbClr val="0000FF"/>
                </a:solidFill>
                <a:latin typeface="Arial" panose="020B0604020202020204" pitchFamily="34" charset="0"/>
              </a:rPr>
              <a:t>b) </a:t>
            </a:r>
            <a:r>
              <a:rPr lang="es-AR" sz="1200" b="0" i="0" dirty="0">
                <a:solidFill>
                  <a:srgbClr val="0000FF"/>
                </a:solidFill>
                <a:effectLst/>
                <a:latin typeface="Arial" panose="020B0604020202020204" pitchFamily="34" charset="0"/>
              </a:rPr>
              <a:t>GUS </a:t>
            </a:r>
            <a:r>
              <a:rPr lang="es-AR" sz="1200" dirty="0" err="1">
                <a:solidFill>
                  <a:srgbClr val="0000FF"/>
                </a:solidFill>
                <a:latin typeface="Arial" panose="020B0604020202020204" pitchFamily="34" charset="0"/>
              </a:rPr>
              <a:t>experiments</a:t>
            </a:r>
            <a:endParaRPr lang="es-AR" sz="1200" b="0" i="0" dirty="0">
              <a:solidFill>
                <a:srgbClr val="0000FF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6" name="CuadroTexto 145">
            <a:extLst>
              <a:ext uri="{FF2B5EF4-FFF2-40B4-BE49-F238E27FC236}">
                <a16:creationId xmlns:a16="http://schemas.microsoft.com/office/drawing/2014/main" id="{20F74880-2073-FD07-80B0-6E4FFADD8B83}"/>
              </a:ext>
            </a:extLst>
          </p:cNvPr>
          <p:cNvSpPr txBox="1"/>
          <p:nvPr/>
        </p:nvSpPr>
        <p:spPr>
          <a:xfrm>
            <a:off x="1385060" y="3429000"/>
            <a:ext cx="11449272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s-AR" sz="1200" dirty="0">
                <a:solidFill>
                  <a:srgbClr val="0000FF"/>
                </a:solidFill>
                <a:latin typeface="Arial" panose="020B0604020202020204" pitchFamily="34" charset="0"/>
              </a:rPr>
              <a:t>c) </a:t>
            </a:r>
            <a:r>
              <a:rPr lang="es-AR" sz="1200" b="0" i="0" dirty="0">
                <a:solidFill>
                  <a:srgbClr val="0000FF"/>
                </a:solidFill>
                <a:effectLst/>
                <a:latin typeface="Arial" panose="020B0604020202020204" pitchFamily="34" charset="0"/>
              </a:rPr>
              <a:t>Gene </a:t>
            </a:r>
            <a:r>
              <a:rPr lang="es-AR" sz="1200" b="0" i="0" dirty="0" err="1">
                <a:solidFill>
                  <a:srgbClr val="0000FF"/>
                </a:solidFill>
                <a:effectLst/>
                <a:latin typeface="Arial" panose="020B0604020202020204" pitchFamily="34" charset="0"/>
              </a:rPr>
              <a:t>expression</a:t>
            </a:r>
            <a:r>
              <a:rPr lang="es-AR" sz="1200" b="0" i="0" dirty="0">
                <a:solidFill>
                  <a:srgbClr val="0000FF"/>
                </a:solidFill>
                <a:effectLst/>
                <a:latin typeface="Arial" panose="020B0604020202020204" pitchFamily="34" charset="0"/>
              </a:rPr>
              <a:t> </a:t>
            </a:r>
            <a:r>
              <a:rPr lang="es-AR" sz="1200" b="0" i="0" dirty="0" err="1">
                <a:solidFill>
                  <a:srgbClr val="0000FF"/>
                </a:solidFill>
                <a:effectLst/>
                <a:latin typeface="Arial" panose="020B0604020202020204" pitchFamily="34" charset="0"/>
              </a:rPr>
              <a:t>e</a:t>
            </a:r>
            <a:r>
              <a:rPr lang="es-AR" sz="1200" dirty="0" err="1">
                <a:solidFill>
                  <a:srgbClr val="0000FF"/>
                </a:solidFill>
                <a:latin typeface="Arial" panose="020B0604020202020204" pitchFamily="34" charset="0"/>
              </a:rPr>
              <a:t>xperiments</a:t>
            </a:r>
            <a:endParaRPr lang="es-AR" sz="1200" b="0" i="0" dirty="0">
              <a:solidFill>
                <a:srgbClr val="0000FF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7" name="CuadroTexto 146">
            <a:extLst>
              <a:ext uri="{FF2B5EF4-FFF2-40B4-BE49-F238E27FC236}">
                <a16:creationId xmlns:a16="http://schemas.microsoft.com/office/drawing/2014/main" id="{E7C8ED14-D37F-09BF-841E-35BBFFC4E944}"/>
              </a:ext>
            </a:extLst>
          </p:cNvPr>
          <p:cNvSpPr txBox="1"/>
          <p:nvPr/>
        </p:nvSpPr>
        <p:spPr>
          <a:xfrm>
            <a:off x="1313052" y="4726885"/>
            <a:ext cx="10513168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s-AR" sz="1200" dirty="0">
                <a:solidFill>
                  <a:srgbClr val="0000FF"/>
                </a:solidFill>
                <a:latin typeface="Arial" panose="020B0604020202020204" pitchFamily="34" charset="0"/>
              </a:rPr>
              <a:t>d) </a:t>
            </a:r>
            <a:r>
              <a:rPr lang="es-AR" sz="1200" dirty="0" err="1">
                <a:solidFill>
                  <a:srgbClr val="0000FF"/>
                </a:solidFill>
                <a:latin typeface="Arial" panose="020B0604020202020204" pitchFamily="34" charset="0"/>
              </a:rPr>
              <a:t>Sensitivity</a:t>
            </a:r>
            <a:r>
              <a:rPr lang="es-AR" sz="1200" dirty="0">
                <a:solidFill>
                  <a:srgbClr val="0000FF"/>
                </a:solidFill>
                <a:latin typeface="Arial" panose="020B0604020202020204" pitchFamily="34" charset="0"/>
              </a:rPr>
              <a:t> response </a:t>
            </a:r>
            <a:r>
              <a:rPr lang="es-AR" sz="1200" dirty="0" err="1">
                <a:solidFill>
                  <a:srgbClr val="0000FF"/>
                </a:solidFill>
                <a:latin typeface="Arial" panose="020B0604020202020204" pitchFamily="34" charset="0"/>
              </a:rPr>
              <a:t>experiments</a:t>
            </a:r>
            <a:endParaRPr lang="es-AR" sz="1200" b="0" i="0" dirty="0">
              <a:solidFill>
                <a:srgbClr val="0000FF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8" name="CuadroTexto 147">
            <a:extLst>
              <a:ext uri="{FF2B5EF4-FFF2-40B4-BE49-F238E27FC236}">
                <a16:creationId xmlns:a16="http://schemas.microsoft.com/office/drawing/2014/main" id="{016BA4D8-83CE-BC5B-A2D7-B74EE43464E5}"/>
              </a:ext>
            </a:extLst>
          </p:cNvPr>
          <p:cNvSpPr txBox="1"/>
          <p:nvPr/>
        </p:nvSpPr>
        <p:spPr>
          <a:xfrm>
            <a:off x="1" y="5765717"/>
            <a:ext cx="12192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sz="1200" b="1" dirty="0" err="1"/>
              <a:t>Supplemental</a:t>
            </a:r>
            <a:r>
              <a:rPr lang="es-AR" sz="1200" b="1" dirty="0"/>
              <a:t> Figure S1: </a:t>
            </a:r>
            <a:r>
              <a:rPr lang="es-AR" sz="1200" b="1" dirty="0" err="1"/>
              <a:t>Diagrams</a:t>
            </a:r>
            <a:r>
              <a:rPr lang="es-AR" sz="1200" b="1" dirty="0"/>
              <a:t> show </a:t>
            </a:r>
            <a:r>
              <a:rPr lang="es-AR" sz="1200" b="1" dirty="0" err="1"/>
              <a:t>the</a:t>
            </a:r>
            <a:r>
              <a:rPr lang="es-AR" sz="1200" b="1" dirty="0"/>
              <a:t> experimental </a:t>
            </a:r>
            <a:r>
              <a:rPr lang="es-AR" sz="1200" b="1" dirty="0" err="1"/>
              <a:t>protocols</a:t>
            </a:r>
            <a:r>
              <a:rPr lang="es-AR" sz="1200" b="1" dirty="0"/>
              <a:t> </a:t>
            </a:r>
            <a:r>
              <a:rPr lang="es-AR" sz="1200" b="1" dirty="0" err="1"/>
              <a:t>for</a:t>
            </a:r>
            <a:r>
              <a:rPr lang="es-AR" sz="1200" b="1" dirty="0"/>
              <a:t> a) </a:t>
            </a:r>
            <a:r>
              <a:rPr lang="es-AR" sz="1200" b="1" dirty="0" err="1"/>
              <a:t>rate</a:t>
            </a:r>
            <a:r>
              <a:rPr lang="es-AR" sz="1200" b="1" dirty="0"/>
              <a:t> </a:t>
            </a:r>
            <a:r>
              <a:rPr lang="es-AR" sz="1200" b="1" dirty="0" err="1"/>
              <a:t>germination</a:t>
            </a:r>
            <a:r>
              <a:rPr lang="es-AR" sz="1200" b="1" dirty="0"/>
              <a:t> </a:t>
            </a:r>
            <a:r>
              <a:rPr lang="es-AR" sz="1200" b="1" dirty="0" err="1"/>
              <a:t>experiments</a:t>
            </a:r>
            <a:r>
              <a:rPr lang="es-AR" sz="1200" b="1" dirty="0"/>
              <a:t> in </a:t>
            </a:r>
            <a:r>
              <a:rPr lang="es-AR" sz="1200" b="1" dirty="0" err="1"/>
              <a:t>water</a:t>
            </a:r>
            <a:r>
              <a:rPr lang="es-AR" sz="1200" b="1" dirty="0"/>
              <a:t>, PEG, NaCl and ABA, b) Gus </a:t>
            </a:r>
            <a:r>
              <a:rPr lang="es-AR" sz="1200" b="1" dirty="0" err="1"/>
              <a:t>experiments</a:t>
            </a:r>
            <a:r>
              <a:rPr lang="es-AR" sz="1200" b="1" dirty="0"/>
              <a:t> </a:t>
            </a:r>
            <a:r>
              <a:rPr lang="es-AR" sz="1200" b="1" dirty="0" err="1"/>
              <a:t>for</a:t>
            </a:r>
            <a:r>
              <a:rPr lang="es-AR" sz="1200" b="1" dirty="0"/>
              <a:t> </a:t>
            </a:r>
            <a:r>
              <a:rPr lang="es-AR" sz="1200" b="1" dirty="0" err="1"/>
              <a:t>evaluation</a:t>
            </a:r>
            <a:r>
              <a:rPr lang="es-AR" sz="1200" b="1" dirty="0"/>
              <a:t> </a:t>
            </a:r>
            <a:r>
              <a:rPr lang="es-AR" sz="1200" b="1" dirty="0" err="1"/>
              <a:t>of</a:t>
            </a:r>
            <a:r>
              <a:rPr lang="es-AR" sz="1200" b="1" dirty="0"/>
              <a:t>  BBX24 </a:t>
            </a:r>
            <a:r>
              <a:rPr lang="es-AR" sz="1200" b="1" dirty="0" err="1"/>
              <a:t>localization</a:t>
            </a:r>
            <a:r>
              <a:rPr lang="es-AR" sz="1200" b="1" dirty="0"/>
              <a:t> after </a:t>
            </a:r>
            <a:r>
              <a:rPr lang="es-AR" sz="1200" b="1" dirty="0" err="1"/>
              <a:t>imbibition</a:t>
            </a:r>
            <a:r>
              <a:rPr lang="es-AR" sz="1200" b="1" dirty="0"/>
              <a:t> </a:t>
            </a:r>
            <a:r>
              <a:rPr lang="es-AR" sz="1200" b="1" dirty="0" err="1"/>
              <a:t>of</a:t>
            </a:r>
            <a:r>
              <a:rPr lang="es-AR" sz="1200" b="1" dirty="0"/>
              <a:t> </a:t>
            </a:r>
            <a:r>
              <a:rPr lang="es-AR" sz="1200" b="1" dirty="0" err="1"/>
              <a:t>seeds</a:t>
            </a:r>
            <a:r>
              <a:rPr lang="es-AR" sz="1200" b="1" dirty="0"/>
              <a:t> in </a:t>
            </a:r>
            <a:r>
              <a:rPr lang="es-AR" sz="1200" b="1" dirty="0" err="1"/>
              <a:t>water</a:t>
            </a:r>
            <a:r>
              <a:rPr lang="es-AR" sz="1200" b="1" dirty="0"/>
              <a:t>, PEG and NaCl, c) gene </a:t>
            </a:r>
            <a:r>
              <a:rPr lang="es-AR" sz="1200" b="1" dirty="0" err="1"/>
              <a:t>expression</a:t>
            </a:r>
            <a:r>
              <a:rPr lang="es-AR" sz="1200" b="1" dirty="0"/>
              <a:t> </a:t>
            </a:r>
            <a:r>
              <a:rPr lang="es-AR" sz="1200" b="1" dirty="0" err="1"/>
              <a:t>experiments</a:t>
            </a:r>
            <a:r>
              <a:rPr lang="es-AR" sz="1200" b="1" dirty="0"/>
              <a:t> </a:t>
            </a:r>
            <a:r>
              <a:rPr lang="es-AR" sz="1200" b="1" dirty="0" err="1"/>
              <a:t>for</a:t>
            </a:r>
            <a:r>
              <a:rPr lang="es-AR" sz="1200" b="1" dirty="0"/>
              <a:t> </a:t>
            </a:r>
            <a:r>
              <a:rPr lang="es-AR" sz="1200" b="1" dirty="0" err="1"/>
              <a:t>evaluation</a:t>
            </a:r>
            <a:r>
              <a:rPr lang="es-AR" sz="1200" b="1" dirty="0"/>
              <a:t> </a:t>
            </a:r>
            <a:r>
              <a:rPr lang="es-AR" sz="1200" b="1" dirty="0" err="1"/>
              <a:t>of</a:t>
            </a:r>
            <a:r>
              <a:rPr lang="es-AR" sz="1200" b="1" dirty="0"/>
              <a:t> </a:t>
            </a:r>
            <a:r>
              <a:rPr lang="es-AR" sz="1200" b="1" i="1" dirty="0"/>
              <a:t>BBX24</a:t>
            </a:r>
            <a:r>
              <a:rPr lang="es-AR" sz="1200" b="1" dirty="0"/>
              <a:t> </a:t>
            </a:r>
            <a:r>
              <a:rPr lang="es-AR" sz="1200" b="1" dirty="0" err="1"/>
              <a:t>expression</a:t>
            </a:r>
            <a:r>
              <a:rPr lang="es-AR" sz="1200" b="1" dirty="0"/>
              <a:t> and BBX24-regulated gene </a:t>
            </a:r>
            <a:r>
              <a:rPr lang="es-AR" sz="1200" b="1" dirty="0" err="1"/>
              <a:t>expression</a:t>
            </a:r>
            <a:r>
              <a:rPr lang="es-AR" sz="1200" b="1" dirty="0"/>
              <a:t> and d) </a:t>
            </a:r>
            <a:r>
              <a:rPr lang="es-AR" sz="1200" b="1" dirty="0" err="1"/>
              <a:t>sensitivity</a:t>
            </a:r>
            <a:r>
              <a:rPr lang="es-AR" sz="1200" b="1" dirty="0"/>
              <a:t> response </a:t>
            </a:r>
            <a:r>
              <a:rPr lang="es-AR" sz="1200" b="1" dirty="0" err="1"/>
              <a:t>experiments</a:t>
            </a:r>
            <a:r>
              <a:rPr lang="es-AR" sz="1200" b="1" dirty="0"/>
              <a:t> in ABA, Flu and GA</a:t>
            </a:r>
            <a:r>
              <a:rPr lang="es-AR" sz="1200" b="1" baseline="-25000" dirty="0"/>
              <a:t>4</a:t>
            </a:r>
            <a:r>
              <a:rPr lang="es-AR" sz="1200" b="1" dirty="0"/>
              <a:t>. In </a:t>
            </a:r>
            <a:r>
              <a:rPr lang="es-AR" sz="1200" b="1" dirty="0" err="1"/>
              <a:t>all</a:t>
            </a:r>
            <a:r>
              <a:rPr lang="es-AR" sz="1200" b="1" dirty="0"/>
              <a:t> cases, after </a:t>
            </a:r>
            <a:r>
              <a:rPr lang="es-AR" sz="1200" b="1" dirty="0" err="1"/>
              <a:t>stratification</a:t>
            </a:r>
            <a:r>
              <a:rPr lang="es-AR" sz="1200" b="1" dirty="0"/>
              <a:t>, </a:t>
            </a:r>
            <a:r>
              <a:rPr lang="es-AR" sz="1200" b="1" dirty="0" err="1"/>
              <a:t>the</a:t>
            </a:r>
            <a:r>
              <a:rPr lang="es-AR" sz="1200" b="1" dirty="0"/>
              <a:t> </a:t>
            </a:r>
            <a:r>
              <a:rPr lang="es-AR" sz="1200" b="1" dirty="0" err="1"/>
              <a:t>seeds</a:t>
            </a:r>
            <a:r>
              <a:rPr lang="es-AR" sz="1200" b="1" dirty="0"/>
              <a:t> </a:t>
            </a:r>
            <a:r>
              <a:rPr lang="es-AR" sz="1200" b="1" dirty="0" err="1"/>
              <a:t>were</a:t>
            </a:r>
            <a:r>
              <a:rPr lang="es-AR" sz="1200" b="1" dirty="0"/>
              <a:t> </a:t>
            </a:r>
            <a:r>
              <a:rPr lang="es-AR" sz="1200" b="1" dirty="0" err="1"/>
              <a:t>exposed</a:t>
            </a:r>
            <a:r>
              <a:rPr lang="es-AR" sz="1200" b="1" dirty="0"/>
              <a:t> </a:t>
            </a:r>
            <a:r>
              <a:rPr lang="es-AR" sz="1200" b="1" dirty="0" err="1"/>
              <a:t>to</a:t>
            </a:r>
            <a:r>
              <a:rPr lang="es-AR" sz="1200" b="1" dirty="0"/>
              <a:t> a </a:t>
            </a:r>
            <a:r>
              <a:rPr lang="es-AR" sz="1200" b="1" dirty="0" err="1"/>
              <a:t>photoperiod</a:t>
            </a:r>
            <a:r>
              <a:rPr lang="es-AR" sz="1200" b="1" dirty="0"/>
              <a:t> 16 h light + 8 h in </a:t>
            </a:r>
            <a:r>
              <a:rPr lang="es-AR" sz="1200" b="1" dirty="0" err="1"/>
              <a:t>darkness</a:t>
            </a:r>
            <a:r>
              <a:rPr lang="es-AR" sz="1200" b="1" dirty="0"/>
              <a:t> at 22 </a:t>
            </a:r>
            <a:r>
              <a:rPr lang="es-AR" sz="1200" b="1" dirty="0" err="1"/>
              <a:t>ºC</a:t>
            </a:r>
            <a:r>
              <a:rPr lang="es-AR" sz="1200" b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497856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to 4">
            <a:extLst>
              <a:ext uri="{FF2B5EF4-FFF2-40B4-BE49-F238E27FC236}">
                <a16:creationId xmlns:a16="http://schemas.microsoft.com/office/drawing/2014/main" id="{FAB042B3-2CBF-97D3-74BF-6AB7F4B85BA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32137037"/>
              </p:ext>
            </p:extLst>
          </p:nvPr>
        </p:nvGraphicFramePr>
        <p:xfrm>
          <a:off x="976313" y="1308100"/>
          <a:ext cx="9858375" cy="28130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Prism 9" r:id="rId3" imgW="9857995" imgH="2813163" progId="Prism9.Document">
                  <p:embed/>
                </p:oleObj>
              </mc:Choice>
              <mc:Fallback>
                <p:oleObj name="Prism 9" r:id="rId3" imgW="9857995" imgH="2813163" progId="Prism9.Document">
                  <p:embed/>
                  <p:pic>
                    <p:nvPicPr>
                      <p:cNvPr id="3" name="Objeto 2">
                        <a:extLst>
                          <a:ext uri="{FF2B5EF4-FFF2-40B4-BE49-F238E27FC236}">
                            <a16:creationId xmlns:a16="http://schemas.microsoft.com/office/drawing/2014/main" id="{D6FE9177-B606-4337-902B-BC2F2B970A04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976313" y="1308100"/>
                        <a:ext cx="9858375" cy="28130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CuadroTexto 6">
            <a:extLst>
              <a:ext uri="{FF2B5EF4-FFF2-40B4-BE49-F238E27FC236}">
                <a16:creationId xmlns:a16="http://schemas.microsoft.com/office/drawing/2014/main" id="{1DB0E177-EEDD-8F5A-2BF8-AA050A87957C}"/>
              </a:ext>
            </a:extLst>
          </p:cNvPr>
          <p:cNvSpPr txBox="1"/>
          <p:nvPr/>
        </p:nvSpPr>
        <p:spPr>
          <a:xfrm>
            <a:off x="541865" y="4121150"/>
            <a:ext cx="11413067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Supplemental Figure S2: Calibration curves for germination with ABA, NaCl and PEG600 in Col-0 seeds. Seeds were sown in different concentrations of ABA, NaCl and PEG6000 to obtain the indicated </a:t>
            </a:r>
            <a:r>
              <a:rPr lang="en-US" sz="1200" b="1" dirty="0" err="1">
                <a:effectLst/>
                <a:latin typeface="Calibri" panose="020F0502020204030204" pitchFamily="34" charset="0"/>
                <a:ea typeface="TimesNewRoman"/>
                <a:cs typeface="TimesNewRoman"/>
              </a:rPr>
              <a:t>Ψa</a:t>
            </a:r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and stratified for 3 days at 5ºC in darkness and then transferred to 16h/8h light/darkness at 22ºC until the germination was counted. Each point corresponds to means ± SEM (n=3).</a:t>
            </a:r>
            <a:r>
              <a:rPr lang="es-AR" sz="1200" b="1" dirty="0">
                <a:effectLst/>
              </a:rPr>
              <a:t> </a:t>
            </a:r>
            <a:endParaRPr lang="es-AR" sz="1200" b="1" dirty="0"/>
          </a:p>
        </p:txBody>
      </p:sp>
    </p:spTree>
    <p:extLst>
      <p:ext uri="{BB962C8B-B14F-4D97-AF65-F5344CB8AC3E}">
        <p14:creationId xmlns:p14="http://schemas.microsoft.com/office/powerpoint/2010/main" val="5577090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BECCD3EA-F28E-3B66-D30C-2BA9920D8EA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680866" y="2013179"/>
            <a:ext cx="5943590" cy="2882875"/>
          </a:xfrm>
          <a:prstGeom prst="rect">
            <a:avLst/>
          </a:prstGeom>
        </p:spPr>
      </p:pic>
      <p:sp>
        <p:nvSpPr>
          <p:cNvPr id="4" name="CuadroTexto 3">
            <a:extLst>
              <a:ext uri="{FF2B5EF4-FFF2-40B4-BE49-F238E27FC236}">
                <a16:creationId xmlns:a16="http://schemas.microsoft.com/office/drawing/2014/main" id="{D9E91133-A74A-938A-147D-2D252F718F1F}"/>
              </a:ext>
            </a:extLst>
          </p:cNvPr>
          <p:cNvSpPr txBox="1"/>
          <p:nvPr/>
        </p:nvSpPr>
        <p:spPr>
          <a:xfrm>
            <a:off x="474133" y="5061003"/>
            <a:ext cx="11531600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Supplemental Figure S3: BBX24 expression levels in imbibed seeds. </a:t>
            </a:r>
            <a:r>
              <a:rPr lang="en-US" sz="1200" b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The diagram shows the expression of </a:t>
            </a:r>
            <a:r>
              <a:rPr lang="en-US" sz="1200" b="1" i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BBX24</a:t>
            </a:r>
            <a:r>
              <a:rPr lang="en-US" sz="1200" b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 into the seeds during the first 48 h after imbibition. Blue and red colors indicate low and high transcriptional expression, respectively. Data from e-Plant (https://</a:t>
            </a:r>
            <a:r>
              <a:rPr lang="en-US" sz="1200" b="1" dirty="0" err="1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bar.utoronto.ca</a:t>
            </a:r>
            <a:r>
              <a:rPr lang="en-US" sz="1200" b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/</a:t>
            </a:r>
            <a:r>
              <a:rPr lang="en-US" sz="1200" b="1" dirty="0" err="1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eplant</a:t>
            </a:r>
            <a:r>
              <a:rPr lang="en-US" sz="1200" b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/).</a:t>
            </a:r>
            <a:r>
              <a:rPr lang="es-AR" sz="1200" b="1" dirty="0">
                <a:effectLst/>
              </a:rPr>
              <a:t> </a:t>
            </a:r>
            <a:endParaRPr lang="es-AR" sz="1200" b="1" dirty="0"/>
          </a:p>
        </p:txBody>
      </p:sp>
    </p:spTree>
    <p:extLst>
      <p:ext uri="{BB962C8B-B14F-4D97-AF65-F5344CB8AC3E}">
        <p14:creationId xmlns:p14="http://schemas.microsoft.com/office/powerpoint/2010/main" val="36028621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Objeto 5">
            <a:extLst>
              <a:ext uri="{FF2B5EF4-FFF2-40B4-BE49-F238E27FC236}">
                <a16:creationId xmlns:a16="http://schemas.microsoft.com/office/drawing/2014/main" id="{9A823BA8-89D5-A37E-AA9F-9ABA7EEBD612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47092175"/>
              </p:ext>
            </p:extLst>
          </p:nvPr>
        </p:nvGraphicFramePr>
        <p:xfrm>
          <a:off x="1447614" y="922690"/>
          <a:ext cx="5334395" cy="385831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1" name="Prism 9" r:id="rId3" imgW="3550578" imgH="2568979" progId="Prism9.Document">
                  <p:embed/>
                </p:oleObj>
              </mc:Choice>
              <mc:Fallback>
                <p:oleObj name="Prism 9" r:id="rId3" imgW="3550578" imgH="2568979" progId="Prism9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447614" y="922690"/>
                        <a:ext cx="5334395" cy="385831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CuadroTexto 2">
            <a:extLst>
              <a:ext uri="{FF2B5EF4-FFF2-40B4-BE49-F238E27FC236}">
                <a16:creationId xmlns:a16="http://schemas.microsoft.com/office/drawing/2014/main" id="{4E025A08-6C43-AE80-0484-322FD14BD6D8}"/>
              </a:ext>
            </a:extLst>
          </p:cNvPr>
          <p:cNvSpPr txBox="1"/>
          <p:nvPr/>
        </p:nvSpPr>
        <p:spPr>
          <a:xfrm>
            <a:off x="0" y="4465303"/>
            <a:ext cx="12056533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Supplemental Figure S4: Calibration curve for germination with paclobutrazol (PAC) in Col-0 seeds. Seeds were sown in different concentrations of PAC and stratified for 3 days at 5ºC in darkness and then transferred to 16h/8h light/darkness at 22ºC until germination was counted. Each point corresponds to means ± SEM (n=6).</a:t>
            </a:r>
            <a:r>
              <a:rPr lang="es-AR" sz="1200" b="1" dirty="0">
                <a:effectLst/>
              </a:rPr>
              <a:t> </a:t>
            </a:r>
            <a:endParaRPr lang="es-AR" sz="1200" b="1" dirty="0"/>
          </a:p>
        </p:txBody>
      </p:sp>
    </p:spTree>
    <p:extLst>
      <p:ext uri="{BB962C8B-B14F-4D97-AF65-F5344CB8AC3E}">
        <p14:creationId xmlns:p14="http://schemas.microsoft.com/office/powerpoint/2010/main" val="39645537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upo 3">
            <a:extLst>
              <a:ext uri="{FF2B5EF4-FFF2-40B4-BE49-F238E27FC236}">
                <a16:creationId xmlns:a16="http://schemas.microsoft.com/office/drawing/2014/main" id="{8DDC2DB9-3130-491E-AB64-DDED6F3BC131}"/>
              </a:ext>
            </a:extLst>
          </p:cNvPr>
          <p:cNvGrpSpPr/>
          <p:nvPr/>
        </p:nvGrpSpPr>
        <p:grpSpPr>
          <a:xfrm>
            <a:off x="4238373" y="874971"/>
            <a:ext cx="3649469" cy="2123658"/>
            <a:chOff x="1364893" y="1020680"/>
            <a:chExt cx="3844315" cy="2453665"/>
          </a:xfrm>
        </p:grpSpPr>
        <p:graphicFrame>
          <p:nvGraphicFramePr>
            <p:cNvPr id="5" name="Objeto 4">
              <a:extLst>
                <a:ext uri="{FF2B5EF4-FFF2-40B4-BE49-F238E27FC236}">
                  <a16:creationId xmlns:a16="http://schemas.microsoft.com/office/drawing/2014/main" id="{E908111C-2260-429A-85B8-B1B31153408C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947910646"/>
                </p:ext>
              </p:extLst>
            </p:nvPr>
          </p:nvGraphicFramePr>
          <p:xfrm>
            <a:off x="2212008" y="1409218"/>
            <a:ext cx="2997200" cy="1651000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3076" name="Image" r:id="rId3" imgW="2996640" imgH="1650600" progId="Photoshop.Image.13">
                    <p:embed/>
                  </p:oleObj>
                </mc:Choice>
                <mc:Fallback>
                  <p:oleObj name="Image" r:id="rId3" imgW="2996640" imgH="1650600" progId="Photoshop.Image.13">
                    <p:embed/>
                    <p:pic>
                      <p:nvPicPr>
                        <p:cNvPr id="5" name="Objeto 4">
                          <a:extLst>
                            <a:ext uri="{FF2B5EF4-FFF2-40B4-BE49-F238E27FC236}">
                              <a16:creationId xmlns:a16="http://schemas.microsoft.com/office/drawing/2014/main" id="{601A7640-F90A-4C5B-9B46-BC4C8DCCBBB5}"/>
                            </a:ext>
                          </a:extLst>
                        </p:cNvPr>
                        <p:cNvPicPr/>
                        <p:nvPr/>
                      </p:nvPicPr>
                      <p:blipFill>
                        <a:blip r:embed="rId4"/>
                        <a:stretch>
                          <a:fillRect/>
                        </a:stretch>
                      </p:blipFill>
                      <p:spPr>
                        <a:xfrm>
                          <a:off x="2212008" y="1409218"/>
                          <a:ext cx="2997200" cy="1651000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sp>
          <p:nvSpPr>
            <p:cNvPr id="6" name="CuadroTexto 5">
              <a:extLst>
                <a:ext uri="{FF2B5EF4-FFF2-40B4-BE49-F238E27FC236}">
                  <a16:creationId xmlns:a16="http://schemas.microsoft.com/office/drawing/2014/main" id="{A3D9B53E-76F2-440F-A67B-AA447B1F38F1}"/>
                </a:ext>
              </a:extLst>
            </p:cNvPr>
            <p:cNvSpPr txBox="1"/>
            <p:nvPr/>
          </p:nvSpPr>
          <p:spPr>
            <a:xfrm>
              <a:off x="1364893" y="1020680"/>
              <a:ext cx="3737296" cy="2453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AR" sz="1200" dirty="0"/>
                <a:t>                                   Line 31                            Line 38</a:t>
              </a:r>
            </a:p>
            <a:p>
              <a:endParaRPr lang="es-AR" sz="1200" dirty="0"/>
            </a:p>
            <a:p>
              <a:endParaRPr lang="es-AR" sz="1200" dirty="0"/>
            </a:p>
            <a:p>
              <a:r>
                <a:rPr lang="es-AR" sz="1200" dirty="0" err="1"/>
                <a:t>Water</a:t>
              </a:r>
              <a:endParaRPr lang="es-AR" sz="1200" dirty="0"/>
            </a:p>
            <a:p>
              <a:endParaRPr lang="es-AR" sz="1200" dirty="0"/>
            </a:p>
            <a:p>
              <a:endParaRPr lang="es-AR" sz="1200" dirty="0"/>
            </a:p>
            <a:p>
              <a:endParaRPr lang="es-AR" sz="1200" dirty="0"/>
            </a:p>
            <a:p>
              <a:r>
                <a:rPr lang="es-AR" sz="1200" dirty="0"/>
                <a:t>PAC</a:t>
              </a:r>
            </a:p>
            <a:p>
              <a:endParaRPr lang="es-AR" sz="1200" dirty="0"/>
            </a:p>
            <a:p>
              <a:endParaRPr lang="es-AR" sz="1200" dirty="0"/>
            </a:p>
            <a:p>
              <a:r>
                <a:rPr lang="es-AR" sz="1200" dirty="0"/>
                <a:t>Time (h)                26            30                 26              30</a:t>
              </a:r>
            </a:p>
          </p:txBody>
        </p:sp>
      </p:grpSp>
      <p:graphicFrame>
        <p:nvGraphicFramePr>
          <p:cNvPr id="7" name="Objeto 6">
            <a:extLst>
              <a:ext uri="{FF2B5EF4-FFF2-40B4-BE49-F238E27FC236}">
                <a16:creationId xmlns:a16="http://schemas.microsoft.com/office/drawing/2014/main" id="{77FB30CD-E375-4642-B77A-26EAE212275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131804743"/>
              </p:ext>
            </p:extLst>
          </p:nvPr>
        </p:nvGraphicFramePr>
        <p:xfrm>
          <a:off x="858838" y="776288"/>
          <a:ext cx="3457575" cy="24193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7" name="Prism 8" r:id="rId5" imgW="3457361" imgH="2747587" progId="Prism8.Document">
                  <p:embed/>
                </p:oleObj>
              </mc:Choice>
              <mc:Fallback>
                <p:oleObj name="Prism 8" r:id="rId5" imgW="3457361" imgH="2747587" progId="Prism8.Document">
                  <p:embed/>
                  <p:pic>
                    <p:nvPicPr>
                      <p:cNvPr id="7" name="Objeto 6">
                        <a:extLst>
                          <a:ext uri="{FF2B5EF4-FFF2-40B4-BE49-F238E27FC236}">
                            <a16:creationId xmlns:a16="http://schemas.microsoft.com/office/drawing/2014/main" id="{A8CCDF32-C0E2-40D2-9185-FD786770A4FF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858838" y="776288"/>
                        <a:ext cx="3457575" cy="24193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CuadroTexto 1">
            <a:extLst>
              <a:ext uri="{FF2B5EF4-FFF2-40B4-BE49-F238E27FC236}">
                <a16:creationId xmlns:a16="http://schemas.microsoft.com/office/drawing/2014/main" id="{6569D6DB-6FB5-4D2C-A9DB-49A0E58C341F}"/>
              </a:ext>
            </a:extLst>
          </p:cNvPr>
          <p:cNvSpPr txBox="1"/>
          <p:nvPr/>
        </p:nvSpPr>
        <p:spPr>
          <a:xfrm>
            <a:off x="803868" y="572759"/>
            <a:ext cx="370165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AR" sz="1400" dirty="0"/>
              <a:t>A)                                                                                B)</a:t>
            </a:r>
          </a:p>
        </p:txBody>
      </p:sp>
      <p:sp>
        <p:nvSpPr>
          <p:cNvPr id="8" name="CuadroTexto 7">
            <a:extLst>
              <a:ext uri="{FF2B5EF4-FFF2-40B4-BE49-F238E27FC236}">
                <a16:creationId xmlns:a16="http://schemas.microsoft.com/office/drawing/2014/main" id="{672A26A7-C54D-60B1-828C-5F9C3CD16882}"/>
              </a:ext>
            </a:extLst>
          </p:cNvPr>
          <p:cNvSpPr txBox="1"/>
          <p:nvPr/>
        </p:nvSpPr>
        <p:spPr>
          <a:xfrm>
            <a:off x="363943" y="3399167"/>
            <a:ext cx="11680912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Supplemental Figure S5: </a:t>
            </a:r>
            <a:r>
              <a:rPr lang="en-US" sz="1200" b="1" i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BBX24</a:t>
            </a:r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expression of </a:t>
            </a:r>
            <a:r>
              <a:rPr lang="en-US" sz="1200" b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two independent transgenic lines </a:t>
            </a:r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</a:t>
            </a:r>
            <a:r>
              <a:rPr lang="en-US" sz="1200" b="1" i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BBX24::GUS </a:t>
            </a:r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 paclobutrazol. A) The s</a:t>
            </a:r>
            <a:r>
              <a:rPr lang="en-US" sz="1200" b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eeds were sown in water or 50 mM PAC, </a:t>
            </a:r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stratified for 3 d at 5ºC in darkness, and then transferred to 16h/8h light/darkness at 22ºC until the germination was counted. Each point indicates mean ± SEM (n= 3). B) The photographs </a:t>
            </a:r>
            <a:r>
              <a:rPr lang="en-US" sz="1200" b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show the expression of BBX24 in the embryo of two independent transgenic lines </a:t>
            </a:r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</a:t>
            </a:r>
            <a:r>
              <a:rPr lang="en-US" sz="1200" b="1" i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BBX24::GUS</a:t>
            </a:r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at 26 h and 30 h after light exposure. </a:t>
            </a:r>
            <a:endParaRPr lang="es-AR" sz="1200" b="1" dirty="0"/>
          </a:p>
        </p:txBody>
      </p:sp>
    </p:spTree>
    <p:extLst>
      <p:ext uri="{BB962C8B-B14F-4D97-AF65-F5344CB8AC3E}">
        <p14:creationId xmlns:p14="http://schemas.microsoft.com/office/powerpoint/2010/main" val="9056174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bjeto 2">
            <a:extLst>
              <a:ext uri="{FF2B5EF4-FFF2-40B4-BE49-F238E27FC236}">
                <a16:creationId xmlns:a16="http://schemas.microsoft.com/office/drawing/2014/main" id="{62D545B4-4CA6-4B3B-AB12-B8AD6EF92AA7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96069500"/>
              </p:ext>
            </p:extLst>
          </p:nvPr>
        </p:nvGraphicFramePr>
        <p:xfrm>
          <a:off x="1552575" y="1292225"/>
          <a:ext cx="8866188" cy="24828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099" name="Prism 9" r:id="rId4" imgW="8866901" imgH="2483622" progId="Prism9.Document">
                  <p:embed/>
                </p:oleObj>
              </mc:Choice>
              <mc:Fallback>
                <p:oleObj name="Prism 9" r:id="rId4" imgW="8866901" imgH="2483622" progId="Prism9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52575" y="1292225"/>
                        <a:ext cx="8866188" cy="24828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CuadroTexto 6">
            <a:extLst>
              <a:ext uri="{FF2B5EF4-FFF2-40B4-BE49-F238E27FC236}">
                <a16:creationId xmlns:a16="http://schemas.microsoft.com/office/drawing/2014/main" id="{4B48875A-5515-3F0F-14EE-FB77AB6D9D4B}"/>
              </a:ext>
            </a:extLst>
          </p:cNvPr>
          <p:cNvSpPr txBox="1"/>
          <p:nvPr/>
        </p:nvSpPr>
        <p:spPr>
          <a:xfrm>
            <a:off x="149772" y="3811449"/>
            <a:ext cx="11879317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Supplemental Figure S6: Germination of Col-0 and </a:t>
            </a:r>
            <a:r>
              <a:rPr lang="en-US" sz="1200" b="1" i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bbx24.1</a:t>
            </a:r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seeds in water or paclobutrazol (PAC). </a:t>
            </a:r>
            <a:r>
              <a:rPr lang="en-US" sz="1200" b="1" i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bbx24-1</a:t>
            </a:r>
            <a:r>
              <a:rPr lang="en-US" sz="1200" b="1" dirty="0">
                <a:effectLst/>
                <a:latin typeface="Calibri" panose="020F0502020204030204" pitchFamily="34" charset="0"/>
                <a:ea typeface="TimesNewRoman"/>
                <a:cs typeface="Arial" panose="020B0604020202020204" pitchFamily="34" charset="0"/>
              </a:rPr>
              <a:t> and Col-0 seeds were sown in water, PAC 50 or 100 µM, </a:t>
            </a:r>
            <a:r>
              <a:rPr lang="en-US" sz="12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stratified for 3 days at 5ºC in darkness and then transferred to 16h/8h light/darkness at 22ºC until germination was counted. Each point corresponds to means ± SEM (n=6).</a:t>
            </a:r>
            <a:r>
              <a:rPr lang="es-AR" sz="1200" b="1" dirty="0">
                <a:effectLst/>
              </a:rPr>
              <a:t> </a:t>
            </a:r>
            <a:endParaRPr lang="es-AR" sz="1200" b="1" dirty="0"/>
          </a:p>
        </p:txBody>
      </p:sp>
    </p:spTree>
    <p:extLst>
      <p:ext uri="{BB962C8B-B14F-4D97-AF65-F5344CB8AC3E}">
        <p14:creationId xmlns:p14="http://schemas.microsoft.com/office/powerpoint/2010/main" val="33625400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to 1">
            <a:extLst>
              <a:ext uri="{FF2B5EF4-FFF2-40B4-BE49-F238E27FC236}">
                <a16:creationId xmlns:a16="http://schemas.microsoft.com/office/drawing/2014/main" id="{F7A665E1-77AE-4ED4-9E2F-6E461DA9BC18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87201544"/>
              </p:ext>
            </p:extLst>
          </p:nvPr>
        </p:nvGraphicFramePr>
        <p:xfrm>
          <a:off x="588963" y="40285"/>
          <a:ext cx="8161337" cy="5765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23" name="Prism 9" r:id="rId4" imgW="8161035" imgH="5766066" progId="Prism9.Document">
                  <p:embed/>
                </p:oleObj>
              </mc:Choice>
              <mc:Fallback>
                <p:oleObj name="Prism 9" r:id="rId4" imgW="8161035" imgH="5766066" progId="Prism9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588963" y="40285"/>
                        <a:ext cx="8161337" cy="5765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CuadroTexto 4">
            <a:extLst>
              <a:ext uri="{FF2B5EF4-FFF2-40B4-BE49-F238E27FC236}">
                <a16:creationId xmlns:a16="http://schemas.microsoft.com/office/drawing/2014/main" id="{BB6DBBE6-583E-B00E-B5B1-6D1D99454421}"/>
              </a:ext>
            </a:extLst>
          </p:cNvPr>
          <p:cNvSpPr txBox="1"/>
          <p:nvPr/>
        </p:nvSpPr>
        <p:spPr>
          <a:xfrm>
            <a:off x="-1403131" y="5945410"/>
            <a:ext cx="13463751" cy="6186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656080" algn="just">
              <a:lnSpc>
                <a:spcPct val="95000"/>
              </a:lnSpc>
              <a:spcBef>
                <a:spcPts val="1200"/>
              </a:spcBef>
              <a:spcAft>
                <a:spcPts val="600"/>
              </a:spcAft>
            </a:pP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Supplemental Figure S7: Germination of Col-0, </a:t>
            </a:r>
            <a:r>
              <a:rPr lang="en-US" sz="1200" b="1" i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bbx24-1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1200" b="1" i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bbx24-1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1200" b="1" i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abi5-8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and </a:t>
            </a:r>
            <a:r>
              <a:rPr lang="en-US" sz="1200" b="1" i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bbx24-1 hy5-215 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seeds in water, ABA, saline and water stress. 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NewRoman"/>
                <a:cs typeface="TimesNewRoman"/>
              </a:rPr>
              <a:t>Seeds were sown in water, 150 mM NaCl, PEG 6000 (</a:t>
            </a:r>
            <a:r>
              <a:rPr lang="en-US" sz="1200" b="1" dirty="0" err="1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NewRoman"/>
                <a:cs typeface="TimesNewRoman"/>
              </a:rPr>
              <a:t>Ψa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NewRoman"/>
                <a:cs typeface="TimesNewRoman"/>
              </a:rPr>
              <a:t>= -0,4 MPa) and 3 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NewRoman"/>
                <a:cs typeface="Times New Roman" panose="02020603050405020304" pitchFamily="18" charset="0"/>
              </a:rPr>
              <a:t>µ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NewRoman"/>
                <a:cs typeface="TimesNewRoman"/>
              </a:rPr>
              <a:t>M de ABA, </a:t>
            </a:r>
            <a:r>
              <a:rPr lang="en-US" sz="12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stratified for 3 d at 5ºC in darkness, and then transferred to 16h/8h light/darkness at 22ºC until germination was counted. Each point corresponds to means ± SEM (n=6).</a:t>
            </a:r>
            <a:endParaRPr lang="es-AR" sz="1200" b="1" dirty="0">
              <a:solidFill>
                <a:srgbClr val="000000"/>
              </a:solidFill>
              <a:effectLst/>
              <a:latin typeface="Palatino Linotype" panose="0204050205050503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1213884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1952</TotalTime>
  <Words>637</Words>
  <Application>Microsoft Office PowerPoint</Application>
  <PresentationFormat>Widescreen</PresentationFormat>
  <Paragraphs>52</Paragraphs>
  <Slides>7</Slides>
  <Notes>3</Notes>
  <HiddenSlides>0</HiddenSlides>
  <MMClips>0</MMClips>
  <ScaleCrop>false</ScaleCrop>
  <HeadingPairs>
    <vt:vector size="8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3</vt:i4>
      </vt:variant>
      <vt:variant>
        <vt:lpstr>Slide Titles</vt:lpstr>
      </vt:variant>
      <vt:variant>
        <vt:i4>7</vt:i4>
      </vt:variant>
    </vt:vector>
  </HeadingPairs>
  <TitlesOfParts>
    <vt:vector size="17" baseType="lpstr">
      <vt:lpstr>TimesNewRoman</vt:lpstr>
      <vt:lpstr>Arial</vt:lpstr>
      <vt:lpstr>Calibri</vt:lpstr>
      <vt:lpstr>Calibri Light</vt:lpstr>
      <vt:lpstr>Palatino Linotype</vt:lpstr>
      <vt:lpstr>Times New Roman</vt:lpstr>
      <vt:lpstr>Tema de Office</vt:lpstr>
      <vt:lpstr>Prism 9</vt:lpstr>
      <vt:lpstr>Image</vt:lpstr>
      <vt:lpstr>Prism 8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Javier Botto</dc:creator>
  <cp:lastModifiedBy>MDPI</cp:lastModifiedBy>
  <cp:revision>42</cp:revision>
  <dcterms:created xsi:type="dcterms:W3CDTF">2023-03-30T14:59:10Z</dcterms:created>
  <dcterms:modified xsi:type="dcterms:W3CDTF">2023-06-21T06:03:43Z</dcterms:modified>
</cp:coreProperties>
</file>

<file path=docProps/thumbnail.jpeg>
</file>