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74" r:id="rId5"/>
    <p:sldId id="259" r:id="rId6"/>
    <p:sldId id="275" r:id="rId7"/>
  </p:sldIdLst>
  <p:sldSz cx="12192000" cy="6858000"/>
  <p:notesSz cx="6797675" cy="992632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424" autoAdjust="0"/>
  </p:normalViewPr>
  <p:slideViewPr>
    <p:cSldViewPr snapToGrid="0" showGuides="1">
      <p:cViewPr varScale="1">
        <p:scale>
          <a:sx n="82" d="100"/>
          <a:sy n="82" d="100"/>
        </p:scale>
        <p:origin x="-994" y="-86"/>
      </p:cViewPr>
      <p:guideLst>
        <p:guide orient="horz" pos="222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642EA-C1B7-4967-9372-D2F307A5AE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17CB2-C9E7-4593-BC65-22ED2BB1C7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CA30E-6ABD-483D-9B17-9A5F40EAAC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F8667-723B-4B57-8FB3-CA0B3E55D9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AF96C-13CF-4AAC-907F-C954B8AC687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文本框 129"/>
          <p:cNvSpPr txBox="1"/>
          <p:nvPr/>
        </p:nvSpPr>
        <p:spPr>
          <a:xfrm>
            <a:off x="385370" y="315672"/>
            <a:ext cx="4495467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S1. Maximum-likelihood phylogenetic tree based on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sequences showing the relationships of rhizobia isolated from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Arachis hypogaea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from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Zhengyang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Hennan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Province. The tree was constructed under a T92+G+I model. Bootstrap confidence values &gt;50% are indicated at the internodes. Bar = 5% nucleotide divergence.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187825" y="-90805"/>
            <a:ext cx="5353685" cy="7038340"/>
            <a:chOff x="2386" y="0"/>
            <a:chExt cx="3038" cy="4211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86" y="0"/>
              <a:ext cx="2195" cy="4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" name="Group 205"/>
            <p:cNvGrpSpPr/>
            <p:nvPr/>
          </p:nvGrpSpPr>
          <p:grpSpPr bwMode="auto">
            <a:xfrm>
              <a:off x="2414" y="39"/>
              <a:ext cx="3010" cy="4047"/>
              <a:chOff x="2414" y="39"/>
              <a:chExt cx="3010" cy="4047"/>
            </a:xfrm>
          </p:grpSpPr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3503" y="39"/>
                <a:ext cx="95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13015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(MW168375)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Freeform 6"/>
              <p:cNvSpPr/>
              <p:nvPr/>
            </p:nvSpPr>
            <p:spPr bwMode="auto">
              <a:xfrm>
                <a:off x="3502" y="63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503" y="107"/>
                <a:ext cx="107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13038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 (MW168371)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Freeform 8"/>
              <p:cNvSpPr/>
              <p:nvPr/>
            </p:nvSpPr>
            <p:spPr bwMode="auto">
              <a:xfrm>
                <a:off x="3502" y="98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3503" y="175"/>
                <a:ext cx="128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13051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10"/>
              <p:cNvSpPr/>
              <p:nvPr/>
            </p:nvSpPr>
            <p:spPr bwMode="auto">
              <a:xfrm>
                <a:off x="3502" y="132"/>
                <a:ext cx="0" cy="66"/>
              </a:xfrm>
              <a:custGeom>
                <a:avLst/>
                <a:gdLst>
                  <a:gd name="T0" fmla="*/ 0 h 66"/>
                  <a:gd name="T1" fmla="*/ 66 h 66"/>
                  <a:gd name="T2" fmla="*/ 66 h 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6">
                    <a:moveTo>
                      <a:pt x="0" y="0"/>
                    </a:moveTo>
                    <a:lnTo>
                      <a:pt x="0" y="66"/>
                    </a:lnTo>
                    <a:lnTo>
                      <a:pt x="0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3503" y="242"/>
                <a:ext cx="88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13098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(MW168369)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Freeform 12"/>
              <p:cNvSpPr/>
              <p:nvPr/>
            </p:nvSpPr>
            <p:spPr bwMode="auto">
              <a:xfrm>
                <a:off x="3502" y="166"/>
                <a:ext cx="0" cy="100"/>
              </a:xfrm>
              <a:custGeom>
                <a:avLst/>
                <a:gdLst>
                  <a:gd name="T0" fmla="*/ 0 h 100"/>
                  <a:gd name="T1" fmla="*/ 100 h 100"/>
                  <a:gd name="T2" fmla="*/ 100 h 1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">
                    <a:moveTo>
                      <a:pt x="0" y="0"/>
                    </a:moveTo>
                    <a:lnTo>
                      <a:pt x="0" y="100"/>
                    </a:lnTo>
                    <a:lnTo>
                      <a:pt x="0" y="10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Rectangle 13"/>
              <p:cNvSpPr>
                <a:spLocks noChangeArrowheads="1"/>
              </p:cNvSpPr>
              <p:nvPr/>
            </p:nvSpPr>
            <p:spPr bwMode="auto">
              <a:xfrm>
                <a:off x="3539" y="310"/>
                <a:ext cx="77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12807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(MW168365)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Freeform 14"/>
              <p:cNvSpPr/>
              <p:nvPr/>
            </p:nvSpPr>
            <p:spPr bwMode="auto">
              <a:xfrm>
                <a:off x="3520" y="334"/>
                <a:ext cx="17" cy="66"/>
              </a:xfrm>
              <a:custGeom>
                <a:avLst/>
                <a:gdLst>
                  <a:gd name="T0" fmla="*/ 0 w 17"/>
                  <a:gd name="T1" fmla="*/ 66 h 66"/>
                  <a:gd name="T2" fmla="*/ 0 w 17"/>
                  <a:gd name="T3" fmla="*/ 0 h 66"/>
                  <a:gd name="T4" fmla="*/ 17 w 17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66">
                    <a:moveTo>
                      <a:pt x="0" y="66"/>
                    </a:moveTo>
                    <a:lnTo>
                      <a:pt x="0" y="0"/>
                    </a:lnTo>
                    <a:lnTo>
                      <a:pt x="1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Rectangle 15"/>
              <p:cNvSpPr>
                <a:spLocks noChangeArrowheads="1"/>
              </p:cNvSpPr>
              <p:nvPr/>
            </p:nvSpPr>
            <p:spPr bwMode="auto">
              <a:xfrm>
                <a:off x="3521" y="378"/>
                <a:ext cx="80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12718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(MW168364)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Freeform 16"/>
              <p:cNvSpPr/>
              <p:nvPr/>
            </p:nvSpPr>
            <p:spPr bwMode="auto">
              <a:xfrm>
                <a:off x="3520" y="401"/>
                <a:ext cx="0" cy="33"/>
              </a:xfrm>
              <a:custGeom>
                <a:avLst/>
                <a:gdLst>
                  <a:gd name="T0" fmla="*/ 33 h 33"/>
                  <a:gd name="T1" fmla="*/ 0 h 33"/>
                  <a:gd name="T2" fmla="*/ 0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Rectangle 17"/>
              <p:cNvSpPr>
                <a:spLocks noChangeArrowheads="1"/>
              </p:cNvSpPr>
              <p:nvPr/>
            </p:nvSpPr>
            <p:spPr bwMode="auto">
              <a:xfrm>
                <a:off x="3521" y="445"/>
                <a:ext cx="95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13024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(MW168372)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Freeform 18"/>
              <p:cNvSpPr/>
              <p:nvPr/>
            </p:nvSpPr>
            <p:spPr bwMode="auto">
              <a:xfrm>
                <a:off x="3520" y="437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Line 19"/>
              <p:cNvSpPr>
                <a:spLocks noChangeShapeType="1"/>
              </p:cNvSpPr>
              <p:nvPr/>
            </p:nvSpPr>
            <p:spPr bwMode="auto">
              <a:xfrm>
                <a:off x="3520" y="403"/>
                <a:ext cx="0" cy="6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/>
              <p:nvPr/>
            </p:nvSpPr>
            <p:spPr bwMode="auto">
              <a:xfrm>
                <a:off x="3502" y="233"/>
                <a:ext cx="18" cy="168"/>
              </a:xfrm>
              <a:custGeom>
                <a:avLst/>
                <a:gdLst>
                  <a:gd name="T0" fmla="*/ 0 w 18"/>
                  <a:gd name="T1" fmla="*/ 0 h 168"/>
                  <a:gd name="T2" fmla="*/ 0 w 18"/>
                  <a:gd name="T3" fmla="*/ 168 h 168"/>
                  <a:gd name="T4" fmla="*/ 18 w 18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68">
                    <a:moveTo>
                      <a:pt x="0" y="0"/>
                    </a:moveTo>
                    <a:lnTo>
                      <a:pt x="0" y="168"/>
                    </a:lnTo>
                    <a:lnTo>
                      <a:pt x="18" y="16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Line 21"/>
              <p:cNvSpPr>
                <a:spLocks noChangeShapeType="1"/>
              </p:cNvSpPr>
              <p:nvPr/>
            </p:nvSpPr>
            <p:spPr bwMode="auto">
              <a:xfrm>
                <a:off x="3502" y="63"/>
                <a:ext cx="0" cy="16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2"/>
              <p:cNvSpPr/>
              <p:nvPr/>
            </p:nvSpPr>
            <p:spPr bwMode="auto">
              <a:xfrm>
                <a:off x="3331" y="232"/>
                <a:ext cx="171" cy="202"/>
              </a:xfrm>
              <a:custGeom>
                <a:avLst/>
                <a:gdLst>
                  <a:gd name="T0" fmla="*/ 0 w 171"/>
                  <a:gd name="T1" fmla="*/ 202 h 202"/>
                  <a:gd name="T2" fmla="*/ 0 w 171"/>
                  <a:gd name="T3" fmla="*/ 0 h 202"/>
                  <a:gd name="T4" fmla="*/ 171 w 171"/>
                  <a:gd name="T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202">
                    <a:moveTo>
                      <a:pt x="0" y="202"/>
                    </a:moveTo>
                    <a:lnTo>
                      <a:pt x="0" y="0"/>
                    </a:lnTo>
                    <a:lnTo>
                      <a:pt x="17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Rectangle 23"/>
              <p:cNvSpPr>
                <a:spLocks noChangeArrowheads="1"/>
              </p:cNvSpPr>
              <p:nvPr/>
            </p:nvSpPr>
            <p:spPr bwMode="auto">
              <a:xfrm>
                <a:off x="3415" y="513"/>
                <a:ext cx="86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12803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(MW168366)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Freeform 24"/>
              <p:cNvSpPr/>
              <p:nvPr/>
            </p:nvSpPr>
            <p:spPr bwMode="auto">
              <a:xfrm>
                <a:off x="3414" y="537"/>
                <a:ext cx="0" cy="100"/>
              </a:xfrm>
              <a:custGeom>
                <a:avLst/>
                <a:gdLst>
                  <a:gd name="T0" fmla="*/ 100 h 100"/>
                  <a:gd name="T1" fmla="*/ 0 h 100"/>
                  <a:gd name="T2" fmla="*/ 0 h 1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">
                    <a:moveTo>
                      <a:pt x="0" y="1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Rectangle 25"/>
              <p:cNvSpPr>
                <a:spLocks noChangeArrowheads="1"/>
              </p:cNvSpPr>
              <p:nvPr/>
            </p:nvSpPr>
            <p:spPr bwMode="auto">
              <a:xfrm>
                <a:off x="3415" y="581"/>
                <a:ext cx="97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12802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(MW168367)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Freeform 26"/>
              <p:cNvSpPr/>
              <p:nvPr/>
            </p:nvSpPr>
            <p:spPr bwMode="auto">
              <a:xfrm>
                <a:off x="3414" y="604"/>
                <a:ext cx="0" cy="67"/>
              </a:xfrm>
              <a:custGeom>
                <a:avLst/>
                <a:gdLst>
                  <a:gd name="T0" fmla="*/ 67 h 67"/>
                  <a:gd name="T1" fmla="*/ 0 h 67"/>
                  <a:gd name="T2" fmla="*/ 0 h 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7">
                    <a:moveTo>
                      <a:pt x="0" y="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3415" y="648"/>
                <a:ext cx="94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WYCCWR12658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(MW168281)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" name="Freeform 28"/>
              <p:cNvSpPr/>
              <p:nvPr/>
            </p:nvSpPr>
            <p:spPr bwMode="auto">
              <a:xfrm>
                <a:off x="3414" y="672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Rectangle 29"/>
              <p:cNvSpPr>
                <a:spLocks noChangeArrowheads="1"/>
              </p:cNvSpPr>
              <p:nvPr/>
            </p:nvSpPr>
            <p:spPr bwMode="auto">
              <a:xfrm>
                <a:off x="3415" y="707"/>
                <a:ext cx="142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guangdongense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51649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(KC509269)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51" name="Freeform 30"/>
              <p:cNvSpPr/>
              <p:nvPr/>
            </p:nvSpPr>
            <p:spPr bwMode="auto">
              <a:xfrm>
                <a:off x="3414" y="707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Line 31"/>
              <p:cNvSpPr>
                <a:spLocks noChangeShapeType="1"/>
              </p:cNvSpPr>
              <p:nvPr/>
            </p:nvSpPr>
            <p:spPr bwMode="auto">
              <a:xfrm>
                <a:off x="3414" y="640"/>
                <a:ext cx="0" cy="10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32"/>
              <p:cNvSpPr/>
              <p:nvPr/>
            </p:nvSpPr>
            <p:spPr bwMode="auto">
              <a:xfrm>
                <a:off x="3331" y="437"/>
                <a:ext cx="83" cy="201"/>
              </a:xfrm>
              <a:custGeom>
                <a:avLst/>
                <a:gdLst>
                  <a:gd name="T0" fmla="*/ 0 w 83"/>
                  <a:gd name="T1" fmla="*/ 0 h 201"/>
                  <a:gd name="T2" fmla="*/ 0 w 83"/>
                  <a:gd name="T3" fmla="*/ 201 h 201"/>
                  <a:gd name="T4" fmla="*/ 83 w 83"/>
                  <a:gd name="T5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1">
                    <a:moveTo>
                      <a:pt x="0" y="0"/>
                    </a:moveTo>
                    <a:lnTo>
                      <a:pt x="0" y="201"/>
                    </a:lnTo>
                    <a:lnTo>
                      <a:pt x="83" y="20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33"/>
              <p:cNvSpPr/>
              <p:nvPr/>
            </p:nvSpPr>
            <p:spPr bwMode="auto">
              <a:xfrm>
                <a:off x="3224" y="435"/>
                <a:ext cx="107" cy="219"/>
              </a:xfrm>
              <a:custGeom>
                <a:avLst/>
                <a:gdLst>
                  <a:gd name="T0" fmla="*/ 0 w 107"/>
                  <a:gd name="T1" fmla="*/ 219 h 219"/>
                  <a:gd name="T2" fmla="*/ 0 w 107"/>
                  <a:gd name="T3" fmla="*/ 0 h 219"/>
                  <a:gd name="T4" fmla="*/ 107 w 107"/>
                  <a:gd name="T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219">
                    <a:moveTo>
                      <a:pt x="0" y="219"/>
                    </a:moveTo>
                    <a:lnTo>
                      <a:pt x="0" y="0"/>
                    </a:lnTo>
                    <a:lnTo>
                      <a:pt x="10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Rectangle 34"/>
              <p:cNvSpPr>
                <a:spLocks noChangeArrowheads="1"/>
              </p:cNvSpPr>
              <p:nvPr/>
            </p:nvSpPr>
            <p:spPr bwMode="auto">
              <a:xfrm>
                <a:off x="3366" y="784"/>
                <a:ext cx="114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12774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(MW168368)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Freeform 35"/>
              <p:cNvSpPr/>
              <p:nvPr/>
            </p:nvSpPr>
            <p:spPr bwMode="auto">
              <a:xfrm>
                <a:off x="3364" y="807"/>
                <a:ext cx="0" cy="67"/>
              </a:xfrm>
              <a:custGeom>
                <a:avLst/>
                <a:gdLst>
                  <a:gd name="T0" fmla="*/ 67 h 67"/>
                  <a:gd name="T1" fmla="*/ 0 h 67"/>
                  <a:gd name="T2" fmla="*/ 0 h 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7">
                    <a:moveTo>
                      <a:pt x="0" y="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Rectangle 36"/>
              <p:cNvSpPr>
                <a:spLocks noChangeArrowheads="1"/>
              </p:cNvSpPr>
              <p:nvPr/>
            </p:nvSpPr>
            <p:spPr bwMode="auto">
              <a:xfrm>
                <a:off x="3366" y="851"/>
                <a:ext cx="96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13023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(MW168373)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Freeform 37"/>
              <p:cNvSpPr/>
              <p:nvPr/>
            </p:nvSpPr>
            <p:spPr bwMode="auto">
              <a:xfrm>
                <a:off x="3364" y="875"/>
                <a:ext cx="0" cy="33"/>
              </a:xfrm>
              <a:custGeom>
                <a:avLst/>
                <a:gdLst>
                  <a:gd name="T0" fmla="*/ 33 h 33"/>
                  <a:gd name="T1" fmla="*/ 0 h 33"/>
                  <a:gd name="T2" fmla="*/ 0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Rectangle 38"/>
              <p:cNvSpPr>
                <a:spLocks noChangeArrowheads="1"/>
              </p:cNvSpPr>
              <p:nvPr/>
            </p:nvSpPr>
            <p:spPr bwMode="auto">
              <a:xfrm>
                <a:off x="3366" y="919"/>
                <a:ext cx="106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12678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(MW168376)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Freeform 39"/>
              <p:cNvSpPr/>
              <p:nvPr/>
            </p:nvSpPr>
            <p:spPr bwMode="auto">
              <a:xfrm>
                <a:off x="3364" y="910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Line 40"/>
              <p:cNvSpPr>
                <a:spLocks noChangeShapeType="1"/>
              </p:cNvSpPr>
              <p:nvPr/>
            </p:nvSpPr>
            <p:spPr bwMode="auto">
              <a:xfrm>
                <a:off x="3364" y="876"/>
                <a:ext cx="0" cy="67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41"/>
              <p:cNvSpPr/>
              <p:nvPr/>
            </p:nvSpPr>
            <p:spPr bwMode="auto">
              <a:xfrm>
                <a:off x="3224" y="656"/>
                <a:ext cx="140" cy="219"/>
              </a:xfrm>
              <a:custGeom>
                <a:avLst/>
                <a:gdLst>
                  <a:gd name="T0" fmla="*/ 0 w 140"/>
                  <a:gd name="T1" fmla="*/ 0 h 219"/>
                  <a:gd name="T2" fmla="*/ 0 w 140"/>
                  <a:gd name="T3" fmla="*/ 219 h 219"/>
                  <a:gd name="T4" fmla="*/ 140 w 140"/>
                  <a:gd name="T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219">
                    <a:moveTo>
                      <a:pt x="0" y="0"/>
                    </a:moveTo>
                    <a:lnTo>
                      <a:pt x="0" y="219"/>
                    </a:lnTo>
                    <a:lnTo>
                      <a:pt x="140" y="21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42"/>
              <p:cNvSpPr/>
              <p:nvPr/>
            </p:nvSpPr>
            <p:spPr bwMode="auto">
              <a:xfrm>
                <a:off x="3201" y="655"/>
                <a:ext cx="23" cy="176"/>
              </a:xfrm>
              <a:custGeom>
                <a:avLst/>
                <a:gdLst>
                  <a:gd name="T0" fmla="*/ 0 w 23"/>
                  <a:gd name="T1" fmla="*/ 176 h 176"/>
                  <a:gd name="T2" fmla="*/ 0 w 23"/>
                  <a:gd name="T3" fmla="*/ 0 h 176"/>
                  <a:gd name="T4" fmla="*/ 23 w 23"/>
                  <a:gd name="T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76">
                    <a:moveTo>
                      <a:pt x="0" y="176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Rectangle 43"/>
              <p:cNvSpPr>
                <a:spLocks noChangeArrowheads="1"/>
              </p:cNvSpPr>
              <p:nvPr/>
            </p:nvSpPr>
            <p:spPr bwMode="auto">
              <a:xfrm>
                <a:off x="3500" y="979"/>
                <a:ext cx="136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Bradyrhizobium nanningense</a:t>
                </a:r>
                <a:r>
                  <a:rPr kumimoji="0" lang="zh-CN" altLang="zh-CN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 CCBAU 53390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(KC509274)</a:t>
                </a:r>
                <a:endParaRPr kumimoji="0" lang="zh-CN" altLang="zh-CN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Freeform 44"/>
              <p:cNvSpPr/>
              <p:nvPr/>
            </p:nvSpPr>
            <p:spPr bwMode="auto">
              <a:xfrm>
                <a:off x="3201" y="834"/>
                <a:ext cx="297" cy="176"/>
              </a:xfrm>
              <a:custGeom>
                <a:avLst/>
                <a:gdLst>
                  <a:gd name="T0" fmla="*/ 0 w 297"/>
                  <a:gd name="T1" fmla="*/ 0 h 176"/>
                  <a:gd name="T2" fmla="*/ 0 w 297"/>
                  <a:gd name="T3" fmla="*/ 176 h 176"/>
                  <a:gd name="T4" fmla="*/ 297 w 297"/>
                  <a:gd name="T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7" h="176">
                    <a:moveTo>
                      <a:pt x="0" y="0"/>
                    </a:moveTo>
                    <a:lnTo>
                      <a:pt x="0" y="176"/>
                    </a:lnTo>
                    <a:lnTo>
                      <a:pt x="297" y="17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45"/>
              <p:cNvSpPr/>
              <p:nvPr/>
            </p:nvSpPr>
            <p:spPr bwMode="auto">
              <a:xfrm>
                <a:off x="3146" y="833"/>
                <a:ext cx="55" cy="189"/>
              </a:xfrm>
              <a:custGeom>
                <a:avLst/>
                <a:gdLst>
                  <a:gd name="T0" fmla="*/ 0 w 55"/>
                  <a:gd name="T1" fmla="*/ 189 h 189"/>
                  <a:gd name="T2" fmla="*/ 0 w 55"/>
                  <a:gd name="T3" fmla="*/ 0 h 189"/>
                  <a:gd name="T4" fmla="*/ 55 w 55"/>
                  <a:gd name="T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189">
                    <a:moveTo>
                      <a:pt x="0" y="189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Rectangle 46"/>
              <p:cNvSpPr>
                <a:spLocks noChangeArrowheads="1"/>
              </p:cNvSpPr>
              <p:nvPr/>
            </p:nvSpPr>
            <p:spPr bwMode="auto">
              <a:xfrm>
                <a:off x="3304" y="1048"/>
                <a:ext cx="137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Bradyrhizobium campsiandrae</a:t>
                </a:r>
                <a:r>
                  <a:rPr kumimoji="0" lang="zh-CN" altLang="zh-CN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 INPA01-394B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(KT793146)</a:t>
                </a:r>
                <a:endParaRPr kumimoji="0" lang="zh-CN" altLang="zh-CN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8" name="Freeform 47"/>
              <p:cNvSpPr/>
              <p:nvPr/>
            </p:nvSpPr>
            <p:spPr bwMode="auto">
              <a:xfrm>
                <a:off x="3146" y="1078"/>
                <a:ext cx="156" cy="66"/>
              </a:xfrm>
              <a:custGeom>
                <a:avLst/>
                <a:gdLst>
                  <a:gd name="T0" fmla="*/ 0 w 156"/>
                  <a:gd name="T1" fmla="*/ 66 h 66"/>
                  <a:gd name="T2" fmla="*/ 0 w 156"/>
                  <a:gd name="T3" fmla="*/ 0 h 66"/>
                  <a:gd name="T4" fmla="*/ 156 w 156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66">
                    <a:moveTo>
                      <a:pt x="0" y="66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48"/>
              <p:cNvSpPr>
                <a:spLocks noChangeArrowheads="1"/>
              </p:cNvSpPr>
              <p:nvPr/>
            </p:nvSpPr>
            <p:spPr bwMode="auto">
              <a:xfrm>
                <a:off x="3300" y="1122"/>
                <a:ext cx="109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12663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(MW168380)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Freeform 49"/>
              <p:cNvSpPr/>
              <p:nvPr/>
            </p:nvSpPr>
            <p:spPr bwMode="auto">
              <a:xfrm>
                <a:off x="3188" y="1146"/>
                <a:ext cx="111" cy="66"/>
              </a:xfrm>
              <a:custGeom>
                <a:avLst/>
                <a:gdLst>
                  <a:gd name="T0" fmla="*/ 0 w 111"/>
                  <a:gd name="T1" fmla="*/ 66 h 66"/>
                  <a:gd name="T2" fmla="*/ 0 w 111"/>
                  <a:gd name="T3" fmla="*/ 0 h 66"/>
                  <a:gd name="T4" fmla="*/ 111 w 111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66">
                    <a:moveTo>
                      <a:pt x="0" y="66"/>
                    </a:moveTo>
                    <a:lnTo>
                      <a:pt x="0" y="0"/>
                    </a:lnTo>
                    <a:lnTo>
                      <a:pt x="1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Rectangle 50"/>
              <p:cNvSpPr>
                <a:spLocks noChangeArrowheads="1"/>
              </p:cNvSpPr>
              <p:nvPr/>
            </p:nvSpPr>
            <p:spPr bwMode="auto">
              <a:xfrm>
                <a:off x="3302" y="1184"/>
                <a:ext cx="141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guangzhouense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51670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(KC509254)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72" name="Freeform 51"/>
              <p:cNvSpPr/>
              <p:nvPr/>
            </p:nvSpPr>
            <p:spPr bwMode="auto">
              <a:xfrm>
                <a:off x="3283" y="1214"/>
                <a:ext cx="18" cy="66"/>
              </a:xfrm>
              <a:custGeom>
                <a:avLst/>
                <a:gdLst>
                  <a:gd name="T0" fmla="*/ 0 w 18"/>
                  <a:gd name="T1" fmla="*/ 66 h 66"/>
                  <a:gd name="T2" fmla="*/ 0 w 18"/>
                  <a:gd name="T3" fmla="*/ 0 h 66"/>
                  <a:gd name="T4" fmla="*/ 18 w 18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6">
                    <a:moveTo>
                      <a:pt x="0" y="66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Rectangle 52"/>
              <p:cNvSpPr>
                <a:spLocks noChangeArrowheads="1"/>
              </p:cNvSpPr>
              <p:nvPr/>
            </p:nvSpPr>
            <p:spPr bwMode="auto">
              <a:xfrm>
                <a:off x="3285" y="1258"/>
                <a:ext cx="87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12726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(MW168362)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Freeform 53"/>
              <p:cNvSpPr/>
              <p:nvPr/>
            </p:nvSpPr>
            <p:spPr bwMode="auto">
              <a:xfrm>
                <a:off x="3283" y="1281"/>
                <a:ext cx="0" cy="33"/>
              </a:xfrm>
              <a:custGeom>
                <a:avLst/>
                <a:gdLst>
                  <a:gd name="T0" fmla="*/ 33 h 33"/>
                  <a:gd name="T1" fmla="*/ 0 h 33"/>
                  <a:gd name="T2" fmla="*/ 0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Rectangle 54"/>
              <p:cNvSpPr>
                <a:spLocks noChangeArrowheads="1"/>
              </p:cNvSpPr>
              <p:nvPr/>
            </p:nvSpPr>
            <p:spPr bwMode="auto">
              <a:xfrm>
                <a:off x="3285" y="1325"/>
                <a:ext cx="90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12723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(MW168363)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Freeform 55"/>
              <p:cNvSpPr/>
              <p:nvPr/>
            </p:nvSpPr>
            <p:spPr bwMode="auto">
              <a:xfrm>
                <a:off x="3283" y="1316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Line 56"/>
              <p:cNvSpPr>
                <a:spLocks noChangeShapeType="1"/>
              </p:cNvSpPr>
              <p:nvPr/>
            </p:nvSpPr>
            <p:spPr bwMode="auto">
              <a:xfrm>
                <a:off x="3283" y="1283"/>
                <a:ext cx="0" cy="6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57"/>
              <p:cNvSpPr/>
              <p:nvPr/>
            </p:nvSpPr>
            <p:spPr bwMode="auto">
              <a:xfrm>
                <a:off x="3188" y="1215"/>
                <a:ext cx="95" cy="66"/>
              </a:xfrm>
              <a:custGeom>
                <a:avLst/>
                <a:gdLst>
                  <a:gd name="T0" fmla="*/ 0 w 95"/>
                  <a:gd name="T1" fmla="*/ 0 h 66"/>
                  <a:gd name="T2" fmla="*/ 0 w 95"/>
                  <a:gd name="T3" fmla="*/ 66 h 66"/>
                  <a:gd name="T4" fmla="*/ 95 w 95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66">
                    <a:moveTo>
                      <a:pt x="0" y="0"/>
                    </a:moveTo>
                    <a:lnTo>
                      <a:pt x="0" y="66"/>
                    </a:lnTo>
                    <a:lnTo>
                      <a:pt x="95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58"/>
              <p:cNvSpPr/>
              <p:nvPr/>
            </p:nvSpPr>
            <p:spPr bwMode="auto">
              <a:xfrm>
                <a:off x="3146" y="1147"/>
                <a:ext cx="42" cy="67"/>
              </a:xfrm>
              <a:custGeom>
                <a:avLst/>
                <a:gdLst>
                  <a:gd name="T0" fmla="*/ 0 w 42"/>
                  <a:gd name="T1" fmla="*/ 0 h 67"/>
                  <a:gd name="T2" fmla="*/ 0 w 42"/>
                  <a:gd name="T3" fmla="*/ 67 h 67"/>
                  <a:gd name="T4" fmla="*/ 42 w 42"/>
                  <a:gd name="T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7">
                    <a:moveTo>
                      <a:pt x="0" y="0"/>
                    </a:moveTo>
                    <a:lnTo>
                      <a:pt x="0" y="67"/>
                    </a:lnTo>
                    <a:lnTo>
                      <a:pt x="42" y="6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Line 59"/>
              <p:cNvSpPr>
                <a:spLocks noChangeShapeType="1"/>
              </p:cNvSpPr>
              <p:nvPr/>
            </p:nvSpPr>
            <p:spPr bwMode="auto">
              <a:xfrm>
                <a:off x="3146" y="1025"/>
                <a:ext cx="0" cy="189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60"/>
              <p:cNvSpPr/>
              <p:nvPr/>
            </p:nvSpPr>
            <p:spPr bwMode="auto">
              <a:xfrm>
                <a:off x="3091" y="1023"/>
                <a:ext cx="55" cy="195"/>
              </a:xfrm>
              <a:custGeom>
                <a:avLst/>
                <a:gdLst>
                  <a:gd name="T0" fmla="*/ 0 w 55"/>
                  <a:gd name="T1" fmla="*/ 195 h 195"/>
                  <a:gd name="T2" fmla="*/ 0 w 55"/>
                  <a:gd name="T3" fmla="*/ 0 h 195"/>
                  <a:gd name="T4" fmla="*/ 55 w 55"/>
                  <a:gd name="T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195">
                    <a:moveTo>
                      <a:pt x="0" y="195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Rectangle 61"/>
              <p:cNvSpPr>
                <a:spLocks noChangeArrowheads="1"/>
              </p:cNvSpPr>
              <p:nvPr/>
            </p:nvSpPr>
            <p:spPr bwMode="auto">
              <a:xfrm>
                <a:off x="3258" y="1388"/>
                <a:ext cx="160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arachidis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CCBAU 051107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(KF962707)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83" name="Freeform 62"/>
              <p:cNvSpPr/>
              <p:nvPr/>
            </p:nvSpPr>
            <p:spPr bwMode="auto">
              <a:xfrm>
                <a:off x="3091" y="1221"/>
                <a:ext cx="166" cy="196"/>
              </a:xfrm>
              <a:custGeom>
                <a:avLst/>
                <a:gdLst>
                  <a:gd name="T0" fmla="*/ 0 w 166"/>
                  <a:gd name="T1" fmla="*/ 0 h 196"/>
                  <a:gd name="T2" fmla="*/ 0 w 166"/>
                  <a:gd name="T3" fmla="*/ 196 h 196"/>
                  <a:gd name="T4" fmla="*/ 166 w 166"/>
                  <a:gd name="T5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196">
                    <a:moveTo>
                      <a:pt x="0" y="0"/>
                    </a:moveTo>
                    <a:lnTo>
                      <a:pt x="0" y="196"/>
                    </a:lnTo>
                    <a:lnTo>
                      <a:pt x="166" y="19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Rectangle 63"/>
              <p:cNvSpPr>
                <a:spLocks noChangeArrowheads="1"/>
              </p:cNvSpPr>
              <p:nvPr/>
            </p:nvSpPr>
            <p:spPr bwMode="auto">
              <a:xfrm>
                <a:off x="3462" y="1456"/>
                <a:ext cx="190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ottawaense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OO99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(HQ587287)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85" name="Freeform 64"/>
              <p:cNvSpPr/>
              <p:nvPr/>
            </p:nvSpPr>
            <p:spPr bwMode="auto">
              <a:xfrm>
                <a:off x="3182" y="1484"/>
                <a:ext cx="278" cy="33"/>
              </a:xfrm>
              <a:custGeom>
                <a:avLst/>
                <a:gdLst>
                  <a:gd name="T0" fmla="*/ 0 w 278"/>
                  <a:gd name="T1" fmla="*/ 33 h 33"/>
                  <a:gd name="T2" fmla="*/ 0 w 278"/>
                  <a:gd name="T3" fmla="*/ 0 h 33"/>
                  <a:gd name="T4" fmla="*/ 278 w 278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8" h="33">
                    <a:moveTo>
                      <a:pt x="0" y="33"/>
                    </a:moveTo>
                    <a:lnTo>
                      <a:pt x="0" y="0"/>
                    </a:lnTo>
                    <a:lnTo>
                      <a:pt x="27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Rectangle 65"/>
              <p:cNvSpPr>
                <a:spLocks noChangeArrowheads="1"/>
              </p:cNvSpPr>
              <p:nvPr/>
            </p:nvSpPr>
            <p:spPr bwMode="auto">
              <a:xfrm>
                <a:off x="3239" y="1523"/>
                <a:ext cx="217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frederickii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CNPSo 3426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(MK682710)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87" name="Freeform 66"/>
              <p:cNvSpPr/>
              <p:nvPr/>
            </p:nvSpPr>
            <p:spPr bwMode="auto">
              <a:xfrm>
                <a:off x="3182" y="1520"/>
                <a:ext cx="55" cy="32"/>
              </a:xfrm>
              <a:custGeom>
                <a:avLst/>
                <a:gdLst>
                  <a:gd name="T0" fmla="*/ 0 w 55"/>
                  <a:gd name="T1" fmla="*/ 0 h 32"/>
                  <a:gd name="T2" fmla="*/ 0 w 55"/>
                  <a:gd name="T3" fmla="*/ 32 h 32"/>
                  <a:gd name="T4" fmla="*/ 55 w 5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2">
                    <a:moveTo>
                      <a:pt x="0" y="0"/>
                    </a:moveTo>
                    <a:lnTo>
                      <a:pt x="0" y="32"/>
                    </a:lnTo>
                    <a:lnTo>
                      <a:pt x="5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67"/>
              <p:cNvSpPr/>
              <p:nvPr/>
            </p:nvSpPr>
            <p:spPr bwMode="auto">
              <a:xfrm>
                <a:off x="3091" y="1272"/>
                <a:ext cx="91" cy="246"/>
              </a:xfrm>
              <a:custGeom>
                <a:avLst/>
                <a:gdLst>
                  <a:gd name="T0" fmla="*/ 0 w 91"/>
                  <a:gd name="T1" fmla="*/ 0 h 246"/>
                  <a:gd name="T2" fmla="*/ 0 w 91"/>
                  <a:gd name="T3" fmla="*/ 246 h 246"/>
                  <a:gd name="T4" fmla="*/ 91 w 91"/>
                  <a:gd name="T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246">
                    <a:moveTo>
                      <a:pt x="0" y="0"/>
                    </a:moveTo>
                    <a:lnTo>
                      <a:pt x="0" y="246"/>
                    </a:lnTo>
                    <a:lnTo>
                      <a:pt x="91" y="24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Line 68"/>
              <p:cNvSpPr>
                <a:spLocks noChangeShapeType="1"/>
              </p:cNvSpPr>
              <p:nvPr/>
            </p:nvSpPr>
            <p:spPr bwMode="auto">
              <a:xfrm>
                <a:off x="3091" y="1023"/>
                <a:ext cx="0" cy="24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69"/>
              <p:cNvSpPr/>
              <p:nvPr/>
            </p:nvSpPr>
            <p:spPr bwMode="auto">
              <a:xfrm>
                <a:off x="3026" y="1271"/>
                <a:ext cx="65" cy="627"/>
              </a:xfrm>
              <a:custGeom>
                <a:avLst/>
                <a:gdLst>
                  <a:gd name="T0" fmla="*/ 0 w 65"/>
                  <a:gd name="T1" fmla="*/ 627 h 627"/>
                  <a:gd name="T2" fmla="*/ 0 w 65"/>
                  <a:gd name="T3" fmla="*/ 0 h 627"/>
                  <a:gd name="T4" fmla="*/ 65 w 65"/>
                  <a:gd name="T5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627">
                    <a:moveTo>
                      <a:pt x="0" y="627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Rectangle 70"/>
              <p:cNvSpPr>
                <a:spLocks noChangeArrowheads="1"/>
              </p:cNvSpPr>
              <p:nvPr/>
            </p:nvSpPr>
            <p:spPr bwMode="auto">
              <a:xfrm>
                <a:off x="3194" y="1591"/>
                <a:ext cx="217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liaoningense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LMG18230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(AY591564)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Freeform 71"/>
              <p:cNvSpPr/>
              <p:nvPr/>
            </p:nvSpPr>
            <p:spPr bwMode="auto">
              <a:xfrm>
                <a:off x="3173" y="1620"/>
                <a:ext cx="20" cy="32"/>
              </a:xfrm>
              <a:custGeom>
                <a:avLst/>
                <a:gdLst>
                  <a:gd name="T0" fmla="*/ 0 w 20"/>
                  <a:gd name="T1" fmla="*/ 32 h 32"/>
                  <a:gd name="T2" fmla="*/ 0 w 20"/>
                  <a:gd name="T3" fmla="*/ 0 h 32"/>
                  <a:gd name="T4" fmla="*/ 20 w 2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2">
                    <a:moveTo>
                      <a:pt x="0" y="32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Rectangle 72"/>
              <p:cNvSpPr>
                <a:spLocks noChangeArrowheads="1"/>
              </p:cNvSpPr>
              <p:nvPr/>
            </p:nvSpPr>
            <p:spPr bwMode="auto">
              <a:xfrm>
                <a:off x="3244" y="1658"/>
                <a:ext cx="218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1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diversitatis</a:t>
                </a:r>
                <a:r>
                  <a:rPr kumimoji="0" lang="zh-CN" altLang="zh-CN" sz="700" b="0" i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4019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en-US" altLang="zh-CN" sz="700" b="0" i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MK863430</a:t>
                </a:r>
                <a:r>
                  <a:rPr kumimoji="0" lang="en-US" altLang="zh-CN" sz="700" b="0" i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kumimoji="0" lang="en-US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Freeform 73"/>
              <p:cNvSpPr/>
              <p:nvPr/>
            </p:nvSpPr>
            <p:spPr bwMode="auto">
              <a:xfrm>
                <a:off x="3173" y="1655"/>
                <a:ext cx="70" cy="32"/>
              </a:xfrm>
              <a:custGeom>
                <a:avLst/>
                <a:gdLst>
                  <a:gd name="T0" fmla="*/ 0 w 70"/>
                  <a:gd name="T1" fmla="*/ 0 h 32"/>
                  <a:gd name="T2" fmla="*/ 0 w 70"/>
                  <a:gd name="T3" fmla="*/ 32 h 32"/>
                  <a:gd name="T4" fmla="*/ 70 w 70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2">
                    <a:moveTo>
                      <a:pt x="0" y="0"/>
                    </a:moveTo>
                    <a:lnTo>
                      <a:pt x="0" y="32"/>
                    </a:lnTo>
                    <a:lnTo>
                      <a:pt x="7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74"/>
              <p:cNvSpPr/>
              <p:nvPr/>
            </p:nvSpPr>
            <p:spPr bwMode="auto">
              <a:xfrm>
                <a:off x="3107" y="1654"/>
                <a:ext cx="66" cy="49"/>
              </a:xfrm>
              <a:custGeom>
                <a:avLst/>
                <a:gdLst>
                  <a:gd name="T0" fmla="*/ 0 w 66"/>
                  <a:gd name="T1" fmla="*/ 49 h 49"/>
                  <a:gd name="T2" fmla="*/ 0 w 66"/>
                  <a:gd name="T3" fmla="*/ 0 h 49"/>
                  <a:gd name="T4" fmla="*/ 66 w 66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49">
                    <a:moveTo>
                      <a:pt x="0" y="49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Rectangle 75"/>
              <p:cNvSpPr>
                <a:spLocks noChangeArrowheads="1"/>
              </p:cNvSpPr>
              <p:nvPr/>
            </p:nvSpPr>
            <p:spPr bwMode="auto">
              <a:xfrm>
                <a:off x="3244" y="1722"/>
                <a:ext cx="184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shewense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ERR11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(JQ809837)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Freeform 76"/>
              <p:cNvSpPr/>
              <p:nvPr/>
            </p:nvSpPr>
            <p:spPr bwMode="auto">
              <a:xfrm>
                <a:off x="3107" y="1706"/>
                <a:ext cx="135" cy="49"/>
              </a:xfrm>
              <a:custGeom>
                <a:avLst/>
                <a:gdLst>
                  <a:gd name="T0" fmla="*/ 0 w 135"/>
                  <a:gd name="T1" fmla="*/ 0 h 49"/>
                  <a:gd name="T2" fmla="*/ 0 w 135"/>
                  <a:gd name="T3" fmla="*/ 49 h 49"/>
                  <a:gd name="T4" fmla="*/ 135 w 13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49">
                    <a:moveTo>
                      <a:pt x="0" y="0"/>
                    </a:moveTo>
                    <a:lnTo>
                      <a:pt x="0" y="49"/>
                    </a:lnTo>
                    <a:lnTo>
                      <a:pt x="135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77"/>
              <p:cNvSpPr/>
              <p:nvPr/>
            </p:nvSpPr>
            <p:spPr bwMode="auto">
              <a:xfrm>
                <a:off x="3088" y="1704"/>
                <a:ext cx="19" cy="58"/>
              </a:xfrm>
              <a:custGeom>
                <a:avLst/>
                <a:gdLst>
                  <a:gd name="T0" fmla="*/ 0 w 19"/>
                  <a:gd name="T1" fmla="*/ 58 h 58"/>
                  <a:gd name="T2" fmla="*/ 0 w 19"/>
                  <a:gd name="T3" fmla="*/ 0 h 58"/>
                  <a:gd name="T4" fmla="*/ 19 w 19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8">
                    <a:moveTo>
                      <a:pt x="0" y="58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Rectangle 78"/>
              <p:cNvSpPr>
                <a:spLocks noChangeArrowheads="1"/>
              </p:cNvSpPr>
              <p:nvPr/>
            </p:nvSpPr>
            <p:spPr bwMode="auto">
              <a:xfrm>
                <a:off x="3328" y="1799"/>
                <a:ext cx="81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12669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Freeform 79"/>
              <p:cNvSpPr/>
              <p:nvPr/>
            </p:nvSpPr>
            <p:spPr bwMode="auto">
              <a:xfrm>
                <a:off x="3088" y="1765"/>
                <a:ext cx="239" cy="58"/>
              </a:xfrm>
              <a:custGeom>
                <a:avLst/>
                <a:gdLst>
                  <a:gd name="T0" fmla="*/ 0 w 239"/>
                  <a:gd name="T1" fmla="*/ 0 h 58"/>
                  <a:gd name="T2" fmla="*/ 0 w 239"/>
                  <a:gd name="T3" fmla="*/ 58 h 58"/>
                  <a:gd name="T4" fmla="*/ 239 w 239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58">
                    <a:moveTo>
                      <a:pt x="0" y="0"/>
                    </a:moveTo>
                    <a:lnTo>
                      <a:pt x="0" y="58"/>
                    </a:lnTo>
                    <a:lnTo>
                      <a:pt x="239" y="5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80"/>
              <p:cNvSpPr/>
              <p:nvPr/>
            </p:nvSpPr>
            <p:spPr bwMode="auto">
              <a:xfrm>
                <a:off x="3026" y="1764"/>
                <a:ext cx="62" cy="381"/>
              </a:xfrm>
              <a:custGeom>
                <a:avLst/>
                <a:gdLst>
                  <a:gd name="T0" fmla="*/ 0 w 62"/>
                  <a:gd name="T1" fmla="*/ 381 h 381"/>
                  <a:gd name="T2" fmla="*/ 0 w 62"/>
                  <a:gd name="T3" fmla="*/ 0 h 381"/>
                  <a:gd name="T4" fmla="*/ 62 w 62"/>
                  <a:gd name="T5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381">
                    <a:moveTo>
                      <a:pt x="0" y="381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Rectangle 81"/>
              <p:cNvSpPr>
                <a:spLocks noChangeArrowheads="1"/>
              </p:cNvSpPr>
              <p:nvPr/>
            </p:nvSpPr>
            <p:spPr bwMode="auto">
              <a:xfrm>
                <a:off x="3208" y="1859"/>
                <a:ext cx="136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guangxiense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CCBAU 53363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(KC509279)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03" name="Freeform 82"/>
              <p:cNvSpPr/>
              <p:nvPr/>
            </p:nvSpPr>
            <p:spPr bwMode="auto">
              <a:xfrm>
                <a:off x="3138" y="1890"/>
                <a:ext cx="70" cy="33"/>
              </a:xfrm>
              <a:custGeom>
                <a:avLst/>
                <a:gdLst>
                  <a:gd name="T0" fmla="*/ 0 w 70"/>
                  <a:gd name="T1" fmla="*/ 33 h 33"/>
                  <a:gd name="T2" fmla="*/ 0 w 70"/>
                  <a:gd name="T3" fmla="*/ 0 h 33"/>
                  <a:gd name="T4" fmla="*/ 70 w 70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3">
                    <a:moveTo>
                      <a:pt x="0" y="33"/>
                    </a:moveTo>
                    <a:lnTo>
                      <a:pt x="0" y="0"/>
                    </a:lnTo>
                    <a:lnTo>
                      <a:pt x="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Rectangle 83"/>
              <p:cNvSpPr>
                <a:spLocks noChangeArrowheads="1"/>
              </p:cNvSpPr>
              <p:nvPr/>
            </p:nvSpPr>
            <p:spPr bwMode="auto">
              <a:xfrm>
                <a:off x="3202" y="1929"/>
                <a:ext cx="112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centrosematis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A9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(KC247145)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05" name="Freeform 84"/>
              <p:cNvSpPr/>
              <p:nvPr/>
            </p:nvSpPr>
            <p:spPr bwMode="auto">
              <a:xfrm>
                <a:off x="3138" y="1926"/>
                <a:ext cx="63" cy="3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32 h 32"/>
                  <a:gd name="T4" fmla="*/ 63 w 6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32">
                    <a:moveTo>
                      <a:pt x="0" y="0"/>
                    </a:moveTo>
                    <a:lnTo>
                      <a:pt x="0" y="32"/>
                    </a:lnTo>
                    <a:lnTo>
                      <a:pt x="63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85"/>
              <p:cNvSpPr/>
              <p:nvPr/>
            </p:nvSpPr>
            <p:spPr bwMode="auto">
              <a:xfrm>
                <a:off x="3026" y="1924"/>
                <a:ext cx="112" cy="301"/>
              </a:xfrm>
              <a:custGeom>
                <a:avLst/>
                <a:gdLst>
                  <a:gd name="T0" fmla="*/ 0 w 112"/>
                  <a:gd name="T1" fmla="*/ 301 h 301"/>
                  <a:gd name="T2" fmla="*/ 0 w 112"/>
                  <a:gd name="T3" fmla="*/ 0 h 301"/>
                  <a:gd name="T4" fmla="*/ 112 w 112"/>
                  <a:gd name="T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301">
                    <a:moveTo>
                      <a:pt x="0" y="301"/>
                    </a:moveTo>
                    <a:lnTo>
                      <a:pt x="0" y="0"/>
                    </a:lnTo>
                    <a:lnTo>
                      <a:pt x="11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Rectangle 86"/>
              <p:cNvSpPr>
                <a:spLocks noChangeArrowheads="1"/>
              </p:cNvSpPr>
              <p:nvPr/>
            </p:nvSpPr>
            <p:spPr bwMode="auto">
              <a:xfrm>
                <a:off x="3291" y="1996"/>
                <a:ext cx="132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yuanmingense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LMG 21827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(FM253183)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Freeform 87"/>
              <p:cNvSpPr/>
              <p:nvPr/>
            </p:nvSpPr>
            <p:spPr bwMode="auto">
              <a:xfrm>
                <a:off x="3192" y="2026"/>
                <a:ext cx="98" cy="32"/>
              </a:xfrm>
              <a:custGeom>
                <a:avLst/>
                <a:gdLst>
                  <a:gd name="T0" fmla="*/ 0 w 98"/>
                  <a:gd name="T1" fmla="*/ 32 h 32"/>
                  <a:gd name="T2" fmla="*/ 0 w 98"/>
                  <a:gd name="T3" fmla="*/ 0 h 32"/>
                  <a:gd name="T4" fmla="*/ 98 w 9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32">
                    <a:moveTo>
                      <a:pt x="0" y="32"/>
                    </a:moveTo>
                    <a:lnTo>
                      <a:pt x="0" y="0"/>
                    </a:lnTo>
                    <a:lnTo>
                      <a:pt x="9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Rectangle 88"/>
              <p:cNvSpPr>
                <a:spLocks noChangeArrowheads="1"/>
              </p:cNvSpPr>
              <p:nvPr/>
            </p:nvSpPr>
            <p:spPr bwMode="auto">
              <a:xfrm>
                <a:off x="3484" y="2064"/>
                <a:ext cx="120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subterraneum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58 2-1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(KM378397)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10" name="Freeform 89"/>
              <p:cNvSpPr/>
              <p:nvPr/>
            </p:nvSpPr>
            <p:spPr bwMode="auto">
              <a:xfrm>
                <a:off x="3192" y="2061"/>
                <a:ext cx="290" cy="33"/>
              </a:xfrm>
              <a:custGeom>
                <a:avLst/>
                <a:gdLst>
                  <a:gd name="T0" fmla="*/ 0 w 290"/>
                  <a:gd name="T1" fmla="*/ 0 h 33"/>
                  <a:gd name="T2" fmla="*/ 0 w 290"/>
                  <a:gd name="T3" fmla="*/ 33 h 33"/>
                  <a:gd name="T4" fmla="*/ 290 w 290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0" h="33">
                    <a:moveTo>
                      <a:pt x="0" y="0"/>
                    </a:moveTo>
                    <a:lnTo>
                      <a:pt x="0" y="33"/>
                    </a:lnTo>
                    <a:lnTo>
                      <a:pt x="29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90"/>
              <p:cNvSpPr/>
              <p:nvPr/>
            </p:nvSpPr>
            <p:spPr bwMode="auto">
              <a:xfrm>
                <a:off x="3151" y="2060"/>
                <a:ext cx="41" cy="49"/>
              </a:xfrm>
              <a:custGeom>
                <a:avLst/>
                <a:gdLst>
                  <a:gd name="T0" fmla="*/ 0 w 41"/>
                  <a:gd name="T1" fmla="*/ 49 h 49"/>
                  <a:gd name="T2" fmla="*/ 0 w 41"/>
                  <a:gd name="T3" fmla="*/ 0 h 49"/>
                  <a:gd name="T4" fmla="*/ 41 w 41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49">
                    <a:moveTo>
                      <a:pt x="0" y="49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Rectangle 91"/>
              <p:cNvSpPr>
                <a:spLocks noChangeArrowheads="1"/>
              </p:cNvSpPr>
              <p:nvPr/>
            </p:nvSpPr>
            <p:spPr bwMode="auto">
              <a:xfrm>
                <a:off x="3397" y="2133"/>
                <a:ext cx="139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zhanjiangense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51778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(KC509263)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13" name="Freeform 92"/>
              <p:cNvSpPr/>
              <p:nvPr/>
            </p:nvSpPr>
            <p:spPr bwMode="auto">
              <a:xfrm>
                <a:off x="3151" y="2112"/>
                <a:ext cx="244" cy="49"/>
              </a:xfrm>
              <a:custGeom>
                <a:avLst/>
                <a:gdLst>
                  <a:gd name="T0" fmla="*/ 0 w 244"/>
                  <a:gd name="T1" fmla="*/ 0 h 49"/>
                  <a:gd name="T2" fmla="*/ 0 w 244"/>
                  <a:gd name="T3" fmla="*/ 49 h 49"/>
                  <a:gd name="T4" fmla="*/ 244 w 244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49">
                    <a:moveTo>
                      <a:pt x="0" y="0"/>
                    </a:moveTo>
                    <a:lnTo>
                      <a:pt x="0" y="49"/>
                    </a:lnTo>
                    <a:lnTo>
                      <a:pt x="244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93"/>
              <p:cNvSpPr/>
              <p:nvPr/>
            </p:nvSpPr>
            <p:spPr bwMode="auto">
              <a:xfrm>
                <a:off x="3116" y="2110"/>
                <a:ext cx="35" cy="84"/>
              </a:xfrm>
              <a:custGeom>
                <a:avLst/>
                <a:gdLst>
                  <a:gd name="T0" fmla="*/ 0 w 35"/>
                  <a:gd name="T1" fmla="*/ 84 h 84"/>
                  <a:gd name="T2" fmla="*/ 0 w 35"/>
                  <a:gd name="T3" fmla="*/ 0 h 84"/>
                  <a:gd name="T4" fmla="*/ 35 w 35"/>
                  <a:gd name="T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4">
                    <a:moveTo>
                      <a:pt x="0" y="84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Rectangle 94"/>
              <p:cNvSpPr>
                <a:spLocks noChangeArrowheads="1"/>
              </p:cNvSpPr>
              <p:nvPr/>
            </p:nvSpPr>
            <p:spPr bwMode="auto">
              <a:xfrm>
                <a:off x="3359" y="2200"/>
                <a:ext cx="96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vignae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7-2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(KM378374)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Freeform 95"/>
              <p:cNvSpPr/>
              <p:nvPr/>
            </p:nvSpPr>
            <p:spPr bwMode="auto">
              <a:xfrm>
                <a:off x="3192" y="2229"/>
                <a:ext cx="165" cy="49"/>
              </a:xfrm>
              <a:custGeom>
                <a:avLst/>
                <a:gdLst>
                  <a:gd name="T0" fmla="*/ 0 w 165"/>
                  <a:gd name="T1" fmla="*/ 49 h 49"/>
                  <a:gd name="T2" fmla="*/ 0 w 165"/>
                  <a:gd name="T3" fmla="*/ 0 h 49"/>
                  <a:gd name="T4" fmla="*/ 165 w 16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49">
                    <a:moveTo>
                      <a:pt x="0" y="49"/>
                    </a:moveTo>
                    <a:lnTo>
                      <a:pt x="0" y="0"/>
                    </a:lnTo>
                    <a:lnTo>
                      <a:pt x="1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Rectangle 96"/>
              <p:cNvSpPr>
                <a:spLocks noChangeArrowheads="1"/>
              </p:cNvSpPr>
              <p:nvPr/>
            </p:nvSpPr>
            <p:spPr bwMode="auto">
              <a:xfrm>
                <a:off x="3383" y="2268"/>
                <a:ext cx="120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glycinis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4016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(MK863431)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Freeform 97"/>
              <p:cNvSpPr/>
              <p:nvPr/>
            </p:nvSpPr>
            <p:spPr bwMode="auto">
              <a:xfrm>
                <a:off x="3230" y="2297"/>
                <a:ext cx="152" cy="32"/>
              </a:xfrm>
              <a:custGeom>
                <a:avLst/>
                <a:gdLst>
                  <a:gd name="T0" fmla="*/ 0 w 152"/>
                  <a:gd name="T1" fmla="*/ 32 h 32"/>
                  <a:gd name="T2" fmla="*/ 0 w 152"/>
                  <a:gd name="T3" fmla="*/ 0 h 32"/>
                  <a:gd name="T4" fmla="*/ 152 w 15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32">
                    <a:moveTo>
                      <a:pt x="0" y="32"/>
                    </a:moveTo>
                    <a:lnTo>
                      <a:pt x="0" y="0"/>
                    </a:lnTo>
                    <a:lnTo>
                      <a:pt x="1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Rectangle 98"/>
              <p:cNvSpPr>
                <a:spLocks noChangeArrowheads="1"/>
              </p:cNvSpPr>
              <p:nvPr/>
            </p:nvSpPr>
            <p:spPr bwMode="auto">
              <a:xfrm>
                <a:off x="3363" y="2336"/>
                <a:ext cx="119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agreste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4010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(MK863432)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Freeform 99"/>
              <p:cNvSpPr/>
              <p:nvPr/>
            </p:nvSpPr>
            <p:spPr bwMode="auto">
              <a:xfrm>
                <a:off x="3230" y="2332"/>
                <a:ext cx="132" cy="32"/>
              </a:xfrm>
              <a:custGeom>
                <a:avLst/>
                <a:gdLst>
                  <a:gd name="T0" fmla="*/ 0 w 132"/>
                  <a:gd name="T1" fmla="*/ 0 h 32"/>
                  <a:gd name="T2" fmla="*/ 0 w 132"/>
                  <a:gd name="T3" fmla="*/ 32 h 32"/>
                  <a:gd name="T4" fmla="*/ 132 w 13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2">
                    <a:moveTo>
                      <a:pt x="0" y="0"/>
                    </a:moveTo>
                    <a:lnTo>
                      <a:pt x="0" y="32"/>
                    </a:lnTo>
                    <a:lnTo>
                      <a:pt x="13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100"/>
              <p:cNvSpPr/>
              <p:nvPr/>
            </p:nvSpPr>
            <p:spPr bwMode="auto">
              <a:xfrm>
                <a:off x="3192" y="2281"/>
                <a:ext cx="38" cy="49"/>
              </a:xfrm>
              <a:custGeom>
                <a:avLst/>
                <a:gdLst>
                  <a:gd name="T0" fmla="*/ 0 w 38"/>
                  <a:gd name="T1" fmla="*/ 0 h 49"/>
                  <a:gd name="T2" fmla="*/ 0 w 38"/>
                  <a:gd name="T3" fmla="*/ 49 h 49"/>
                  <a:gd name="T4" fmla="*/ 38 w 38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49">
                    <a:moveTo>
                      <a:pt x="0" y="0"/>
                    </a:moveTo>
                    <a:lnTo>
                      <a:pt x="0" y="49"/>
                    </a:lnTo>
                    <a:lnTo>
                      <a:pt x="38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101"/>
              <p:cNvSpPr/>
              <p:nvPr/>
            </p:nvSpPr>
            <p:spPr bwMode="auto">
              <a:xfrm>
                <a:off x="3116" y="2196"/>
                <a:ext cx="76" cy="84"/>
              </a:xfrm>
              <a:custGeom>
                <a:avLst/>
                <a:gdLst>
                  <a:gd name="T0" fmla="*/ 0 w 76"/>
                  <a:gd name="T1" fmla="*/ 0 h 84"/>
                  <a:gd name="T2" fmla="*/ 0 w 76"/>
                  <a:gd name="T3" fmla="*/ 84 h 84"/>
                  <a:gd name="T4" fmla="*/ 76 w 76"/>
                  <a:gd name="T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84">
                    <a:moveTo>
                      <a:pt x="0" y="0"/>
                    </a:moveTo>
                    <a:lnTo>
                      <a:pt x="0" y="84"/>
                    </a:lnTo>
                    <a:lnTo>
                      <a:pt x="76" y="8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102"/>
              <p:cNvSpPr/>
              <p:nvPr/>
            </p:nvSpPr>
            <p:spPr bwMode="auto">
              <a:xfrm>
                <a:off x="3026" y="2195"/>
                <a:ext cx="90" cy="166"/>
              </a:xfrm>
              <a:custGeom>
                <a:avLst/>
                <a:gdLst>
                  <a:gd name="T0" fmla="*/ 0 w 90"/>
                  <a:gd name="T1" fmla="*/ 166 h 166"/>
                  <a:gd name="T2" fmla="*/ 0 w 90"/>
                  <a:gd name="T3" fmla="*/ 0 h 166"/>
                  <a:gd name="T4" fmla="*/ 90 w 90"/>
                  <a:gd name="T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66">
                    <a:moveTo>
                      <a:pt x="0" y="166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Rectangle 103"/>
              <p:cNvSpPr>
                <a:spLocks noChangeArrowheads="1"/>
              </p:cNvSpPr>
              <p:nvPr/>
            </p:nvSpPr>
            <p:spPr bwMode="auto">
              <a:xfrm>
                <a:off x="3544" y="2403"/>
                <a:ext cx="107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ingae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 10250</a:t>
                </a:r>
                <a:r>
                  <a:rPr lang="zh-CN" altLang="zh-CN" sz="70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(KF927061)</a:t>
                </a:r>
                <a:endParaRPr kumimoji="0" lang="zh-CN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25" name="Freeform 104"/>
              <p:cNvSpPr/>
              <p:nvPr/>
            </p:nvSpPr>
            <p:spPr bwMode="auto">
              <a:xfrm>
                <a:off x="3132" y="2432"/>
                <a:ext cx="410" cy="96"/>
              </a:xfrm>
              <a:custGeom>
                <a:avLst/>
                <a:gdLst>
                  <a:gd name="T0" fmla="*/ 0 w 410"/>
                  <a:gd name="T1" fmla="*/ 96 h 96"/>
                  <a:gd name="T2" fmla="*/ 0 w 410"/>
                  <a:gd name="T3" fmla="*/ 0 h 96"/>
                  <a:gd name="T4" fmla="*/ 410 w 410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" h="96">
                    <a:moveTo>
                      <a:pt x="0" y="96"/>
                    </a:moveTo>
                    <a:lnTo>
                      <a:pt x="0" y="0"/>
                    </a:lnTo>
                    <a:lnTo>
                      <a:pt x="4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Rectangle 105"/>
              <p:cNvSpPr>
                <a:spLocks noChangeArrowheads="1"/>
              </p:cNvSpPr>
              <p:nvPr/>
            </p:nvSpPr>
            <p:spPr bwMode="auto">
              <a:xfrm>
                <a:off x="3466" y="2471"/>
                <a:ext cx="113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sacchari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BR10280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(KX065095)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Freeform 106"/>
              <p:cNvSpPr/>
              <p:nvPr/>
            </p:nvSpPr>
            <p:spPr bwMode="auto">
              <a:xfrm>
                <a:off x="3170" y="2500"/>
                <a:ext cx="295" cy="125"/>
              </a:xfrm>
              <a:custGeom>
                <a:avLst/>
                <a:gdLst>
                  <a:gd name="T0" fmla="*/ 0 w 295"/>
                  <a:gd name="T1" fmla="*/ 125 h 125"/>
                  <a:gd name="T2" fmla="*/ 0 w 295"/>
                  <a:gd name="T3" fmla="*/ 0 h 125"/>
                  <a:gd name="T4" fmla="*/ 295 w 295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5" h="125">
                    <a:moveTo>
                      <a:pt x="0" y="125"/>
                    </a:moveTo>
                    <a:lnTo>
                      <a:pt x="0" y="0"/>
                    </a:lnTo>
                    <a:lnTo>
                      <a:pt x="29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Rectangle 107"/>
              <p:cNvSpPr>
                <a:spLocks noChangeArrowheads="1"/>
              </p:cNvSpPr>
              <p:nvPr/>
            </p:nvSpPr>
            <p:spPr bwMode="auto">
              <a:xfrm>
                <a:off x="3415" y="2538"/>
                <a:ext cx="76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/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CCWR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12677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(MW168377)</a:t>
                </a:r>
                <a:endParaRPr kumimoji="0" lang="en-US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29" name="Freeform 108"/>
              <p:cNvSpPr/>
              <p:nvPr/>
            </p:nvSpPr>
            <p:spPr bwMode="auto">
              <a:xfrm>
                <a:off x="3207" y="2567"/>
                <a:ext cx="207" cy="33"/>
              </a:xfrm>
              <a:custGeom>
                <a:avLst/>
                <a:gdLst>
                  <a:gd name="T0" fmla="*/ 0 w 207"/>
                  <a:gd name="T1" fmla="*/ 33 h 33"/>
                  <a:gd name="T2" fmla="*/ 0 w 207"/>
                  <a:gd name="T3" fmla="*/ 0 h 33"/>
                  <a:gd name="T4" fmla="*/ 207 w 20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7" h="33">
                    <a:moveTo>
                      <a:pt x="0" y="33"/>
                    </a:moveTo>
                    <a:lnTo>
                      <a:pt x="0" y="0"/>
                    </a:lnTo>
                    <a:lnTo>
                      <a:pt x="20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Rectangle 109"/>
              <p:cNvSpPr>
                <a:spLocks noChangeArrowheads="1"/>
              </p:cNvSpPr>
              <p:nvPr/>
            </p:nvSpPr>
            <p:spPr bwMode="auto">
              <a:xfrm>
                <a:off x="3317" y="2606"/>
                <a:ext cx="119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manausense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BR 3351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(KF785992)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31" name="Freeform 110"/>
              <p:cNvSpPr/>
              <p:nvPr/>
            </p:nvSpPr>
            <p:spPr bwMode="auto">
              <a:xfrm>
                <a:off x="3207" y="2603"/>
                <a:ext cx="109" cy="32"/>
              </a:xfrm>
              <a:custGeom>
                <a:avLst/>
                <a:gdLst>
                  <a:gd name="T0" fmla="*/ 0 w 109"/>
                  <a:gd name="T1" fmla="*/ 0 h 32"/>
                  <a:gd name="T2" fmla="*/ 0 w 109"/>
                  <a:gd name="T3" fmla="*/ 32 h 32"/>
                  <a:gd name="T4" fmla="*/ 109 w 10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32">
                    <a:moveTo>
                      <a:pt x="0" y="0"/>
                    </a:moveTo>
                    <a:lnTo>
                      <a:pt x="0" y="32"/>
                    </a:lnTo>
                    <a:lnTo>
                      <a:pt x="10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111"/>
              <p:cNvSpPr/>
              <p:nvPr/>
            </p:nvSpPr>
            <p:spPr bwMode="auto">
              <a:xfrm>
                <a:off x="3170" y="2601"/>
                <a:ext cx="37" cy="75"/>
              </a:xfrm>
              <a:custGeom>
                <a:avLst/>
                <a:gdLst>
                  <a:gd name="T0" fmla="*/ 0 w 37"/>
                  <a:gd name="T1" fmla="*/ 75 h 75"/>
                  <a:gd name="T2" fmla="*/ 0 w 37"/>
                  <a:gd name="T3" fmla="*/ 0 h 75"/>
                  <a:gd name="T4" fmla="*/ 37 w 37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75">
                    <a:moveTo>
                      <a:pt x="0" y="75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Rectangle 112"/>
              <p:cNvSpPr>
                <a:spLocks noChangeArrowheads="1"/>
              </p:cNvSpPr>
              <p:nvPr/>
            </p:nvSpPr>
            <p:spPr bwMode="auto">
              <a:xfrm>
                <a:off x="3362" y="2679"/>
                <a:ext cx="113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13022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(MW168374)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" name="Freeform 113"/>
              <p:cNvSpPr/>
              <p:nvPr/>
            </p:nvSpPr>
            <p:spPr bwMode="auto">
              <a:xfrm>
                <a:off x="3219" y="2703"/>
                <a:ext cx="142" cy="49"/>
              </a:xfrm>
              <a:custGeom>
                <a:avLst/>
                <a:gdLst>
                  <a:gd name="T0" fmla="*/ 0 w 142"/>
                  <a:gd name="T1" fmla="*/ 49 h 49"/>
                  <a:gd name="T2" fmla="*/ 0 w 142"/>
                  <a:gd name="T3" fmla="*/ 0 h 49"/>
                  <a:gd name="T4" fmla="*/ 142 w 14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9">
                    <a:moveTo>
                      <a:pt x="0" y="49"/>
                    </a:moveTo>
                    <a:lnTo>
                      <a:pt x="0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Rectangle 114"/>
              <p:cNvSpPr>
                <a:spLocks noChangeArrowheads="1"/>
              </p:cNvSpPr>
              <p:nvPr/>
            </p:nvSpPr>
            <p:spPr bwMode="auto">
              <a:xfrm>
                <a:off x="3435" y="2741"/>
                <a:ext cx="148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huanghuaihaiense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CCBAU 23303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(HQ231595)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36" name="Freeform 115"/>
              <p:cNvSpPr/>
              <p:nvPr/>
            </p:nvSpPr>
            <p:spPr bwMode="auto">
              <a:xfrm>
                <a:off x="3301" y="2770"/>
                <a:ext cx="132" cy="33"/>
              </a:xfrm>
              <a:custGeom>
                <a:avLst/>
                <a:gdLst>
                  <a:gd name="T0" fmla="*/ 0 w 132"/>
                  <a:gd name="T1" fmla="*/ 33 h 33"/>
                  <a:gd name="T2" fmla="*/ 0 w 132"/>
                  <a:gd name="T3" fmla="*/ 0 h 33"/>
                  <a:gd name="T4" fmla="*/ 132 w 132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3">
                    <a:moveTo>
                      <a:pt x="0" y="33"/>
                    </a:moveTo>
                    <a:lnTo>
                      <a:pt x="0" y="0"/>
                    </a:lnTo>
                    <a:lnTo>
                      <a:pt x="1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Rectangle 116"/>
              <p:cNvSpPr>
                <a:spLocks noChangeArrowheads="1"/>
              </p:cNvSpPr>
              <p:nvPr/>
            </p:nvSpPr>
            <p:spPr bwMode="auto">
              <a:xfrm>
                <a:off x="3527" y="2808"/>
                <a:ext cx="133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daqingense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CCBAU 15774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(HQ231270)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38" name="Freeform 117"/>
              <p:cNvSpPr/>
              <p:nvPr/>
            </p:nvSpPr>
            <p:spPr bwMode="auto">
              <a:xfrm>
                <a:off x="3301" y="2806"/>
                <a:ext cx="224" cy="32"/>
              </a:xfrm>
              <a:custGeom>
                <a:avLst/>
                <a:gdLst>
                  <a:gd name="T0" fmla="*/ 0 w 224"/>
                  <a:gd name="T1" fmla="*/ 0 h 32"/>
                  <a:gd name="T2" fmla="*/ 0 w 224"/>
                  <a:gd name="T3" fmla="*/ 32 h 32"/>
                  <a:gd name="T4" fmla="*/ 224 w 224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32">
                    <a:moveTo>
                      <a:pt x="0" y="0"/>
                    </a:moveTo>
                    <a:lnTo>
                      <a:pt x="0" y="32"/>
                    </a:lnTo>
                    <a:lnTo>
                      <a:pt x="224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118"/>
              <p:cNvSpPr/>
              <p:nvPr/>
            </p:nvSpPr>
            <p:spPr bwMode="auto">
              <a:xfrm>
                <a:off x="3219" y="2755"/>
                <a:ext cx="82" cy="49"/>
              </a:xfrm>
              <a:custGeom>
                <a:avLst/>
                <a:gdLst>
                  <a:gd name="T0" fmla="*/ 0 w 82"/>
                  <a:gd name="T1" fmla="*/ 0 h 49"/>
                  <a:gd name="T2" fmla="*/ 0 w 82"/>
                  <a:gd name="T3" fmla="*/ 49 h 49"/>
                  <a:gd name="T4" fmla="*/ 82 w 82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49">
                    <a:moveTo>
                      <a:pt x="0" y="0"/>
                    </a:moveTo>
                    <a:lnTo>
                      <a:pt x="0" y="49"/>
                    </a:lnTo>
                    <a:lnTo>
                      <a:pt x="82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119"/>
              <p:cNvSpPr/>
              <p:nvPr/>
            </p:nvSpPr>
            <p:spPr bwMode="auto">
              <a:xfrm>
                <a:off x="3170" y="2679"/>
                <a:ext cx="49" cy="75"/>
              </a:xfrm>
              <a:custGeom>
                <a:avLst/>
                <a:gdLst>
                  <a:gd name="T0" fmla="*/ 0 w 49"/>
                  <a:gd name="T1" fmla="*/ 0 h 75"/>
                  <a:gd name="T2" fmla="*/ 0 w 49"/>
                  <a:gd name="T3" fmla="*/ 75 h 75"/>
                  <a:gd name="T4" fmla="*/ 49 w 49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75">
                    <a:moveTo>
                      <a:pt x="0" y="0"/>
                    </a:moveTo>
                    <a:lnTo>
                      <a:pt x="0" y="75"/>
                    </a:lnTo>
                    <a:lnTo>
                      <a:pt x="49" y="7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Line 120"/>
              <p:cNvSpPr>
                <a:spLocks noChangeShapeType="1"/>
              </p:cNvSpPr>
              <p:nvPr/>
            </p:nvSpPr>
            <p:spPr bwMode="auto">
              <a:xfrm>
                <a:off x="3170" y="2628"/>
                <a:ext cx="0" cy="12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121"/>
              <p:cNvSpPr/>
              <p:nvPr/>
            </p:nvSpPr>
            <p:spPr bwMode="auto">
              <a:xfrm>
                <a:off x="3132" y="2531"/>
                <a:ext cx="38" cy="96"/>
              </a:xfrm>
              <a:custGeom>
                <a:avLst/>
                <a:gdLst>
                  <a:gd name="T0" fmla="*/ 0 w 38"/>
                  <a:gd name="T1" fmla="*/ 0 h 96"/>
                  <a:gd name="T2" fmla="*/ 0 w 38"/>
                  <a:gd name="T3" fmla="*/ 96 h 96"/>
                  <a:gd name="T4" fmla="*/ 38 w 38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96">
                    <a:moveTo>
                      <a:pt x="0" y="0"/>
                    </a:moveTo>
                    <a:lnTo>
                      <a:pt x="0" y="96"/>
                    </a:lnTo>
                    <a:lnTo>
                      <a:pt x="38" y="9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122"/>
              <p:cNvSpPr/>
              <p:nvPr/>
            </p:nvSpPr>
            <p:spPr bwMode="auto">
              <a:xfrm>
                <a:off x="3026" y="2364"/>
                <a:ext cx="106" cy="165"/>
              </a:xfrm>
              <a:custGeom>
                <a:avLst/>
                <a:gdLst>
                  <a:gd name="T0" fmla="*/ 0 w 106"/>
                  <a:gd name="T1" fmla="*/ 0 h 165"/>
                  <a:gd name="T2" fmla="*/ 0 w 106"/>
                  <a:gd name="T3" fmla="*/ 165 h 165"/>
                  <a:gd name="T4" fmla="*/ 106 w 106"/>
                  <a:gd name="T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165">
                    <a:moveTo>
                      <a:pt x="0" y="0"/>
                    </a:moveTo>
                    <a:lnTo>
                      <a:pt x="0" y="165"/>
                    </a:lnTo>
                    <a:lnTo>
                      <a:pt x="106" y="1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Line 123"/>
              <p:cNvSpPr>
                <a:spLocks noChangeShapeType="1"/>
              </p:cNvSpPr>
              <p:nvPr/>
            </p:nvSpPr>
            <p:spPr bwMode="auto">
              <a:xfrm>
                <a:off x="3026" y="1901"/>
                <a:ext cx="0" cy="62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24"/>
              <p:cNvSpPr/>
              <p:nvPr/>
            </p:nvSpPr>
            <p:spPr bwMode="auto">
              <a:xfrm>
                <a:off x="2991" y="1900"/>
                <a:ext cx="35" cy="598"/>
              </a:xfrm>
              <a:custGeom>
                <a:avLst/>
                <a:gdLst>
                  <a:gd name="T0" fmla="*/ 0 w 35"/>
                  <a:gd name="T1" fmla="*/ 598 h 598"/>
                  <a:gd name="T2" fmla="*/ 0 w 35"/>
                  <a:gd name="T3" fmla="*/ 0 h 598"/>
                  <a:gd name="T4" fmla="*/ 35 w 35"/>
                  <a:gd name="T5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598">
                    <a:moveTo>
                      <a:pt x="0" y="598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Rectangle 125"/>
              <p:cNvSpPr>
                <a:spLocks noChangeArrowheads="1"/>
              </p:cNvSpPr>
              <p:nvPr/>
            </p:nvSpPr>
            <p:spPr bwMode="auto">
              <a:xfrm>
                <a:off x="3281" y="2876"/>
                <a:ext cx="150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canariense bv. genistearum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BTA-1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(AY591553)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Freeform 126"/>
              <p:cNvSpPr/>
              <p:nvPr/>
            </p:nvSpPr>
            <p:spPr bwMode="auto">
              <a:xfrm>
                <a:off x="3139" y="2906"/>
                <a:ext cx="141" cy="32"/>
              </a:xfrm>
              <a:custGeom>
                <a:avLst/>
                <a:gdLst>
                  <a:gd name="T0" fmla="*/ 0 w 141"/>
                  <a:gd name="T1" fmla="*/ 32 h 32"/>
                  <a:gd name="T2" fmla="*/ 0 w 141"/>
                  <a:gd name="T3" fmla="*/ 0 h 32"/>
                  <a:gd name="T4" fmla="*/ 141 w 1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32">
                    <a:moveTo>
                      <a:pt x="0" y="32"/>
                    </a:moveTo>
                    <a:lnTo>
                      <a:pt x="0" y="0"/>
                    </a:lnTo>
                    <a:lnTo>
                      <a:pt x="1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Rectangle 127"/>
              <p:cNvSpPr>
                <a:spLocks noChangeArrowheads="1"/>
              </p:cNvSpPr>
              <p:nvPr/>
            </p:nvSpPr>
            <p:spPr bwMode="auto">
              <a:xfrm>
                <a:off x="3364" y="2944"/>
                <a:ext cx="106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cytisi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CTAW11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(GU001575)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49" name="Freeform 128"/>
              <p:cNvSpPr/>
              <p:nvPr/>
            </p:nvSpPr>
            <p:spPr bwMode="auto">
              <a:xfrm>
                <a:off x="3139" y="2941"/>
                <a:ext cx="223" cy="33"/>
              </a:xfrm>
              <a:custGeom>
                <a:avLst/>
                <a:gdLst>
                  <a:gd name="T0" fmla="*/ 0 w 223"/>
                  <a:gd name="T1" fmla="*/ 0 h 33"/>
                  <a:gd name="T2" fmla="*/ 0 w 223"/>
                  <a:gd name="T3" fmla="*/ 33 h 33"/>
                  <a:gd name="T4" fmla="*/ 223 w 223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33">
                    <a:moveTo>
                      <a:pt x="0" y="0"/>
                    </a:moveTo>
                    <a:lnTo>
                      <a:pt x="0" y="33"/>
                    </a:lnTo>
                    <a:lnTo>
                      <a:pt x="223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29"/>
              <p:cNvSpPr/>
              <p:nvPr/>
            </p:nvSpPr>
            <p:spPr bwMode="auto">
              <a:xfrm>
                <a:off x="3107" y="2940"/>
                <a:ext cx="32" cy="49"/>
              </a:xfrm>
              <a:custGeom>
                <a:avLst/>
                <a:gdLst>
                  <a:gd name="T0" fmla="*/ 0 w 32"/>
                  <a:gd name="T1" fmla="*/ 49 h 49"/>
                  <a:gd name="T2" fmla="*/ 0 w 32"/>
                  <a:gd name="T3" fmla="*/ 0 h 49"/>
                  <a:gd name="T4" fmla="*/ 32 w 3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9">
                    <a:moveTo>
                      <a:pt x="0" y="49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Rectangle 130"/>
              <p:cNvSpPr>
                <a:spLocks noChangeArrowheads="1"/>
              </p:cNvSpPr>
              <p:nvPr/>
            </p:nvSpPr>
            <p:spPr bwMode="auto">
              <a:xfrm>
                <a:off x="3274" y="3013"/>
                <a:ext cx="110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rifense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CTAW71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(GU001585)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52" name="Freeform 131"/>
              <p:cNvSpPr/>
              <p:nvPr/>
            </p:nvSpPr>
            <p:spPr bwMode="auto">
              <a:xfrm>
                <a:off x="3107" y="2992"/>
                <a:ext cx="166" cy="49"/>
              </a:xfrm>
              <a:custGeom>
                <a:avLst/>
                <a:gdLst>
                  <a:gd name="T0" fmla="*/ 0 w 166"/>
                  <a:gd name="T1" fmla="*/ 0 h 49"/>
                  <a:gd name="T2" fmla="*/ 0 w 166"/>
                  <a:gd name="T3" fmla="*/ 49 h 49"/>
                  <a:gd name="T4" fmla="*/ 166 w 166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49">
                    <a:moveTo>
                      <a:pt x="0" y="0"/>
                    </a:moveTo>
                    <a:lnTo>
                      <a:pt x="0" y="49"/>
                    </a:lnTo>
                    <a:lnTo>
                      <a:pt x="166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132"/>
              <p:cNvSpPr/>
              <p:nvPr/>
            </p:nvSpPr>
            <p:spPr bwMode="auto">
              <a:xfrm>
                <a:off x="3024" y="2990"/>
                <a:ext cx="83" cy="109"/>
              </a:xfrm>
              <a:custGeom>
                <a:avLst/>
                <a:gdLst>
                  <a:gd name="T0" fmla="*/ 0 w 83"/>
                  <a:gd name="T1" fmla="*/ 109 h 109"/>
                  <a:gd name="T2" fmla="*/ 0 w 83"/>
                  <a:gd name="T3" fmla="*/ 0 h 109"/>
                  <a:gd name="T4" fmla="*/ 83 w 83"/>
                  <a:gd name="T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09">
                    <a:moveTo>
                      <a:pt x="0" y="109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Rectangle 133"/>
              <p:cNvSpPr>
                <a:spLocks noChangeArrowheads="1"/>
              </p:cNvSpPr>
              <p:nvPr/>
            </p:nvSpPr>
            <p:spPr bwMode="auto">
              <a:xfrm>
                <a:off x="3341" y="3082"/>
                <a:ext cx="120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ganzhouense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RITF806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(JX277144)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55" name="Freeform 134"/>
              <p:cNvSpPr/>
              <p:nvPr/>
            </p:nvSpPr>
            <p:spPr bwMode="auto">
              <a:xfrm>
                <a:off x="3099" y="3109"/>
                <a:ext cx="241" cy="100"/>
              </a:xfrm>
              <a:custGeom>
                <a:avLst/>
                <a:gdLst>
                  <a:gd name="T0" fmla="*/ 0 w 241"/>
                  <a:gd name="T1" fmla="*/ 100 h 100"/>
                  <a:gd name="T2" fmla="*/ 0 w 241"/>
                  <a:gd name="T3" fmla="*/ 0 h 100"/>
                  <a:gd name="T4" fmla="*/ 241 w 241"/>
                  <a:gd name="T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1" h="100">
                    <a:moveTo>
                      <a:pt x="0" y="100"/>
                    </a:moveTo>
                    <a:lnTo>
                      <a:pt x="0" y="0"/>
                    </a:lnTo>
                    <a:lnTo>
                      <a:pt x="2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Rectangle 135"/>
              <p:cNvSpPr>
                <a:spLocks noChangeArrowheads="1"/>
              </p:cNvSpPr>
              <p:nvPr/>
            </p:nvSpPr>
            <p:spPr bwMode="auto">
              <a:xfrm>
                <a:off x="3457" y="3144"/>
                <a:ext cx="128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B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radyrhizobium symbiodeficiens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85S1MB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(KF615036)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57" name="Freeform 136"/>
              <p:cNvSpPr/>
              <p:nvPr/>
            </p:nvSpPr>
            <p:spPr bwMode="auto">
              <a:xfrm>
                <a:off x="3228" y="3177"/>
                <a:ext cx="228" cy="32"/>
              </a:xfrm>
              <a:custGeom>
                <a:avLst/>
                <a:gdLst>
                  <a:gd name="T0" fmla="*/ 0 w 228"/>
                  <a:gd name="T1" fmla="*/ 32 h 32"/>
                  <a:gd name="T2" fmla="*/ 0 w 228"/>
                  <a:gd name="T3" fmla="*/ 0 h 32"/>
                  <a:gd name="T4" fmla="*/ 228 w 22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" h="32">
                    <a:moveTo>
                      <a:pt x="0" y="32"/>
                    </a:moveTo>
                    <a:lnTo>
                      <a:pt x="0" y="0"/>
                    </a:lnTo>
                    <a:lnTo>
                      <a:pt x="22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Rectangle 137"/>
              <p:cNvSpPr>
                <a:spLocks noChangeArrowheads="1"/>
              </p:cNvSpPr>
              <p:nvPr/>
            </p:nvSpPr>
            <p:spPr bwMode="auto">
              <a:xfrm>
                <a:off x="3437" y="3212"/>
                <a:ext cx="127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amphicarpaeae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39S1MB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(KF615002)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" name="Freeform 138"/>
              <p:cNvSpPr/>
              <p:nvPr/>
            </p:nvSpPr>
            <p:spPr bwMode="auto">
              <a:xfrm>
                <a:off x="3228" y="3212"/>
                <a:ext cx="205" cy="32"/>
              </a:xfrm>
              <a:custGeom>
                <a:avLst/>
                <a:gdLst>
                  <a:gd name="T0" fmla="*/ 0 w 205"/>
                  <a:gd name="T1" fmla="*/ 0 h 32"/>
                  <a:gd name="T2" fmla="*/ 0 w 205"/>
                  <a:gd name="T3" fmla="*/ 32 h 32"/>
                  <a:gd name="T4" fmla="*/ 205 w 20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5" h="32">
                    <a:moveTo>
                      <a:pt x="0" y="0"/>
                    </a:moveTo>
                    <a:lnTo>
                      <a:pt x="0" y="32"/>
                    </a:lnTo>
                    <a:lnTo>
                      <a:pt x="20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139"/>
              <p:cNvSpPr/>
              <p:nvPr/>
            </p:nvSpPr>
            <p:spPr bwMode="auto">
              <a:xfrm>
                <a:off x="3127" y="3210"/>
                <a:ext cx="101" cy="101"/>
              </a:xfrm>
              <a:custGeom>
                <a:avLst/>
                <a:gdLst>
                  <a:gd name="T0" fmla="*/ 0 w 101"/>
                  <a:gd name="T1" fmla="*/ 101 h 101"/>
                  <a:gd name="T2" fmla="*/ 0 w 101"/>
                  <a:gd name="T3" fmla="*/ 0 h 101"/>
                  <a:gd name="T4" fmla="*/ 101 w 101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01">
                    <a:moveTo>
                      <a:pt x="0" y="101"/>
                    </a:moveTo>
                    <a:lnTo>
                      <a:pt x="0" y="0"/>
                    </a:lnTo>
                    <a:lnTo>
                      <a:pt x="10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Rectangle 140"/>
              <p:cNvSpPr>
                <a:spLocks noChangeArrowheads="1"/>
              </p:cNvSpPr>
              <p:nvPr/>
            </p:nvSpPr>
            <p:spPr bwMode="auto">
              <a:xfrm>
                <a:off x="3406" y="3280"/>
                <a:ext cx="122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japonicum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LMG 6138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(AM182158)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Freeform 141"/>
              <p:cNvSpPr/>
              <p:nvPr/>
            </p:nvSpPr>
            <p:spPr bwMode="auto">
              <a:xfrm>
                <a:off x="3232" y="3312"/>
                <a:ext cx="166" cy="32"/>
              </a:xfrm>
              <a:custGeom>
                <a:avLst/>
                <a:gdLst>
                  <a:gd name="T0" fmla="*/ 0 w 166"/>
                  <a:gd name="T1" fmla="*/ 32 h 32"/>
                  <a:gd name="T2" fmla="*/ 0 w 166"/>
                  <a:gd name="T3" fmla="*/ 0 h 32"/>
                  <a:gd name="T4" fmla="*/ 166 w 16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32">
                    <a:moveTo>
                      <a:pt x="0" y="32"/>
                    </a:moveTo>
                    <a:lnTo>
                      <a:pt x="0" y="0"/>
                    </a:lnTo>
                    <a:lnTo>
                      <a:pt x="16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Rectangle 142"/>
              <p:cNvSpPr>
                <a:spLocks noChangeArrowheads="1"/>
              </p:cNvSpPr>
              <p:nvPr/>
            </p:nvSpPr>
            <p:spPr bwMode="auto">
              <a:xfrm>
                <a:off x="3297" y="3347"/>
                <a:ext cx="133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diazoefficiens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MIAE00426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(MK784114)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Freeform 143"/>
              <p:cNvSpPr/>
              <p:nvPr/>
            </p:nvSpPr>
            <p:spPr bwMode="auto">
              <a:xfrm>
                <a:off x="3232" y="3347"/>
                <a:ext cx="58" cy="33"/>
              </a:xfrm>
              <a:custGeom>
                <a:avLst/>
                <a:gdLst>
                  <a:gd name="T0" fmla="*/ 0 w 58"/>
                  <a:gd name="T1" fmla="*/ 0 h 33"/>
                  <a:gd name="T2" fmla="*/ 0 w 58"/>
                  <a:gd name="T3" fmla="*/ 33 h 33"/>
                  <a:gd name="T4" fmla="*/ 58 w 5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3">
                    <a:moveTo>
                      <a:pt x="0" y="0"/>
                    </a:moveTo>
                    <a:lnTo>
                      <a:pt x="0" y="33"/>
                    </a:lnTo>
                    <a:lnTo>
                      <a:pt x="58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44"/>
              <p:cNvSpPr/>
              <p:nvPr/>
            </p:nvSpPr>
            <p:spPr bwMode="auto">
              <a:xfrm>
                <a:off x="3169" y="3346"/>
                <a:ext cx="63" cy="66"/>
              </a:xfrm>
              <a:custGeom>
                <a:avLst/>
                <a:gdLst>
                  <a:gd name="T0" fmla="*/ 0 w 63"/>
                  <a:gd name="T1" fmla="*/ 66 h 66"/>
                  <a:gd name="T2" fmla="*/ 0 w 63"/>
                  <a:gd name="T3" fmla="*/ 0 h 66"/>
                  <a:gd name="T4" fmla="*/ 63 w 63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66">
                    <a:moveTo>
                      <a:pt x="0" y="66"/>
                    </a:move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Rectangle 145"/>
              <p:cNvSpPr>
                <a:spLocks noChangeArrowheads="1"/>
              </p:cNvSpPr>
              <p:nvPr/>
            </p:nvSpPr>
            <p:spPr bwMode="auto">
              <a:xfrm>
                <a:off x="3345" y="3412"/>
                <a:ext cx="106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cosmicum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58S1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(KF615104)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0" name="Freeform 146"/>
              <p:cNvSpPr/>
              <p:nvPr/>
            </p:nvSpPr>
            <p:spPr bwMode="auto">
              <a:xfrm>
                <a:off x="3230" y="3447"/>
                <a:ext cx="114" cy="33"/>
              </a:xfrm>
              <a:custGeom>
                <a:avLst/>
                <a:gdLst>
                  <a:gd name="T0" fmla="*/ 0 w 114"/>
                  <a:gd name="T1" fmla="*/ 33 h 33"/>
                  <a:gd name="T2" fmla="*/ 0 w 114"/>
                  <a:gd name="T3" fmla="*/ 0 h 33"/>
                  <a:gd name="T4" fmla="*/ 114 w 11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33">
                    <a:moveTo>
                      <a:pt x="0" y="33"/>
                    </a:move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Rectangle 147"/>
              <p:cNvSpPr>
                <a:spLocks noChangeArrowheads="1"/>
              </p:cNvSpPr>
              <p:nvPr/>
            </p:nvSpPr>
            <p:spPr bwMode="auto">
              <a:xfrm>
                <a:off x="3339" y="3480"/>
                <a:ext cx="102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betae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PL7HG1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(FJ970378)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2" name="Freeform 148"/>
              <p:cNvSpPr/>
              <p:nvPr/>
            </p:nvSpPr>
            <p:spPr bwMode="auto">
              <a:xfrm>
                <a:off x="3230" y="3483"/>
                <a:ext cx="100" cy="32"/>
              </a:xfrm>
              <a:custGeom>
                <a:avLst/>
                <a:gdLst>
                  <a:gd name="T0" fmla="*/ 0 w 100"/>
                  <a:gd name="T1" fmla="*/ 0 h 32"/>
                  <a:gd name="T2" fmla="*/ 0 w 100"/>
                  <a:gd name="T3" fmla="*/ 32 h 32"/>
                  <a:gd name="T4" fmla="*/ 100 w 100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32">
                    <a:moveTo>
                      <a:pt x="0" y="0"/>
                    </a:moveTo>
                    <a:lnTo>
                      <a:pt x="0" y="32"/>
                    </a:lnTo>
                    <a:lnTo>
                      <a:pt x="10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49"/>
              <p:cNvSpPr/>
              <p:nvPr/>
            </p:nvSpPr>
            <p:spPr bwMode="auto">
              <a:xfrm>
                <a:off x="3169" y="3415"/>
                <a:ext cx="61" cy="66"/>
              </a:xfrm>
              <a:custGeom>
                <a:avLst/>
                <a:gdLst>
                  <a:gd name="T0" fmla="*/ 0 w 61"/>
                  <a:gd name="T1" fmla="*/ 0 h 66"/>
                  <a:gd name="T2" fmla="*/ 0 w 61"/>
                  <a:gd name="T3" fmla="*/ 66 h 66"/>
                  <a:gd name="T4" fmla="*/ 61 w 61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6">
                    <a:moveTo>
                      <a:pt x="0" y="0"/>
                    </a:moveTo>
                    <a:lnTo>
                      <a:pt x="0" y="66"/>
                    </a:lnTo>
                    <a:lnTo>
                      <a:pt x="61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50"/>
              <p:cNvSpPr/>
              <p:nvPr/>
            </p:nvSpPr>
            <p:spPr bwMode="auto">
              <a:xfrm>
                <a:off x="3127" y="3313"/>
                <a:ext cx="42" cy="101"/>
              </a:xfrm>
              <a:custGeom>
                <a:avLst/>
                <a:gdLst>
                  <a:gd name="T0" fmla="*/ 0 w 42"/>
                  <a:gd name="T1" fmla="*/ 0 h 101"/>
                  <a:gd name="T2" fmla="*/ 0 w 42"/>
                  <a:gd name="T3" fmla="*/ 101 h 101"/>
                  <a:gd name="T4" fmla="*/ 42 w 42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1">
                    <a:moveTo>
                      <a:pt x="0" y="0"/>
                    </a:moveTo>
                    <a:lnTo>
                      <a:pt x="0" y="101"/>
                    </a:lnTo>
                    <a:lnTo>
                      <a:pt x="42" y="10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51"/>
              <p:cNvSpPr/>
              <p:nvPr/>
            </p:nvSpPr>
            <p:spPr bwMode="auto">
              <a:xfrm>
                <a:off x="3099" y="3212"/>
                <a:ext cx="28" cy="100"/>
              </a:xfrm>
              <a:custGeom>
                <a:avLst/>
                <a:gdLst>
                  <a:gd name="T0" fmla="*/ 0 w 28"/>
                  <a:gd name="T1" fmla="*/ 0 h 100"/>
                  <a:gd name="T2" fmla="*/ 0 w 28"/>
                  <a:gd name="T3" fmla="*/ 100 h 100"/>
                  <a:gd name="T4" fmla="*/ 28 w 28"/>
                  <a:gd name="T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0">
                    <a:moveTo>
                      <a:pt x="0" y="0"/>
                    </a:moveTo>
                    <a:lnTo>
                      <a:pt x="0" y="100"/>
                    </a:lnTo>
                    <a:lnTo>
                      <a:pt x="28" y="10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52"/>
              <p:cNvSpPr/>
              <p:nvPr/>
            </p:nvSpPr>
            <p:spPr bwMode="auto">
              <a:xfrm>
                <a:off x="3024" y="3102"/>
                <a:ext cx="75" cy="108"/>
              </a:xfrm>
              <a:custGeom>
                <a:avLst/>
                <a:gdLst>
                  <a:gd name="T0" fmla="*/ 0 w 75"/>
                  <a:gd name="T1" fmla="*/ 0 h 108"/>
                  <a:gd name="T2" fmla="*/ 0 w 75"/>
                  <a:gd name="T3" fmla="*/ 108 h 108"/>
                  <a:gd name="T4" fmla="*/ 75 w 75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08">
                    <a:moveTo>
                      <a:pt x="0" y="0"/>
                    </a:moveTo>
                    <a:lnTo>
                      <a:pt x="0" y="108"/>
                    </a:lnTo>
                    <a:lnTo>
                      <a:pt x="75" y="10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53"/>
              <p:cNvSpPr/>
              <p:nvPr/>
            </p:nvSpPr>
            <p:spPr bwMode="auto">
              <a:xfrm>
                <a:off x="2991" y="2501"/>
                <a:ext cx="33" cy="599"/>
              </a:xfrm>
              <a:custGeom>
                <a:avLst/>
                <a:gdLst>
                  <a:gd name="T0" fmla="*/ 0 w 33"/>
                  <a:gd name="T1" fmla="*/ 0 h 599"/>
                  <a:gd name="T2" fmla="*/ 0 w 33"/>
                  <a:gd name="T3" fmla="*/ 599 h 599"/>
                  <a:gd name="T4" fmla="*/ 33 w 33"/>
                  <a:gd name="T5" fmla="*/ 599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599">
                    <a:moveTo>
                      <a:pt x="0" y="0"/>
                    </a:moveTo>
                    <a:lnTo>
                      <a:pt x="0" y="599"/>
                    </a:lnTo>
                    <a:lnTo>
                      <a:pt x="33" y="59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54"/>
              <p:cNvSpPr/>
              <p:nvPr/>
            </p:nvSpPr>
            <p:spPr bwMode="auto">
              <a:xfrm>
                <a:off x="2924" y="2500"/>
                <a:ext cx="67" cy="597"/>
              </a:xfrm>
              <a:custGeom>
                <a:avLst/>
                <a:gdLst>
                  <a:gd name="T0" fmla="*/ 0 w 67"/>
                  <a:gd name="T1" fmla="*/ 597 h 597"/>
                  <a:gd name="T2" fmla="*/ 0 w 67"/>
                  <a:gd name="T3" fmla="*/ 0 h 597"/>
                  <a:gd name="T4" fmla="*/ 67 w 67"/>
                  <a:gd name="T5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597">
                    <a:moveTo>
                      <a:pt x="0" y="597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Rectangle 155"/>
              <p:cNvSpPr>
                <a:spLocks noChangeArrowheads="1"/>
              </p:cNvSpPr>
              <p:nvPr/>
            </p:nvSpPr>
            <p:spPr bwMode="auto">
              <a:xfrm>
                <a:off x="3339" y="3550"/>
                <a:ext cx="78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WR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12671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(MW168378) </a:t>
                </a:r>
                <a:endParaRPr kumimoji="0" lang="en-US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" name="Freeform 156"/>
              <p:cNvSpPr/>
              <p:nvPr/>
            </p:nvSpPr>
            <p:spPr bwMode="auto">
              <a:xfrm>
                <a:off x="3030" y="3583"/>
                <a:ext cx="315" cy="32"/>
              </a:xfrm>
              <a:custGeom>
                <a:avLst/>
                <a:gdLst>
                  <a:gd name="T0" fmla="*/ 0 w 315"/>
                  <a:gd name="T1" fmla="*/ 32 h 32"/>
                  <a:gd name="T2" fmla="*/ 0 w 315"/>
                  <a:gd name="T3" fmla="*/ 0 h 32"/>
                  <a:gd name="T4" fmla="*/ 315 w 31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5" h="32">
                    <a:moveTo>
                      <a:pt x="0" y="32"/>
                    </a:moveTo>
                    <a:lnTo>
                      <a:pt x="0" y="0"/>
                    </a:lnTo>
                    <a:lnTo>
                      <a:pt x="3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Rectangle 157"/>
              <p:cNvSpPr>
                <a:spLocks noChangeArrowheads="1"/>
              </p:cNvSpPr>
              <p:nvPr/>
            </p:nvSpPr>
            <p:spPr bwMode="auto">
              <a:xfrm>
                <a:off x="3207" y="3615"/>
                <a:ext cx="111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hipponense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aSej3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(MK458660)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2" name="Freeform 158"/>
              <p:cNvSpPr/>
              <p:nvPr/>
            </p:nvSpPr>
            <p:spPr bwMode="auto">
              <a:xfrm>
                <a:off x="3030" y="3618"/>
                <a:ext cx="172" cy="32"/>
              </a:xfrm>
              <a:custGeom>
                <a:avLst/>
                <a:gdLst>
                  <a:gd name="T0" fmla="*/ 0 w 172"/>
                  <a:gd name="T1" fmla="*/ 0 h 32"/>
                  <a:gd name="T2" fmla="*/ 0 w 172"/>
                  <a:gd name="T3" fmla="*/ 32 h 32"/>
                  <a:gd name="T4" fmla="*/ 172 w 1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2" h="32">
                    <a:moveTo>
                      <a:pt x="0" y="0"/>
                    </a:moveTo>
                    <a:lnTo>
                      <a:pt x="0" y="32"/>
                    </a:lnTo>
                    <a:lnTo>
                      <a:pt x="17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59"/>
              <p:cNvSpPr/>
              <p:nvPr/>
            </p:nvSpPr>
            <p:spPr bwMode="auto">
              <a:xfrm>
                <a:off x="2943" y="3617"/>
                <a:ext cx="87" cy="79"/>
              </a:xfrm>
              <a:custGeom>
                <a:avLst/>
                <a:gdLst>
                  <a:gd name="T0" fmla="*/ 0 w 87"/>
                  <a:gd name="T1" fmla="*/ 79 h 79"/>
                  <a:gd name="T2" fmla="*/ 0 w 87"/>
                  <a:gd name="T3" fmla="*/ 0 h 79"/>
                  <a:gd name="T4" fmla="*/ 87 w 87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79">
                    <a:moveTo>
                      <a:pt x="0" y="79"/>
                    </a:moveTo>
                    <a:lnTo>
                      <a:pt x="0" y="0"/>
                    </a:lnTo>
                    <a:lnTo>
                      <a:pt x="8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Rectangle 160"/>
              <p:cNvSpPr>
                <a:spLocks noChangeArrowheads="1"/>
              </p:cNvSpPr>
              <p:nvPr/>
            </p:nvSpPr>
            <p:spPr bwMode="auto">
              <a:xfrm>
                <a:off x="3328" y="3683"/>
                <a:ext cx="120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uaiense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UFLA03-164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(KT793144</a:t>
                </a:r>
                <a:r>
                  <a:rPr kumimoji="0" lang="en-US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kumimoji="0" lang="en-US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Freeform 161"/>
              <p:cNvSpPr/>
              <p:nvPr/>
            </p:nvSpPr>
            <p:spPr bwMode="auto">
              <a:xfrm>
                <a:off x="3022" y="3718"/>
                <a:ext cx="306" cy="58"/>
              </a:xfrm>
              <a:custGeom>
                <a:avLst/>
                <a:gdLst>
                  <a:gd name="T0" fmla="*/ 0 w 306"/>
                  <a:gd name="T1" fmla="*/ 58 h 58"/>
                  <a:gd name="T2" fmla="*/ 0 w 306"/>
                  <a:gd name="T3" fmla="*/ 0 h 58"/>
                  <a:gd name="T4" fmla="*/ 306 w 306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6" h="58">
                    <a:moveTo>
                      <a:pt x="0" y="58"/>
                    </a:moveTo>
                    <a:lnTo>
                      <a:pt x="0" y="0"/>
                    </a:lnTo>
                    <a:lnTo>
                      <a:pt x="30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Rectangle 162"/>
              <p:cNvSpPr>
                <a:spLocks noChangeArrowheads="1"/>
              </p:cNvSpPr>
              <p:nvPr/>
            </p:nvSpPr>
            <p:spPr bwMode="auto">
              <a:xfrm>
                <a:off x="3244" y="3751"/>
                <a:ext cx="113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valentinum</a:t>
                </a: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LmjM3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(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JX518589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)</a:t>
                </a:r>
                <a:endParaRPr kumimoji="0" lang="en-US" altLang="zh-CN" sz="700" b="0" i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84" name="Freeform 163"/>
              <p:cNvSpPr/>
              <p:nvPr/>
            </p:nvSpPr>
            <p:spPr bwMode="auto">
              <a:xfrm>
                <a:off x="3112" y="3786"/>
                <a:ext cx="125" cy="49"/>
              </a:xfrm>
              <a:custGeom>
                <a:avLst/>
                <a:gdLst>
                  <a:gd name="T0" fmla="*/ 0 w 125"/>
                  <a:gd name="T1" fmla="*/ 49 h 49"/>
                  <a:gd name="T2" fmla="*/ 0 w 125"/>
                  <a:gd name="T3" fmla="*/ 0 h 49"/>
                  <a:gd name="T4" fmla="*/ 125 w 12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49">
                    <a:moveTo>
                      <a:pt x="0" y="49"/>
                    </a:moveTo>
                    <a:lnTo>
                      <a:pt x="0" y="0"/>
                    </a:lnTo>
                    <a:lnTo>
                      <a:pt x="1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Rectangle 164"/>
              <p:cNvSpPr>
                <a:spLocks noChangeArrowheads="1"/>
              </p:cNvSpPr>
              <p:nvPr/>
            </p:nvSpPr>
            <p:spPr bwMode="auto">
              <a:xfrm>
                <a:off x="3340" y="3821"/>
                <a:ext cx="107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icense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LMTR 13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(JX943615)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86" name="Freeform 165"/>
              <p:cNvSpPr/>
              <p:nvPr/>
            </p:nvSpPr>
            <p:spPr bwMode="auto">
              <a:xfrm>
                <a:off x="3212" y="3854"/>
                <a:ext cx="127" cy="32"/>
              </a:xfrm>
              <a:custGeom>
                <a:avLst/>
                <a:gdLst>
                  <a:gd name="T0" fmla="*/ 0 w 127"/>
                  <a:gd name="T1" fmla="*/ 32 h 32"/>
                  <a:gd name="T2" fmla="*/ 0 w 127"/>
                  <a:gd name="T3" fmla="*/ 0 h 32"/>
                  <a:gd name="T4" fmla="*/ 127 w 127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32">
                    <a:moveTo>
                      <a:pt x="0" y="32"/>
                    </a:moveTo>
                    <a:lnTo>
                      <a:pt x="0" y="0"/>
                    </a:lnTo>
                    <a:lnTo>
                      <a:pt x="1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Rectangle 166"/>
              <p:cNvSpPr>
                <a:spLocks noChangeArrowheads="1"/>
              </p:cNvSpPr>
              <p:nvPr/>
            </p:nvSpPr>
            <p:spPr bwMode="auto">
              <a:xfrm>
                <a:off x="3437" y="3886"/>
                <a:ext cx="130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australiense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CNPSo 4014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(MK863450)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88" name="Freeform 167"/>
              <p:cNvSpPr/>
              <p:nvPr/>
            </p:nvSpPr>
            <p:spPr bwMode="auto">
              <a:xfrm>
                <a:off x="3212" y="3889"/>
                <a:ext cx="217" cy="32"/>
              </a:xfrm>
              <a:custGeom>
                <a:avLst/>
                <a:gdLst>
                  <a:gd name="T0" fmla="*/ 0 w 217"/>
                  <a:gd name="T1" fmla="*/ 0 h 32"/>
                  <a:gd name="T2" fmla="*/ 0 w 217"/>
                  <a:gd name="T3" fmla="*/ 32 h 32"/>
                  <a:gd name="T4" fmla="*/ 217 w 21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" h="32">
                    <a:moveTo>
                      <a:pt x="0" y="0"/>
                    </a:moveTo>
                    <a:lnTo>
                      <a:pt x="0" y="32"/>
                    </a:lnTo>
                    <a:lnTo>
                      <a:pt x="21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168"/>
              <p:cNvSpPr/>
              <p:nvPr/>
            </p:nvSpPr>
            <p:spPr bwMode="auto">
              <a:xfrm>
                <a:off x="3112" y="3838"/>
                <a:ext cx="100" cy="49"/>
              </a:xfrm>
              <a:custGeom>
                <a:avLst/>
                <a:gdLst>
                  <a:gd name="T0" fmla="*/ 0 w 100"/>
                  <a:gd name="T1" fmla="*/ 0 h 49"/>
                  <a:gd name="T2" fmla="*/ 0 w 100"/>
                  <a:gd name="T3" fmla="*/ 49 h 49"/>
                  <a:gd name="T4" fmla="*/ 100 w 100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49">
                    <a:moveTo>
                      <a:pt x="0" y="0"/>
                    </a:moveTo>
                    <a:lnTo>
                      <a:pt x="0" y="49"/>
                    </a:lnTo>
                    <a:lnTo>
                      <a:pt x="100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169"/>
              <p:cNvSpPr/>
              <p:nvPr/>
            </p:nvSpPr>
            <p:spPr bwMode="auto">
              <a:xfrm>
                <a:off x="3022" y="3779"/>
                <a:ext cx="90" cy="58"/>
              </a:xfrm>
              <a:custGeom>
                <a:avLst/>
                <a:gdLst>
                  <a:gd name="T0" fmla="*/ 0 w 90"/>
                  <a:gd name="T1" fmla="*/ 0 h 58"/>
                  <a:gd name="T2" fmla="*/ 0 w 90"/>
                  <a:gd name="T3" fmla="*/ 58 h 58"/>
                  <a:gd name="T4" fmla="*/ 90 w 90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58">
                    <a:moveTo>
                      <a:pt x="0" y="0"/>
                    </a:moveTo>
                    <a:lnTo>
                      <a:pt x="0" y="58"/>
                    </a:lnTo>
                    <a:lnTo>
                      <a:pt x="90" y="5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170"/>
              <p:cNvSpPr/>
              <p:nvPr/>
            </p:nvSpPr>
            <p:spPr bwMode="auto">
              <a:xfrm>
                <a:off x="2943" y="3698"/>
                <a:ext cx="79" cy="79"/>
              </a:xfrm>
              <a:custGeom>
                <a:avLst/>
                <a:gdLst>
                  <a:gd name="T0" fmla="*/ 0 w 79"/>
                  <a:gd name="T1" fmla="*/ 0 h 79"/>
                  <a:gd name="T2" fmla="*/ 0 w 79"/>
                  <a:gd name="T3" fmla="*/ 79 h 79"/>
                  <a:gd name="T4" fmla="*/ 79 w 79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79">
                    <a:moveTo>
                      <a:pt x="0" y="0"/>
                    </a:moveTo>
                    <a:lnTo>
                      <a:pt x="0" y="79"/>
                    </a:lnTo>
                    <a:lnTo>
                      <a:pt x="79" y="7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171"/>
              <p:cNvSpPr/>
              <p:nvPr/>
            </p:nvSpPr>
            <p:spPr bwMode="auto">
              <a:xfrm>
                <a:off x="2924" y="3100"/>
                <a:ext cx="19" cy="597"/>
              </a:xfrm>
              <a:custGeom>
                <a:avLst/>
                <a:gdLst>
                  <a:gd name="T0" fmla="*/ 0 w 19"/>
                  <a:gd name="T1" fmla="*/ 0 h 597"/>
                  <a:gd name="T2" fmla="*/ 0 w 19"/>
                  <a:gd name="T3" fmla="*/ 597 h 597"/>
                  <a:gd name="T4" fmla="*/ 19 w 19"/>
                  <a:gd name="T5" fmla="*/ 597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97">
                    <a:moveTo>
                      <a:pt x="0" y="0"/>
                    </a:moveTo>
                    <a:lnTo>
                      <a:pt x="0" y="597"/>
                    </a:lnTo>
                    <a:lnTo>
                      <a:pt x="19" y="59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172"/>
              <p:cNvSpPr/>
              <p:nvPr/>
            </p:nvSpPr>
            <p:spPr bwMode="auto">
              <a:xfrm>
                <a:off x="2782" y="3098"/>
                <a:ext cx="142" cy="444"/>
              </a:xfrm>
              <a:custGeom>
                <a:avLst/>
                <a:gdLst>
                  <a:gd name="T0" fmla="*/ 0 w 142"/>
                  <a:gd name="T1" fmla="*/ 444 h 444"/>
                  <a:gd name="T2" fmla="*/ 0 w 142"/>
                  <a:gd name="T3" fmla="*/ 0 h 444"/>
                  <a:gd name="T4" fmla="*/ 142 w 142"/>
                  <a:gd name="T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44">
                    <a:moveTo>
                      <a:pt x="0" y="444"/>
                    </a:moveTo>
                    <a:lnTo>
                      <a:pt x="0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Rectangle 173"/>
              <p:cNvSpPr>
                <a:spLocks noChangeArrowheads="1"/>
              </p:cNvSpPr>
              <p:nvPr/>
            </p:nvSpPr>
            <p:spPr bwMode="auto">
              <a:xfrm>
                <a:off x="3026" y="3953"/>
                <a:ext cx="121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Bradyrhizobium macuxiense</a:t>
                </a:r>
                <a:r>
                  <a:rPr kumimoji="0" lang="en-US" altLang="zh-CN" sz="700" b="0" i="1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kumimoji="0" lang="zh-CN" altLang="zh-CN" sz="700" b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BR 10303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</a:rPr>
                  <a:t>(KX527958)</a:t>
                </a:r>
                <a:endParaRPr kumimoji="0" lang="zh-CN" altLang="zh-CN" sz="700" b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" name="Freeform 174"/>
              <p:cNvSpPr/>
              <p:nvPr/>
            </p:nvSpPr>
            <p:spPr bwMode="auto">
              <a:xfrm>
                <a:off x="2782" y="3545"/>
                <a:ext cx="244" cy="444"/>
              </a:xfrm>
              <a:custGeom>
                <a:avLst/>
                <a:gdLst>
                  <a:gd name="T0" fmla="*/ 0 w 244"/>
                  <a:gd name="T1" fmla="*/ 0 h 444"/>
                  <a:gd name="T2" fmla="*/ 0 w 244"/>
                  <a:gd name="T3" fmla="*/ 444 h 444"/>
                  <a:gd name="T4" fmla="*/ 244 w 244"/>
                  <a:gd name="T5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444">
                    <a:moveTo>
                      <a:pt x="0" y="0"/>
                    </a:moveTo>
                    <a:lnTo>
                      <a:pt x="0" y="444"/>
                    </a:lnTo>
                    <a:lnTo>
                      <a:pt x="244" y="44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175"/>
              <p:cNvSpPr/>
              <p:nvPr/>
            </p:nvSpPr>
            <p:spPr bwMode="auto">
              <a:xfrm>
                <a:off x="2414" y="3543"/>
                <a:ext cx="368" cy="256"/>
              </a:xfrm>
              <a:custGeom>
                <a:avLst/>
                <a:gdLst>
                  <a:gd name="T0" fmla="*/ 0 w 368"/>
                  <a:gd name="T1" fmla="*/ 256 h 256"/>
                  <a:gd name="T2" fmla="*/ 0 w 368"/>
                  <a:gd name="T3" fmla="*/ 0 h 256"/>
                  <a:gd name="T4" fmla="*/ 368 w 368"/>
                  <a:gd name="T5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" h="256">
                    <a:moveTo>
                      <a:pt x="0" y="256"/>
                    </a:moveTo>
                    <a:lnTo>
                      <a:pt x="0" y="0"/>
                    </a:lnTo>
                    <a:lnTo>
                      <a:pt x="36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Rectangle 176"/>
              <p:cNvSpPr>
                <a:spLocks noChangeArrowheads="1"/>
              </p:cNvSpPr>
              <p:nvPr/>
            </p:nvSpPr>
            <p:spPr bwMode="auto">
              <a:xfrm>
                <a:off x="3544" y="4022"/>
                <a:ext cx="93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algn="l" defTabSz="914400" rtl="0" eaLnBrk="0" fontAlgn="base" latinLnBrk="0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zh-CN" altLang="zh-CN" sz="700" b="0" i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Rhizobium lusitanum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 p1-7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(DQ431674)</a:t>
                </a:r>
                <a:endParaRPr kumimoji="0" lang="zh-CN" altLang="zh-CN" sz="700" b="0" i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98" name="Freeform 177"/>
              <p:cNvSpPr/>
              <p:nvPr/>
            </p:nvSpPr>
            <p:spPr bwMode="auto">
              <a:xfrm>
                <a:off x="2414" y="3801"/>
                <a:ext cx="1129" cy="256"/>
              </a:xfrm>
              <a:custGeom>
                <a:avLst/>
                <a:gdLst>
                  <a:gd name="T0" fmla="*/ 0 w 1129"/>
                  <a:gd name="T1" fmla="*/ 0 h 256"/>
                  <a:gd name="T2" fmla="*/ 0 w 1129"/>
                  <a:gd name="T3" fmla="*/ 256 h 256"/>
                  <a:gd name="T4" fmla="*/ 1129 w 1129"/>
                  <a:gd name="T5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9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129" y="2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Rectangle 178"/>
              <p:cNvSpPr>
                <a:spLocks noChangeArrowheads="1"/>
              </p:cNvSpPr>
              <p:nvPr/>
            </p:nvSpPr>
            <p:spPr bwMode="auto">
              <a:xfrm>
                <a:off x="3472" y="411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63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0" name="Rectangle 179"/>
              <p:cNvSpPr>
                <a:spLocks noChangeArrowheads="1"/>
              </p:cNvSpPr>
              <p:nvPr/>
            </p:nvSpPr>
            <p:spPr bwMode="auto">
              <a:xfrm>
                <a:off x="3437" y="187"/>
                <a:ext cx="65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zh-CN" altLang="zh-CN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Rectangle 180"/>
              <p:cNvSpPr>
                <a:spLocks noChangeArrowheads="1"/>
              </p:cNvSpPr>
              <p:nvPr/>
            </p:nvSpPr>
            <p:spPr bwMode="auto">
              <a:xfrm>
                <a:off x="3349" y="648"/>
                <a:ext cx="65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100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2" name="Rectangle 181"/>
              <p:cNvSpPr>
                <a:spLocks noChangeArrowheads="1"/>
              </p:cNvSpPr>
              <p:nvPr/>
            </p:nvSpPr>
            <p:spPr bwMode="auto">
              <a:xfrm>
                <a:off x="3164" y="3895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73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3" name="Rectangle 182"/>
              <p:cNvSpPr>
                <a:spLocks noChangeArrowheads="1"/>
              </p:cNvSpPr>
              <p:nvPr/>
            </p:nvSpPr>
            <p:spPr bwMode="auto">
              <a:xfrm>
                <a:off x="3299" y="885"/>
                <a:ext cx="65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100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4" name="Rectangle 183"/>
              <p:cNvSpPr>
                <a:spLocks noChangeArrowheads="1"/>
              </p:cNvSpPr>
              <p:nvPr/>
            </p:nvSpPr>
            <p:spPr bwMode="auto">
              <a:xfrm>
                <a:off x="3283" y="390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97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5" name="Rectangle 184"/>
              <p:cNvSpPr>
                <a:spLocks noChangeArrowheads="1"/>
              </p:cNvSpPr>
              <p:nvPr/>
            </p:nvSpPr>
            <p:spPr bwMode="auto">
              <a:xfrm>
                <a:off x="3235" y="1290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99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6" name="Rectangle 185"/>
              <p:cNvSpPr>
                <a:spLocks noChangeArrowheads="1"/>
              </p:cNvSpPr>
              <p:nvPr/>
            </p:nvSpPr>
            <p:spPr bwMode="auto">
              <a:xfrm>
                <a:off x="3064" y="3844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85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7" name="Rectangle 186"/>
              <p:cNvSpPr>
                <a:spLocks noChangeArrowheads="1"/>
              </p:cNvSpPr>
              <p:nvPr/>
            </p:nvSpPr>
            <p:spPr bwMode="auto">
              <a:xfrm>
                <a:off x="3182" y="3488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67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8" name="Rectangle 187"/>
              <p:cNvSpPr>
                <a:spLocks noChangeArrowheads="1"/>
              </p:cNvSpPr>
              <p:nvPr/>
            </p:nvSpPr>
            <p:spPr bwMode="auto">
              <a:xfrm>
                <a:off x="3184" y="3297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60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09" name="Rectangle 188"/>
              <p:cNvSpPr>
                <a:spLocks noChangeArrowheads="1"/>
              </p:cNvSpPr>
              <p:nvPr/>
            </p:nvSpPr>
            <p:spPr bwMode="auto">
              <a:xfrm>
                <a:off x="3090" y="1878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95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10" name="Rectangle 189"/>
              <p:cNvSpPr>
                <a:spLocks noChangeArrowheads="1"/>
              </p:cNvSpPr>
              <p:nvPr/>
            </p:nvSpPr>
            <p:spPr bwMode="auto">
              <a:xfrm>
                <a:off x="3182" y="2339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78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11" name="Rectangle 190"/>
              <p:cNvSpPr>
                <a:spLocks noChangeArrowheads="1"/>
              </p:cNvSpPr>
              <p:nvPr/>
            </p:nvSpPr>
            <p:spPr bwMode="auto">
              <a:xfrm>
                <a:off x="3180" y="3162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53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12" name="Rectangle 191"/>
              <p:cNvSpPr>
                <a:spLocks noChangeArrowheads="1"/>
              </p:cNvSpPr>
              <p:nvPr/>
            </p:nvSpPr>
            <p:spPr bwMode="auto">
              <a:xfrm>
                <a:off x="3121" y="3421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51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214" name="Rectangle 193"/>
              <p:cNvSpPr>
                <a:spLocks noChangeArrowheads="1"/>
              </p:cNvSpPr>
              <p:nvPr/>
            </p:nvSpPr>
            <p:spPr bwMode="auto">
              <a:xfrm>
                <a:off x="3125" y="1607"/>
                <a:ext cx="48" cy="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85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23" name="Line 222"/>
            <p:cNvSpPr>
              <a:spLocks noChangeShapeType="1"/>
            </p:cNvSpPr>
            <p:nvPr/>
          </p:nvSpPr>
          <p:spPr bwMode="auto">
            <a:xfrm>
              <a:off x="2555" y="2614"/>
              <a:ext cx="307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Line 224"/>
            <p:cNvSpPr>
              <a:spLocks noChangeShapeType="1"/>
            </p:cNvSpPr>
            <p:nvPr/>
          </p:nvSpPr>
          <p:spPr bwMode="auto">
            <a:xfrm>
              <a:off x="2862" y="2603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" name="Line 223"/>
            <p:cNvSpPr>
              <a:spLocks noChangeShapeType="1"/>
            </p:cNvSpPr>
            <p:nvPr/>
          </p:nvSpPr>
          <p:spPr bwMode="auto">
            <a:xfrm>
              <a:off x="2555" y="2603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Rectangle 225"/>
            <p:cNvSpPr>
              <a:spLocks noChangeArrowheads="1"/>
            </p:cNvSpPr>
            <p:nvPr/>
          </p:nvSpPr>
          <p:spPr bwMode="auto">
            <a:xfrm>
              <a:off x="2650" y="2635"/>
              <a:ext cx="212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0.050</a:t>
              </a:r>
              <a:endParaRPr kumimoji="0" lang="zh-CN" altLang="zh-CN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右大括号 23"/>
          <p:cNvSpPr/>
          <p:nvPr/>
        </p:nvSpPr>
        <p:spPr>
          <a:xfrm>
            <a:off x="8401050" y="20955"/>
            <a:ext cx="146685" cy="1147445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8547458" y="485140"/>
            <a:ext cx="254127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guangdongense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(Cluster 1)</a:t>
            </a: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2" name="右大括号 171"/>
          <p:cNvSpPr/>
          <p:nvPr/>
        </p:nvSpPr>
        <p:spPr>
          <a:xfrm>
            <a:off x="8411210" y="1214755"/>
            <a:ext cx="162560" cy="369570"/>
          </a:xfrm>
          <a:prstGeom prst="rightBrace">
            <a:avLst>
              <a:gd name="adj1" fmla="val 8333"/>
              <a:gd name="adj2" fmla="val 48109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8547735" y="1269365"/>
            <a:ext cx="267970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 </a:t>
            </a:r>
            <a:r>
              <a:rPr lang="en-US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zhengyangense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(Cluster 5)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右箭头 167"/>
          <p:cNvSpPr/>
          <p:nvPr/>
        </p:nvSpPr>
        <p:spPr>
          <a:xfrm>
            <a:off x="8348184" y="1784698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8618855" y="1703705"/>
            <a:ext cx="221297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3)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右大括号 165"/>
          <p:cNvSpPr/>
          <p:nvPr/>
        </p:nvSpPr>
        <p:spPr>
          <a:xfrm>
            <a:off x="8444230" y="1900555"/>
            <a:ext cx="156845" cy="271780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8618855" y="1913890"/>
            <a:ext cx="253428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guangzhouense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(Cluster 2)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右箭头 177"/>
          <p:cNvSpPr/>
          <p:nvPr/>
        </p:nvSpPr>
        <p:spPr>
          <a:xfrm>
            <a:off x="8348205" y="2908502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8618562" y="2846649"/>
            <a:ext cx="221297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(Cluster 8)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右箭头 169"/>
          <p:cNvSpPr/>
          <p:nvPr/>
        </p:nvSpPr>
        <p:spPr>
          <a:xfrm>
            <a:off x="8365964" y="4146470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8618578" y="4084320"/>
            <a:ext cx="223139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4)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右箭头 173"/>
          <p:cNvSpPr/>
          <p:nvPr/>
        </p:nvSpPr>
        <p:spPr>
          <a:xfrm>
            <a:off x="8377108" y="4387465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8639175" y="4319905"/>
            <a:ext cx="269938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(Cluster 6)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右箭头 175"/>
          <p:cNvSpPr/>
          <p:nvPr/>
        </p:nvSpPr>
        <p:spPr>
          <a:xfrm>
            <a:off x="8396208" y="5829244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8643786" y="5756254"/>
            <a:ext cx="226250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(Cluster 7)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3200" y="225425"/>
            <a:ext cx="401129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S2. Maximum-likelihood phylogenetic tree based on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glnII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sequences showing the relationships of rhizobia isolated from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Arachis hypogaea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from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Zhengyang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Hennan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Province. The tree was constructed under a (TN93+G+I) model. Bootstrap confidence values &gt;50% are indicated at the internodes. Bar = 2% nucleotide divergence.</a:t>
            </a:r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499847" y="0"/>
            <a:ext cx="4964193" cy="6915615"/>
            <a:chOff x="3176" y="40"/>
            <a:chExt cx="3072" cy="428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69" y="40"/>
              <a:ext cx="2444" cy="4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" name="Group 205"/>
            <p:cNvGrpSpPr/>
            <p:nvPr/>
          </p:nvGrpSpPr>
          <p:grpSpPr bwMode="auto">
            <a:xfrm>
              <a:off x="3176" y="73"/>
              <a:ext cx="3072" cy="4109"/>
              <a:chOff x="3176" y="73"/>
              <a:chExt cx="3072" cy="4109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4100" y="73"/>
                <a:ext cx="135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nanningense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CCBAU 53390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(KC509028)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Freeform 6"/>
              <p:cNvSpPr/>
              <p:nvPr/>
            </p:nvSpPr>
            <p:spPr bwMode="auto">
              <a:xfrm>
                <a:off x="3954" y="109"/>
                <a:ext cx="144" cy="207"/>
              </a:xfrm>
              <a:custGeom>
                <a:avLst/>
                <a:gdLst>
                  <a:gd name="T0" fmla="*/ 0 w 144"/>
                  <a:gd name="T1" fmla="*/ 207 h 207"/>
                  <a:gd name="T2" fmla="*/ 0 w 144"/>
                  <a:gd name="T3" fmla="*/ 0 h 207"/>
                  <a:gd name="T4" fmla="*/ 144 w 144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207">
                    <a:moveTo>
                      <a:pt x="0" y="207"/>
                    </a:moveTo>
                    <a:lnTo>
                      <a:pt x="0" y="0"/>
                    </a:lnTo>
                    <a:lnTo>
                      <a:pt x="14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4372" y="157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CCWR 12723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(MW168303)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Freeform 8"/>
              <p:cNvSpPr/>
              <p:nvPr/>
            </p:nvSpPr>
            <p:spPr bwMode="auto">
              <a:xfrm>
                <a:off x="4370" y="184"/>
                <a:ext cx="0" cy="36"/>
              </a:xfrm>
              <a:custGeom>
                <a:avLst/>
                <a:gdLst>
                  <a:gd name="T0" fmla="*/ 36 h 36"/>
                  <a:gd name="T1" fmla="*/ 0 h 36"/>
                  <a:gd name="T2" fmla="*/ 0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3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4389" y="225"/>
                <a:ext cx="154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guangzhouense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51670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KC509008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Freeform 10"/>
              <p:cNvSpPr/>
              <p:nvPr/>
            </p:nvSpPr>
            <p:spPr bwMode="auto">
              <a:xfrm>
                <a:off x="4370" y="223"/>
                <a:ext cx="0" cy="36"/>
              </a:xfrm>
              <a:custGeom>
                <a:avLst/>
                <a:gdLst>
                  <a:gd name="T0" fmla="*/ 0 h 36"/>
                  <a:gd name="T1" fmla="*/ 36 h 36"/>
                  <a:gd name="T2" fmla="*/ 36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0"/>
                    </a:moveTo>
                    <a:lnTo>
                      <a:pt x="0" y="36"/>
                    </a:lnTo>
                    <a:lnTo>
                      <a:pt x="0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4372" y="307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 12726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(MW168302)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4370" y="261"/>
                <a:ext cx="0" cy="73"/>
              </a:xfrm>
              <a:custGeom>
                <a:avLst/>
                <a:gdLst>
                  <a:gd name="T0" fmla="*/ 0 h 73"/>
                  <a:gd name="T1" fmla="*/ 73 h 73"/>
                  <a:gd name="T2" fmla="*/ 73 h 7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3">
                    <a:moveTo>
                      <a:pt x="0" y="0"/>
                    </a:moveTo>
                    <a:lnTo>
                      <a:pt x="0" y="73"/>
                    </a:lnTo>
                    <a:lnTo>
                      <a:pt x="0" y="7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4370" y="184"/>
                <a:ext cx="0" cy="7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4"/>
              <p:cNvSpPr/>
              <p:nvPr/>
            </p:nvSpPr>
            <p:spPr bwMode="auto">
              <a:xfrm>
                <a:off x="4076" y="259"/>
                <a:ext cx="294" cy="73"/>
              </a:xfrm>
              <a:custGeom>
                <a:avLst/>
                <a:gdLst>
                  <a:gd name="T0" fmla="*/ 0 w 294"/>
                  <a:gd name="T1" fmla="*/ 73 h 73"/>
                  <a:gd name="T2" fmla="*/ 0 w 294"/>
                  <a:gd name="T3" fmla="*/ 0 h 73"/>
                  <a:gd name="T4" fmla="*/ 294 w 294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4" h="73">
                    <a:moveTo>
                      <a:pt x="0" y="73"/>
                    </a:moveTo>
                    <a:lnTo>
                      <a:pt x="0" y="0"/>
                    </a:lnTo>
                    <a:lnTo>
                      <a:pt x="29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4174" y="382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 12663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(MW168320)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Freeform 16"/>
              <p:cNvSpPr/>
              <p:nvPr/>
            </p:nvSpPr>
            <p:spPr bwMode="auto">
              <a:xfrm>
                <a:off x="4076" y="335"/>
                <a:ext cx="97" cy="74"/>
              </a:xfrm>
              <a:custGeom>
                <a:avLst/>
                <a:gdLst>
                  <a:gd name="T0" fmla="*/ 0 w 97"/>
                  <a:gd name="T1" fmla="*/ 0 h 74"/>
                  <a:gd name="T2" fmla="*/ 0 w 97"/>
                  <a:gd name="T3" fmla="*/ 74 h 74"/>
                  <a:gd name="T4" fmla="*/ 97 w 97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74">
                    <a:moveTo>
                      <a:pt x="0" y="0"/>
                    </a:moveTo>
                    <a:lnTo>
                      <a:pt x="0" y="74"/>
                    </a:lnTo>
                    <a:lnTo>
                      <a:pt x="97" y="7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7"/>
              <p:cNvSpPr/>
              <p:nvPr/>
            </p:nvSpPr>
            <p:spPr bwMode="auto">
              <a:xfrm>
                <a:off x="3994" y="334"/>
                <a:ext cx="82" cy="190"/>
              </a:xfrm>
              <a:custGeom>
                <a:avLst/>
                <a:gdLst>
                  <a:gd name="T0" fmla="*/ 0 w 82"/>
                  <a:gd name="T1" fmla="*/ 190 h 190"/>
                  <a:gd name="T2" fmla="*/ 0 w 82"/>
                  <a:gd name="T3" fmla="*/ 0 h 190"/>
                  <a:gd name="T4" fmla="*/ 82 w 82"/>
                  <a:gd name="T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190">
                    <a:moveTo>
                      <a:pt x="0" y="190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4196" y="457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WR 12677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(MW168317)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Freeform 19"/>
              <p:cNvSpPr/>
              <p:nvPr/>
            </p:nvSpPr>
            <p:spPr bwMode="auto">
              <a:xfrm>
                <a:off x="4116" y="483"/>
                <a:ext cx="79" cy="233"/>
              </a:xfrm>
              <a:custGeom>
                <a:avLst/>
                <a:gdLst>
                  <a:gd name="T0" fmla="*/ 0 w 79"/>
                  <a:gd name="T1" fmla="*/ 233 h 233"/>
                  <a:gd name="T2" fmla="*/ 0 w 79"/>
                  <a:gd name="T3" fmla="*/ 0 h 233"/>
                  <a:gd name="T4" fmla="*/ 79 w 79"/>
                  <a:gd name="T5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233">
                    <a:moveTo>
                      <a:pt x="0" y="233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4503" y="532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12718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(MW168304)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" name="Freeform 21"/>
              <p:cNvSpPr/>
              <p:nvPr/>
            </p:nvSpPr>
            <p:spPr bwMode="auto">
              <a:xfrm>
                <a:off x="4502" y="558"/>
                <a:ext cx="0" cy="36"/>
              </a:xfrm>
              <a:custGeom>
                <a:avLst/>
                <a:gdLst>
                  <a:gd name="T0" fmla="*/ 36 h 36"/>
                  <a:gd name="T1" fmla="*/ 0 h 36"/>
                  <a:gd name="T2" fmla="*/ 0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3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auto">
              <a:xfrm>
                <a:off x="4503" y="606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13024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(MW168312)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Freeform 23"/>
              <p:cNvSpPr/>
              <p:nvPr/>
            </p:nvSpPr>
            <p:spPr bwMode="auto">
              <a:xfrm>
                <a:off x="4502" y="597"/>
                <a:ext cx="0" cy="36"/>
              </a:xfrm>
              <a:custGeom>
                <a:avLst/>
                <a:gdLst>
                  <a:gd name="T0" fmla="*/ 0 h 36"/>
                  <a:gd name="T1" fmla="*/ 36 h 36"/>
                  <a:gd name="T2" fmla="*/ 36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0"/>
                    </a:moveTo>
                    <a:lnTo>
                      <a:pt x="0" y="36"/>
                    </a:lnTo>
                    <a:lnTo>
                      <a:pt x="0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4"/>
              <p:cNvSpPr/>
              <p:nvPr/>
            </p:nvSpPr>
            <p:spPr bwMode="auto">
              <a:xfrm>
                <a:off x="4453" y="596"/>
                <a:ext cx="49" cy="54"/>
              </a:xfrm>
              <a:custGeom>
                <a:avLst/>
                <a:gdLst>
                  <a:gd name="T0" fmla="*/ 0 w 49"/>
                  <a:gd name="T1" fmla="*/ 54 h 54"/>
                  <a:gd name="T2" fmla="*/ 0 w 49"/>
                  <a:gd name="T3" fmla="*/ 0 h 54"/>
                  <a:gd name="T4" fmla="*/ 49 w 49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54">
                    <a:moveTo>
                      <a:pt x="0" y="54"/>
                    </a:moveTo>
                    <a:lnTo>
                      <a:pt x="0" y="0"/>
                    </a:lnTo>
                    <a:lnTo>
                      <a:pt x="4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4455" y="675"/>
                <a:ext cx="112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CCWR 12807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(MW168305)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26"/>
              <p:cNvSpPr/>
              <p:nvPr/>
            </p:nvSpPr>
            <p:spPr bwMode="auto">
              <a:xfrm>
                <a:off x="4453" y="653"/>
                <a:ext cx="0" cy="55"/>
              </a:xfrm>
              <a:custGeom>
                <a:avLst/>
                <a:gdLst>
                  <a:gd name="T0" fmla="*/ 0 h 55"/>
                  <a:gd name="T1" fmla="*/ 55 h 55"/>
                  <a:gd name="T2" fmla="*/ 55 h 5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5">
                    <a:moveTo>
                      <a:pt x="0" y="0"/>
                    </a:moveTo>
                    <a:lnTo>
                      <a:pt x="0" y="55"/>
                    </a:lnTo>
                    <a:lnTo>
                      <a:pt x="0" y="5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4455" y="756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12803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(MW168306)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Freeform 28"/>
              <p:cNvSpPr/>
              <p:nvPr/>
            </p:nvSpPr>
            <p:spPr bwMode="auto">
              <a:xfrm>
                <a:off x="4453" y="691"/>
                <a:ext cx="0" cy="92"/>
              </a:xfrm>
              <a:custGeom>
                <a:avLst/>
                <a:gdLst>
                  <a:gd name="T0" fmla="*/ 0 h 92"/>
                  <a:gd name="T1" fmla="*/ 92 h 92"/>
                  <a:gd name="T2" fmla="*/ 92 h 9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2">
                    <a:moveTo>
                      <a:pt x="0" y="0"/>
                    </a:moveTo>
                    <a:lnTo>
                      <a:pt x="0" y="92"/>
                    </a:lnTo>
                    <a:lnTo>
                      <a:pt x="0" y="9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4455" y="831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12802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(MW168307)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Freeform 30"/>
              <p:cNvSpPr/>
              <p:nvPr/>
            </p:nvSpPr>
            <p:spPr bwMode="auto">
              <a:xfrm>
                <a:off x="4453" y="858"/>
                <a:ext cx="0" cy="222"/>
              </a:xfrm>
              <a:custGeom>
                <a:avLst/>
                <a:gdLst>
                  <a:gd name="T0" fmla="*/ 222 h 222"/>
                  <a:gd name="T1" fmla="*/ 0 h 222"/>
                  <a:gd name="T2" fmla="*/ 0 h 22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22">
                    <a:moveTo>
                      <a:pt x="0" y="22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Rectangle 31"/>
              <p:cNvSpPr>
                <a:spLocks noChangeArrowheads="1"/>
              </p:cNvSpPr>
              <p:nvPr/>
            </p:nvSpPr>
            <p:spPr bwMode="auto">
              <a:xfrm>
                <a:off x="4455" y="906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13098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(MW168309)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Freeform 32"/>
              <p:cNvSpPr/>
              <p:nvPr/>
            </p:nvSpPr>
            <p:spPr bwMode="auto">
              <a:xfrm>
                <a:off x="4453" y="932"/>
                <a:ext cx="0" cy="186"/>
              </a:xfrm>
              <a:custGeom>
                <a:avLst/>
                <a:gdLst>
                  <a:gd name="T0" fmla="*/ 186 h 186"/>
                  <a:gd name="T1" fmla="*/ 0 h 186"/>
                  <a:gd name="T2" fmla="*/ 0 h 18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6">
                    <a:moveTo>
                      <a:pt x="0" y="18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4455" y="980"/>
                <a:ext cx="75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YCCWR 13051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Freeform 34"/>
              <p:cNvSpPr/>
              <p:nvPr/>
            </p:nvSpPr>
            <p:spPr bwMode="auto">
              <a:xfrm>
                <a:off x="4453" y="1007"/>
                <a:ext cx="0" cy="148"/>
              </a:xfrm>
              <a:custGeom>
                <a:avLst/>
                <a:gdLst>
                  <a:gd name="T0" fmla="*/ 148 h 148"/>
                  <a:gd name="T1" fmla="*/ 0 h 148"/>
                  <a:gd name="T2" fmla="*/ 0 h 14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8">
                    <a:moveTo>
                      <a:pt x="0" y="14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4455" y="1055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13038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(MW168311)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Freeform 36"/>
              <p:cNvSpPr/>
              <p:nvPr/>
            </p:nvSpPr>
            <p:spPr bwMode="auto">
              <a:xfrm>
                <a:off x="4453" y="1082"/>
                <a:ext cx="0" cy="111"/>
              </a:xfrm>
              <a:custGeom>
                <a:avLst/>
                <a:gdLst>
                  <a:gd name="T0" fmla="*/ 111 h 111"/>
                  <a:gd name="T1" fmla="*/ 0 h 111"/>
                  <a:gd name="T2" fmla="*/ 0 h 1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1">
                    <a:moveTo>
                      <a:pt x="0" y="11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4455" y="1130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 13015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(MW168315)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" name="Freeform 38"/>
              <p:cNvSpPr/>
              <p:nvPr/>
            </p:nvSpPr>
            <p:spPr bwMode="auto">
              <a:xfrm>
                <a:off x="4453" y="1157"/>
                <a:ext cx="0" cy="73"/>
              </a:xfrm>
              <a:custGeom>
                <a:avLst/>
                <a:gdLst>
                  <a:gd name="T0" fmla="*/ 73 h 73"/>
                  <a:gd name="T1" fmla="*/ 0 h 73"/>
                  <a:gd name="T2" fmla="*/ 0 h 7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3">
                    <a:moveTo>
                      <a:pt x="0" y="7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4455" y="1205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/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</a:t>
                </a:r>
                <a:r>
                  <a:rPr lang="en-US" sz="700" b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12658 </a:t>
                </a:r>
                <a:r>
                  <a:rPr lang="en-US" sz="7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(MW168321)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Freeform 40"/>
              <p:cNvSpPr/>
              <p:nvPr/>
            </p:nvSpPr>
            <p:spPr bwMode="auto">
              <a:xfrm>
                <a:off x="4453" y="1232"/>
                <a:ext cx="0" cy="35"/>
              </a:xfrm>
              <a:custGeom>
                <a:avLst/>
                <a:gdLst>
                  <a:gd name="T0" fmla="*/ 35 h 35"/>
                  <a:gd name="T1" fmla="*/ 0 h 35"/>
                  <a:gd name="T2" fmla="*/ 0 h 3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5">
                    <a:moveTo>
                      <a:pt x="0" y="3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auto">
              <a:xfrm>
                <a:off x="4455" y="1266"/>
                <a:ext cx="1515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guangdongense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51649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(KC509023)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Freeform 42"/>
              <p:cNvSpPr/>
              <p:nvPr/>
            </p:nvSpPr>
            <p:spPr bwMode="auto">
              <a:xfrm>
                <a:off x="4453" y="1271"/>
                <a:ext cx="0" cy="35"/>
              </a:xfrm>
              <a:custGeom>
                <a:avLst/>
                <a:gdLst>
                  <a:gd name="T0" fmla="*/ 0 h 35"/>
                  <a:gd name="T1" fmla="*/ 35 h 35"/>
                  <a:gd name="T2" fmla="*/ 35 h 3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5">
                    <a:moveTo>
                      <a:pt x="0" y="0"/>
                    </a:moveTo>
                    <a:lnTo>
                      <a:pt x="0" y="35"/>
                    </a:lnTo>
                    <a:lnTo>
                      <a:pt x="0" y="3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>
                <a:off x="4453" y="596"/>
                <a:ext cx="0" cy="35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>
                <a:off x="4453" y="953"/>
                <a:ext cx="0" cy="35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5"/>
              <p:cNvSpPr/>
              <p:nvPr/>
            </p:nvSpPr>
            <p:spPr bwMode="auto">
              <a:xfrm>
                <a:off x="4116" y="719"/>
                <a:ext cx="337" cy="232"/>
              </a:xfrm>
              <a:custGeom>
                <a:avLst/>
                <a:gdLst>
                  <a:gd name="T0" fmla="*/ 0 w 337"/>
                  <a:gd name="T1" fmla="*/ 0 h 232"/>
                  <a:gd name="T2" fmla="*/ 0 w 337"/>
                  <a:gd name="T3" fmla="*/ 232 h 232"/>
                  <a:gd name="T4" fmla="*/ 337 w 337"/>
                  <a:gd name="T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7" h="232">
                    <a:moveTo>
                      <a:pt x="0" y="0"/>
                    </a:moveTo>
                    <a:lnTo>
                      <a:pt x="0" y="232"/>
                    </a:lnTo>
                    <a:lnTo>
                      <a:pt x="337" y="2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46"/>
              <p:cNvSpPr/>
              <p:nvPr/>
            </p:nvSpPr>
            <p:spPr bwMode="auto">
              <a:xfrm>
                <a:off x="3994" y="527"/>
                <a:ext cx="122" cy="190"/>
              </a:xfrm>
              <a:custGeom>
                <a:avLst/>
                <a:gdLst>
                  <a:gd name="T0" fmla="*/ 0 w 122"/>
                  <a:gd name="T1" fmla="*/ 0 h 190"/>
                  <a:gd name="T2" fmla="*/ 0 w 122"/>
                  <a:gd name="T3" fmla="*/ 190 h 190"/>
                  <a:gd name="T4" fmla="*/ 122 w 122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90">
                    <a:moveTo>
                      <a:pt x="0" y="0"/>
                    </a:moveTo>
                    <a:lnTo>
                      <a:pt x="0" y="190"/>
                    </a:lnTo>
                    <a:lnTo>
                      <a:pt x="122" y="19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47"/>
              <p:cNvSpPr/>
              <p:nvPr/>
            </p:nvSpPr>
            <p:spPr bwMode="auto">
              <a:xfrm>
                <a:off x="3954" y="319"/>
                <a:ext cx="40" cy="207"/>
              </a:xfrm>
              <a:custGeom>
                <a:avLst/>
                <a:gdLst>
                  <a:gd name="T0" fmla="*/ 0 w 40"/>
                  <a:gd name="T1" fmla="*/ 0 h 207"/>
                  <a:gd name="T2" fmla="*/ 0 w 40"/>
                  <a:gd name="T3" fmla="*/ 207 h 207"/>
                  <a:gd name="T4" fmla="*/ 40 w 40"/>
                  <a:gd name="T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07">
                    <a:moveTo>
                      <a:pt x="0" y="0"/>
                    </a:moveTo>
                    <a:lnTo>
                      <a:pt x="0" y="207"/>
                    </a:lnTo>
                    <a:lnTo>
                      <a:pt x="40" y="20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48"/>
              <p:cNvSpPr/>
              <p:nvPr/>
            </p:nvSpPr>
            <p:spPr bwMode="auto">
              <a:xfrm>
                <a:off x="3882" y="317"/>
                <a:ext cx="72" cy="619"/>
              </a:xfrm>
              <a:custGeom>
                <a:avLst/>
                <a:gdLst>
                  <a:gd name="T0" fmla="*/ 0 w 72"/>
                  <a:gd name="T1" fmla="*/ 619 h 619"/>
                  <a:gd name="T2" fmla="*/ 0 w 72"/>
                  <a:gd name="T3" fmla="*/ 0 h 619"/>
                  <a:gd name="T4" fmla="*/ 72 w 72"/>
                  <a:gd name="T5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619">
                    <a:moveTo>
                      <a:pt x="0" y="619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Rectangle 49"/>
              <p:cNvSpPr>
                <a:spLocks noChangeArrowheads="1"/>
              </p:cNvSpPr>
              <p:nvPr/>
            </p:nvSpPr>
            <p:spPr bwMode="auto">
              <a:xfrm>
                <a:off x="4275" y="1355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WR 13023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(MW168313)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50"/>
              <p:cNvSpPr/>
              <p:nvPr/>
            </p:nvSpPr>
            <p:spPr bwMode="auto">
              <a:xfrm>
                <a:off x="4273" y="1381"/>
                <a:ext cx="0" cy="36"/>
              </a:xfrm>
              <a:custGeom>
                <a:avLst/>
                <a:gdLst>
                  <a:gd name="T0" fmla="*/ 36 h 36"/>
                  <a:gd name="T1" fmla="*/ 0 h 36"/>
                  <a:gd name="T2" fmla="*/ 0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3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51"/>
              <p:cNvSpPr>
                <a:spLocks noChangeArrowheads="1"/>
              </p:cNvSpPr>
              <p:nvPr/>
            </p:nvSpPr>
            <p:spPr bwMode="auto">
              <a:xfrm>
                <a:off x="4323" y="1429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WR 12678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(MW168316)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Freeform 52"/>
              <p:cNvSpPr/>
              <p:nvPr/>
            </p:nvSpPr>
            <p:spPr bwMode="auto">
              <a:xfrm>
                <a:off x="4273" y="1420"/>
                <a:ext cx="49" cy="36"/>
              </a:xfrm>
              <a:custGeom>
                <a:avLst/>
                <a:gdLst>
                  <a:gd name="T0" fmla="*/ 0 w 49"/>
                  <a:gd name="T1" fmla="*/ 0 h 36"/>
                  <a:gd name="T2" fmla="*/ 0 w 49"/>
                  <a:gd name="T3" fmla="*/ 36 h 36"/>
                  <a:gd name="T4" fmla="*/ 49 w 49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36">
                    <a:moveTo>
                      <a:pt x="0" y="0"/>
                    </a:moveTo>
                    <a:lnTo>
                      <a:pt x="0" y="36"/>
                    </a:lnTo>
                    <a:lnTo>
                      <a:pt x="49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3"/>
              <p:cNvSpPr/>
              <p:nvPr/>
            </p:nvSpPr>
            <p:spPr bwMode="auto">
              <a:xfrm>
                <a:off x="4249" y="1419"/>
                <a:ext cx="24" cy="54"/>
              </a:xfrm>
              <a:custGeom>
                <a:avLst/>
                <a:gdLst>
                  <a:gd name="T0" fmla="*/ 0 w 24"/>
                  <a:gd name="T1" fmla="*/ 54 h 54"/>
                  <a:gd name="T2" fmla="*/ 0 w 24"/>
                  <a:gd name="T3" fmla="*/ 0 h 54"/>
                  <a:gd name="T4" fmla="*/ 24 w 24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4">
                    <a:moveTo>
                      <a:pt x="0" y="54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Rectangle 54"/>
              <p:cNvSpPr>
                <a:spLocks noChangeArrowheads="1"/>
              </p:cNvSpPr>
              <p:nvPr/>
            </p:nvSpPr>
            <p:spPr bwMode="auto">
              <a:xfrm>
                <a:off x="4275" y="1504"/>
                <a:ext cx="76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 12774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(MW168308)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Freeform 55"/>
              <p:cNvSpPr/>
              <p:nvPr/>
            </p:nvSpPr>
            <p:spPr bwMode="auto">
              <a:xfrm>
                <a:off x="4249" y="1476"/>
                <a:ext cx="24" cy="55"/>
              </a:xfrm>
              <a:custGeom>
                <a:avLst/>
                <a:gdLst>
                  <a:gd name="T0" fmla="*/ 0 w 24"/>
                  <a:gd name="T1" fmla="*/ 0 h 55"/>
                  <a:gd name="T2" fmla="*/ 0 w 24"/>
                  <a:gd name="T3" fmla="*/ 55 h 55"/>
                  <a:gd name="T4" fmla="*/ 24 w 24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5">
                    <a:moveTo>
                      <a:pt x="0" y="0"/>
                    </a:moveTo>
                    <a:lnTo>
                      <a:pt x="0" y="55"/>
                    </a:lnTo>
                    <a:lnTo>
                      <a:pt x="24" y="5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56"/>
              <p:cNvSpPr/>
              <p:nvPr/>
            </p:nvSpPr>
            <p:spPr bwMode="auto">
              <a:xfrm>
                <a:off x="3960" y="1475"/>
                <a:ext cx="289" cy="82"/>
              </a:xfrm>
              <a:custGeom>
                <a:avLst/>
                <a:gdLst>
                  <a:gd name="T0" fmla="*/ 0 w 289"/>
                  <a:gd name="T1" fmla="*/ 82 h 82"/>
                  <a:gd name="T2" fmla="*/ 0 w 289"/>
                  <a:gd name="T3" fmla="*/ 0 h 82"/>
                  <a:gd name="T4" fmla="*/ 289 w 289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" h="82">
                    <a:moveTo>
                      <a:pt x="0" y="82"/>
                    </a:moveTo>
                    <a:lnTo>
                      <a:pt x="0" y="0"/>
                    </a:lnTo>
                    <a:lnTo>
                      <a:pt x="28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Rectangle 57"/>
              <p:cNvSpPr>
                <a:spLocks noChangeArrowheads="1"/>
              </p:cNvSpPr>
              <p:nvPr/>
            </p:nvSpPr>
            <p:spPr bwMode="auto">
              <a:xfrm>
                <a:off x="4199" y="1575"/>
                <a:ext cx="134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guangxiense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CCBAU 53363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(KC509033)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Freeform 58"/>
              <p:cNvSpPr/>
              <p:nvPr/>
            </p:nvSpPr>
            <p:spPr bwMode="auto">
              <a:xfrm>
                <a:off x="4033" y="1606"/>
                <a:ext cx="165" cy="36"/>
              </a:xfrm>
              <a:custGeom>
                <a:avLst/>
                <a:gdLst>
                  <a:gd name="T0" fmla="*/ 0 w 165"/>
                  <a:gd name="T1" fmla="*/ 36 h 36"/>
                  <a:gd name="T2" fmla="*/ 0 w 165"/>
                  <a:gd name="T3" fmla="*/ 0 h 36"/>
                  <a:gd name="T4" fmla="*/ 165 w 16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36">
                    <a:moveTo>
                      <a:pt x="0" y="36"/>
                    </a:moveTo>
                    <a:lnTo>
                      <a:pt x="0" y="0"/>
                    </a:lnTo>
                    <a:lnTo>
                      <a:pt x="1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4236" y="1649"/>
                <a:ext cx="1105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centrosematis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A9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(KX012940)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Freeform 60"/>
              <p:cNvSpPr/>
              <p:nvPr/>
            </p:nvSpPr>
            <p:spPr bwMode="auto">
              <a:xfrm>
                <a:off x="4033" y="1645"/>
                <a:ext cx="203" cy="36"/>
              </a:xfrm>
              <a:custGeom>
                <a:avLst/>
                <a:gdLst>
                  <a:gd name="T0" fmla="*/ 0 w 203"/>
                  <a:gd name="T1" fmla="*/ 0 h 36"/>
                  <a:gd name="T2" fmla="*/ 0 w 203"/>
                  <a:gd name="T3" fmla="*/ 36 h 36"/>
                  <a:gd name="T4" fmla="*/ 203 w 203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" h="36">
                    <a:moveTo>
                      <a:pt x="0" y="0"/>
                    </a:moveTo>
                    <a:lnTo>
                      <a:pt x="0" y="36"/>
                    </a:lnTo>
                    <a:lnTo>
                      <a:pt x="203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1"/>
              <p:cNvSpPr/>
              <p:nvPr/>
            </p:nvSpPr>
            <p:spPr bwMode="auto">
              <a:xfrm>
                <a:off x="3960" y="1560"/>
                <a:ext cx="73" cy="83"/>
              </a:xfrm>
              <a:custGeom>
                <a:avLst/>
                <a:gdLst>
                  <a:gd name="T0" fmla="*/ 0 w 73"/>
                  <a:gd name="T1" fmla="*/ 0 h 83"/>
                  <a:gd name="T2" fmla="*/ 0 w 73"/>
                  <a:gd name="T3" fmla="*/ 83 h 83"/>
                  <a:gd name="T4" fmla="*/ 73 w 73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83">
                    <a:moveTo>
                      <a:pt x="0" y="0"/>
                    </a:moveTo>
                    <a:lnTo>
                      <a:pt x="0" y="83"/>
                    </a:lnTo>
                    <a:lnTo>
                      <a:pt x="73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62"/>
              <p:cNvSpPr/>
              <p:nvPr/>
            </p:nvSpPr>
            <p:spPr bwMode="auto">
              <a:xfrm>
                <a:off x="3882" y="939"/>
                <a:ext cx="78" cy="620"/>
              </a:xfrm>
              <a:custGeom>
                <a:avLst/>
                <a:gdLst>
                  <a:gd name="T0" fmla="*/ 0 w 78"/>
                  <a:gd name="T1" fmla="*/ 0 h 620"/>
                  <a:gd name="T2" fmla="*/ 0 w 78"/>
                  <a:gd name="T3" fmla="*/ 620 h 620"/>
                  <a:gd name="T4" fmla="*/ 78 w 78"/>
                  <a:gd name="T5" fmla="*/ 62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620">
                    <a:moveTo>
                      <a:pt x="0" y="0"/>
                    </a:moveTo>
                    <a:lnTo>
                      <a:pt x="0" y="620"/>
                    </a:lnTo>
                    <a:lnTo>
                      <a:pt x="78" y="62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63"/>
              <p:cNvSpPr/>
              <p:nvPr/>
            </p:nvSpPr>
            <p:spPr bwMode="auto">
              <a:xfrm>
                <a:off x="3743" y="938"/>
                <a:ext cx="139" cy="877"/>
              </a:xfrm>
              <a:custGeom>
                <a:avLst/>
                <a:gdLst>
                  <a:gd name="T0" fmla="*/ 0 w 139"/>
                  <a:gd name="T1" fmla="*/ 877 h 877"/>
                  <a:gd name="T2" fmla="*/ 0 w 139"/>
                  <a:gd name="T3" fmla="*/ 0 h 877"/>
                  <a:gd name="T4" fmla="*/ 139 w 139"/>
                  <a:gd name="T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877">
                    <a:moveTo>
                      <a:pt x="0" y="877"/>
                    </a:moveTo>
                    <a:lnTo>
                      <a:pt x="0" y="0"/>
                    </a:lnTo>
                    <a:lnTo>
                      <a:pt x="13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64"/>
              <p:cNvSpPr>
                <a:spLocks noChangeArrowheads="1"/>
              </p:cNvSpPr>
              <p:nvPr/>
            </p:nvSpPr>
            <p:spPr bwMode="auto">
              <a:xfrm>
                <a:off x="4058" y="1724"/>
                <a:ext cx="120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Bradyrhizobium stylosanthis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BR 446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(KU724148.1)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Freeform 65"/>
              <p:cNvSpPr/>
              <p:nvPr/>
            </p:nvSpPr>
            <p:spPr bwMode="auto">
              <a:xfrm>
                <a:off x="3946" y="1755"/>
                <a:ext cx="111" cy="36"/>
              </a:xfrm>
              <a:custGeom>
                <a:avLst/>
                <a:gdLst>
                  <a:gd name="T0" fmla="*/ 0 w 111"/>
                  <a:gd name="T1" fmla="*/ 36 h 36"/>
                  <a:gd name="T2" fmla="*/ 0 w 111"/>
                  <a:gd name="T3" fmla="*/ 0 h 36"/>
                  <a:gd name="T4" fmla="*/ 111 w 11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36">
                    <a:moveTo>
                      <a:pt x="0" y="36"/>
                    </a:moveTo>
                    <a:lnTo>
                      <a:pt x="0" y="0"/>
                    </a:lnTo>
                    <a:lnTo>
                      <a:pt x="1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Rectangle 66"/>
              <p:cNvSpPr>
                <a:spLocks noChangeArrowheads="1"/>
              </p:cNvSpPr>
              <p:nvPr/>
            </p:nvSpPr>
            <p:spPr bwMode="auto">
              <a:xfrm>
                <a:off x="4213" y="1797"/>
                <a:ext cx="148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huanghuaihaiense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23303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(HQ231639)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/>
              <p:nvPr/>
            </p:nvSpPr>
            <p:spPr bwMode="auto">
              <a:xfrm>
                <a:off x="3946" y="1794"/>
                <a:ext cx="265" cy="36"/>
              </a:xfrm>
              <a:custGeom>
                <a:avLst/>
                <a:gdLst>
                  <a:gd name="T0" fmla="*/ 0 w 265"/>
                  <a:gd name="T1" fmla="*/ 0 h 36"/>
                  <a:gd name="T2" fmla="*/ 0 w 265"/>
                  <a:gd name="T3" fmla="*/ 36 h 36"/>
                  <a:gd name="T4" fmla="*/ 265 w 265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5" h="36">
                    <a:moveTo>
                      <a:pt x="0" y="0"/>
                    </a:moveTo>
                    <a:lnTo>
                      <a:pt x="0" y="36"/>
                    </a:lnTo>
                    <a:lnTo>
                      <a:pt x="265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68"/>
              <p:cNvSpPr/>
              <p:nvPr/>
            </p:nvSpPr>
            <p:spPr bwMode="auto">
              <a:xfrm>
                <a:off x="3882" y="1793"/>
                <a:ext cx="64" cy="177"/>
              </a:xfrm>
              <a:custGeom>
                <a:avLst/>
                <a:gdLst>
                  <a:gd name="T0" fmla="*/ 0 w 64"/>
                  <a:gd name="T1" fmla="*/ 177 h 177"/>
                  <a:gd name="T2" fmla="*/ 0 w 64"/>
                  <a:gd name="T3" fmla="*/ 0 h 177"/>
                  <a:gd name="T4" fmla="*/ 64 w 64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177">
                    <a:moveTo>
                      <a:pt x="0" y="177"/>
                    </a:moveTo>
                    <a:lnTo>
                      <a:pt x="0" y="0"/>
                    </a:lnTo>
                    <a:lnTo>
                      <a:pt x="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Rectangle 69"/>
              <p:cNvSpPr>
                <a:spLocks noChangeArrowheads="1"/>
              </p:cNvSpPr>
              <p:nvPr/>
            </p:nvSpPr>
            <p:spPr bwMode="auto">
              <a:xfrm>
                <a:off x="4151" y="1872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WYCCW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 13022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(MW168314)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Freeform 70"/>
              <p:cNvSpPr/>
              <p:nvPr/>
            </p:nvSpPr>
            <p:spPr bwMode="auto">
              <a:xfrm>
                <a:off x="3979" y="1905"/>
                <a:ext cx="170" cy="36"/>
              </a:xfrm>
              <a:custGeom>
                <a:avLst/>
                <a:gdLst>
                  <a:gd name="T0" fmla="*/ 0 w 170"/>
                  <a:gd name="T1" fmla="*/ 36 h 36"/>
                  <a:gd name="T2" fmla="*/ 0 w 170"/>
                  <a:gd name="T3" fmla="*/ 0 h 36"/>
                  <a:gd name="T4" fmla="*/ 170 w 170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36">
                    <a:moveTo>
                      <a:pt x="0" y="36"/>
                    </a:moveTo>
                    <a:lnTo>
                      <a:pt x="0" y="0"/>
                    </a:lnTo>
                    <a:lnTo>
                      <a:pt x="1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Rectangle 71"/>
              <p:cNvSpPr>
                <a:spLocks noChangeArrowheads="1"/>
              </p:cNvSpPr>
              <p:nvPr/>
            </p:nvSpPr>
            <p:spPr bwMode="auto">
              <a:xfrm>
                <a:off x="4223" y="1946"/>
                <a:ext cx="129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diversitatis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4019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CN" altLang="zh-CN" sz="7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MK860829)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Freeform 72"/>
              <p:cNvSpPr/>
              <p:nvPr/>
            </p:nvSpPr>
            <p:spPr bwMode="auto">
              <a:xfrm>
                <a:off x="3979" y="1944"/>
                <a:ext cx="243" cy="36"/>
              </a:xfrm>
              <a:custGeom>
                <a:avLst/>
                <a:gdLst>
                  <a:gd name="T0" fmla="*/ 0 w 243"/>
                  <a:gd name="T1" fmla="*/ 0 h 36"/>
                  <a:gd name="T2" fmla="*/ 0 w 243"/>
                  <a:gd name="T3" fmla="*/ 36 h 36"/>
                  <a:gd name="T4" fmla="*/ 243 w 243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36">
                    <a:moveTo>
                      <a:pt x="0" y="0"/>
                    </a:moveTo>
                    <a:lnTo>
                      <a:pt x="0" y="36"/>
                    </a:lnTo>
                    <a:lnTo>
                      <a:pt x="243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3"/>
              <p:cNvSpPr/>
              <p:nvPr/>
            </p:nvSpPr>
            <p:spPr bwMode="auto">
              <a:xfrm>
                <a:off x="3882" y="1942"/>
                <a:ext cx="97" cy="102"/>
              </a:xfrm>
              <a:custGeom>
                <a:avLst/>
                <a:gdLst>
                  <a:gd name="T0" fmla="*/ 0 w 97"/>
                  <a:gd name="T1" fmla="*/ 102 h 102"/>
                  <a:gd name="T2" fmla="*/ 0 w 97"/>
                  <a:gd name="T3" fmla="*/ 0 h 102"/>
                  <a:gd name="T4" fmla="*/ 97 w 97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02">
                    <a:moveTo>
                      <a:pt x="0" y="102"/>
                    </a:moveTo>
                    <a:lnTo>
                      <a:pt x="0" y="0"/>
                    </a:lnTo>
                    <a:lnTo>
                      <a:pt x="9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Rectangle 74"/>
              <p:cNvSpPr>
                <a:spLocks noChangeArrowheads="1"/>
              </p:cNvSpPr>
              <p:nvPr/>
            </p:nvSpPr>
            <p:spPr bwMode="auto">
              <a:xfrm>
                <a:off x="4191" y="2023"/>
                <a:ext cx="112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sacchari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BR10280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(KX065099)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Freeform 75"/>
              <p:cNvSpPr/>
              <p:nvPr/>
            </p:nvSpPr>
            <p:spPr bwMode="auto">
              <a:xfrm>
                <a:off x="4046" y="2055"/>
                <a:ext cx="143" cy="93"/>
              </a:xfrm>
              <a:custGeom>
                <a:avLst/>
                <a:gdLst>
                  <a:gd name="T0" fmla="*/ 0 w 143"/>
                  <a:gd name="T1" fmla="*/ 93 h 93"/>
                  <a:gd name="T2" fmla="*/ 0 w 143"/>
                  <a:gd name="T3" fmla="*/ 0 h 93"/>
                  <a:gd name="T4" fmla="*/ 143 w 143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93">
                    <a:moveTo>
                      <a:pt x="0" y="93"/>
                    </a:moveTo>
                    <a:lnTo>
                      <a:pt x="0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Rectangle 76"/>
              <p:cNvSpPr>
                <a:spLocks noChangeArrowheads="1"/>
              </p:cNvSpPr>
              <p:nvPr/>
            </p:nvSpPr>
            <p:spPr bwMode="auto">
              <a:xfrm>
                <a:off x="4300" y="2097"/>
                <a:ext cx="119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manausense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BR 3351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(KF785986)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Freeform 77"/>
              <p:cNvSpPr/>
              <p:nvPr/>
            </p:nvSpPr>
            <p:spPr bwMode="auto">
              <a:xfrm>
                <a:off x="4128" y="2129"/>
                <a:ext cx="170" cy="114"/>
              </a:xfrm>
              <a:custGeom>
                <a:avLst/>
                <a:gdLst>
                  <a:gd name="T0" fmla="*/ 0 w 170"/>
                  <a:gd name="T1" fmla="*/ 114 h 114"/>
                  <a:gd name="T2" fmla="*/ 0 w 170"/>
                  <a:gd name="T3" fmla="*/ 0 h 114"/>
                  <a:gd name="T4" fmla="*/ 170 w 170"/>
                  <a:gd name="T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14">
                    <a:moveTo>
                      <a:pt x="0" y="114"/>
                    </a:moveTo>
                    <a:lnTo>
                      <a:pt x="0" y="0"/>
                    </a:lnTo>
                    <a:lnTo>
                      <a:pt x="1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Rectangle 78"/>
              <p:cNvSpPr>
                <a:spLocks noChangeArrowheads="1"/>
              </p:cNvSpPr>
              <p:nvPr/>
            </p:nvSpPr>
            <p:spPr bwMode="auto">
              <a:xfrm>
                <a:off x="4372" y="2172"/>
                <a:ext cx="96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vignae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7-2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(KM378443)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Freeform 79"/>
              <p:cNvSpPr/>
              <p:nvPr/>
            </p:nvSpPr>
            <p:spPr bwMode="auto">
              <a:xfrm>
                <a:off x="4261" y="2204"/>
                <a:ext cx="109" cy="36"/>
              </a:xfrm>
              <a:custGeom>
                <a:avLst/>
                <a:gdLst>
                  <a:gd name="T0" fmla="*/ 0 w 109"/>
                  <a:gd name="T1" fmla="*/ 36 h 36"/>
                  <a:gd name="T2" fmla="*/ 0 w 109"/>
                  <a:gd name="T3" fmla="*/ 0 h 36"/>
                  <a:gd name="T4" fmla="*/ 109 w 109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36">
                    <a:moveTo>
                      <a:pt x="0" y="36"/>
                    </a:moveTo>
                    <a:lnTo>
                      <a:pt x="0" y="0"/>
                    </a:lnTo>
                    <a:lnTo>
                      <a:pt x="10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Rectangle 80"/>
              <p:cNvSpPr>
                <a:spLocks noChangeArrowheads="1"/>
              </p:cNvSpPr>
              <p:nvPr/>
            </p:nvSpPr>
            <p:spPr bwMode="auto">
              <a:xfrm>
                <a:off x="4395" y="2246"/>
                <a:ext cx="121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glycinis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4016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(MK860830 )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Freeform 81"/>
              <p:cNvSpPr/>
              <p:nvPr/>
            </p:nvSpPr>
            <p:spPr bwMode="auto">
              <a:xfrm>
                <a:off x="4261" y="2243"/>
                <a:ext cx="132" cy="36"/>
              </a:xfrm>
              <a:custGeom>
                <a:avLst/>
                <a:gdLst>
                  <a:gd name="T0" fmla="*/ 0 w 132"/>
                  <a:gd name="T1" fmla="*/ 0 h 36"/>
                  <a:gd name="T2" fmla="*/ 0 w 132"/>
                  <a:gd name="T3" fmla="*/ 36 h 36"/>
                  <a:gd name="T4" fmla="*/ 132 w 132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6">
                    <a:moveTo>
                      <a:pt x="0" y="0"/>
                    </a:moveTo>
                    <a:lnTo>
                      <a:pt x="0" y="36"/>
                    </a:lnTo>
                    <a:lnTo>
                      <a:pt x="132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82"/>
              <p:cNvSpPr/>
              <p:nvPr/>
            </p:nvSpPr>
            <p:spPr bwMode="auto">
              <a:xfrm>
                <a:off x="4213" y="2242"/>
                <a:ext cx="48" cy="117"/>
              </a:xfrm>
              <a:custGeom>
                <a:avLst/>
                <a:gdLst>
                  <a:gd name="T0" fmla="*/ 0 w 48"/>
                  <a:gd name="T1" fmla="*/ 117 h 117"/>
                  <a:gd name="T2" fmla="*/ 0 w 48"/>
                  <a:gd name="T3" fmla="*/ 0 h 117"/>
                  <a:gd name="T4" fmla="*/ 48 w 48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17">
                    <a:moveTo>
                      <a:pt x="0" y="117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Rectangle 83"/>
              <p:cNvSpPr>
                <a:spLocks noChangeArrowheads="1"/>
              </p:cNvSpPr>
              <p:nvPr/>
            </p:nvSpPr>
            <p:spPr bwMode="auto">
              <a:xfrm>
                <a:off x="4592" y="2321"/>
                <a:ext cx="139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yuanmingense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CCBAU 10071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(AY386780)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Freeform 84"/>
              <p:cNvSpPr/>
              <p:nvPr/>
            </p:nvSpPr>
            <p:spPr bwMode="auto">
              <a:xfrm>
                <a:off x="4396" y="2354"/>
                <a:ext cx="195" cy="36"/>
              </a:xfrm>
              <a:custGeom>
                <a:avLst/>
                <a:gdLst>
                  <a:gd name="T0" fmla="*/ 0 w 195"/>
                  <a:gd name="T1" fmla="*/ 36 h 36"/>
                  <a:gd name="T2" fmla="*/ 0 w 195"/>
                  <a:gd name="T3" fmla="*/ 0 h 36"/>
                  <a:gd name="T4" fmla="*/ 195 w 19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36">
                    <a:moveTo>
                      <a:pt x="0" y="36"/>
                    </a:moveTo>
                    <a:lnTo>
                      <a:pt x="0" y="0"/>
                    </a:lnTo>
                    <a:lnTo>
                      <a:pt x="19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Rectangle 85"/>
              <p:cNvSpPr>
                <a:spLocks noChangeArrowheads="1"/>
              </p:cNvSpPr>
              <p:nvPr/>
            </p:nvSpPr>
            <p:spPr bwMode="auto">
              <a:xfrm>
                <a:off x="4567" y="2396"/>
                <a:ext cx="119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subterraneum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 2-1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(KM378484)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Freeform 86"/>
              <p:cNvSpPr/>
              <p:nvPr/>
            </p:nvSpPr>
            <p:spPr bwMode="auto">
              <a:xfrm>
                <a:off x="4396" y="2393"/>
                <a:ext cx="170" cy="36"/>
              </a:xfrm>
              <a:custGeom>
                <a:avLst/>
                <a:gdLst>
                  <a:gd name="T0" fmla="*/ 0 w 170"/>
                  <a:gd name="T1" fmla="*/ 0 h 36"/>
                  <a:gd name="T2" fmla="*/ 0 w 170"/>
                  <a:gd name="T3" fmla="*/ 36 h 36"/>
                  <a:gd name="T4" fmla="*/ 170 w 170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36">
                    <a:moveTo>
                      <a:pt x="0" y="0"/>
                    </a:moveTo>
                    <a:lnTo>
                      <a:pt x="0" y="36"/>
                    </a:lnTo>
                    <a:lnTo>
                      <a:pt x="170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87"/>
              <p:cNvSpPr/>
              <p:nvPr/>
            </p:nvSpPr>
            <p:spPr bwMode="auto">
              <a:xfrm>
                <a:off x="4322" y="2391"/>
                <a:ext cx="74" cy="88"/>
              </a:xfrm>
              <a:custGeom>
                <a:avLst/>
                <a:gdLst>
                  <a:gd name="T0" fmla="*/ 0 w 74"/>
                  <a:gd name="T1" fmla="*/ 88 h 88"/>
                  <a:gd name="T2" fmla="*/ 0 w 74"/>
                  <a:gd name="T3" fmla="*/ 0 h 88"/>
                  <a:gd name="T4" fmla="*/ 74 w 74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88">
                    <a:moveTo>
                      <a:pt x="0" y="88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Rectangle 88"/>
              <p:cNvSpPr>
                <a:spLocks noChangeArrowheads="1"/>
              </p:cNvSpPr>
              <p:nvPr/>
            </p:nvSpPr>
            <p:spPr bwMode="auto">
              <a:xfrm>
                <a:off x="4542" y="2471"/>
                <a:ext cx="132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arachidis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CCBAU 051107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(KF962689)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Freeform 89"/>
              <p:cNvSpPr/>
              <p:nvPr/>
            </p:nvSpPr>
            <p:spPr bwMode="auto">
              <a:xfrm>
                <a:off x="4370" y="2503"/>
                <a:ext cx="171" cy="64"/>
              </a:xfrm>
              <a:custGeom>
                <a:avLst/>
                <a:gdLst>
                  <a:gd name="T0" fmla="*/ 0 w 171"/>
                  <a:gd name="T1" fmla="*/ 64 h 64"/>
                  <a:gd name="T2" fmla="*/ 0 w 171"/>
                  <a:gd name="T3" fmla="*/ 0 h 64"/>
                  <a:gd name="T4" fmla="*/ 171 w 171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64">
                    <a:moveTo>
                      <a:pt x="0" y="64"/>
                    </a:moveTo>
                    <a:lnTo>
                      <a:pt x="0" y="0"/>
                    </a:lnTo>
                    <a:lnTo>
                      <a:pt x="17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Rectangle 90"/>
              <p:cNvSpPr>
                <a:spLocks noChangeArrowheads="1"/>
              </p:cNvSpPr>
              <p:nvPr/>
            </p:nvSpPr>
            <p:spPr bwMode="auto">
              <a:xfrm>
                <a:off x="4697" y="2546"/>
                <a:ext cx="138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zhanjiangense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CCBAU 51778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(KC509017)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Freeform 91"/>
              <p:cNvSpPr/>
              <p:nvPr/>
            </p:nvSpPr>
            <p:spPr bwMode="auto">
              <a:xfrm>
                <a:off x="4474" y="2578"/>
                <a:ext cx="222" cy="55"/>
              </a:xfrm>
              <a:custGeom>
                <a:avLst/>
                <a:gdLst>
                  <a:gd name="T0" fmla="*/ 0 w 222"/>
                  <a:gd name="T1" fmla="*/ 55 h 55"/>
                  <a:gd name="T2" fmla="*/ 0 w 222"/>
                  <a:gd name="T3" fmla="*/ 0 h 55"/>
                  <a:gd name="T4" fmla="*/ 222 w 222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2" h="55">
                    <a:moveTo>
                      <a:pt x="0" y="55"/>
                    </a:moveTo>
                    <a:lnTo>
                      <a:pt x="0" y="0"/>
                    </a:lnTo>
                    <a:lnTo>
                      <a:pt x="2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Rectangle 92"/>
              <p:cNvSpPr>
                <a:spLocks noChangeArrowheads="1"/>
              </p:cNvSpPr>
              <p:nvPr/>
            </p:nvSpPr>
            <p:spPr bwMode="auto">
              <a:xfrm>
                <a:off x="4749" y="2621"/>
                <a:ext cx="132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daqingense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CCBAU 15774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(HQ231301)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Freeform 93"/>
              <p:cNvSpPr/>
              <p:nvPr/>
            </p:nvSpPr>
            <p:spPr bwMode="auto">
              <a:xfrm>
                <a:off x="4636" y="2653"/>
                <a:ext cx="112" cy="36"/>
              </a:xfrm>
              <a:custGeom>
                <a:avLst/>
                <a:gdLst>
                  <a:gd name="T0" fmla="*/ 0 w 112"/>
                  <a:gd name="T1" fmla="*/ 36 h 36"/>
                  <a:gd name="T2" fmla="*/ 0 w 112"/>
                  <a:gd name="T3" fmla="*/ 0 h 36"/>
                  <a:gd name="T4" fmla="*/ 112 w 112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36">
                    <a:moveTo>
                      <a:pt x="0" y="36"/>
                    </a:moveTo>
                    <a:lnTo>
                      <a:pt x="0" y="0"/>
                    </a:lnTo>
                    <a:lnTo>
                      <a:pt x="11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Rectangle 94"/>
              <p:cNvSpPr>
                <a:spLocks noChangeArrowheads="1"/>
              </p:cNvSpPr>
              <p:nvPr/>
            </p:nvSpPr>
            <p:spPr bwMode="auto">
              <a:xfrm>
                <a:off x="4672" y="2693"/>
                <a:ext cx="124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americanum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CMVU44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(KX012942)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Freeform 95"/>
              <p:cNvSpPr/>
              <p:nvPr/>
            </p:nvSpPr>
            <p:spPr bwMode="auto">
              <a:xfrm>
                <a:off x="4636" y="2692"/>
                <a:ext cx="34" cy="36"/>
              </a:xfrm>
              <a:custGeom>
                <a:avLst/>
                <a:gdLst>
                  <a:gd name="T0" fmla="*/ 0 w 34"/>
                  <a:gd name="T1" fmla="*/ 0 h 36"/>
                  <a:gd name="T2" fmla="*/ 0 w 34"/>
                  <a:gd name="T3" fmla="*/ 36 h 36"/>
                  <a:gd name="T4" fmla="*/ 34 w 34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36">
                    <a:moveTo>
                      <a:pt x="0" y="0"/>
                    </a:moveTo>
                    <a:lnTo>
                      <a:pt x="0" y="36"/>
                    </a:lnTo>
                    <a:lnTo>
                      <a:pt x="34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96"/>
              <p:cNvSpPr/>
              <p:nvPr/>
            </p:nvSpPr>
            <p:spPr bwMode="auto">
              <a:xfrm>
                <a:off x="4474" y="2636"/>
                <a:ext cx="162" cy="55"/>
              </a:xfrm>
              <a:custGeom>
                <a:avLst/>
                <a:gdLst>
                  <a:gd name="T0" fmla="*/ 0 w 162"/>
                  <a:gd name="T1" fmla="*/ 0 h 55"/>
                  <a:gd name="T2" fmla="*/ 0 w 162"/>
                  <a:gd name="T3" fmla="*/ 55 h 55"/>
                  <a:gd name="T4" fmla="*/ 162 w 162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55">
                    <a:moveTo>
                      <a:pt x="0" y="0"/>
                    </a:moveTo>
                    <a:lnTo>
                      <a:pt x="0" y="55"/>
                    </a:lnTo>
                    <a:lnTo>
                      <a:pt x="162" y="5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97"/>
              <p:cNvSpPr/>
              <p:nvPr/>
            </p:nvSpPr>
            <p:spPr bwMode="auto">
              <a:xfrm>
                <a:off x="4370" y="2570"/>
                <a:ext cx="104" cy="64"/>
              </a:xfrm>
              <a:custGeom>
                <a:avLst/>
                <a:gdLst>
                  <a:gd name="T0" fmla="*/ 0 w 104"/>
                  <a:gd name="T1" fmla="*/ 0 h 64"/>
                  <a:gd name="T2" fmla="*/ 0 w 104"/>
                  <a:gd name="T3" fmla="*/ 64 h 64"/>
                  <a:gd name="T4" fmla="*/ 104 w 104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64">
                    <a:moveTo>
                      <a:pt x="0" y="0"/>
                    </a:moveTo>
                    <a:lnTo>
                      <a:pt x="0" y="64"/>
                    </a:lnTo>
                    <a:lnTo>
                      <a:pt x="104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98"/>
              <p:cNvSpPr/>
              <p:nvPr/>
            </p:nvSpPr>
            <p:spPr bwMode="auto">
              <a:xfrm>
                <a:off x="4322" y="2482"/>
                <a:ext cx="48" cy="87"/>
              </a:xfrm>
              <a:custGeom>
                <a:avLst/>
                <a:gdLst>
                  <a:gd name="T0" fmla="*/ 0 w 48"/>
                  <a:gd name="T1" fmla="*/ 0 h 87"/>
                  <a:gd name="T2" fmla="*/ 0 w 48"/>
                  <a:gd name="T3" fmla="*/ 87 h 87"/>
                  <a:gd name="T4" fmla="*/ 48 w 48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87">
                    <a:moveTo>
                      <a:pt x="0" y="0"/>
                    </a:moveTo>
                    <a:lnTo>
                      <a:pt x="0" y="87"/>
                    </a:lnTo>
                    <a:lnTo>
                      <a:pt x="48" y="8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99"/>
              <p:cNvSpPr/>
              <p:nvPr/>
            </p:nvSpPr>
            <p:spPr bwMode="auto">
              <a:xfrm>
                <a:off x="4213" y="2362"/>
                <a:ext cx="109" cy="118"/>
              </a:xfrm>
              <a:custGeom>
                <a:avLst/>
                <a:gdLst>
                  <a:gd name="T0" fmla="*/ 0 w 109"/>
                  <a:gd name="T1" fmla="*/ 0 h 118"/>
                  <a:gd name="T2" fmla="*/ 0 w 109"/>
                  <a:gd name="T3" fmla="*/ 118 h 118"/>
                  <a:gd name="T4" fmla="*/ 109 w 109"/>
                  <a:gd name="T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118">
                    <a:moveTo>
                      <a:pt x="0" y="0"/>
                    </a:moveTo>
                    <a:lnTo>
                      <a:pt x="0" y="118"/>
                    </a:lnTo>
                    <a:lnTo>
                      <a:pt x="109" y="11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00"/>
              <p:cNvSpPr/>
              <p:nvPr/>
            </p:nvSpPr>
            <p:spPr bwMode="auto">
              <a:xfrm>
                <a:off x="4128" y="2246"/>
                <a:ext cx="85" cy="115"/>
              </a:xfrm>
              <a:custGeom>
                <a:avLst/>
                <a:gdLst>
                  <a:gd name="T0" fmla="*/ 0 w 85"/>
                  <a:gd name="T1" fmla="*/ 0 h 115"/>
                  <a:gd name="T2" fmla="*/ 0 w 85"/>
                  <a:gd name="T3" fmla="*/ 115 h 115"/>
                  <a:gd name="T4" fmla="*/ 85 w 85"/>
                  <a:gd name="T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5" y="11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101"/>
              <p:cNvSpPr/>
              <p:nvPr/>
            </p:nvSpPr>
            <p:spPr bwMode="auto">
              <a:xfrm>
                <a:off x="4046" y="2151"/>
                <a:ext cx="82" cy="94"/>
              </a:xfrm>
              <a:custGeom>
                <a:avLst/>
                <a:gdLst>
                  <a:gd name="T0" fmla="*/ 0 w 82"/>
                  <a:gd name="T1" fmla="*/ 0 h 94"/>
                  <a:gd name="T2" fmla="*/ 0 w 82"/>
                  <a:gd name="T3" fmla="*/ 94 h 94"/>
                  <a:gd name="T4" fmla="*/ 82 w 82"/>
                  <a:gd name="T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94">
                    <a:moveTo>
                      <a:pt x="0" y="0"/>
                    </a:moveTo>
                    <a:lnTo>
                      <a:pt x="0" y="94"/>
                    </a:lnTo>
                    <a:lnTo>
                      <a:pt x="82" y="9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/>
              <p:nvPr/>
            </p:nvSpPr>
            <p:spPr bwMode="auto">
              <a:xfrm>
                <a:off x="3882" y="2048"/>
                <a:ext cx="164" cy="102"/>
              </a:xfrm>
              <a:custGeom>
                <a:avLst/>
                <a:gdLst>
                  <a:gd name="T0" fmla="*/ 0 w 164"/>
                  <a:gd name="T1" fmla="*/ 0 h 102"/>
                  <a:gd name="T2" fmla="*/ 0 w 164"/>
                  <a:gd name="T3" fmla="*/ 102 h 102"/>
                  <a:gd name="T4" fmla="*/ 164 w 164"/>
                  <a:gd name="T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102">
                    <a:moveTo>
                      <a:pt x="0" y="0"/>
                    </a:moveTo>
                    <a:lnTo>
                      <a:pt x="0" y="102"/>
                    </a:lnTo>
                    <a:lnTo>
                      <a:pt x="164" y="10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Line 103"/>
              <p:cNvSpPr>
                <a:spLocks noChangeShapeType="1"/>
              </p:cNvSpPr>
              <p:nvPr/>
            </p:nvSpPr>
            <p:spPr bwMode="auto">
              <a:xfrm>
                <a:off x="3882" y="1973"/>
                <a:ext cx="0" cy="177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104"/>
              <p:cNvSpPr/>
              <p:nvPr/>
            </p:nvSpPr>
            <p:spPr bwMode="auto">
              <a:xfrm>
                <a:off x="3792" y="1971"/>
                <a:ext cx="90" cy="723"/>
              </a:xfrm>
              <a:custGeom>
                <a:avLst/>
                <a:gdLst>
                  <a:gd name="T0" fmla="*/ 0 w 90"/>
                  <a:gd name="T1" fmla="*/ 723 h 723"/>
                  <a:gd name="T2" fmla="*/ 0 w 90"/>
                  <a:gd name="T3" fmla="*/ 0 h 723"/>
                  <a:gd name="T4" fmla="*/ 90 w 90"/>
                  <a:gd name="T5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723">
                    <a:moveTo>
                      <a:pt x="0" y="723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Rectangle 105"/>
              <p:cNvSpPr>
                <a:spLocks noChangeArrowheads="1"/>
              </p:cNvSpPr>
              <p:nvPr/>
            </p:nvSpPr>
            <p:spPr bwMode="auto">
              <a:xfrm>
                <a:off x="4666" y="2771"/>
                <a:ext cx="111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hipponense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aSej3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(MK458639)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Freeform 106"/>
              <p:cNvSpPr/>
              <p:nvPr/>
            </p:nvSpPr>
            <p:spPr bwMode="auto">
              <a:xfrm>
                <a:off x="4251" y="2803"/>
                <a:ext cx="414" cy="36"/>
              </a:xfrm>
              <a:custGeom>
                <a:avLst/>
                <a:gdLst>
                  <a:gd name="T0" fmla="*/ 0 w 414"/>
                  <a:gd name="T1" fmla="*/ 36 h 36"/>
                  <a:gd name="T2" fmla="*/ 0 w 414"/>
                  <a:gd name="T3" fmla="*/ 0 h 36"/>
                  <a:gd name="T4" fmla="*/ 414 w 414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4" h="36">
                    <a:moveTo>
                      <a:pt x="0" y="36"/>
                    </a:moveTo>
                    <a:lnTo>
                      <a:pt x="0" y="0"/>
                    </a:lnTo>
                    <a:lnTo>
                      <a:pt x="4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Rectangle 107"/>
              <p:cNvSpPr>
                <a:spLocks noChangeArrowheads="1"/>
              </p:cNvSpPr>
              <p:nvPr/>
            </p:nvSpPr>
            <p:spPr bwMode="auto">
              <a:xfrm>
                <a:off x="4449" y="2846"/>
                <a:ext cx="136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cytisi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CTAW11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(GU001594)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Freeform 108"/>
              <p:cNvSpPr/>
              <p:nvPr/>
            </p:nvSpPr>
            <p:spPr bwMode="auto">
              <a:xfrm>
                <a:off x="4251" y="2842"/>
                <a:ext cx="195" cy="36"/>
              </a:xfrm>
              <a:custGeom>
                <a:avLst/>
                <a:gdLst>
                  <a:gd name="T0" fmla="*/ 0 w 195"/>
                  <a:gd name="T1" fmla="*/ 0 h 36"/>
                  <a:gd name="T2" fmla="*/ 0 w 195"/>
                  <a:gd name="T3" fmla="*/ 36 h 36"/>
                  <a:gd name="T4" fmla="*/ 195 w 195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36">
                    <a:moveTo>
                      <a:pt x="0" y="0"/>
                    </a:moveTo>
                    <a:lnTo>
                      <a:pt x="0" y="36"/>
                    </a:lnTo>
                    <a:lnTo>
                      <a:pt x="195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109"/>
              <p:cNvSpPr/>
              <p:nvPr/>
            </p:nvSpPr>
            <p:spPr bwMode="auto">
              <a:xfrm>
                <a:off x="4201" y="2840"/>
                <a:ext cx="50" cy="55"/>
              </a:xfrm>
              <a:custGeom>
                <a:avLst/>
                <a:gdLst>
                  <a:gd name="T0" fmla="*/ 0 w 50"/>
                  <a:gd name="T1" fmla="*/ 55 h 55"/>
                  <a:gd name="T2" fmla="*/ 0 w 50"/>
                  <a:gd name="T3" fmla="*/ 0 h 55"/>
                  <a:gd name="T4" fmla="*/ 50 w 50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55">
                    <a:moveTo>
                      <a:pt x="0" y="55"/>
                    </a:moveTo>
                    <a:lnTo>
                      <a:pt x="0" y="0"/>
                    </a:lnTo>
                    <a:lnTo>
                      <a:pt x="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Rectangle 110"/>
              <p:cNvSpPr>
                <a:spLocks noChangeArrowheads="1"/>
              </p:cNvSpPr>
              <p:nvPr/>
            </p:nvSpPr>
            <p:spPr bwMode="auto">
              <a:xfrm>
                <a:off x="4398" y="2919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CCWR 12671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(MW168318)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" name="Freeform 111"/>
              <p:cNvSpPr/>
              <p:nvPr/>
            </p:nvSpPr>
            <p:spPr bwMode="auto">
              <a:xfrm>
                <a:off x="4201" y="2898"/>
                <a:ext cx="195" cy="54"/>
              </a:xfrm>
              <a:custGeom>
                <a:avLst/>
                <a:gdLst>
                  <a:gd name="T0" fmla="*/ 0 w 195"/>
                  <a:gd name="T1" fmla="*/ 0 h 54"/>
                  <a:gd name="T2" fmla="*/ 0 w 195"/>
                  <a:gd name="T3" fmla="*/ 54 h 54"/>
                  <a:gd name="T4" fmla="*/ 195 w 195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54">
                    <a:moveTo>
                      <a:pt x="0" y="0"/>
                    </a:moveTo>
                    <a:lnTo>
                      <a:pt x="0" y="54"/>
                    </a:lnTo>
                    <a:lnTo>
                      <a:pt x="195" y="5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12"/>
              <p:cNvSpPr/>
              <p:nvPr/>
            </p:nvSpPr>
            <p:spPr bwMode="auto">
              <a:xfrm>
                <a:off x="4137" y="2896"/>
                <a:ext cx="64" cy="64"/>
              </a:xfrm>
              <a:custGeom>
                <a:avLst/>
                <a:gdLst>
                  <a:gd name="T0" fmla="*/ 0 w 64"/>
                  <a:gd name="T1" fmla="*/ 64 h 64"/>
                  <a:gd name="T2" fmla="*/ 0 w 64"/>
                  <a:gd name="T3" fmla="*/ 0 h 64"/>
                  <a:gd name="T4" fmla="*/ 64 w 64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64">
                    <a:moveTo>
                      <a:pt x="0" y="64"/>
                    </a:moveTo>
                    <a:lnTo>
                      <a:pt x="0" y="0"/>
                    </a:lnTo>
                    <a:lnTo>
                      <a:pt x="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Rectangle 113"/>
              <p:cNvSpPr>
                <a:spLocks noChangeArrowheads="1"/>
              </p:cNvSpPr>
              <p:nvPr/>
            </p:nvSpPr>
            <p:spPr bwMode="auto">
              <a:xfrm>
                <a:off x="4227" y="2994"/>
                <a:ext cx="147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rifense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CTAW71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(GU001604)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" name="Freeform 114"/>
              <p:cNvSpPr/>
              <p:nvPr/>
            </p:nvSpPr>
            <p:spPr bwMode="auto">
              <a:xfrm>
                <a:off x="4137" y="2963"/>
                <a:ext cx="89" cy="64"/>
              </a:xfrm>
              <a:custGeom>
                <a:avLst/>
                <a:gdLst>
                  <a:gd name="T0" fmla="*/ 0 w 89"/>
                  <a:gd name="T1" fmla="*/ 0 h 64"/>
                  <a:gd name="T2" fmla="*/ 0 w 89"/>
                  <a:gd name="T3" fmla="*/ 64 h 64"/>
                  <a:gd name="T4" fmla="*/ 89 w 89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64">
                    <a:moveTo>
                      <a:pt x="0" y="0"/>
                    </a:moveTo>
                    <a:lnTo>
                      <a:pt x="0" y="64"/>
                    </a:lnTo>
                    <a:lnTo>
                      <a:pt x="89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115"/>
              <p:cNvSpPr/>
              <p:nvPr/>
            </p:nvSpPr>
            <p:spPr bwMode="auto">
              <a:xfrm>
                <a:off x="4043" y="2962"/>
                <a:ext cx="94" cy="68"/>
              </a:xfrm>
              <a:custGeom>
                <a:avLst/>
                <a:gdLst>
                  <a:gd name="T0" fmla="*/ 0 w 94"/>
                  <a:gd name="T1" fmla="*/ 68 h 68"/>
                  <a:gd name="T2" fmla="*/ 0 w 94"/>
                  <a:gd name="T3" fmla="*/ 0 h 68"/>
                  <a:gd name="T4" fmla="*/ 94 w 94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68">
                    <a:moveTo>
                      <a:pt x="0" y="68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Rectangle 116"/>
              <p:cNvSpPr>
                <a:spLocks noChangeArrowheads="1"/>
              </p:cNvSpPr>
              <p:nvPr/>
            </p:nvSpPr>
            <p:spPr bwMode="auto">
              <a:xfrm>
                <a:off x="4168" y="3066"/>
                <a:ext cx="119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ganzhouense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RITF806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(JX277110)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" name="Freeform 117"/>
              <p:cNvSpPr/>
              <p:nvPr/>
            </p:nvSpPr>
            <p:spPr bwMode="auto">
              <a:xfrm>
                <a:off x="4043" y="3033"/>
                <a:ext cx="109" cy="69"/>
              </a:xfrm>
              <a:custGeom>
                <a:avLst/>
                <a:gdLst>
                  <a:gd name="T0" fmla="*/ 0 w 109"/>
                  <a:gd name="T1" fmla="*/ 0 h 69"/>
                  <a:gd name="T2" fmla="*/ 0 w 109"/>
                  <a:gd name="T3" fmla="*/ 69 h 69"/>
                  <a:gd name="T4" fmla="*/ 109 w 109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69">
                    <a:moveTo>
                      <a:pt x="0" y="0"/>
                    </a:moveTo>
                    <a:lnTo>
                      <a:pt x="0" y="69"/>
                    </a:lnTo>
                    <a:lnTo>
                      <a:pt x="109" y="6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118"/>
              <p:cNvSpPr/>
              <p:nvPr/>
            </p:nvSpPr>
            <p:spPr bwMode="auto">
              <a:xfrm>
                <a:off x="3935" y="3032"/>
                <a:ext cx="108" cy="89"/>
              </a:xfrm>
              <a:custGeom>
                <a:avLst/>
                <a:gdLst>
                  <a:gd name="T0" fmla="*/ 0 w 108"/>
                  <a:gd name="T1" fmla="*/ 89 h 89"/>
                  <a:gd name="T2" fmla="*/ 0 w 108"/>
                  <a:gd name="T3" fmla="*/ 0 h 89"/>
                  <a:gd name="T4" fmla="*/ 108 w 108"/>
                  <a:gd name="T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89">
                    <a:moveTo>
                      <a:pt x="0" y="89"/>
                    </a:moveTo>
                    <a:lnTo>
                      <a:pt x="0" y="0"/>
                    </a:lnTo>
                    <a:lnTo>
                      <a:pt x="10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Rectangle 119"/>
              <p:cNvSpPr>
                <a:spLocks noChangeArrowheads="1"/>
              </p:cNvSpPr>
              <p:nvPr/>
            </p:nvSpPr>
            <p:spPr bwMode="auto">
              <a:xfrm>
                <a:off x="4106" y="3146"/>
                <a:ext cx="107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ingae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 10250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(KF927067)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" name="Freeform 120"/>
              <p:cNvSpPr/>
              <p:nvPr/>
            </p:nvSpPr>
            <p:spPr bwMode="auto">
              <a:xfrm>
                <a:off x="4005" y="3177"/>
                <a:ext cx="99" cy="36"/>
              </a:xfrm>
              <a:custGeom>
                <a:avLst/>
                <a:gdLst>
                  <a:gd name="T0" fmla="*/ 0 w 99"/>
                  <a:gd name="T1" fmla="*/ 36 h 36"/>
                  <a:gd name="T2" fmla="*/ 0 w 99"/>
                  <a:gd name="T3" fmla="*/ 0 h 36"/>
                  <a:gd name="T4" fmla="*/ 99 w 99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36">
                    <a:moveTo>
                      <a:pt x="0" y="36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Rectangle 121"/>
              <p:cNvSpPr>
                <a:spLocks noChangeArrowheads="1"/>
              </p:cNvSpPr>
              <p:nvPr/>
            </p:nvSpPr>
            <p:spPr bwMode="auto">
              <a:xfrm>
                <a:off x="4324" y="3219"/>
                <a:ext cx="192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canariense </a:t>
                </a:r>
                <a:r>
                  <a:rPr lang="zh-CN" altLang="zh-CN" sz="700" i="1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bv. genistearum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 BTA-1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(AY386765)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Freeform 122"/>
              <p:cNvSpPr/>
              <p:nvPr/>
            </p:nvSpPr>
            <p:spPr bwMode="auto">
              <a:xfrm>
                <a:off x="4005" y="3216"/>
                <a:ext cx="317" cy="36"/>
              </a:xfrm>
              <a:custGeom>
                <a:avLst/>
                <a:gdLst>
                  <a:gd name="T0" fmla="*/ 0 w 317"/>
                  <a:gd name="T1" fmla="*/ 0 h 36"/>
                  <a:gd name="T2" fmla="*/ 0 w 317"/>
                  <a:gd name="T3" fmla="*/ 36 h 36"/>
                  <a:gd name="T4" fmla="*/ 317 w 31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7" h="36">
                    <a:moveTo>
                      <a:pt x="0" y="0"/>
                    </a:moveTo>
                    <a:lnTo>
                      <a:pt x="0" y="36"/>
                    </a:lnTo>
                    <a:lnTo>
                      <a:pt x="317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123"/>
              <p:cNvSpPr/>
              <p:nvPr/>
            </p:nvSpPr>
            <p:spPr bwMode="auto">
              <a:xfrm>
                <a:off x="3935" y="3125"/>
                <a:ext cx="70" cy="89"/>
              </a:xfrm>
              <a:custGeom>
                <a:avLst/>
                <a:gdLst>
                  <a:gd name="T0" fmla="*/ 0 w 70"/>
                  <a:gd name="T1" fmla="*/ 0 h 89"/>
                  <a:gd name="T2" fmla="*/ 0 w 70"/>
                  <a:gd name="T3" fmla="*/ 89 h 89"/>
                  <a:gd name="T4" fmla="*/ 70 w 70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89">
                    <a:moveTo>
                      <a:pt x="0" y="0"/>
                    </a:moveTo>
                    <a:lnTo>
                      <a:pt x="0" y="89"/>
                    </a:lnTo>
                    <a:lnTo>
                      <a:pt x="70" y="8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124"/>
              <p:cNvSpPr/>
              <p:nvPr/>
            </p:nvSpPr>
            <p:spPr bwMode="auto">
              <a:xfrm>
                <a:off x="3884" y="3123"/>
                <a:ext cx="51" cy="118"/>
              </a:xfrm>
              <a:custGeom>
                <a:avLst/>
                <a:gdLst>
                  <a:gd name="T0" fmla="*/ 0 w 51"/>
                  <a:gd name="T1" fmla="*/ 118 h 118"/>
                  <a:gd name="T2" fmla="*/ 0 w 51"/>
                  <a:gd name="T3" fmla="*/ 0 h 118"/>
                  <a:gd name="T4" fmla="*/ 51 w 51"/>
                  <a:gd name="T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18">
                    <a:moveTo>
                      <a:pt x="0" y="118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Rectangle 125"/>
              <p:cNvSpPr>
                <a:spLocks noChangeArrowheads="1"/>
              </p:cNvSpPr>
              <p:nvPr/>
            </p:nvSpPr>
            <p:spPr bwMode="auto">
              <a:xfrm>
                <a:off x="4228" y="3294"/>
                <a:ext cx="129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liaoningense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LMG 18230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(AY386775)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Freeform 126"/>
              <p:cNvSpPr/>
              <p:nvPr/>
            </p:nvSpPr>
            <p:spPr bwMode="auto">
              <a:xfrm>
                <a:off x="3955" y="3326"/>
                <a:ext cx="272" cy="36"/>
              </a:xfrm>
              <a:custGeom>
                <a:avLst/>
                <a:gdLst>
                  <a:gd name="T0" fmla="*/ 0 w 272"/>
                  <a:gd name="T1" fmla="*/ 36 h 36"/>
                  <a:gd name="T2" fmla="*/ 0 w 272"/>
                  <a:gd name="T3" fmla="*/ 0 h 36"/>
                  <a:gd name="T4" fmla="*/ 272 w 272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2" h="36">
                    <a:moveTo>
                      <a:pt x="0" y="36"/>
                    </a:moveTo>
                    <a:lnTo>
                      <a:pt x="0" y="0"/>
                    </a:lnTo>
                    <a:lnTo>
                      <a:pt x="27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Rectangle 127"/>
              <p:cNvSpPr>
                <a:spLocks noChangeArrowheads="1"/>
              </p:cNvSpPr>
              <p:nvPr/>
            </p:nvSpPr>
            <p:spPr bwMode="auto">
              <a:xfrm>
                <a:off x="4208" y="3369"/>
                <a:ext cx="159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frederickii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CNPSo 3426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(MK682688)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Freeform 128"/>
              <p:cNvSpPr/>
              <p:nvPr/>
            </p:nvSpPr>
            <p:spPr bwMode="auto">
              <a:xfrm>
                <a:off x="3955" y="3365"/>
                <a:ext cx="243" cy="36"/>
              </a:xfrm>
              <a:custGeom>
                <a:avLst/>
                <a:gdLst>
                  <a:gd name="T0" fmla="*/ 0 w 243"/>
                  <a:gd name="T1" fmla="*/ 0 h 36"/>
                  <a:gd name="T2" fmla="*/ 0 w 243"/>
                  <a:gd name="T3" fmla="*/ 36 h 36"/>
                  <a:gd name="T4" fmla="*/ 243 w 243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36">
                    <a:moveTo>
                      <a:pt x="0" y="0"/>
                    </a:moveTo>
                    <a:lnTo>
                      <a:pt x="0" y="36"/>
                    </a:lnTo>
                    <a:lnTo>
                      <a:pt x="243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129"/>
              <p:cNvSpPr/>
              <p:nvPr/>
            </p:nvSpPr>
            <p:spPr bwMode="auto">
              <a:xfrm>
                <a:off x="3884" y="3245"/>
                <a:ext cx="71" cy="119"/>
              </a:xfrm>
              <a:custGeom>
                <a:avLst/>
                <a:gdLst>
                  <a:gd name="T0" fmla="*/ 0 w 71"/>
                  <a:gd name="T1" fmla="*/ 0 h 119"/>
                  <a:gd name="T2" fmla="*/ 0 w 71"/>
                  <a:gd name="T3" fmla="*/ 119 h 119"/>
                  <a:gd name="T4" fmla="*/ 71 w 71"/>
                  <a:gd name="T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119">
                    <a:moveTo>
                      <a:pt x="0" y="0"/>
                    </a:moveTo>
                    <a:lnTo>
                      <a:pt x="0" y="119"/>
                    </a:lnTo>
                    <a:lnTo>
                      <a:pt x="71" y="11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130"/>
              <p:cNvSpPr/>
              <p:nvPr/>
            </p:nvSpPr>
            <p:spPr bwMode="auto">
              <a:xfrm>
                <a:off x="3832" y="3243"/>
                <a:ext cx="52" cy="175"/>
              </a:xfrm>
              <a:custGeom>
                <a:avLst/>
                <a:gdLst>
                  <a:gd name="T0" fmla="*/ 0 w 52"/>
                  <a:gd name="T1" fmla="*/ 175 h 175"/>
                  <a:gd name="T2" fmla="*/ 0 w 52"/>
                  <a:gd name="T3" fmla="*/ 0 h 175"/>
                  <a:gd name="T4" fmla="*/ 52 w 52"/>
                  <a:gd name="T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175">
                    <a:moveTo>
                      <a:pt x="0" y="175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Rectangle 131"/>
              <p:cNvSpPr>
                <a:spLocks noChangeArrowheads="1"/>
              </p:cNvSpPr>
              <p:nvPr/>
            </p:nvSpPr>
            <p:spPr bwMode="auto">
              <a:xfrm>
                <a:off x="4175" y="3442"/>
                <a:ext cx="77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WYC</a:t>
                </a:r>
                <a:r>
                  <a:rPr lang="en-US" altLang="zh-CN" sz="7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CWR 12669 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(MW168319) 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Freeform 132"/>
              <p:cNvSpPr/>
              <p:nvPr/>
            </p:nvSpPr>
            <p:spPr bwMode="auto">
              <a:xfrm>
                <a:off x="3922" y="3476"/>
                <a:ext cx="252" cy="120"/>
              </a:xfrm>
              <a:custGeom>
                <a:avLst/>
                <a:gdLst>
                  <a:gd name="T0" fmla="*/ 0 w 252"/>
                  <a:gd name="T1" fmla="*/ 120 h 120"/>
                  <a:gd name="T2" fmla="*/ 0 w 252"/>
                  <a:gd name="T3" fmla="*/ 0 h 120"/>
                  <a:gd name="T4" fmla="*/ 252 w 252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" h="120">
                    <a:moveTo>
                      <a:pt x="0" y="120"/>
                    </a:moveTo>
                    <a:lnTo>
                      <a:pt x="0" y="0"/>
                    </a:lnTo>
                    <a:lnTo>
                      <a:pt x="2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Rectangle 133"/>
              <p:cNvSpPr>
                <a:spLocks noChangeArrowheads="1"/>
              </p:cNvSpPr>
              <p:nvPr/>
            </p:nvSpPr>
            <p:spPr bwMode="auto">
              <a:xfrm>
                <a:off x="4289" y="3518"/>
                <a:ext cx="107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cosmicum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58S1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(KP768615)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Freeform 134"/>
              <p:cNvSpPr/>
              <p:nvPr/>
            </p:nvSpPr>
            <p:spPr bwMode="auto">
              <a:xfrm>
                <a:off x="4150" y="3551"/>
                <a:ext cx="137" cy="36"/>
              </a:xfrm>
              <a:custGeom>
                <a:avLst/>
                <a:gdLst>
                  <a:gd name="T0" fmla="*/ 0 w 137"/>
                  <a:gd name="T1" fmla="*/ 36 h 36"/>
                  <a:gd name="T2" fmla="*/ 0 w 137"/>
                  <a:gd name="T3" fmla="*/ 0 h 36"/>
                  <a:gd name="T4" fmla="*/ 137 w 137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36">
                    <a:moveTo>
                      <a:pt x="0" y="36"/>
                    </a:moveTo>
                    <a:lnTo>
                      <a:pt x="0" y="0"/>
                    </a:lnTo>
                    <a:lnTo>
                      <a:pt x="1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Rectangle 135"/>
              <p:cNvSpPr>
                <a:spLocks noChangeArrowheads="1"/>
              </p:cNvSpPr>
              <p:nvPr/>
            </p:nvSpPr>
            <p:spPr bwMode="auto">
              <a:xfrm>
                <a:off x="4261" y="3590"/>
                <a:ext cx="1021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betae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PL7HG1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(FJ970431)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Freeform 136"/>
              <p:cNvSpPr/>
              <p:nvPr/>
            </p:nvSpPr>
            <p:spPr bwMode="auto">
              <a:xfrm>
                <a:off x="4150" y="3590"/>
                <a:ext cx="109" cy="36"/>
              </a:xfrm>
              <a:custGeom>
                <a:avLst/>
                <a:gdLst>
                  <a:gd name="T0" fmla="*/ 0 w 109"/>
                  <a:gd name="T1" fmla="*/ 0 h 36"/>
                  <a:gd name="T2" fmla="*/ 0 w 109"/>
                  <a:gd name="T3" fmla="*/ 36 h 36"/>
                  <a:gd name="T4" fmla="*/ 109 w 109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36">
                    <a:moveTo>
                      <a:pt x="0" y="0"/>
                    </a:moveTo>
                    <a:lnTo>
                      <a:pt x="0" y="36"/>
                    </a:lnTo>
                    <a:lnTo>
                      <a:pt x="109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137"/>
              <p:cNvSpPr/>
              <p:nvPr/>
            </p:nvSpPr>
            <p:spPr bwMode="auto">
              <a:xfrm>
                <a:off x="3997" y="3588"/>
                <a:ext cx="153" cy="130"/>
              </a:xfrm>
              <a:custGeom>
                <a:avLst/>
                <a:gdLst>
                  <a:gd name="T0" fmla="*/ 0 w 153"/>
                  <a:gd name="T1" fmla="*/ 130 h 130"/>
                  <a:gd name="T2" fmla="*/ 0 w 153"/>
                  <a:gd name="T3" fmla="*/ 0 h 130"/>
                  <a:gd name="T4" fmla="*/ 153 w 153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30">
                    <a:moveTo>
                      <a:pt x="0" y="130"/>
                    </a:moveTo>
                    <a:lnTo>
                      <a:pt x="0" y="0"/>
                    </a:lnTo>
                    <a:lnTo>
                      <a:pt x="1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Rectangle 138"/>
              <p:cNvSpPr>
                <a:spLocks noChangeArrowheads="1"/>
              </p:cNvSpPr>
              <p:nvPr/>
            </p:nvSpPr>
            <p:spPr bwMode="auto">
              <a:xfrm>
                <a:off x="4093" y="3672"/>
                <a:ext cx="115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Bradyrhizobium japonicum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USDA 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(HQ587875)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Freeform 139"/>
              <p:cNvSpPr/>
              <p:nvPr/>
            </p:nvSpPr>
            <p:spPr bwMode="auto">
              <a:xfrm>
                <a:off x="4083" y="3701"/>
                <a:ext cx="0" cy="35"/>
              </a:xfrm>
              <a:custGeom>
                <a:avLst/>
                <a:gdLst>
                  <a:gd name="T0" fmla="*/ 35 h 35"/>
                  <a:gd name="T1" fmla="*/ 0 h 35"/>
                  <a:gd name="T2" fmla="*/ 0 h 3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5">
                    <a:moveTo>
                      <a:pt x="0" y="3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Rectangle 140"/>
              <p:cNvSpPr>
                <a:spLocks noChangeArrowheads="1"/>
              </p:cNvSpPr>
              <p:nvPr/>
            </p:nvSpPr>
            <p:spPr bwMode="auto">
              <a:xfrm>
                <a:off x="4085" y="3741"/>
                <a:ext cx="134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diazoefficiens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MIAE00426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(MK784112)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" name="Freeform 141"/>
              <p:cNvSpPr/>
              <p:nvPr/>
            </p:nvSpPr>
            <p:spPr bwMode="auto">
              <a:xfrm>
                <a:off x="4083" y="3739"/>
                <a:ext cx="0" cy="36"/>
              </a:xfrm>
              <a:custGeom>
                <a:avLst/>
                <a:gdLst>
                  <a:gd name="T0" fmla="*/ 0 h 36"/>
                  <a:gd name="T1" fmla="*/ 36 h 36"/>
                  <a:gd name="T2" fmla="*/ 36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0"/>
                    </a:moveTo>
                    <a:lnTo>
                      <a:pt x="0" y="36"/>
                    </a:lnTo>
                    <a:lnTo>
                      <a:pt x="0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142"/>
              <p:cNvSpPr/>
              <p:nvPr/>
            </p:nvSpPr>
            <p:spPr bwMode="auto">
              <a:xfrm>
                <a:off x="4051" y="3738"/>
                <a:ext cx="32" cy="111"/>
              </a:xfrm>
              <a:custGeom>
                <a:avLst/>
                <a:gdLst>
                  <a:gd name="T0" fmla="*/ 0 w 32"/>
                  <a:gd name="T1" fmla="*/ 111 h 111"/>
                  <a:gd name="T2" fmla="*/ 0 w 32"/>
                  <a:gd name="T3" fmla="*/ 0 h 111"/>
                  <a:gd name="T4" fmla="*/ 32 w 32"/>
                  <a:gd name="T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11">
                    <a:moveTo>
                      <a:pt x="0" y="111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Rectangle 143"/>
              <p:cNvSpPr>
                <a:spLocks noChangeArrowheads="1"/>
              </p:cNvSpPr>
              <p:nvPr/>
            </p:nvSpPr>
            <p:spPr bwMode="auto">
              <a:xfrm>
                <a:off x="4272" y="3819"/>
                <a:ext cx="128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symbiodeficiens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85S1MB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(KP768609)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Freeform 144"/>
              <p:cNvSpPr/>
              <p:nvPr/>
            </p:nvSpPr>
            <p:spPr bwMode="auto">
              <a:xfrm>
                <a:off x="4247" y="3850"/>
                <a:ext cx="23" cy="36"/>
              </a:xfrm>
              <a:custGeom>
                <a:avLst/>
                <a:gdLst>
                  <a:gd name="T0" fmla="*/ 0 w 23"/>
                  <a:gd name="T1" fmla="*/ 36 h 36"/>
                  <a:gd name="T2" fmla="*/ 0 w 23"/>
                  <a:gd name="T3" fmla="*/ 0 h 36"/>
                  <a:gd name="T4" fmla="*/ 23 w 23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6">
                    <a:moveTo>
                      <a:pt x="0" y="36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Rectangle 145"/>
              <p:cNvSpPr>
                <a:spLocks noChangeArrowheads="1"/>
              </p:cNvSpPr>
              <p:nvPr/>
            </p:nvSpPr>
            <p:spPr bwMode="auto">
              <a:xfrm>
                <a:off x="4369" y="3893"/>
                <a:ext cx="1285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amphicarpaeae 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39S1MB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KP768605</a:t>
                </a:r>
                <a:r>
                  <a:rPr lang="en-US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Freeform 146"/>
              <p:cNvSpPr/>
              <p:nvPr/>
            </p:nvSpPr>
            <p:spPr bwMode="auto">
              <a:xfrm>
                <a:off x="4247" y="3889"/>
                <a:ext cx="121" cy="36"/>
              </a:xfrm>
              <a:custGeom>
                <a:avLst/>
                <a:gdLst>
                  <a:gd name="T0" fmla="*/ 0 w 121"/>
                  <a:gd name="T1" fmla="*/ 0 h 36"/>
                  <a:gd name="T2" fmla="*/ 0 w 121"/>
                  <a:gd name="T3" fmla="*/ 36 h 36"/>
                  <a:gd name="T4" fmla="*/ 121 w 121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36">
                    <a:moveTo>
                      <a:pt x="0" y="0"/>
                    </a:moveTo>
                    <a:lnTo>
                      <a:pt x="0" y="36"/>
                    </a:lnTo>
                    <a:lnTo>
                      <a:pt x="121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147"/>
              <p:cNvSpPr/>
              <p:nvPr/>
            </p:nvSpPr>
            <p:spPr bwMode="auto">
              <a:xfrm>
                <a:off x="4143" y="3888"/>
                <a:ext cx="104" cy="73"/>
              </a:xfrm>
              <a:custGeom>
                <a:avLst/>
                <a:gdLst>
                  <a:gd name="T0" fmla="*/ 0 w 104"/>
                  <a:gd name="T1" fmla="*/ 73 h 73"/>
                  <a:gd name="T2" fmla="*/ 0 w 104"/>
                  <a:gd name="T3" fmla="*/ 0 h 73"/>
                  <a:gd name="T4" fmla="*/ 104 w 104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73">
                    <a:moveTo>
                      <a:pt x="0" y="73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Rectangle 148"/>
              <p:cNvSpPr>
                <a:spLocks noChangeArrowheads="1"/>
              </p:cNvSpPr>
              <p:nvPr/>
            </p:nvSpPr>
            <p:spPr bwMode="auto">
              <a:xfrm>
                <a:off x="4410" y="3968"/>
                <a:ext cx="108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zh-CN" altLang="zh-CN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Bradyrhizobium shewense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ERR11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(JQ809893)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3" name="Freeform 149"/>
              <p:cNvSpPr/>
              <p:nvPr/>
            </p:nvSpPr>
            <p:spPr bwMode="auto">
              <a:xfrm>
                <a:off x="4239" y="4000"/>
                <a:ext cx="170" cy="36"/>
              </a:xfrm>
              <a:custGeom>
                <a:avLst/>
                <a:gdLst>
                  <a:gd name="T0" fmla="*/ 0 w 170"/>
                  <a:gd name="T1" fmla="*/ 36 h 36"/>
                  <a:gd name="T2" fmla="*/ 0 w 170"/>
                  <a:gd name="T3" fmla="*/ 0 h 36"/>
                  <a:gd name="T4" fmla="*/ 170 w 170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36">
                    <a:moveTo>
                      <a:pt x="0" y="36"/>
                    </a:moveTo>
                    <a:lnTo>
                      <a:pt x="0" y="0"/>
                    </a:lnTo>
                    <a:lnTo>
                      <a:pt x="1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Rectangle 150"/>
              <p:cNvSpPr>
                <a:spLocks noChangeArrowheads="1"/>
              </p:cNvSpPr>
              <p:nvPr/>
            </p:nvSpPr>
            <p:spPr bwMode="auto">
              <a:xfrm>
                <a:off x="4485" y="4045"/>
                <a:ext cx="111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Bradyrhizobium ottawaense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OO99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(HQ587750)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Freeform 151"/>
              <p:cNvSpPr/>
              <p:nvPr/>
            </p:nvSpPr>
            <p:spPr bwMode="auto">
              <a:xfrm>
                <a:off x="4239" y="4039"/>
                <a:ext cx="245" cy="36"/>
              </a:xfrm>
              <a:custGeom>
                <a:avLst/>
                <a:gdLst>
                  <a:gd name="T0" fmla="*/ 0 w 245"/>
                  <a:gd name="T1" fmla="*/ 0 h 36"/>
                  <a:gd name="T2" fmla="*/ 0 w 245"/>
                  <a:gd name="T3" fmla="*/ 36 h 36"/>
                  <a:gd name="T4" fmla="*/ 245 w 245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5" h="36">
                    <a:moveTo>
                      <a:pt x="0" y="0"/>
                    </a:moveTo>
                    <a:lnTo>
                      <a:pt x="0" y="36"/>
                    </a:lnTo>
                    <a:lnTo>
                      <a:pt x="245" y="3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152"/>
              <p:cNvSpPr/>
              <p:nvPr/>
            </p:nvSpPr>
            <p:spPr bwMode="auto">
              <a:xfrm>
                <a:off x="4143" y="3964"/>
                <a:ext cx="96" cy="73"/>
              </a:xfrm>
              <a:custGeom>
                <a:avLst/>
                <a:gdLst>
                  <a:gd name="T0" fmla="*/ 0 w 96"/>
                  <a:gd name="T1" fmla="*/ 0 h 73"/>
                  <a:gd name="T2" fmla="*/ 0 w 96"/>
                  <a:gd name="T3" fmla="*/ 73 h 73"/>
                  <a:gd name="T4" fmla="*/ 96 w 96"/>
                  <a:gd name="T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73">
                    <a:moveTo>
                      <a:pt x="0" y="0"/>
                    </a:moveTo>
                    <a:lnTo>
                      <a:pt x="0" y="73"/>
                    </a:lnTo>
                    <a:lnTo>
                      <a:pt x="96" y="7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153"/>
              <p:cNvSpPr/>
              <p:nvPr/>
            </p:nvSpPr>
            <p:spPr bwMode="auto">
              <a:xfrm>
                <a:off x="4051" y="3852"/>
                <a:ext cx="92" cy="110"/>
              </a:xfrm>
              <a:custGeom>
                <a:avLst/>
                <a:gdLst>
                  <a:gd name="T0" fmla="*/ 0 w 92"/>
                  <a:gd name="T1" fmla="*/ 0 h 110"/>
                  <a:gd name="T2" fmla="*/ 0 w 92"/>
                  <a:gd name="T3" fmla="*/ 110 h 110"/>
                  <a:gd name="T4" fmla="*/ 92 w 92"/>
                  <a:gd name="T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10">
                    <a:moveTo>
                      <a:pt x="0" y="0"/>
                    </a:moveTo>
                    <a:lnTo>
                      <a:pt x="0" y="110"/>
                    </a:lnTo>
                    <a:lnTo>
                      <a:pt x="92" y="11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154"/>
              <p:cNvSpPr/>
              <p:nvPr/>
            </p:nvSpPr>
            <p:spPr bwMode="auto">
              <a:xfrm>
                <a:off x="3997" y="3721"/>
                <a:ext cx="54" cy="129"/>
              </a:xfrm>
              <a:custGeom>
                <a:avLst/>
                <a:gdLst>
                  <a:gd name="T0" fmla="*/ 0 w 54"/>
                  <a:gd name="T1" fmla="*/ 0 h 129"/>
                  <a:gd name="T2" fmla="*/ 0 w 54"/>
                  <a:gd name="T3" fmla="*/ 129 h 129"/>
                  <a:gd name="T4" fmla="*/ 54 w 54"/>
                  <a:gd name="T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129">
                    <a:moveTo>
                      <a:pt x="0" y="0"/>
                    </a:moveTo>
                    <a:lnTo>
                      <a:pt x="0" y="129"/>
                    </a:lnTo>
                    <a:lnTo>
                      <a:pt x="54" y="12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155"/>
              <p:cNvSpPr/>
              <p:nvPr/>
            </p:nvSpPr>
            <p:spPr bwMode="auto">
              <a:xfrm>
                <a:off x="3922" y="3599"/>
                <a:ext cx="75" cy="120"/>
              </a:xfrm>
              <a:custGeom>
                <a:avLst/>
                <a:gdLst>
                  <a:gd name="T0" fmla="*/ 0 w 75"/>
                  <a:gd name="T1" fmla="*/ 0 h 120"/>
                  <a:gd name="T2" fmla="*/ 0 w 75"/>
                  <a:gd name="T3" fmla="*/ 120 h 120"/>
                  <a:gd name="T4" fmla="*/ 75 w 75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20">
                    <a:moveTo>
                      <a:pt x="0" y="0"/>
                    </a:moveTo>
                    <a:lnTo>
                      <a:pt x="0" y="120"/>
                    </a:lnTo>
                    <a:lnTo>
                      <a:pt x="75" y="12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156"/>
              <p:cNvSpPr/>
              <p:nvPr/>
            </p:nvSpPr>
            <p:spPr bwMode="auto">
              <a:xfrm>
                <a:off x="3832" y="3422"/>
                <a:ext cx="90" cy="176"/>
              </a:xfrm>
              <a:custGeom>
                <a:avLst/>
                <a:gdLst>
                  <a:gd name="T0" fmla="*/ 0 w 90"/>
                  <a:gd name="T1" fmla="*/ 0 h 176"/>
                  <a:gd name="T2" fmla="*/ 0 w 90"/>
                  <a:gd name="T3" fmla="*/ 176 h 176"/>
                  <a:gd name="T4" fmla="*/ 90 w 90"/>
                  <a:gd name="T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76">
                    <a:moveTo>
                      <a:pt x="0" y="0"/>
                    </a:moveTo>
                    <a:lnTo>
                      <a:pt x="0" y="176"/>
                    </a:lnTo>
                    <a:lnTo>
                      <a:pt x="90" y="17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157"/>
              <p:cNvSpPr/>
              <p:nvPr/>
            </p:nvSpPr>
            <p:spPr bwMode="auto">
              <a:xfrm>
                <a:off x="3792" y="2697"/>
                <a:ext cx="40" cy="723"/>
              </a:xfrm>
              <a:custGeom>
                <a:avLst/>
                <a:gdLst>
                  <a:gd name="T0" fmla="*/ 0 w 40"/>
                  <a:gd name="T1" fmla="*/ 0 h 723"/>
                  <a:gd name="T2" fmla="*/ 0 w 40"/>
                  <a:gd name="T3" fmla="*/ 723 h 723"/>
                  <a:gd name="T4" fmla="*/ 40 w 40"/>
                  <a:gd name="T5" fmla="*/ 723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723">
                    <a:moveTo>
                      <a:pt x="0" y="0"/>
                    </a:moveTo>
                    <a:lnTo>
                      <a:pt x="0" y="723"/>
                    </a:lnTo>
                    <a:lnTo>
                      <a:pt x="40" y="72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158"/>
              <p:cNvSpPr/>
              <p:nvPr/>
            </p:nvSpPr>
            <p:spPr bwMode="auto">
              <a:xfrm>
                <a:off x="3743" y="1818"/>
                <a:ext cx="49" cy="877"/>
              </a:xfrm>
              <a:custGeom>
                <a:avLst/>
                <a:gdLst>
                  <a:gd name="T0" fmla="*/ 0 w 49"/>
                  <a:gd name="T1" fmla="*/ 0 h 877"/>
                  <a:gd name="T2" fmla="*/ 0 w 49"/>
                  <a:gd name="T3" fmla="*/ 877 h 877"/>
                  <a:gd name="T4" fmla="*/ 49 w 49"/>
                  <a:gd name="T5" fmla="*/ 877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877">
                    <a:moveTo>
                      <a:pt x="0" y="0"/>
                    </a:moveTo>
                    <a:lnTo>
                      <a:pt x="0" y="877"/>
                    </a:lnTo>
                    <a:lnTo>
                      <a:pt x="49" y="87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159"/>
              <p:cNvSpPr/>
              <p:nvPr/>
            </p:nvSpPr>
            <p:spPr bwMode="auto">
              <a:xfrm>
                <a:off x="3500" y="1816"/>
                <a:ext cx="243" cy="1165"/>
              </a:xfrm>
              <a:custGeom>
                <a:avLst/>
                <a:gdLst>
                  <a:gd name="T0" fmla="*/ 0 w 243"/>
                  <a:gd name="T1" fmla="*/ 1165 h 1165"/>
                  <a:gd name="T2" fmla="*/ 0 w 243"/>
                  <a:gd name="T3" fmla="*/ 0 h 1165"/>
                  <a:gd name="T4" fmla="*/ 243 w 243"/>
                  <a:gd name="T5" fmla="*/ 0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1165">
                    <a:moveTo>
                      <a:pt x="0" y="1165"/>
                    </a:moveTo>
                    <a:lnTo>
                      <a:pt x="0" y="0"/>
                    </a:lnTo>
                    <a:lnTo>
                      <a:pt x="24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Rectangle 160"/>
              <p:cNvSpPr>
                <a:spLocks noChangeArrowheads="1"/>
              </p:cNvSpPr>
              <p:nvPr/>
            </p:nvSpPr>
            <p:spPr bwMode="auto">
              <a:xfrm>
                <a:off x="4749" y="4116"/>
                <a:ext cx="91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zh-CN" altLang="zh-CN" sz="7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Rhizobium lusitanum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P1-7</a:t>
                </a:r>
                <a:r>
                  <a:rPr lang="zh-CN" altLang="zh-CN" sz="7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T</a:t>
                </a:r>
                <a:r>
                  <a:rPr lang="en-US" altLang="zh-CN" sz="7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</a:t>
                </a:r>
                <a:r>
                  <a:rPr lang="zh-CN" altLang="zh-CN" sz="7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(EF639841)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Freeform 161"/>
              <p:cNvSpPr/>
              <p:nvPr/>
            </p:nvSpPr>
            <p:spPr bwMode="auto">
              <a:xfrm>
                <a:off x="3500" y="2984"/>
                <a:ext cx="1247" cy="1165"/>
              </a:xfrm>
              <a:custGeom>
                <a:avLst/>
                <a:gdLst>
                  <a:gd name="T0" fmla="*/ 0 w 1247"/>
                  <a:gd name="T1" fmla="*/ 0 h 1165"/>
                  <a:gd name="T2" fmla="*/ 0 w 1247"/>
                  <a:gd name="T3" fmla="*/ 1165 h 1165"/>
                  <a:gd name="T4" fmla="*/ 1247 w 1247"/>
                  <a:gd name="T5" fmla="*/ 1165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7" h="1165">
                    <a:moveTo>
                      <a:pt x="0" y="0"/>
                    </a:moveTo>
                    <a:lnTo>
                      <a:pt x="0" y="1165"/>
                    </a:lnTo>
                    <a:lnTo>
                      <a:pt x="1247" y="11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Rectangle 162"/>
              <p:cNvSpPr>
                <a:spLocks noChangeArrowheads="1"/>
              </p:cNvSpPr>
              <p:nvPr/>
            </p:nvSpPr>
            <p:spPr bwMode="auto">
              <a:xfrm>
                <a:off x="4220" y="1368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68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17" name="Rectangle 163"/>
              <p:cNvSpPr>
                <a:spLocks noChangeArrowheads="1"/>
              </p:cNvSpPr>
              <p:nvPr/>
            </p:nvSpPr>
            <p:spPr bwMode="auto">
              <a:xfrm>
                <a:off x="4196" y="1424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99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18" name="Rectangle 164"/>
              <p:cNvSpPr>
                <a:spLocks noChangeArrowheads="1"/>
              </p:cNvSpPr>
              <p:nvPr/>
            </p:nvSpPr>
            <p:spPr bwMode="auto">
              <a:xfrm>
                <a:off x="4298" y="209"/>
                <a:ext cx="6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zh-CN" altLang="zh-CN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9" name="Rectangle 165"/>
              <p:cNvSpPr>
                <a:spLocks noChangeArrowheads="1"/>
              </p:cNvSpPr>
              <p:nvPr/>
            </p:nvSpPr>
            <p:spPr bwMode="auto">
              <a:xfrm>
                <a:off x="4449" y="545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88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0" name="Rectangle 166"/>
              <p:cNvSpPr>
                <a:spLocks noChangeArrowheads="1"/>
              </p:cNvSpPr>
              <p:nvPr/>
            </p:nvSpPr>
            <p:spPr bwMode="auto">
              <a:xfrm>
                <a:off x="4194" y="3837"/>
                <a:ext cx="62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95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67"/>
              <p:cNvSpPr>
                <a:spLocks noChangeArrowheads="1"/>
              </p:cNvSpPr>
              <p:nvPr/>
            </p:nvSpPr>
            <p:spPr bwMode="auto">
              <a:xfrm>
                <a:off x="4400" y="96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99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2" name="Rectangle 168"/>
              <p:cNvSpPr>
                <a:spLocks noChangeArrowheads="1"/>
              </p:cNvSpPr>
              <p:nvPr/>
            </p:nvSpPr>
            <p:spPr bwMode="auto">
              <a:xfrm>
                <a:off x="4583" y="270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92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4" name="Rectangle 170"/>
              <p:cNvSpPr>
                <a:spLocks noChangeArrowheads="1"/>
              </p:cNvSpPr>
              <p:nvPr/>
            </p:nvSpPr>
            <p:spPr bwMode="auto">
              <a:xfrm>
                <a:off x="4023" y="283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70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5" name="Rectangle 171"/>
              <p:cNvSpPr>
                <a:spLocks noChangeArrowheads="1"/>
              </p:cNvSpPr>
              <p:nvPr/>
            </p:nvSpPr>
            <p:spPr bwMode="auto">
              <a:xfrm>
                <a:off x="4030" y="3688"/>
                <a:ext cx="62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90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" name="Rectangle 172"/>
              <p:cNvSpPr>
                <a:spLocks noChangeArrowheads="1"/>
              </p:cNvSpPr>
              <p:nvPr/>
            </p:nvSpPr>
            <p:spPr bwMode="auto">
              <a:xfrm>
                <a:off x="4084" y="291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54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7" name="Rectangle 173"/>
              <p:cNvSpPr>
                <a:spLocks noChangeArrowheads="1"/>
              </p:cNvSpPr>
              <p:nvPr/>
            </p:nvSpPr>
            <p:spPr bwMode="auto">
              <a:xfrm>
                <a:off x="3980" y="1654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66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28" name="Rectangle 174"/>
              <p:cNvSpPr>
                <a:spLocks noChangeArrowheads="1"/>
              </p:cNvSpPr>
              <p:nvPr/>
            </p:nvSpPr>
            <p:spPr bwMode="auto">
              <a:xfrm>
                <a:off x="4097" y="3538"/>
                <a:ext cx="62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85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" name="Rectangle 175"/>
              <p:cNvSpPr>
                <a:spLocks noChangeArrowheads="1"/>
              </p:cNvSpPr>
              <p:nvPr/>
            </p:nvSpPr>
            <p:spPr bwMode="auto">
              <a:xfrm>
                <a:off x="4186" y="4048"/>
                <a:ext cx="62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67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" name="Rectangle 176"/>
              <p:cNvSpPr>
                <a:spLocks noChangeArrowheads="1"/>
              </p:cNvSpPr>
              <p:nvPr/>
            </p:nvSpPr>
            <p:spPr bwMode="auto">
              <a:xfrm>
                <a:off x="4208" y="219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71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32" name="Rectangle 178"/>
              <p:cNvSpPr>
                <a:spLocks noChangeArrowheads="1"/>
              </p:cNvSpPr>
              <p:nvPr/>
            </p:nvSpPr>
            <p:spPr bwMode="auto">
              <a:xfrm>
                <a:off x="3829" y="887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59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34" name="Rectangle 180"/>
              <p:cNvSpPr>
                <a:spLocks noChangeArrowheads="1"/>
              </p:cNvSpPr>
              <p:nvPr/>
            </p:nvSpPr>
            <p:spPr bwMode="auto">
              <a:xfrm>
                <a:off x="4343" y="234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57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37" name="Rectangle 183"/>
              <p:cNvSpPr>
                <a:spLocks noChangeArrowheads="1"/>
              </p:cNvSpPr>
              <p:nvPr/>
            </p:nvSpPr>
            <p:spPr bwMode="auto">
              <a:xfrm>
                <a:off x="3990" y="298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64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39" name="Rectangle 185"/>
              <p:cNvSpPr>
                <a:spLocks noChangeArrowheads="1"/>
              </p:cNvSpPr>
              <p:nvPr/>
            </p:nvSpPr>
            <p:spPr bwMode="auto">
              <a:xfrm>
                <a:off x="4421" y="2646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l">
                  <a:buClrTx/>
                  <a:buSzTx/>
                  <a:buFontTx/>
                </a:pPr>
                <a:r>
                  <a:rPr lang="zh-CN" altLang="zh-CN" sz="5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50</a:t>
                </a:r>
                <a:endParaRPr lang="zh-CN" altLang="zh-CN" sz="5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358" name="Line 204"/>
              <p:cNvSpPr>
                <a:spLocks noChangeShapeType="1"/>
              </p:cNvSpPr>
              <p:nvPr/>
            </p:nvSpPr>
            <p:spPr bwMode="auto">
              <a:xfrm>
                <a:off x="3176" y="2395"/>
                <a:ext cx="211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59" name="Line 206"/>
            <p:cNvSpPr>
              <a:spLocks noChangeShapeType="1"/>
            </p:cNvSpPr>
            <p:nvPr/>
          </p:nvSpPr>
          <p:spPr bwMode="auto">
            <a:xfrm>
              <a:off x="3176" y="2382"/>
              <a:ext cx="0" cy="25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Line 207"/>
            <p:cNvSpPr>
              <a:spLocks noChangeShapeType="1"/>
            </p:cNvSpPr>
            <p:nvPr/>
          </p:nvSpPr>
          <p:spPr bwMode="auto">
            <a:xfrm>
              <a:off x="3387" y="2382"/>
              <a:ext cx="0" cy="25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Rectangle 208"/>
            <p:cNvSpPr>
              <a:spLocks noChangeArrowheads="1"/>
            </p:cNvSpPr>
            <p:nvPr/>
          </p:nvSpPr>
          <p:spPr bwMode="auto">
            <a:xfrm>
              <a:off x="3222" y="2414"/>
              <a:ext cx="119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0.020</a:t>
              </a:r>
              <a:endParaRPr kumimoji="0" lang="zh-CN" altLang="zh-CN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右大括号 2"/>
          <p:cNvSpPr/>
          <p:nvPr/>
        </p:nvSpPr>
        <p:spPr>
          <a:xfrm>
            <a:off x="9317355" y="815975"/>
            <a:ext cx="146685" cy="1272540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9463763" y="1330325"/>
            <a:ext cx="254127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guangdongense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(Cluster 1)</a:t>
            </a: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2" name="右大括号 171"/>
          <p:cNvSpPr/>
          <p:nvPr/>
        </p:nvSpPr>
        <p:spPr>
          <a:xfrm>
            <a:off x="9317355" y="2145665"/>
            <a:ext cx="144145" cy="369570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9464040" y="2207895"/>
            <a:ext cx="258889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zhengyangense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(Cluster 5)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右箭头 173"/>
          <p:cNvSpPr/>
          <p:nvPr/>
        </p:nvSpPr>
        <p:spPr>
          <a:xfrm>
            <a:off x="9211498" y="2972050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9475193" y="2894965"/>
            <a:ext cx="224409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(Cluster 6)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右箭头 175"/>
          <p:cNvSpPr/>
          <p:nvPr/>
        </p:nvSpPr>
        <p:spPr>
          <a:xfrm>
            <a:off x="9222978" y="4650684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9475636" y="4573884"/>
            <a:ext cx="226250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(Cluster 7)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右箭头 177"/>
          <p:cNvSpPr/>
          <p:nvPr/>
        </p:nvSpPr>
        <p:spPr>
          <a:xfrm>
            <a:off x="9211170" y="5496127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9467557" y="5427289"/>
            <a:ext cx="221297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(Cluster 8)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右大括号 165"/>
          <p:cNvSpPr/>
          <p:nvPr/>
        </p:nvSpPr>
        <p:spPr>
          <a:xfrm>
            <a:off x="9296758" y="177800"/>
            <a:ext cx="184785" cy="360045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9518373" y="242570"/>
            <a:ext cx="253428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guangzhouense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(Cluster 2)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右箭头 167"/>
          <p:cNvSpPr/>
          <p:nvPr/>
        </p:nvSpPr>
        <p:spPr>
          <a:xfrm>
            <a:off x="9228929" y="555973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9509483" y="487680"/>
            <a:ext cx="220980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3)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右箭头 116"/>
          <p:cNvSpPr/>
          <p:nvPr/>
        </p:nvSpPr>
        <p:spPr>
          <a:xfrm>
            <a:off x="9228929" y="686783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9518373" y="618490"/>
            <a:ext cx="223139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4)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719" y="192757"/>
            <a:ext cx="4496301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S3. Maximum-likelihood phylogenetic tree based on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atpD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sequences showing the relationships of rhizobia isolated from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Arachis hypogaea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from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Zhengyang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Hennan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Province. The tree was constructed under a T92+G+I model. Bootstrap confidence values &gt;50% are indicated at the internodes. Bar = 5 % nucleotide divergence.</a:t>
            </a:r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9" name="Group 4"/>
          <p:cNvGrpSpPr>
            <a:grpSpLocks noChangeAspect="1"/>
          </p:cNvGrpSpPr>
          <p:nvPr/>
        </p:nvGrpSpPr>
        <p:grpSpPr bwMode="auto">
          <a:xfrm>
            <a:off x="3004185" y="85725"/>
            <a:ext cx="6535781" cy="6869010"/>
            <a:chOff x="1870" y="-1001"/>
            <a:chExt cx="5314" cy="6655"/>
          </a:xfrm>
        </p:grpSpPr>
        <p:sp>
          <p:nvSpPr>
            <p:cNvPr id="40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870" y="-1001"/>
              <a:ext cx="4813" cy="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1" name="Rectangle 5"/>
            <p:cNvSpPr>
              <a:spLocks noChangeArrowheads="1"/>
            </p:cNvSpPr>
            <p:nvPr/>
          </p:nvSpPr>
          <p:spPr bwMode="auto">
            <a:xfrm>
              <a:off x="3836" y="-929"/>
              <a:ext cx="334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 12723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(MW168283)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2" name="Freeform 6"/>
            <p:cNvSpPr/>
            <p:nvPr/>
          </p:nvSpPr>
          <p:spPr bwMode="auto">
            <a:xfrm>
              <a:off x="3833" y="-888"/>
              <a:ext cx="0" cy="58"/>
            </a:xfrm>
            <a:custGeom>
              <a:avLst/>
              <a:gdLst>
                <a:gd name="T0" fmla="*/ 58 h 58"/>
                <a:gd name="T1" fmla="*/ 0 h 58"/>
                <a:gd name="T2" fmla="*/ 0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3" name="Rectangle 7"/>
            <p:cNvSpPr>
              <a:spLocks noChangeArrowheads="1"/>
            </p:cNvSpPr>
            <p:nvPr/>
          </p:nvSpPr>
          <p:spPr bwMode="auto">
            <a:xfrm>
              <a:off x="3836" y="-807"/>
              <a:ext cx="192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12726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(MW168282)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4" name="Freeform 8"/>
            <p:cNvSpPr/>
            <p:nvPr/>
          </p:nvSpPr>
          <p:spPr bwMode="auto">
            <a:xfrm>
              <a:off x="3833" y="-825"/>
              <a:ext cx="0" cy="59"/>
            </a:xfrm>
            <a:custGeom>
              <a:avLst/>
              <a:gdLst>
                <a:gd name="T0" fmla="*/ 0 h 59"/>
                <a:gd name="T1" fmla="*/ 59 h 59"/>
                <a:gd name="T2" fmla="*/ 59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5" name="Rectangle 9"/>
            <p:cNvSpPr>
              <a:spLocks noChangeArrowheads="1"/>
            </p:cNvSpPr>
            <p:nvPr/>
          </p:nvSpPr>
          <p:spPr bwMode="auto">
            <a:xfrm>
              <a:off x="3900" y="-685"/>
              <a:ext cx="2473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guangzhouense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CCBAU 51670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C508902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6" name="Freeform 10"/>
            <p:cNvSpPr/>
            <p:nvPr/>
          </p:nvSpPr>
          <p:spPr bwMode="auto">
            <a:xfrm>
              <a:off x="3833" y="-764"/>
              <a:ext cx="64" cy="120"/>
            </a:xfrm>
            <a:custGeom>
              <a:avLst/>
              <a:gdLst>
                <a:gd name="T0" fmla="*/ 0 w 64"/>
                <a:gd name="T1" fmla="*/ 0 h 120"/>
                <a:gd name="T2" fmla="*/ 0 w 64"/>
                <a:gd name="T3" fmla="*/ 120 h 120"/>
                <a:gd name="T4" fmla="*/ 64 w 64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20">
                  <a:moveTo>
                    <a:pt x="0" y="0"/>
                  </a:moveTo>
                  <a:lnTo>
                    <a:pt x="0" y="120"/>
                  </a:lnTo>
                  <a:lnTo>
                    <a:pt x="64" y="12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7" name="Line 11"/>
            <p:cNvSpPr>
              <a:spLocks noChangeShapeType="1"/>
            </p:cNvSpPr>
            <p:nvPr/>
          </p:nvSpPr>
          <p:spPr bwMode="auto">
            <a:xfrm>
              <a:off x="3833" y="-888"/>
              <a:ext cx="0" cy="11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8" name="Freeform 12"/>
            <p:cNvSpPr/>
            <p:nvPr/>
          </p:nvSpPr>
          <p:spPr bwMode="auto">
            <a:xfrm>
              <a:off x="3650" y="-766"/>
              <a:ext cx="183" cy="549"/>
            </a:xfrm>
            <a:custGeom>
              <a:avLst/>
              <a:gdLst>
                <a:gd name="T0" fmla="*/ 0 w 183"/>
                <a:gd name="T1" fmla="*/ 549 h 549"/>
                <a:gd name="T2" fmla="*/ 0 w 183"/>
                <a:gd name="T3" fmla="*/ 0 h 549"/>
                <a:gd name="T4" fmla="*/ 183 w 183"/>
                <a:gd name="T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549">
                  <a:moveTo>
                    <a:pt x="0" y="549"/>
                  </a:moveTo>
                  <a:lnTo>
                    <a:pt x="0" y="0"/>
                  </a:lnTo>
                  <a:lnTo>
                    <a:pt x="18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9" name="Rectangle 13"/>
            <p:cNvSpPr>
              <a:spLocks noChangeArrowheads="1"/>
            </p:cNvSpPr>
            <p:nvPr/>
          </p:nvSpPr>
          <p:spPr bwMode="auto">
            <a:xfrm>
              <a:off x="3732" y="-563"/>
              <a:ext cx="126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12663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(MW168300)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" name="Freeform 14"/>
            <p:cNvSpPr/>
            <p:nvPr/>
          </p:nvSpPr>
          <p:spPr bwMode="auto">
            <a:xfrm>
              <a:off x="3650" y="-522"/>
              <a:ext cx="79" cy="427"/>
            </a:xfrm>
            <a:custGeom>
              <a:avLst/>
              <a:gdLst>
                <a:gd name="T0" fmla="*/ 0 w 79"/>
                <a:gd name="T1" fmla="*/ 427 h 427"/>
                <a:gd name="T2" fmla="*/ 0 w 79"/>
                <a:gd name="T3" fmla="*/ 0 h 427"/>
                <a:gd name="T4" fmla="*/ 79 w 79"/>
                <a:gd name="T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427">
                  <a:moveTo>
                    <a:pt x="0" y="427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1" name="Rectangle 15"/>
            <p:cNvSpPr>
              <a:spLocks noChangeArrowheads="1"/>
            </p:cNvSpPr>
            <p:nvPr/>
          </p:nvSpPr>
          <p:spPr bwMode="auto">
            <a:xfrm>
              <a:off x="4227" y="-442"/>
              <a:ext cx="193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betae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LMG 21987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(FM253129)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2" name="Freeform 16"/>
            <p:cNvSpPr/>
            <p:nvPr/>
          </p:nvSpPr>
          <p:spPr bwMode="auto">
            <a:xfrm>
              <a:off x="4131" y="-401"/>
              <a:ext cx="93" cy="59"/>
            </a:xfrm>
            <a:custGeom>
              <a:avLst/>
              <a:gdLst>
                <a:gd name="T0" fmla="*/ 0 w 93"/>
                <a:gd name="T1" fmla="*/ 59 h 59"/>
                <a:gd name="T2" fmla="*/ 0 w 93"/>
                <a:gd name="T3" fmla="*/ 0 h 59"/>
                <a:gd name="T4" fmla="*/ 93 w 9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59">
                  <a:moveTo>
                    <a:pt x="0" y="59"/>
                  </a:moveTo>
                  <a:lnTo>
                    <a:pt x="0" y="0"/>
                  </a:lnTo>
                  <a:lnTo>
                    <a:pt x="9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3" name="Rectangle 17"/>
            <p:cNvSpPr>
              <a:spLocks noChangeArrowheads="1"/>
            </p:cNvSpPr>
            <p:nvPr/>
          </p:nvSpPr>
          <p:spPr bwMode="auto">
            <a:xfrm>
              <a:off x="4408" y="-320"/>
              <a:ext cx="211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cosmicum 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58S1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(KP768557)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4" name="Freeform 18"/>
            <p:cNvSpPr/>
            <p:nvPr/>
          </p:nvSpPr>
          <p:spPr bwMode="auto">
            <a:xfrm>
              <a:off x="4131" y="-337"/>
              <a:ext cx="274" cy="58"/>
            </a:xfrm>
            <a:custGeom>
              <a:avLst/>
              <a:gdLst>
                <a:gd name="T0" fmla="*/ 0 w 274"/>
                <a:gd name="T1" fmla="*/ 0 h 58"/>
                <a:gd name="T2" fmla="*/ 0 w 274"/>
                <a:gd name="T3" fmla="*/ 58 h 58"/>
                <a:gd name="T4" fmla="*/ 274 w 274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4" h="58">
                  <a:moveTo>
                    <a:pt x="0" y="0"/>
                  </a:moveTo>
                  <a:lnTo>
                    <a:pt x="0" y="58"/>
                  </a:lnTo>
                  <a:lnTo>
                    <a:pt x="274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5" name="Freeform 19"/>
            <p:cNvSpPr/>
            <p:nvPr/>
          </p:nvSpPr>
          <p:spPr bwMode="auto">
            <a:xfrm>
              <a:off x="4028" y="-340"/>
              <a:ext cx="103" cy="89"/>
            </a:xfrm>
            <a:custGeom>
              <a:avLst/>
              <a:gdLst>
                <a:gd name="T0" fmla="*/ 0 w 103"/>
                <a:gd name="T1" fmla="*/ 89 h 89"/>
                <a:gd name="T2" fmla="*/ 0 w 103"/>
                <a:gd name="T3" fmla="*/ 0 h 89"/>
                <a:gd name="T4" fmla="*/ 103 w 103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89">
                  <a:moveTo>
                    <a:pt x="0" y="89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6" name="Rectangle 20"/>
            <p:cNvSpPr>
              <a:spLocks noChangeArrowheads="1"/>
            </p:cNvSpPr>
            <p:nvPr/>
          </p:nvSpPr>
          <p:spPr bwMode="auto">
            <a:xfrm>
              <a:off x="4410" y="-198"/>
              <a:ext cx="221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symbiodeficiens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85S1MB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(KP768551)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7" name="Freeform 21"/>
            <p:cNvSpPr/>
            <p:nvPr/>
          </p:nvSpPr>
          <p:spPr bwMode="auto">
            <a:xfrm>
              <a:off x="4028" y="-246"/>
              <a:ext cx="379" cy="89"/>
            </a:xfrm>
            <a:custGeom>
              <a:avLst/>
              <a:gdLst>
                <a:gd name="T0" fmla="*/ 0 w 379"/>
                <a:gd name="T1" fmla="*/ 0 h 89"/>
                <a:gd name="T2" fmla="*/ 0 w 379"/>
                <a:gd name="T3" fmla="*/ 89 h 89"/>
                <a:gd name="T4" fmla="*/ 379 w 379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9" h="89">
                  <a:moveTo>
                    <a:pt x="0" y="0"/>
                  </a:moveTo>
                  <a:lnTo>
                    <a:pt x="0" y="89"/>
                  </a:lnTo>
                  <a:lnTo>
                    <a:pt x="379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8" name="Rectangle 22"/>
            <p:cNvSpPr>
              <a:spLocks noChangeArrowheads="1"/>
            </p:cNvSpPr>
            <p:nvPr/>
          </p:nvSpPr>
          <p:spPr bwMode="auto">
            <a:xfrm>
              <a:off x="4304" y="-76"/>
              <a:ext cx="220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ganzhouense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RITF806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(JX277182)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9" name="Freeform 23"/>
            <p:cNvSpPr/>
            <p:nvPr/>
          </p:nvSpPr>
          <p:spPr bwMode="auto">
            <a:xfrm>
              <a:off x="4028" y="-185"/>
              <a:ext cx="273" cy="150"/>
            </a:xfrm>
            <a:custGeom>
              <a:avLst/>
              <a:gdLst>
                <a:gd name="T0" fmla="*/ 0 w 273"/>
                <a:gd name="T1" fmla="*/ 0 h 150"/>
                <a:gd name="T2" fmla="*/ 0 w 273"/>
                <a:gd name="T3" fmla="*/ 150 h 150"/>
                <a:gd name="T4" fmla="*/ 273 w 273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3" h="150">
                  <a:moveTo>
                    <a:pt x="0" y="0"/>
                  </a:moveTo>
                  <a:lnTo>
                    <a:pt x="0" y="150"/>
                  </a:lnTo>
                  <a:lnTo>
                    <a:pt x="273" y="15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0" name="Line 24"/>
            <p:cNvSpPr>
              <a:spLocks noChangeShapeType="1"/>
            </p:cNvSpPr>
            <p:nvPr/>
          </p:nvSpPr>
          <p:spPr bwMode="auto">
            <a:xfrm>
              <a:off x="4028" y="-340"/>
              <a:ext cx="0" cy="15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1" name="Freeform 25"/>
            <p:cNvSpPr/>
            <p:nvPr/>
          </p:nvSpPr>
          <p:spPr bwMode="auto">
            <a:xfrm>
              <a:off x="3912" y="-187"/>
              <a:ext cx="116" cy="134"/>
            </a:xfrm>
            <a:custGeom>
              <a:avLst/>
              <a:gdLst>
                <a:gd name="T0" fmla="*/ 0 w 116"/>
                <a:gd name="T1" fmla="*/ 134 h 134"/>
                <a:gd name="T2" fmla="*/ 0 w 116"/>
                <a:gd name="T3" fmla="*/ 0 h 134"/>
                <a:gd name="T4" fmla="*/ 116 w 116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34">
                  <a:moveTo>
                    <a:pt x="0" y="134"/>
                  </a:moveTo>
                  <a:lnTo>
                    <a:pt x="0" y="0"/>
                  </a:lnTo>
                  <a:lnTo>
                    <a:pt x="11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2" name="Rectangle 26"/>
            <p:cNvSpPr>
              <a:spLocks noChangeArrowheads="1"/>
            </p:cNvSpPr>
            <p:nvPr/>
          </p:nvSpPr>
          <p:spPr bwMode="auto">
            <a:xfrm>
              <a:off x="3993" y="46"/>
              <a:ext cx="171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12669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(MW168299)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3" name="Freeform 27"/>
            <p:cNvSpPr/>
            <p:nvPr/>
          </p:nvSpPr>
          <p:spPr bwMode="auto">
            <a:xfrm>
              <a:off x="3912" y="-48"/>
              <a:ext cx="78" cy="135"/>
            </a:xfrm>
            <a:custGeom>
              <a:avLst/>
              <a:gdLst>
                <a:gd name="T0" fmla="*/ 0 w 78"/>
                <a:gd name="T1" fmla="*/ 0 h 135"/>
                <a:gd name="T2" fmla="*/ 0 w 78"/>
                <a:gd name="T3" fmla="*/ 135 h 135"/>
                <a:gd name="T4" fmla="*/ 78 w 78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35">
                  <a:moveTo>
                    <a:pt x="0" y="0"/>
                  </a:moveTo>
                  <a:lnTo>
                    <a:pt x="0" y="135"/>
                  </a:lnTo>
                  <a:lnTo>
                    <a:pt x="78" y="13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4" name="Freeform 28"/>
            <p:cNvSpPr/>
            <p:nvPr/>
          </p:nvSpPr>
          <p:spPr bwMode="auto">
            <a:xfrm>
              <a:off x="3847" y="-50"/>
              <a:ext cx="65" cy="127"/>
            </a:xfrm>
            <a:custGeom>
              <a:avLst/>
              <a:gdLst>
                <a:gd name="T0" fmla="*/ 0 w 65"/>
                <a:gd name="T1" fmla="*/ 127 h 127"/>
                <a:gd name="T2" fmla="*/ 0 w 65"/>
                <a:gd name="T3" fmla="*/ 0 h 127"/>
                <a:gd name="T4" fmla="*/ 65 w 65"/>
                <a:gd name="T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27">
                  <a:moveTo>
                    <a:pt x="0" y="127"/>
                  </a:moveTo>
                  <a:lnTo>
                    <a:pt x="0" y="0"/>
                  </a:lnTo>
                  <a:lnTo>
                    <a:pt x="6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5" name="Rectangle 29"/>
            <p:cNvSpPr>
              <a:spLocks noChangeArrowheads="1"/>
            </p:cNvSpPr>
            <p:nvPr/>
          </p:nvSpPr>
          <p:spPr bwMode="auto">
            <a:xfrm>
              <a:off x="3968" y="168"/>
              <a:ext cx="154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12671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(MW168298)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6" name="Freeform 30"/>
            <p:cNvSpPr/>
            <p:nvPr/>
          </p:nvSpPr>
          <p:spPr bwMode="auto">
            <a:xfrm>
              <a:off x="3847" y="82"/>
              <a:ext cx="118" cy="127"/>
            </a:xfrm>
            <a:custGeom>
              <a:avLst/>
              <a:gdLst>
                <a:gd name="T0" fmla="*/ 0 w 118"/>
                <a:gd name="T1" fmla="*/ 0 h 127"/>
                <a:gd name="T2" fmla="*/ 0 w 118"/>
                <a:gd name="T3" fmla="*/ 127 h 127"/>
                <a:gd name="T4" fmla="*/ 118 w 118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7">
                  <a:moveTo>
                    <a:pt x="0" y="0"/>
                  </a:moveTo>
                  <a:lnTo>
                    <a:pt x="0" y="127"/>
                  </a:lnTo>
                  <a:lnTo>
                    <a:pt x="118" y="12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7" name="Freeform 31"/>
            <p:cNvSpPr/>
            <p:nvPr/>
          </p:nvSpPr>
          <p:spPr bwMode="auto">
            <a:xfrm>
              <a:off x="3779" y="79"/>
              <a:ext cx="68" cy="257"/>
            </a:xfrm>
            <a:custGeom>
              <a:avLst/>
              <a:gdLst>
                <a:gd name="T0" fmla="*/ 0 w 68"/>
                <a:gd name="T1" fmla="*/ 257 h 257"/>
                <a:gd name="T2" fmla="*/ 0 w 68"/>
                <a:gd name="T3" fmla="*/ 0 h 257"/>
                <a:gd name="T4" fmla="*/ 68 w 68"/>
                <a:gd name="T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257">
                  <a:moveTo>
                    <a:pt x="0" y="257"/>
                  </a:moveTo>
                  <a:lnTo>
                    <a:pt x="0" y="0"/>
                  </a:lnTo>
                  <a:lnTo>
                    <a:pt x="6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8" name="Rectangle 32"/>
            <p:cNvSpPr>
              <a:spLocks noChangeArrowheads="1"/>
            </p:cNvSpPr>
            <p:nvPr/>
          </p:nvSpPr>
          <p:spPr bwMode="auto">
            <a:xfrm>
              <a:off x="4418" y="289"/>
              <a:ext cx="230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nanningense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CCBAU 53390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(KC508921)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9" name="Freeform 33"/>
            <p:cNvSpPr/>
            <p:nvPr/>
          </p:nvSpPr>
          <p:spPr bwMode="auto">
            <a:xfrm>
              <a:off x="3821" y="330"/>
              <a:ext cx="593" cy="264"/>
            </a:xfrm>
            <a:custGeom>
              <a:avLst/>
              <a:gdLst>
                <a:gd name="T0" fmla="*/ 0 w 593"/>
                <a:gd name="T1" fmla="*/ 264 h 264"/>
                <a:gd name="T2" fmla="*/ 0 w 593"/>
                <a:gd name="T3" fmla="*/ 0 h 264"/>
                <a:gd name="T4" fmla="*/ 593 w 593"/>
                <a:gd name="T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3" h="264">
                  <a:moveTo>
                    <a:pt x="0" y="264"/>
                  </a:moveTo>
                  <a:lnTo>
                    <a:pt x="0" y="0"/>
                  </a:lnTo>
                  <a:lnTo>
                    <a:pt x="59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0" name="Rectangle 34"/>
            <p:cNvSpPr>
              <a:spLocks noChangeArrowheads="1"/>
            </p:cNvSpPr>
            <p:nvPr/>
          </p:nvSpPr>
          <p:spPr bwMode="auto">
            <a:xfrm>
              <a:off x="3956" y="411"/>
              <a:ext cx="256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800" i="1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radyrhizobium guangdongense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CCBAU 51649</a:t>
              </a:r>
              <a:r>
                <a:rPr lang="zh-CN" altLang="zh-CN" sz="800" baseline="3000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(KC508916)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1" name="Freeform 35"/>
            <p:cNvSpPr/>
            <p:nvPr/>
          </p:nvSpPr>
          <p:spPr bwMode="auto">
            <a:xfrm>
              <a:off x="3952" y="452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2" name="Rectangle 36"/>
            <p:cNvSpPr>
              <a:spLocks noChangeArrowheads="1"/>
            </p:cNvSpPr>
            <p:nvPr/>
          </p:nvSpPr>
          <p:spPr bwMode="auto">
            <a:xfrm>
              <a:off x="3956" y="533"/>
              <a:ext cx="200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12658 </a:t>
              </a:r>
              <a:r>
                <a:rPr lang="en-US" altLang="zh-CN" sz="80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(MW168281)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3" name="Freeform 37"/>
            <p:cNvSpPr/>
            <p:nvPr/>
          </p:nvSpPr>
          <p:spPr bwMode="auto">
            <a:xfrm>
              <a:off x="3952" y="516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4" name="Rectangle 38"/>
            <p:cNvSpPr>
              <a:spLocks noChangeArrowheads="1"/>
            </p:cNvSpPr>
            <p:nvPr/>
          </p:nvSpPr>
          <p:spPr bwMode="auto">
            <a:xfrm>
              <a:off x="3956" y="655"/>
              <a:ext cx="220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 12802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(MW168287)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5" name="Freeform 39"/>
            <p:cNvSpPr/>
            <p:nvPr/>
          </p:nvSpPr>
          <p:spPr bwMode="auto">
            <a:xfrm>
              <a:off x="3952" y="577"/>
              <a:ext cx="0" cy="119"/>
            </a:xfrm>
            <a:custGeom>
              <a:avLst/>
              <a:gdLst>
                <a:gd name="T0" fmla="*/ 0 h 119"/>
                <a:gd name="T1" fmla="*/ 119 h 119"/>
                <a:gd name="T2" fmla="*/ 119 h 1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9">
                  <a:moveTo>
                    <a:pt x="0" y="0"/>
                  </a:moveTo>
                  <a:lnTo>
                    <a:pt x="0" y="119"/>
                  </a:lnTo>
                  <a:lnTo>
                    <a:pt x="0" y="11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6" name="Rectangle 40"/>
            <p:cNvSpPr>
              <a:spLocks noChangeArrowheads="1"/>
            </p:cNvSpPr>
            <p:nvPr/>
          </p:nvSpPr>
          <p:spPr bwMode="auto">
            <a:xfrm>
              <a:off x="3956" y="777"/>
              <a:ext cx="184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12803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(MW168286)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7" name="Freeform 41"/>
            <p:cNvSpPr/>
            <p:nvPr/>
          </p:nvSpPr>
          <p:spPr bwMode="auto">
            <a:xfrm>
              <a:off x="3952" y="638"/>
              <a:ext cx="0" cy="180"/>
            </a:xfrm>
            <a:custGeom>
              <a:avLst/>
              <a:gdLst>
                <a:gd name="T0" fmla="*/ 0 h 180"/>
                <a:gd name="T1" fmla="*/ 180 h 180"/>
                <a:gd name="T2" fmla="*/ 180 h 1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0">
                  <a:moveTo>
                    <a:pt x="0" y="0"/>
                  </a:moveTo>
                  <a:lnTo>
                    <a:pt x="0" y="180"/>
                  </a:lnTo>
                  <a:lnTo>
                    <a:pt x="0" y="18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8" name="Rectangle 42"/>
            <p:cNvSpPr>
              <a:spLocks noChangeArrowheads="1"/>
            </p:cNvSpPr>
            <p:nvPr/>
          </p:nvSpPr>
          <p:spPr bwMode="auto">
            <a:xfrm>
              <a:off x="3956" y="899"/>
              <a:ext cx="161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12807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(MW168285)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9" name="Freeform 43"/>
            <p:cNvSpPr/>
            <p:nvPr/>
          </p:nvSpPr>
          <p:spPr bwMode="auto">
            <a:xfrm>
              <a:off x="3952" y="699"/>
              <a:ext cx="0" cy="241"/>
            </a:xfrm>
            <a:custGeom>
              <a:avLst/>
              <a:gdLst>
                <a:gd name="T0" fmla="*/ 0 h 241"/>
                <a:gd name="T1" fmla="*/ 241 h 241"/>
                <a:gd name="T2" fmla="*/ 241 h 2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1">
                  <a:moveTo>
                    <a:pt x="0" y="0"/>
                  </a:moveTo>
                  <a:lnTo>
                    <a:pt x="0" y="241"/>
                  </a:lnTo>
                  <a:lnTo>
                    <a:pt x="0" y="24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0" name="Rectangle 44"/>
            <p:cNvSpPr>
              <a:spLocks noChangeArrowheads="1"/>
            </p:cNvSpPr>
            <p:nvPr/>
          </p:nvSpPr>
          <p:spPr bwMode="auto">
            <a:xfrm>
              <a:off x="3988" y="1020"/>
              <a:ext cx="165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13024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(MW168292)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1" name="Freeform 45"/>
            <p:cNvSpPr/>
            <p:nvPr/>
          </p:nvSpPr>
          <p:spPr bwMode="auto">
            <a:xfrm>
              <a:off x="3985" y="1061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2" name="Rectangle 46"/>
            <p:cNvSpPr>
              <a:spLocks noChangeArrowheads="1"/>
            </p:cNvSpPr>
            <p:nvPr/>
          </p:nvSpPr>
          <p:spPr bwMode="auto">
            <a:xfrm>
              <a:off x="3988" y="1142"/>
              <a:ext cx="176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12718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(MW168284)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3" name="Freeform 47"/>
            <p:cNvSpPr/>
            <p:nvPr/>
          </p:nvSpPr>
          <p:spPr bwMode="auto">
            <a:xfrm>
              <a:off x="3985" y="1125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4" name="Rectangle 48"/>
            <p:cNvSpPr>
              <a:spLocks noChangeArrowheads="1"/>
            </p:cNvSpPr>
            <p:nvPr/>
          </p:nvSpPr>
          <p:spPr bwMode="auto">
            <a:xfrm>
              <a:off x="4021" y="1264"/>
              <a:ext cx="165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13098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(MW168289)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Freeform 49"/>
            <p:cNvSpPr/>
            <p:nvPr/>
          </p:nvSpPr>
          <p:spPr bwMode="auto">
            <a:xfrm>
              <a:off x="4018" y="1305"/>
              <a:ext cx="0" cy="180"/>
            </a:xfrm>
            <a:custGeom>
              <a:avLst/>
              <a:gdLst>
                <a:gd name="T0" fmla="*/ 180 h 180"/>
                <a:gd name="T1" fmla="*/ 0 h 180"/>
                <a:gd name="T2" fmla="*/ 0 h 1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0">
                  <a:moveTo>
                    <a:pt x="0" y="18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6" name="Rectangle 50"/>
            <p:cNvSpPr>
              <a:spLocks noChangeArrowheads="1"/>
            </p:cNvSpPr>
            <p:nvPr/>
          </p:nvSpPr>
          <p:spPr bwMode="auto">
            <a:xfrm>
              <a:off x="4021" y="1386"/>
              <a:ext cx="190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WYCCW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R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13051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(MW168290)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7" name="Freeform 51"/>
            <p:cNvSpPr/>
            <p:nvPr/>
          </p:nvSpPr>
          <p:spPr bwMode="auto">
            <a:xfrm>
              <a:off x="4018" y="1427"/>
              <a:ext cx="0" cy="119"/>
            </a:xfrm>
            <a:custGeom>
              <a:avLst/>
              <a:gdLst>
                <a:gd name="T0" fmla="*/ 119 h 119"/>
                <a:gd name="T1" fmla="*/ 0 h 119"/>
                <a:gd name="T2" fmla="*/ 0 h 1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9">
                  <a:moveTo>
                    <a:pt x="0" y="11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8" name="Rectangle 52"/>
            <p:cNvSpPr>
              <a:spLocks noChangeArrowheads="1"/>
            </p:cNvSpPr>
            <p:nvPr/>
          </p:nvSpPr>
          <p:spPr bwMode="auto">
            <a:xfrm>
              <a:off x="4021" y="1508"/>
              <a:ext cx="178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13015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(MW168295)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9" name="Freeform 53"/>
            <p:cNvSpPr/>
            <p:nvPr/>
          </p:nvSpPr>
          <p:spPr bwMode="auto">
            <a:xfrm>
              <a:off x="4018" y="1549"/>
              <a:ext cx="0" cy="58"/>
            </a:xfrm>
            <a:custGeom>
              <a:avLst/>
              <a:gdLst>
                <a:gd name="T0" fmla="*/ 58 h 58"/>
                <a:gd name="T1" fmla="*/ 0 h 58"/>
                <a:gd name="T2" fmla="*/ 0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0" name="Rectangle 54"/>
            <p:cNvSpPr>
              <a:spLocks noChangeArrowheads="1"/>
            </p:cNvSpPr>
            <p:nvPr/>
          </p:nvSpPr>
          <p:spPr bwMode="auto">
            <a:xfrm>
              <a:off x="4021" y="1630"/>
              <a:ext cx="178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13038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(MW168291)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Freeform 55"/>
            <p:cNvSpPr/>
            <p:nvPr/>
          </p:nvSpPr>
          <p:spPr bwMode="auto">
            <a:xfrm>
              <a:off x="4018" y="1612"/>
              <a:ext cx="0" cy="59"/>
            </a:xfrm>
            <a:custGeom>
              <a:avLst/>
              <a:gdLst>
                <a:gd name="T0" fmla="*/ 0 h 59"/>
                <a:gd name="T1" fmla="*/ 59 h 59"/>
                <a:gd name="T2" fmla="*/ 59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2" name="Line 56"/>
            <p:cNvSpPr>
              <a:spLocks noChangeShapeType="1"/>
            </p:cNvSpPr>
            <p:nvPr/>
          </p:nvSpPr>
          <p:spPr bwMode="auto">
            <a:xfrm>
              <a:off x="4018" y="1490"/>
              <a:ext cx="0" cy="18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3" name="Freeform 57"/>
            <p:cNvSpPr/>
            <p:nvPr/>
          </p:nvSpPr>
          <p:spPr bwMode="auto">
            <a:xfrm>
              <a:off x="3985" y="1277"/>
              <a:ext cx="33" cy="211"/>
            </a:xfrm>
            <a:custGeom>
              <a:avLst/>
              <a:gdLst>
                <a:gd name="T0" fmla="*/ 0 w 33"/>
                <a:gd name="T1" fmla="*/ 0 h 211"/>
                <a:gd name="T2" fmla="*/ 0 w 33"/>
                <a:gd name="T3" fmla="*/ 211 h 211"/>
                <a:gd name="T4" fmla="*/ 33 w 33"/>
                <a:gd name="T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11">
                  <a:moveTo>
                    <a:pt x="0" y="0"/>
                  </a:moveTo>
                  <a:lnTo>
                    <a:pt x="0" y="211"/>
                  </a:lnTo>
                  <a:lnTo>
                    <a:pt x="33" y="21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4" name="Line 58"/>
            <p:cNvSpPr>
              <a:spLocks noChangeShapeType="1"/>
            </p:cNvSpPr>
            <p:nvPr/>
          </p:nvSpPr>
          <p:spPr bwMode="auto">
            <a:xfrm>
              <a:off x="3985" y="1061"/>
              <a:ext cx="0" cy="21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5" name="Freeform 59"/>
            <p:cNvSpPr/>
            <p:nvPr/>
          </p:nvSpPr>
          <p:spPr bwMode="auto">
            <a:xfrm>
              <a:off x="3952" y="866"/>
              <a:ext cx="33" cy="409"/>
            </a:xfrm>
            <a:custGeom>
              <a:avLst/>
              <a:gdLst>
                <a:gd name="T0" fmla="*/ 0 w 33"/>
                <a:gd name="T1" fmla="*/ 0 h 409"/>
                <a:gd name="T2" fmla="*/ 0 w 33"/>
                <a:gd name="T3" fmla="*/ 409 h 409"/>
                <a:gd name="T4" fmla="*/ 33 w 33"/>
                <a:gd name="T5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409">
                  <a:moveTo>
                    <a:pt x="0" y="0"/>
                  </a:moveTo>
                  <a:lnTo>
                    <a:pt x="0" y="409"/>
                  </a:lnTo>
                  <a:lnTo>
                    <a:pt x="33" y="40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6" name="Line 60"/>
            <p:cNvSpPr>
              <a:spLocks noChangeShapeType="1"/>
            </p:cNvSpPr>
            <p:nvPr/>
          </p:nvSpPr>
          <p:spPr bwMode="auto">
            <a:xfrm>
              <a:off x="3952" y="452"/>
              <a:ext cx="0" cy="40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7" name="Freeform 61"/>
            <p:cNvSpPr/>
            <p:nvPr/>
          </p:nvSpPr>
          <p:spPr bwMode="auto">
            <a:xfrm>
              <a:off x="3821" y="600"/>
              <a:ext cx="131" cy="264"/>
            </a:xfrm>
            <a:custGeom>
              <a:avLst/>
              <a:gdLst>
                <a:gd name="T0" fmla="*/ 0 w 131"/>
                <a:gd name="T1" fmla="*/ 0 h 264"/>
                <a:gd name="T2" fmla="*/ 0 w 131"/>
                <a:gd name="T3" fmla="*/ 264 h 264"/>
                <a:gd name="T4" fmla="*/ 131 w 131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264">
                  <a:moveTo>
                    <a:pt x="0" y="0"/>
                  </a:moveTo>
                  <a:lnTo>
                    <a:pt x="0" y="264"/>
                  </a:lnTo>
                  <a:lnTo>
                    <a:pt x="131" y="2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8" name="Freeform 62"/>
            <p:cNvSpPr/>
            <p:nvPr/>
          </p:nvSpPr>
          <p:spPr bwMode="auto">
            <a:xfrm>
              <a:off x="3779" y="341"/>
              <a:ext cx="42" cy="256"/>
            </a:xfrm>
            <a:custGeom>
              <a:avLst/>
              <a:gdLst>
                <a:gd name="T0" fmla="*/ 0 w 42"/>
                <a:gd name="T1" fmla="*/ 0 h 256"/>
                <a:gd name="T2" fmla="*/ 0 w 42"/>
                <a:gd name="T3" fmla="*/ 256 h 256"/>
                <a:gd name="T4" fmla="*/ 42 w 42"/>
                <a:gd name="T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56">
                  <a:moveTo>
                    <a:pt x="0" y="0"/>
                  </a:moveTo>
                  <a:lnTo>
                    <a:pt x="0" y="256"/>
                  </a:lnTo>
                  <a:lnTo>
                    <a:pt x="42" y="25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9" name="Freeform 63"/>
            <p:cNvSpPr/>
            <p:nvPr/>
          </p:nvSpPr>
          <p:spPr bwMode="auto">
            <a:xfrm>
              <a:off x="3650" y="-90"/>
              <a:ext cx="129" cy="428"/>
            </a:xfrm>
            <a:custGeom>
              <a:avLst/>
              <a:gdLst>
                <a:gd name="T0" fmla="*/ 0 w 129"/>
                <a:gd name="T1" fmla="*/ 0 h 428"/>
                <a:gd name="T2" fmla="*/ 0 w 129"/>
                <a:gd name="T3" fmla="*/ 428 h 428"/>
                <a:gd name="T4" fmla="*/ 129 w 129"/>
                <a:gd name="T5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428">
                  <a:moveTo>
                    <a:pt x="0" y="0"/>
                  </a:moveTo>
                  <a:lnTo>
                    <a:pt x="0" y="428"/>
                  </a:lnTo>
                  <a:lnTo>
                    <a:pt x="129" y="42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0" name="Line 64"/>
            <p:cNvSpPr>
              <a:spLocks noChangeShapeType="1"/>
            </p:cNvSpPr>
            <p:nvPr/>
          </p:nvSpPr>
          <p:spPr bwMode="auto">
            <a:xfrm>
              <a:off x="3650" y="-212"/>
              <a:ext cx="0" cy="55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1" name="Freeform 65"/>
            <p:cNvSpPr/>
            <p:nvPr/>
          </p:nvSpPr>
          <p:spPr bwMode="auto">
            <a:xfrm>
              <a:off x="3577" y="-214"/>
              <a:ext cx="73" cy="1061"/>
            </a:xfrm>
            <a:custGeom>
              <a:avLst/>
              <a:gdLst>
                <a:gd name="T0" fmla="*/ 0 w 73"/>
                <a:gd name="T1" fmla="*/ 1061 h 1061"/>
                <a:gd name="T2" fmla="*/ 0 w 73"/>
                <a:gd name="T3" fmla="*/ 0 h 1061"/>
                <a:gd name="T4" fmla="*/ 73 w 73"/>
                <a:gd name="T5" fmla="*/ 0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061">
                  <a:moveTo>
                    <a:pt x="0" y="1061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2" name="Rectangle 66"/>
            <p:cNvSpPr>
              <a:spLocks noChangeArrowheads="1"/>
            </p:cNvSpPr>
            <p:nvPr/>
          </p:nvSpPr>
          <p:spPr bwMode="auto">
            <a:xfrm>
              <a:off x="3737" y="1752"/>
              <a:ext cx="178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13023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(MW168293)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3" name="Freeform 67"/>
            <p:cNvSpPr/>
            <p:nvPr/>
          </p:nvSpPr>
          <p:spPr bwMode="auto">
            <a:xfrm>
              <a:off x="3670" y="1793"/>
              <a:ext cx="64" cy="119"/>
            </a:xfrm>
            <a:custGeom>
              <a:avLst/>
              <a:gdLst>
                <a:gd name="T0" fmla="*/ 0 w 64"/>
                <a:gd name="T1" fmla="*/ 119 h 119"/>
                <a:gd name="T2" fmla="*/ 0 w 64"/>
                <a:gd name="T3" fmla="*/ 0 h 119"/>
                <a:gd name="T4" fmla="*/ 64 w 64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19">
                  <a:moveTo>
                    <a:pt x="0" y="119"/>
                  </a:moveTo>
                  <a:lnTo>
                    <a:pt x="0" y="0"/>
                  </a:lnTo>
                  <a:lnTo>
                    <a:pt x="6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4" name="Rectangle 68"/>
            <p:cNvSpPr>
              <a:spLocks noChangeArrowheads="1"/>
            </p:cNvSpPr>
            <p:nvPr/>
          </p:nvSpPr>
          <p:spPr bwMode="auto">
            <a:xfrm>
              <a:off x="3673" y="1873"/>
              <a:ext cx="228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WYCCW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R 12774 (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MW168288)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5" name="Freeform 69"/>
            <p:cNvSpPr/>
            <p:nvPr/>
          </p:nvSpPr>
          <p:spPr bwMode="auto">
            <a:xfrm>
              <a:off x="3670" y="1914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6" name="Rectangle 70"/>
            <p:cNvSpPr>
              <a:spLocks noChangeArrowheads="1"/>
            </p:cNvSpPr>
            <p:nvPr/>
          </p:nvSpPr>
          <p:spPr bwMode="auto">
            <a:xfrm>
              <a:off x="3673" y="1995"/>
              <a:ext cx="208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 12678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(MW168296)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7" name="Freeform 71"/>
            <p:cNvSpPr/>
            <p:nvPr/>
          </p:nvSpPr>
          <p:spPr bwMode="auto">
            <a:xfrm>
              <a:off x="3670" y="1978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8" name="Line 72"/>
            <p:cNvSpPr>
              <a:spLocks noChangeShapeType="1"/>
            </p:cNvSpPr>
            <p:nvPr/>
          </p:nvSpPr>
          <p:spPr bwMode="auto">
            <a:xfrm>
              <a:off x="3670" y="1917"/>
              <a:ext cx="0" cy="11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9" name="Freeform 73"/>
            <p:cNvSpPr/>
            <p:nvPr/>
          </p:nvSpPr>
          <p:spPr bwMode="auto">
            <a:xfrm>
              <a:off x="3577" y="852"/>
              <a:ext cx="93" cy="1062"/>
            </a:xfrm>
            <a:custGeom>
              <a:avLst/>
              <a:gdLst>
                <a:gd name="T0" fmla="*/ 0 w 93"/>
                <a:gd name="T1" fmla="*/ 0 h 1062"/>
                <a:gd name="T2" fmla="*/ 0 w 93"/>
                <a:gd name="T3" fmla="*/ 1062 h 1062"/>
                <a:gd name="T4" fmla="*/ 93 w 93"/>
                <a:gd name="T5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1062">
                  <a:moveTo>
                    <a:pt x="0" y="0"/>
                  </a:moveTo>
                  <a:lnTo>
                    <a:pt x="0" y="1062"/>
                  </a:lnTo>
                  <a:lnTo>
                    <a:pt x="93" y="106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0" name="Freeform 74"/>
            <p:cNvSpPr/>
            <p:nvPr/>
          </p:nvSpPr>
          <p:spPr bwMode="auto">
            <a:xfrm>
              <a:off x="3506" y="850"/>
              <a:ext cx="71" cy="651"/>
            </a:xfrm>
            <a:custGeom>
              <a:avLst/>
              <a:gdLst>
                <a:gd name="T0" fmla="*/ 0 w 71"/>
                <a:gd name="T1" fmla="*/ 651 h 651"/>
                <a:gd name="T2" fmla="*/ 0 w 71"/>
                <a:gd name="T3" fmla="*/ 0 h 651"/>
                <a:gd name="T4" fmla="*/ 71 w 71"/>
                <a:gd name="T5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651">
                  <a:moveTo>
                    <a:pt x="0" y="651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1" name="Rectangle 75"/>
            <p:cNvSpPr>
              <a:spLocks noChangeArrowheads="1"/>
            </p:cNvSpPr>
            <p:nvPr/>
          </p:nvSpPr>
          <p:spPr bwMode="auto">
            <a:xfrm>
              <a:off x="3608" y="2117"/>
              <a:ext cx="246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arachidis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CCBAU 051107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(KF962683)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2" name="Freeform 76"/>
            <p:cNvSpPr/>
            <p:nvPr/>
          </p:nvSpPr>
          <p:spPr bwMode="auto">
            <a:xfrm>
              <a:off x="3506" y="1506"/>
              <a:ext cx="99" cy="652"/>
            </a:xfrm>
            <a:custGeom>
              <a:avLst/>
              <a:gdLst>
                <a:gd name="T0" fmla="*/ 0 w 99"/>
                <a:gd name="T1" fmla="*/ 0 h 652"/>
                <a:gd name="T2" fmla="*/ 0 w 99"/>
                <a:gd name="T3" fmla="*/ 652 h 652"/>
                <a:gd name="T4" fmla="*/ 99 w 99"/>
                <a:gd name="T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652">
                  <a:moveTo>
                    <a:pt x="0" y="0"/>
                  </a:moveTo>
                  <a:lnTo>
                    <a:pt x="0" y="652"/>
                  </a:lnTo>
                  <a:lnTo>
                    <a:pt x="99" y="65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3" name="Freeform 77"/>
            <p:cNvSpPr/>
            <p:nvPr/>
          </p:nvSpPr>
          <p:spPr bwMode="auto">
            <a:xfrm>
              <a:off x="3450" y="1503"/>
              <a:ext cx="56" cy="386"/>
            </a:xfrm>
            <a:custGeom>
              <a:avLst/>
              <a:gdLst>
                <a:gd name="T0" fmla="*/ 0 w 56"/>
                <a:gd name="T1" fmla="*/ 386 h 386"/>
                <a:gd name="T2" fmla="*/ 0 w 56"/>
                <a:gd name="T3" fmla="*/ 0 h 386"/>
                <a:gd name="T4" fmla="*/ 56 w 56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86">
                  <a:moveTo>
                    <a:pt x="0" y="386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4" name="Rectangle 78"/>
            <p:cNvSpPr>
              <a:spLocks noChangeArrowheads="1"/>
            </p:cNvSpPr>
            <p:nvPr/>
          </p:nvSpPr>
          <p:spPr bwMode="auto">
            <a:xfrm>
              <a:off x="3624" y="2239"/>
              <a:ext cx="218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WR 13022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(MW168294)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5" name="Freeform 79"/>
            <p:cNvSpPr/>
            <p:nvPr/>
          </p:nvSpPr>
          <p:spPr bwMode="auto">
            <a:xfrm>
              <a:off x="3450" y="1894"/>
              <a:ext cx="171" cy="386"/>
            </a:xfrm>
            <a:custGeom>
              <a:avLst/>
              <a:gdLst>
                <a:gd name="T0" fmla="*/ 0 w 171"/>
                <a:gd name="T1" fmla="*/ 0 h 386"/>
                <a:gd name="T2" fmla="*/ 0 w 171"/>
                <a:gd name="T3" fmla="*/ 386 h 386"/>
                <a:gd name="T4" fmla="*/ 171 w 171"/>
                <a:gd name="T5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386">
                  <a:moveTo>
                    <a:pt x="0" y="0"/>
                  </a:moveTo>
                  <a:lnTo>
                    <a:pt x="0" y="386"/>
                  </a:lnTo>
                  <a:lnTo>
                    <a:pt x="171" y="38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6" name="Rectangle 80"/>
            <p:cNvSpPr>
              <a:spLocks noChangeArrowheads="1"/>
            </p:cNvSpPr>
            <p:nvPr/>
          </p:nvSpPr>
          <p:spPr bwMode="auto">
            <a:xfrm>
              <a:off x="3818" y="2361"/>
              <a:ext cx="238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campsiandrae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INPA01-394B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(KT793128)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7" name="Freeform 81"/>
            <p:cNvSpPr/>
            <p:nvPr/>
          </p:nvSpPr>
          <p:spPr bwMode="auto">
            <a:xfrm>
              <a:off x="3616" y="2402"/>
              <a:ext cx="198" cy="89"/>
            </a:xfrm>
            <a:custGeom>
              <a:avLst/>
              <a:gdLst>
                <a:gd name="T0" fmla="*/ 0 w 198"/>
                <a:gd name="T1" fmla="*/ 89 h 89"/>
                <a:gd name="T2" fmla="*/ 0 w 198"/>
                <a:gd name="T3" fmla="*/ 0 h 89"/>
                <a:gd name="T4" fmla="*/ 198 w 198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89">
                  <a:moveTo>
                    <a:pt x="0" y="89"/>
                  </a:moveTo>
                  <a:lnTo>
                    <a:pt x="0" y="0"/>
                  </a:lnTo>
                  <a:lnTo>
                    <a:pt x="19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8" name="Rectangle 82"/>
            <p:cNvSpPr>
              <a:spLocks noChangeArrowheads="1"/>
            </p:cNvSpPr>
            <p:nvPr/>
          </p:nvSpPr>
          <p:spPr bwMode="auto">
            <a:xfrm>
              <a:off x="4008" y="2483"/>
              <a:ext cx="253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daqingense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CCBAU 15774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(HQ231289)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9" name="Freeform 83"/>
            <p:cNvSpPr/>
            <p:nvPr/>
          </p:nvSpPr>
          <p:spPr bwMode="auto">
            <a:xfrm>
              <a:off x="3762" y="2524"/>
              <a:ext cx="243" cy="58"/>
            </a:xfrm>
            <a:custGeom>
              <a:avLst/>
              <a:gdLst>
                <a:gd name="T0" fmla="*/ 0 w 243"/>
                <a:gd name="T1" fmla="*/ 58 h 58"/>
                <a:gd name="T2" fmla="*/ 0 w 243"/>
                <a:gd name="T3" fmla="*/ 0 h 58"/>
                <a:gd name="T4" fmla="*/ 243 w 24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58">
                  <a:moveTo>
                    <a:pt x="0" y="58"/>
                  </a:moveTo>
                  <a:lnTo>
                    <a:pt x="0" y="0"/>
                  </a:lnTo>
                  <a:lnTo>
                    <a:pt x="24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0" name="Rectangle 84"/>
            <p:cNvSpPr>
              <a:spLocks noChangeArrowheads="1"/>
            </p:cNvSpPr>
            <p:nvPr/>
          </p:nvSpPr>
          <p:spPr bwMode="auto">
            <a:xfrm>
              <a:off x="3942" y="2604"/>
              <a:ext cx="233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americanum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CMVU44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(KC247125)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1" name="Freeform 85"/>
            <p:cNvSpPr/>
            <p:nvPr/>
          </p:nvSpPr>
          <p:spPr bwMode="auto">
            <a:xfrm>
              <a:off x="3762" y="2587"/>
              <a:ext cx="176" cy="58"/>
            </a:xfrm>
            <a:custGeom>
              <a:avLst/>
              <a:gdLst>
                <a:gd name="T0" fmla="*/ 0 w 176"/>
                <a:gd name="T1" fmla="*/ 0 h 58"/>
                <a:gd name="T2" fmla="*/ 0 w 176"/>
                <a:gd name="T3" fmla="*/ 58 h 58"/>
                <a:gd name="T4" fmla="*/ 176 w 176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58">
                  <a:moveTo>
                    <a:pt x="0" y="0"/>
                  </a:moveTo>
                  <a:lnTo>
                    <a:pt x="0" y="58"/>
                  </a:lnTo>
                  <a:lnTo>
                    <a:pt x="176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2" name="Freeform 86"/>
            <p:cNvSpPr/>
            <p:nvPr/>
          </p:nvSpPr>
          <p:spPr bwMode="auto">
            <a:xfrm>
              <a:off x="3616" y="2496"/>
              <a:ext cx="146" cy="89"/>
            </a:xfrm>
            <a:custGeom>
              <a:avLst/>
              <a:gdLst>
                <a:gd name="T0" fmla="*/ 0 w 146"/>
                <a:gd name="T1" fmla="*/ 0 h 89"/>
                <a:gd name="T2" fmla="*/ 0 w 146"/>
                <a:gd name="T3" fmla="*/ 89 h 89"/>
                <a:gd name="T4" fmla="*/ 146 w 146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89">
                  <a:moveTo>
                    <a:pt x="0" y="0"/>
                  </a:moveTo>
                  <a:lnTo>
                    <a:pt x="0" y="89"/>
                  </a:lnTo>
                  <a:lnTo>
                    <a:pt x="146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3" name="Freeform 87"/>
            <p:cNvSpPr/>
            <p:nvPr/>
          </p:nvSpPr>
          <p:spPr bwMode="auto">
            <a:xfrm>
              <a:off x="3450" y="2001"/>
              <a:ext cx="166" cy="492"/>
            </a:xfrm>
            <a:custGeom>
              <a:avLst/>
              <a:gdLst>
                <a:gd name="T0" fmla="*/ 0 w 166"/>
                <a:gd name="T1" fmla="*/ 0 h 492"/>
                <a:gd name="T2" fmla="*/ 0 w 166"/>
                <a:gd name="T3" fmla="*/ 492 h 492"/>
                <a:gd name="T4" fmla="*/ 166 w 166"/>
                <a:gd name="T5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492">
                  <a:moveTo>
                    <a:pt x="0" y="0"/>
                  </a:moveTo>
                  <a:lnTo>
                    <a:pt x="0" y="492"/>
                  </a:lnTo>
                  <a:lnTo>
                    <a:pt x="166" y="49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4" name="Line 88"/>
            <p:cNvSpPr>
              <a:spLocks noChangeShapeType="1"/>
            </p:cNvSpPr>
            <p:nvPr/>
          </p:nvSpPr>
          <p:spPr bwMode="auto">
            <a:xfrm>
              <a:off x="3450" y="1503"/>
              <a:ext cx="0" cy="493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5" name="Freeform 89"/>
            <p:cNvSpPr/>
            <p:nvPr/>
          </p:nvSpPr>
          <p:spPr bwMode="auto">
            <a:xfrm>
              <a:off x="3404" y="1998"/>
              <a:ext cx="46" cy="474"/>
            </a:xfrm>
            <a:custGeom>
              <a:avLst/>
              <a:gdLst>
                <a:gd name="T0" fmla="*/ 0 w 46"/>
                <a:gd name="T1" fmla="*/ 474 h 474"/>
                <a:gd name="T2" fmla="*/ 0 w 46"/>
                <a:gd name="T3" fmla="*/ 0 h 474"/>
                <a:gd name="T4" fmla="*/ 46 w 46"/>
                <a:gd name="T5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74">
                  <a:moveTo>
                    <a:pt x="0" y="474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6" name="Rectangle 90"/>
            <p:cNvSpPr>
              <a:spLocks noChangeArrowheads="1"/>
            </p:cNvSpPr>
            <p:nvPr/>
          </p:nvSpPr>
          <p:spPr bwMode="auto">
            <a:xfrm>
              <a:off x="3633" y="2726"/>
              <a:ext cx="265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huanghuaihaiense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CCBAU 23303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(HQ231682)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7" name="Freeform 91"/>
            <p:cNvSpPr/>
            <p:nvPr/>
          </p:nvSpPr>
          <p:spPr bwMode="auto">
            <a:xfrm>
              <a:off x="3404" y="2767"/>
              <a:ext cx="226" cy="89"/>
            </a:xfrm>
            <a:custGeom>
              <a:avLst/>
              <a:gdLst>
                <a:gd name="T0" fmla="*/ 0 w 226"/>
                <a:gd name="T1" fmla="*/ 89 h 89"/>
                <a:gd name="T2" fmla="*/ 0 w 226"/>
                <a:gd name="T3" fmla="*/ 0 h 89"/>
                <a:gd name="T4" fmla="*/ 226 w 226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" h="89">
                  <a:moveTo>
                    <a:pt x="0" y="89"/>
                  </a:moveTo>
                  <a:lnTo>
                    <a:pt x="0" y="0"/>
                  </a:lnTo>
                  <a:lnTo>
                    <a:pt x="22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8" name="Rectangle 92"/>
            <p:cNvSpPr>
              <a:spLocks noChangeArrowheads="1"/>
            </p:cNvSpPr>
            <p:nvPr/>
          </p:nvSpPr>
          <p:spPr bwMode="auto">
            <a:xfrm>
              <a:off x="3577" y="2848"/>
              <a:ext cx="198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Bradyrhizobium rifense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CTAW71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(GU001617)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Freeform 93"/>
            <p:cNvSpPr/>
            <p:nvPr/>
          </p:nvSpPr>
          <p:spPr bwMode="auto">
            <a:xfrm>
              <a:off x="3475" y="2889"/>
              <a:ext cx="99" cy="59"/>
            </a:xfrm>
            <a:custGeom>
              <a:avLst/>
              <a:gdLst>
                <a:gd name="T0" fmla="*/ 0 w 99"/>
                <a:gd name="T1" fmla="*/ 59 h 59"/>
                <a:gd name="T2" fmla="*/ 0 w 99"/>
                <a:gd name="T3" fmla="*/ 0 h 59"/>
                <a:gd name="T4" fmla="*/ 99 w 99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59">
                  <a:moveTo>
                    <a:pt x="0" y="59"/>
                  </a:moveTo>
                  <a:lnTo>
                    <a:pt x="0" y="0"/>
                  </a:lnTo>
                  <a:lnTo>
                    <a:pt x="9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0" name="Rectangle 94"/>
            <p:cNvSpPr>
              <a:spLocks noChangeArrowheads="1"/>
            </p:cNvSpPr>
            <p:nvPr/>
          </p:nvSpPr>
          <p:spPr bwMode="auto">
            <a:xfrm>
              <a:off x="3746" y="2970"/>
              <a:ext cx="261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Bradyrhizobium guangxiense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CCBAU 53363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(KC508926)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Freeform 95"/>
            <p:cNvSpPr/>
            <p:nvPr/>
          </p:nvSpPr>
          <p:spPr bwMode="auto">
            <a:xfrm>
              <a:off x="3475" y="2953"/>
              <a:ext cx="268" cy="58"/>
            </a:xfrm>
            <a:custGeom>
              <a:avLst/>
              <a:gdLst>
                <a:gd name="T0" fmla="*/ 0 w 268"/>
                <a:gd name="T1" fmla="*/ 0 h 58"/>
                <a:gd name="T2" fmla="*/ 0 w 268"/>
                <a:gd name="T3" fmla="*/ 58 h 58"/>
                <a:gd name="T4" fmla="*/ 268 w 26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8" h="58">
                  <a:moveTo>
                    <a:pt x="0" y="0"/>
                  </a:moveTo>
                  <a:lnTo>
                    <a:pt x="0" y="58"/>
                  </a:lnTo>
                  <a:lnTo>
                    <a:pt x="268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2" name="Freeform 96"/>
            <p:cNvSpPr/>
            <p:nvPr/>
          </p:nvSpPr>
          <p:spPr bwMode="auto">
            <a:xfrm>
              <a:off x="3404" y="2861"/>
              <a:ext cx="71" cy="89"/>
            </a:xfrm>
            <a:custGeom>
              <a:avLst/>
              <a:gdLst>
                <a:gd name="T0" fmla="*/ 0 w 71"/>
                <a:gd name="T1" fmla="*/ 0 h 89"/>
                <a:gd name="T2" fmla="*/ 0 w 71"/>
                <a:gd name="T3" fmla="*/ 89 h 89"/>
                <a:gd name="T4" fmla="*/ 71 w 7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89">
                  <a:moveTo>
                    <a:pt x="0" y="0"/>
                  </a:moveTo>
                  <a:lnTo>
                    <a:pt x="0" y="89"/>
                  </a:lnTo>
                  <a:lnTo>
                    <a:pt x="71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3" name="Rectangle 97"/>
            <p:cNvSpPr>
              <a:spLocks noChangeArrowheads="1"/>
            </p:cNvSpPr>
            <p:nvPr/>
          </p:nvSpPr>
          <p:spPr bwMode="auto">
            <a:xfrm>
              <a:off x="3749" y="3092"/>
              <a:ext cx="138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WYC</a:t>
              </a:r>
              <a:r>
                <a:rPr lang="en-US" altLang="zh-CN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CWR 12677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(MW168297) 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4" name="Freeform 98"/>
            <p:cNvSpPr/>
            <p:nvPr/>
          </p:nvSpPr>
          <p:spPr bwMode="auto">
            <a:xfrm>
              <a:off x="3436" y="3133"/>
              <a:ext cx="310" cy="89"/>
            </a:xfrm>
            <a:custGeom>
              <a:avLst/>
              <a:gdLst>
                <a:gd name="T0" fmla="*/ 0 w 310"/>
                <a:gd name="T1" fmla="*/ 89 h 89"/>
                <a:gd name="T2" fmla="*/ 0 w 310"/>
                <a:gd name="T3" fmla="*/ 0 h 89"/>
                <a:gd name="T4" fmla="*/ 310 w 310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" h="89">
                  <a:moveTo>
                    <a:pt x="0" y="89"/>
                  </a:moveTo>
                  <a:lnTo>
                    <a:pt x="0" y="0"/>
                  </a:lnTo>
                  <a:lnTo>
                    <a:pt x="31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5" name="Rectangle 99"/>
            <p:cNvSpPr>
              <a:spLocks noChangeArrowheads="1"/>
            </p:cNvSpPr>
            <p:nvPr/>
          </p:nvSpPr>
          <p:spPr bwMode="auto">
            <a:xfrm>
              <a:off x="3852" y="3214"/>
              <a:ext cx="217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sym typeface="+mn-ea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liaoningense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LMG 18230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(AY386752)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6" name="Freeform 100"/>
            <p:cNvSpPr/>
            <p:nvPr/>
          </p:nvSpPr>
          <p:spPr bwMode="auto">
            <a:xfrm>
              <a:off x="3636" y="3255"/>
              <a:ext cx="213" cy="58"/>
            </a:xfrm>
            <a:custGeom>
              <a:avLst/>
              <a:gdLst>
                <a:gd name="T0" fmla="*/ 0 w 213"/>
                <a:gd name="T1" fmla="*/ 58 h 58"/>
                <a:gd name="T2" fmla="*/ 0 w 213"/>
                <a:gd name="T3" fmla="*/ 0 h 58"/>
                <a:gd name="T4" fmla="*/ 213 w 21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58">
                  <a:moveTo>
                    <a:pt x="0" y="58"/>
                  </a:moveTo>
                  <a:lnTo>
                    <a:pt x="0" y="0"/>
                  </a:lnTo>
                  <a:lnTo>
                    <a:pt x="21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7" name="Rectangle 101"/>
            <p:cNvSpPr>
              <a:spLocks noChangeArrowheads="1"/>
            </p:cNvSpPr>
            <p:nvPr/>
          </p:nvSpPr>
          <p:spPr bwMode="auto">
            <a:xfrm>
              <a:off x="3831" y="3336"/>
              <a:ext cx="221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diversitatis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CNPSo 4019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(MT683855)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8" name="Freeform 102"/>
            <p:cNvSpPr/>
            <p:nvPr/>
          </p:nvSpPr>
          <p:spPr bwMode="auto">
            <a:xfrm>
              <a:off x="3636" y="3318"/>
              <a:ext cx="192" cy="59"/>
            </a:xfrm>
            <a:custGeom>
              <a:avLst/>
              <a:gdLst>
                <a:gd name="T0" fmla="*/ 0 w 192"/>
                <a:gd name="T1" fmla="*/ 0 h 59"/>
                <a:gd name="T2" fmla="*/ 0 w 192"/>
                <a:gd name="T3" fmla="*/ 59 h 59"/>
                <a:gd name="T4" fmla="*/ 192 w 19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59">
                  <a:moveTo>
                    <a:pt x="0" y="0"/>
                  </a:moveTo>
                  <a:lnTo>
                    <a:pt x="0" y="59"/>
                  </a:lnTo>
                  <a:lnTo>
                    <a:pt x="192" y="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9" name="Freeform 103"/>
            <p:cNvSpPr/>
            <p:nvPr/>
          </p:nvSpPr>
          <p:spPr bwMode="auto">
            <a:xfrm>
              <a:off x="3436" y="3227"/>
              <a:ext cx="200" cy="89"/>
            </a:xfrm>
            <a:custGeom>
              <a:avLst/>
              <a:gdLst>
                <a:gd name="T0" fmla="*/ 0 w 200"/>
                <a:gd name="T1" fmla="*/ 0 h 89"/>
                <a:gd name="T2" fmla="*/ 0 w 200"/>
                <a:gd name="T3" fmla="*/ 89 h 89"/>
                <a:gd name="T4" fmla="*/ 200 w 200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89">
                  <a:moveTo>
                    <a:pt x="0" y="0"/>
                  </a:moveTo>
                  <a:lnTo>
                    <a:pt x="0" y="89"/>
                  </a:lnTo>
                  <a:lnTo>
                    <a:pt x="200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0" name="Freeform 104"/>
            <p:cNvSpPr/>
            <p:nvPr/>
          </p:nvSpPr>
          <p:spPr bwMode="auto">
            <a:xfrm>
              <a:off x="3404" y="2614"/>
              <a:ext cx="32" cy="610"/>
            </a:xfrm>
            <a:custGeom>
              <a:avLst/>
              <a:gdLst>
                <a:gd name="T0" fmla="*/ 0 w 32"/>
                <a:gd name="T1" fmla="*/ 0 h 610"/>
                <a:gd name="T2" fmla="*/ 0 w 32"/>
                <a:gd name="T3" fmla="*/ 610 h 610"/>
                <a:gd name="T4" fmla="*/ 32 w 32"/>
                <a:gd name="T5" fmla="*/ 6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10">
                  <a:moveTo>
                    <a:pt x="0" y="0"/>
                  </a:moveTo>
                  <a:lnTo>
                    <a:pt x="0" y="610"/>
                  </a:lnTo>
                  <a:lnTo>
                    <a:pt x="32" y="61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1" name="Line 105"/>
            <p:cNvSpPr>
              <a:spLocks noChangeShapeType="1"/>
            </p:cNvSpPr>
            <p:nvPr/>
          </p:nvSpPr>
          <p:spPr bwMode="auto">
            <a:xfrm>
              <a:off x="3404" y="1998"/>
              <a:ext cx="0" cy="61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2" name="Freeform 106"/>
            <p:cNvSpPr/>
            <p:nvPr/>
          </p:nvSpPr>
          <p:spPr bwMode="auto">
            <a:xfrm>
              <a:off x="3312" y="2611"/>
              <a:ext cx="92" cy="494"/>
            </a:xfrm>
            <a:custGeom>
              <a:avLst/>
              <a:gdLst>
                <a:gd name="T0" fmla="*/ 0 w 92"/>
                <a:gd name="T1" fmla="*/ 494 h 494"/>
                <a:gd name="T2" fmla="*/ 0 w 92"/>
                <a:gd name="T3" fmla="*/ 0 h 494"/>
                <a:gd name="T4" fmla="*/ 92 w 92"/>
                <a:gd name="T5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94">
                  <a:moveTo>
                    <a:pt x="0" y="494"/>
                  </a:moveTo>
                  <a:lnTo>
                    <a:pt x="0" y="0"/>
                  </a:lnTo>
                  <a:lnTo>
                    <a:pt x="9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3" name="Rectangle 107"/>
            <p:cNvSpPr>
              <a:spLocks noChangeArrowheads="1"/>
            </p:cNvSpPr>
            <p:nvPr/>
          </p:nvSpPr>
          <p:spPr bwMode="auto">
            <a:xfrm>
              <a:off x="3791" y="3457"/>
              <a:ext cx="231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yuanmingense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LMG 21827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(FM253140)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4" name="Freeform 108"/>
            <p:cNvSpPr/>
            <p:nvPr/>
          </p:nvSpPr>
          <p:spPr bwMode="auto">
            <a:xfrm>
              <a:off x="3543" y="3498"/>
              <a:ext cx="245" cy="104"/>
            </a:xfrm>
            <a:custGeom>
              <a:avLst/>
              <a:gdLst>
                <a:gd name="T0" fmla="*/ 0 w 245"/>
                <a:gd name="T1" fmla="*/ 104 h 104"/>
                <a:gd name="T2" fmla="*/ 0 w 245"/>
                <a:gd name="T3" fmla="*/ 0 h 104"/>
                <a:gd name="T4" fmla="*/ 245 w 245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" h="104">
                  <a:moveTo>
                    <a:pt x="0" y="104"/>
                  </a:moveTo>
                  <a:lnTo>
                    <a:pt x="0" y="0"/>
                  </a:lnTo>
                  <a:lnTo>
                    <a:pt x="24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5" name="Rectangle 109"/>
            <p:cNvSpPr>
              <a:spLocks noChangeArrowheads="1"/>
            </p:cNvSpPr>
            <p:nvPr/>
          </p:nvSpPr>
          <p:spPr bwMode="auto">
            <a:xfrm>
              <a:off x="4095" y="3579"/>
              <a:ext cx="235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Bradyrhizobium quebecense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66S1MB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(KP768550)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Freeform 110"/>
            <p:cNvSpPr/>
            <p:nvPr/>
          </p:nvSpPr>
          <p:spPr bwMode="auto">
            <a:xfrm>
              <a:off x="3828" y="3620"/>
              <a:ext cx="264" cy="89"/>
            </a:xfrm>
            <a:custGeom>
              <a:avLst/>
              <a:gdLst>
                <a:gd name="T0" fmla="*/ 0 w 264"/>
                <a:gd name="T1" fmla="*/ 89 h 89"/>
                <a:gd name="T2" fmla="*/ 0 w 264"/>
                <a:gd name="T3" fmla="*/ 0 h 89"/>
                <a:gd name="T4" fmla="*/ 264 w 264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89">
                  <a:moveTo>
                    <a:pt x="0" y="89"/>
                  </a:moveTo>
                  <a:lnTo>
                    <a:pt x="0" y="0"/>
                  </a:lnTo>
                  <a:lnTo>
                    <a:pt x="26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7" name="Rectangle 111"/>
            <p:cNvSpPr>
              <a:spLocks noChangeArrowheads="1"/>
            </p:cNvSpPr>
            <p:nvPr/>
          </p:nvSpPr>
          <p:spPr bwMode="auto">
            <a:xfrm>
              <a:off x="3937" y="3701"/>
              <a:ext cx="216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Bradyrhizobium septentrionale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1S1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zh-CN" altLang="zh-CN" sz="8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KP768555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8" name="Freeform 112"/>
            <p:cNvSpPr/>
            <p:nvPr/>
          </p:nvSpPr>
          <p:spPr bwMode="auto">
            <a:xfrm>
              <a:off x="3934" y="3742"/>
              <a:ext cx="0" cy="58"/>
            </a:xfrm>
            <a:custGeom>
              <a:avLst/>
              <a:gdLst>
                <a:gd name="T0" fmla="*/ 58 h 58"/>
                <a:gd name="T1" fmla="*/ 0 h 58"/>
                <a:gd name="T2" fmla="*/ 0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9" name="Rectangle 113"/>
            <p:cNvSpPr>
              <a:spLocks noChangeArrowheads="1"/>
            </p:cNvSpPr>
            <p:nvPr/>
          </p:nvSpPr>
          <p:spPr bwMode="auto">
            <a:xfrm>
              <a:off x="4309" y="3823"/>
              <a:ext cx="258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Bradyrhizobium elkanii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CCBAU 83335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(EF549405)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0" name="Freeform 114"/>
            <p:cNvSpPr/>
            <p:nvPr/>
          </p:nvSpPr>
          <p:spPr bwMode="auto">
            <a:xfrm>
              <a:off x="3934" y="3806"/>
              <a:ext cx="372" cy="58"/>
            </a:xfrm>
            <a:custGeom>
              <a:avLst/>
              <a:gdLst>
                <a:gd name="T0" fmla="*/ 0 w 372"/>
                <a:gd name="T1" fmla="*/ 0 h 58"/>
                <a:gd name="T2" fmla="*/ 0 w 372"/>
                <a:gd name="T3" fmla="*/ 58 h 58"/>
                <a:gd name="T4" fmla="*/ 372 w 372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58">
                  <a:moveTo>
                    <a:pt x="0" y="0"/>
                  </a:moveTo>
                  <a:lnTo>
                    <a:pt x="0" y="58"/>
                  </a:lnTo>
                  <a:lnTo>
                    <a:pt x="372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1" name="Freeform 115"/>
            <p:cNvSpPr/>
            <p:nvPr/>
          </p:nvSpPr>
          <p:spPr bwMode="auto">
            <a:xfrm>
              <a:off x="3828" y="3714"/>
              <a:ext cx="106" cy="89"/>
            </a:xfrm>
            <a:custGeom>
              <a:avLst/>
              <a:gdLst>
                <a:gd name="T0" fmla="*/ 0 w 106"/>
                <a:gd name="T1" fmla="*/ 0 h 89"/>
                <a:gd name="T2" fmla="*/ 0 w 106"/>
                <a:gd name="T3" fmla="*/ 89 h 89"/>
                <a:gd name="T4" fmla="*/ 106 w 106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89">
                  <a:moveTo>
                    <a:pt x="0" y="0"/>
                  </a:moveTo>
                  <a:lnTo>
                    <a:pt x="0" y="89"/>
                  </a:lnTo>
                  <a:lnTo>
                    <a:pt x="106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2" name="Freeform 116"/>
            <p:cNvSpPr/>
            <p:nvPr/>
          </p:nvSpPr>
          <p:spPr bwMode="auto">
            <a:xfrm>
              <a:off x="3543" y="3608"/>
              <a:ext cx="285" cy="104"/>
            </a:xfrm>
            <a:custGeom>
              <a:avLst/>
              <a:gdLst>
                <a:gd name="T0" fmla="*/ 0 w 285"/>
                <a:gd name="T1" fmla="*/ 0 h 104"/>
                <a:gd name="T2" fmla="*/ 0 w 285"/>
                <a:gd name="T3" fmla="*/ 104 h 104"/>
                <a:gd name="T4" fmla="*/ 285 w 285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104">
                  <a:moveTo>
                    <a:pt x="0" y="0"/>
                  </a:moveTo>
                  <a:lnTo>
                    <a:pt x="0" y="104"/>
                  </a:lnTo>
                  <a:lnTo>
                    <a:pt x="285" y="10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3" name="Freeform 117"/>
            <p:cNvSpPr/>
            <p:nvPr/>
          </p:nvSpPr>
          <p:spPr bwMode="auto">
            <a:xfrm>
              <a:off x="3312" y="3110"/>
              <a:ext cx="231" cy="495"/>
            </a:xfrm>
            <a:custGeom>
              <a:avLst/>
              <a:gdLst>
                <a:gd name="T0" fmla="*/ 0 w 231"/>
                <a:gd name="T1" fmla="*/ 0 h 495"/>
                <a:gd name="T2" fmla="*/ 0 w 231"/>
                <a:gd name="T3" fmla="*/ 495 h 495"/>
                <a:gd name="T4" fmla="*/ 231 w 231"/>
                <a:gd name="T5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495">
                  <a:moveTo>
                    <a:pt x="0" y="0"/>
                  </a:moveTo>
                  <a:lnTo>
                    <a:pt x="0" y="495"/>
                  </a:lnTo>
                  <a:lnTo>
                    <a:pt x="231" y="49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4" name="Rectangle 118"/>
            <p:cNvSpPr>
              <a:spLocks noChangeArrowheads="1"/>
            </p:cNvSpPr>
            <p:nvPr/>
          </p:nvSpPr>
          <p:spPr bwMode="auto">
            <a:xfrm>
              <a:off x="3616" y="3945"/>
              <a:ext cx="187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centrosematis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A9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(KC247129)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5" name="Freeform 119"/>
            <p:cNvSpPr/>
            <p:nvPr/>
          </p:nvSpPr>
          <p:spPr bwMode="auto">
            <a:xfrm>
              <a:off x="3312" y="3300"/>
              <a:ext cx="301" cy="686"/>
            </a:xfrm>
            <a:custGeom>
              <a:avLst/>
              <a:gdLst>
                <a:gd name="T0" fmla="*/ 0 w 301"/>
                <a:gd name="T1" fmla="*/ 0 h 686"/>
                <a:gd name="T2" fmla="*/ 0 w 301"/>
                <a:gd name="T3" fmla="*/ 686 h 686"/>
                <a:gd name="T4" fmla="*/ 301 w 301"/>
                <a:gd name="T5" fmla="*/ 68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1" h="686">
                  <a:moveTo>
                    <a:pt x="0" y="0"/>
                  </a:moveTo>
                  <a:lnTo>
                    <a:pt x="0" y="686"/>
                  </a:lnTo>
                  <a:lnTo>
                    <a:pt x="301" y="68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6" name="Rectangle 120"/>
            <p:cNvSpPr>
              <a:spLocks noChangeArrowheads="1"/>
            </p:cNvSpPr>
            <p:nvPr/>
          </p:nvSpPr>
          <p:spPr bwMode="auto">
            <a:xfrm>
              <a:off x="3619" y="4067"/>
              <a:ext cx="202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glycinis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CNPSo 4016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(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MT683854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7" name="Freeform 121"/>
            <p:cNvSpPr/>
            <p:nvPr/>
          </p:nvSpPr>
          <p:spPr bwMode="auto">
            <a:xfrm>
              <a:off x="3504" y="4108"/>
              <a:ext cx="112" cy="58"/>
            </a:xfrm>
            <a:custGeom>
              <a:avLst/>
              <a:gdLst>
                <a:gd name="T0" fmla="*/ 0 w 112"/>
                <a:gd name="T1" fmla="*/ 58 h 58"/>
                <a:gd name="T2" fmla="*/ 0 w 112"/>
                <a:gd name="T3" fmla="*/ 0 h 58"/>
                <a:gd name="T4" fmla="*/ 112 w 112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58">
                  <a:moveTo>
                    <a:pt x="0" y="58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8" name="Rectangle 122"/>
            <p:cNvSpPr>
              <a:spLocks noChangeArrowheads="1"/>
            </p:cNvSpPr>
            <p:nvPr/>
          </p:nvSpPr>
          <p:spPr bwMode="auto">
            <a:xfrm>
              <a:off x="3670" y="4188"/>
              <a:ext cx="208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agreste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CNPSo 4010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(MT683853)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9" name="Freeform 123"/>
            <p:cNvSpPr/>
            <p:nvPr/>
          </p:nvSpPr>
          <p:spPr bwMode="auto">
            <a:xfrm>
              <a:off x="3504" y="4171"/>
              <a:ext cx="163" cy="58"/>
            </a:xfrm>
            <a:custGeom>
              <a:avLst/>
              <a:gdLst>
                <a:gd name="T0" fmla="*/ 0 w 163"/>
                <a:gd name="T1" fmla="*/ 0 h 58"/>
                <a:gd name="T2" fmla="*/ 0 w 163"/>
                <a:gd name="T3" fmla="*/ 58 h 58"/>
                <a:gd name="T4" fmla="*/ 163 w 163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" h="58">
                  <a:moveTo>
                    <a:pt x="0" y="0"/>
                  </a:moveTo>
                  <a:lnTo>
                    <a:pt x="0" y="58"/>
                  </a:lnTo>
                  <a:lnTo>
                    <a:pt x="163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0" name="Freeform 124"/>
            <p:cNvSpPr/>
            <p:nvPr/>
          </p:nvSpPr>
          <p:spPr bwMode="auto">
            <a:xfrm>
              <a:off x="3312" y="3392"/>
              <a:ext cx="192" cy="777"/>
            </a:xfrm>
            <a:custGeom>
              <a:avLst/>
              <a:gdLst>
                <a:gd name="T0" fmla="*/ 0 w 192"/>
                <a:gd name="T1" fmla="*/ 0 h 777"/>
                <a:gd name="T2" fmla="*/ 0 w 192"/>
                <a:gd name="T3" fmla="*/ 777 h 777"/>
                <a:gd name="T4" fmla="*/ 192 w 192"/>
                <a:gd name="T5" fmla="*/ 777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777">
                  <a:moveTo>
                    <a:pt x="0" y="0"/>
                  </a:moveTo>
                  <a:lnTo>
                    <a:pt x="0" y="777"/>
                  </a:lnTo>
                  <a:lnTo>
                    <a:pt x="192" y="77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1" name="Line 125"/>
            <p:cNvSpPr>
              <a:spLocks noChangeShapeType="1"/>
            </p:cNvSpPr>
            <p:nvPr/>
          </p:nvSpPr>
          <p:spPr bwMode="auto">
            <a:xfrm>
              <a:off x="3312" y="2611"/>
              <a:ext cx="0" cy="776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2" name="Freeform 126"/>
            <p:cNvSpPr/>
            <p:nvPr/>
          </p:nvSpPr>
          <p:spPr bwMode="auto">
            <a:xfrm>
              <a:off x="3247" y="3389"/>
              <a:ext cx="65" cy="570"/>
            </a:xfrm>
            <a:custGeom>
              <a:avLst/>
              <a:gdLst>
                <a:gd name="T0" fmla="*/ 0 w 65"/>
                <a:gd name="T1" fmla="*/ 570 h 570"/>
                <a:gd name="T2" fmla="*/ 0 w 65"/>
                <a:gd name="T3" fmla="*/ 0 h 570"/>
                <a:gd name="T4" fmla="*/ 65 w 65"/>
                <a:gd name="T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570">
                  <a:moveTo>
                    <a:pt x="0" y="570"/>
                  </a:moveTo>
                  <a:lnTo>
                    <a:pt x="0" y="0"/>
                  </a:lnTo>
                  <a:lnTo>
                    <a:pt x="6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3" name="Rectangle 127"/>
            <p:cNvSpPr>
              <a:spLocks noChangeArrowheads="1"/>
            </p:cNvSpPr>
            <p:nvPr/>
          </p:nvSpPr>
          <p:spPr bwMode="auto">
            <a:xfrm>
              <a:off x="3585" y="4310"/>
              <a:ext cx="1603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vignae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7-2 (KX683215)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4" name="Freeform 128"/>
            <p:cNvSpPr/>
            <p:nvPr/>
          </p:nvSpPr>
          <p:spPr bwMode="auto">
            <a:xfrm>
              <a:off x="3247" y="4351"/>
              <a:ext cx="335" cy="89"/>
            </a:xfrm>
            <a:custGeom>
              <a:avLst/>
              <a:gdLst>
                <a:gd name="T0" fmla="*/ 0 w 335"/>
                <a:gd name="T1" fmla="*/ 89 h 89"/>
                <a:gd name="T2" fmla="*/ 0 w 335"/>
                <a:gd name="T3" fmla="*/ 0 h 89"/>
                <a:gd name="T4" fmla="*/ 335 w 335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5" h="89">
                  <a:moveTo>
                    <a:pt x="0" y="89"/>
                  </a:moveTo>
                  <a:lnTo>
                    <a:pt x="0" y="0"/>
                  </a:lnTo>
                  <a:lnTo>
                    <a:pt x="33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5" name="Rectangle 129"/>
            <p:cNvSpPr>
              <a:spLocks noChangeArrowheads="1"/>
            </p:cNvSpPr>
            <p:nvPr/>
          </p:nvSpPr>
          <p:spPr bwMode="auto">
            <a:xfrm>
              <a:off x="3514" y="4432"/>
              <a:ext cx="205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cytisi 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CTAW11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(GU001613)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6" name="Freeform 130"/>
            <p:cNvSpPr/>
            <p:nvPr/>
          </p:nvSpPr>
          <p:spPr bwMode="auto">
            <a:xfrm>
              <a:off x="3346" y="4473"/>
              <a:ext cx="165" cy="59"/>
            </a:xfrm>
            <a:custGeom>
              <a:avLst/>
              <a:gdLst>
                <a:gd name="T0" fmla="*/ 0 w 165"/>
                <a:gd name="T1" fmla="*/ 59 h 59"/>
                <a:gd name="T2" fmla="*/ 0 w 165"/>
                <a:gd name="T3" fmla="*/ 0 h 59"/>
                <a:gd name="T4" fmla="*/ 165 w 16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59">
                  <a:moveTo>
                    <a:pt x="0" y="59"/>
                  </a:moveTo>
                  <a:lnTo>
                    <a:pt x="0" y="0"/>
                  </a:lnTo>
                  <a:lnTo>
                    <a:pt x="16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7" name="Rectangle 131"/>
            <p:cNvSpPr>
              <a:spLocks noChangeArrowheads="1"/>
            </p:cNvSpPr>
            <p:nvPr/>
          </p:nvSpPr>
          <p:spPr bwMode="auto">
            <a:xfrm>
              <a:off x="3517" y="4554"/>
              <a:ext cx="281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canariense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bv. genistearum  BTA-1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(AY386739)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8" name="Freeform 132"/>
            <p:cNvSpPr/>
            <p:nvPr/>
          </p:nvSpPr>
          <p:spPr bwMode="auto">
            <a:xfrm>
              <a:off x="3346" y="4537"/>
              <a:ext cx="168" cy="58"/>
            </a:xfrm>
            <a:custGeom>
              <a:avLst/>
              <a:gdLst>
                <a:gd name="T0" fmla="*/ 0 w 168"/>
                <a:gd name="T1" fmla="*/ 0 h 58"/>
                <a:gd name="T2" fmla="*/ 0 w 168"/>
                <a:gd name="T3" fmla="*/ 58 h 58"/>
                <a:gd name="T4" fmla="*/ 168 w 16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58">
                  <a:moveTo>
                    <a:pt x="0" y="0"/>
                  </a:moveTo>
                  <a:lnTo>
                    <a:pt x="0" y="58"/>
                  </a:lnTo>
                  <a:lnTo>
                    <a:pt x="168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9" name="Freeform 133"/>
            <p:cNvSpPr/>
            <p:nvPr/>
          </p:nvSpPr>
          <p:spPr bwMode="auto">
            <a:xfrm>
              <a:off x="3247" y="4445"/>
              <a:ext cx="99" cy="89"/>
            </a:xfrm>
            <a:custGeom>
              <a:avLst/>
              <a:gdLst>
                <a:gd name="T0" fmla="*/ 0 w 99"/>
                <a:gd name="T1" fmla="*/ 0 h 89"/>
                <a:gd name="T2" fmla="*/ 0 w 99"/>
                <a:gd name="T3" fmla="*/ 89 h 89"/>
                <a:gd name="T4" fmla="*/ 99 w 99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89">
                  <a:moveTo>
                    <a:pt x="0" y="0"/>
                  </a:moveTo>
                  <a:lnTo>
                    <a:pt x="0" y="89"/>
                  </a:lnTo>
                  <a:lnTo>
                    <a:pt x="99" y="8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0" name="Line 134"/>
            <p:cNvSpPr>
              <a:spLocks noChangeShapeType="1"/>
            </p:cNvSpPr>
            <p:nvPr/>
          </p:nvSpPr>
          <p:spPr bwMode="auto">
            <a:xfrm>
              <a:off x="3247" y="3964"/>
              <a:ext cx="0" cy="57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1" name="Freeform 135"/>
            <p:cNvSpPr/>
            <p:nvPr/>
          </p:nvSpPr>
          <p:spPr bwMode="auto">
            <a:xfrm>
              <a:off x="3166" y="3962"/>
              <a:ext cx="81" cy="374"/>
            </a:xfrm>
            <a:custGeom>
              <a:avLst/>
              <a:gdLst>
                <a:gd name="T0" fmla="*/ 0 w 81"/>
                <a:gd name="T1" fmla="*/ 374 h 374"/>
                <a:gd name="T2" fmla="*/ 0 w 81"/>
                <a:gd name="T3" fmla="*/ 0 h 374"/>
                <a:gd name="T4" fmla="*/ 81 w 81"/>
                <a:gd name="T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374">
                  <a:moveTo>
                    <a:pt x="0" y="374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2" name="Rectangle 136"/>
            <p:cNvSpPr>
              <a:spLocks noChangeArrowheads="1"/>
            </p:cNvSpPr>
            <p:nvPr/>
          </p:nvSpPr>
          <p:spPr bwMode="auto">
            <a:xfrm>
              <a:off x="3286" y="4676"/>
              <a:ext cx="242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zhanjiangense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CCBAU 51778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(KC508911)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3" name="Freeform 137"/>
            <p:cNvSpPr/>
            <p:nvPr/>
          </p:nvSpPr>
          <p:spPr bwMode="auto">
            <a:xfrm>
              <a:off x="3166" y="4341"/>
              <a:ext cx="117" cy="376"/>
            </a:xfrm>
            <a:custGeom>
              <a:avLst/>
              <a:gdLst>
                <a:gd name="T0" fmla="*/ 0 w 117"/>
                <a:gd name="T1" fmla="*/ 0 h 376"/>
                <a:gd name="T2" fmla="*/ 0 w 117"/>
                <a:gd name="T3" fmla="*/ 376 h 376"/>
                <a:gd name="T4" fmla="*/ 117 w 117"/>
                <a:gd name="T5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376">
                  <a:moveTo>
                    <a:pt x="0" y="0"/>
                  </a:moveTo>
                  <a:lnTo>
                    <a:pt x="0" y="376"/>
                  </a:lnTo>
                  <a:lnTo>
                    <a:pt x="117" y="37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4" name="Freeform 138"/>
            <p:cNvSpPr/>
            <p:nvPr/>
          </p:nvSpPr>
          <p:spPr bwMode="auto">
            <a:xfrm>
              <a:off x="3081" y="4339"/>
              <a:ext cx="85" cy="278"/>
            </a:xfrm>
            <a:custGeom>
              <a:avLst/>
              <a:gdLst>
                <a:gd name="T0" fmla="*/ 0 w 85"/>
                <a:gd name="T1" fmla="*/ 278 h 278"/>
                <a:gd name="T2" fmla="*/ 0 w 85"/>
                <a:gd name="T3" fmla="*/ 0 h 278"/>
                <a:gd name="T4" fmla="*/ 85 w 85"/>
                <a:gd name="T5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78">
                  <a:moveTo>
                    <a:pt x="0" y="278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5" name="Rectangle 139"/>
            <p:cNvSpPr>
              <a:spLocks noChangeArrowheads="1"/>
            </p:cNvSpPr>
            <p:nvPr/>
          </p:nvSpPr>
          <p:spPr bwMode="auto">
            <a:xfrm>
              <a:off x="3486" y="4798"/>
              <a:ext cx="218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Bradyrhizobium namibiense</a:t>
              </a:r>
              <a:r>
                <a:rPr lang="zh-CN" altLang="zh-CN" sz="8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 5-10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zh-CN" altLang="zh-CN" sz="8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(KX661387)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6" name="Freeform 140"/>
            <p:cNvSpPr/>
            <p:nvPr/>
          </p:nvSpPr>
          <p:spPr bwMode="auto">
            <a:xfrm>
              <a:off x="3117" y="4839"/>
              <a:ext cx="366" cy="58"/>
            </a:xfrm>
            <a:custGeom>
              <a:avLst/>
              <a:gdLst>
                <a:gd name="T0" fmla="*/ 0 w 366"/>
                <a:gd name="T1" fmla="*/ 58 h 58"/>
                <a:gd name="T2" fmla="*/ 0 w 366"/>
                <a:gd name="T3" fmla="*/ 0 h 58"/>
                <a:gd name="T4" fmla="*/ 366 w 366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" h="58">
                  <a:moveTo>
                    <a:pt x="0" y="58"/>
                  </a:moveTo>
                  <a:lnTo>
                    <a:pt x="0" y="0"/>
                  </a:lnTo>
                  <a:lnTo>
                    <a:pt x="36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7" name="Rectangle 141"/>
            <p:cNvSpPr>
              <a:spLocks noChangeArrowheads="1"/>
            </p:cNvSpPr>
            <p:nvPr/>
          </p:nvSpPr>
          <p:spPr bwMode="auto">
            <a:xfrm>
              <a:off x="3298" y="4917"/>
              <a:ext cx="190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Bradyrhizobium jicamae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PAC68</a:t>
              </a:r>
              <a:r>
                <a:rPr lang="zh-CN" altLang="zh-CN" sz="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T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(FJ428211)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Freeform 142"/>
            <p:cNvSpPr/>
            <p:nvPr/>
          </p:nvSpPr>
          <p:spPr bwMode="auto">
            <a:xfrm>
              <a:off x="3117" y="4902"/>
              <a:ext cx="178" cy="59"/>
            </a:xfrm>
            <a:custGeom>
              <a:avLst/>
              <a:gdLst>
                <a:gd name="T0" fmla="*/ 0 w 178"/>
                <a:gd name="T1" fmla="*/ 0 h 59"/>
                <a:gd name="T2" fmla="*/ 0 w 178"/>
                <a:gd name="T3" fmla="*/ 59 h 59"/>
                <a:gd name="T4" fmla="*/ 178 w 17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59">
                  <a:moveTo>
                    <a:pt x="0" y="0"/>
                  </a:moveTo>
                  <a:lnTo>
                    <a:pt x="0" y="59"/>
                  </a:lnTo>
                  <a:lnTo>
                    <a:pt x="178" y="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9" name="Freeform 143"/>
            <p:cNvSpPr/>
            <p:nvPr/>
          </p:nvSpPr>
          <p:spPr bwMode="auto">
            <a:xfrm>
              <a:off x="3081" y="4622"/>
              <a:ext cx="36" cy="278"/>
            </a:xfrm>
            <a:custGeom>
              <a:avLst/>
              <a:gdLst>
                <a:gd name="T0" fmla="*/ 0 w 36"/>
                <a:gd name="T1" fmla="*/ 0 h 278"/>
                <a:gd name="T2" fmla="*/ 0 w 36"/>
                <a:gd name="T3" fmla="*/ 278 h 278"/>
                <a:gd name="T4" fmla="*/ 36 w 36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8">
                  <a:moveTo>
                    <a:pt x="0" y="0"/>
                  </a:moveTo>
                  <a:lnTo>
                    <a:pt x="0" y="278"/>
                  </a:lnTo>
                  <a:lnTo>
                    <a:pt x="36" y="27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0" name="Rectangle 144"/>
            <p:cNvSpPr>
              <a:spLocks noChangeArrowheads="1"/>
            </p:cNvSpPr>
            <p:nvPr/>
          </p:nvSpPr>
          <p:spPr bwMode="auto">
            <a:xfrm>
              <a:off x="3813" y="5041"/>
              <a:ext cx="220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valentinum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LmjM3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(JX518561)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1" name="Freeform 145"/>
            <p:cNvSpPr/>
            <p:nvPr/>
          </p:nvSpPr>
          <p:spPr bwMode="auto">
            <a:xfrm>
              <a:off x="3404" y="5082"/>
              <a:ext cx="406" cy="59"/>
            </a:xfrm>
            <a:custGeom>
              <a:avLst/>
              <a:gdLst>
                <a:gd name="T0" fmla="*/ 0 w 406"/>
                <a:gd name="T1" fmla="*/ 59 h 59"/>
                <a:gd name="T2" fmla="*/ 0 w 406"/>
                <a:gd name="T3" fmla="*/ 0 h 59"/>
                <a:gd name="T4" fmla="*/ 406 w 40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6" h="59">
                  <a:moveTo>
                    <a:pt x="0" y="59"/>
                  </a:moveTo>
                  <a:lnTo>
                    <a:pt x="0" y="0"/>
                  </a:lnTo>
                  <a:lnTo>
                    <a:pt x="40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" name="Rectangle 146"/>
            <p:cNvSpPr>
              <a:spLocks noChangeArrowheads="1"/>
            </p:cNvSpPr>
            <p:nvPr/>
          </p:nvSpPr>
          <p:spPr bwMode="auto">
            <a:xfrm>
              <a:off x="3588" y="5163"/>
              <a:ext cx="250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Bradyrhizobium australiense 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CNPSo 4014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(MT070746)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3" name="Freeform 147"/>
            <p:cNvSpPr/>
            <p:nvPr/>
          </p:nvSpPr>
          <p:spPr bwMode="auto">
            <a:xfrm>
              <a:off x="3404" y="5146"/>
              <a:ext cx="181" cy="58"/>
            </a:xfrm>
            <a:custGeom>
              <a:avLst/>
              <a:gdLst>
                <a:gd name="T0" fmla="*/ 0 w 181"/>
                <a:gd name="T1" fmla="*/ 0 h 58"/>
                <a:gd name="T2" fmla="*/ 0 w 181"/>
                <a:gd name="T3" fmla="*/ 58 h 58"/>
                <a:gd name="T4" fmla="*/ 181 w 181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58">
                  <a:moveTo>
                    <a:pt x="0" y="0"/>
                  </a:moveTo>
                  <a:lnTo>
                    <a:pt x="0" y="58"/>
                  </a:lnTo>
                  <a:lnTo>
                    <a:pt x="181" y="5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4" name="Freeform 148"/>
            <p:cNvSpPr/>
            <p:nvPr/>
          </p:nvSpPr>
          <p:spPr bwMode="auto">
            <a:xfrm>
              <a:off x="3081" y="4743"/>
              <a:ext cx="323" cy="400"/>
            </a:xfrm>
            <a:custGeom>
              <a:avLst/>
              <a:gdLst>
                <a:gd name="T0" fmla="*/ 0 w 323"/>
                <a:gd name="T1" fmla="*/ 0 h 400"/>
                <a:gd name="T2" fmla="*/ 0 w 323"/>
                <a:gd name="T3" fmla="*/ 400 h 400"/>
                <a:gd name="T4" fmla="*/ 323 w 323"/>
                <a:gd name="T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400">
                  <a:moveTo>
                    <a:pt x="0" y="0"/>
                  </a:moveTo>
                  <a:lnTo>
                    <a:pt x="0" y="400"/>
                  </a:lnTo>
                  <a:lnTo>
                    <a:pt x="323" y="40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5" name="Line 149"/>
            <p:cNvSpPr>
              <a:spLocks noChangeShapeType="1"/>
            </p:cNvSpPr>
            <p:nvPr/>
          </p:nvSpPr>
          <p:spPr bwMode="auto">
            <a:xfrm>
              <a:off x="3081" y="4339"/>
              <a:ext cx="0" cy="39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6" name="Freeform 150"/>
            <p:cNvSpPr/>
            <p:nvPr/>
          </p:nvSpPr>
          <p:spPr bwMode="auto">
            <a:xfrm>
              <a:off x="1932" y="4741"/>
              <a:ext cx="1149" cy="289"/>
            </a:xfrm>
            <a:custGeom>
              <a:avLst/>
              <a:gdLst>
                <a:gd name="T0" fmla="*/ 0 w 1149"/>
                <a:gd name="T1" fmla="*/ 289 h 289"/>
                <a:gd name="T2" fmla="*/ 0 w 1149"/>
                <a:gd name="T3" fmla="*/ 0 h 289"/>
                <a:gd name="T4" fmla="*/ 1149 w 1149"/>
                <a:gd name="T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9" h="289">
                  <a:moveTo>
                    <a:pt x="0" y="289"/>
                  </a:moveTo>
                  <a:lnTo>
                    <a:pt x="0" y="0"/>
                  </a:lnTo>
                  <a:lnTo>
                    <a:pt x="114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7" name="Rectangle 151"/>
            <p:cNvSpPr>
              <a:spLocks noChangeArrowheads="1"/>
            </p:cNvSpPr>
            <p:nvPr/>
          </p:nvSpPr>
          <p:spPr bwMode="auto">
            <a:xfrm>
              <a:off x="4416" y="5285"/>
              <a:ext cx="247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Rhizobium lusitanum </a:t>
              </a:r>
              <a:r>
                <a:rPr lang="zh-CN" altLang="zh-CN" sz="8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p1-7</a:t>
              </a:r>
              <a:r>
                <a:rPr lang="zh-CN" altLang="zh-CN" sz="80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</a:t>
              </a:r>
              <a:r>
                <a:rPr lang="en-US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zh-CN" sz="8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(DQ431671)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8" name="Freeform 152"/>
            <p:cNvSpPr/>
            <p:nvPr/>
          </p:nvSpPr>
          <p:spPr bwMode="auto">
            <a:xfrm>
              <a:off x="1932" y="5035"/>
              <a:ext cx="2481" cy="291"/>
            </a:xfrm>
            <a:custGeom>
              <a:avLst/>
              <a:gdLst>
                <a:gd name="T0" fmla="*/ 0 w 2481"/>
                <a:gd name="T1" fmla="*/ 0 h 291"/>
                <a:gd name="T2" fmla="*/ 0 w 2481"/>
                <a:gd name="T3" fmla="*/ 291 h 291"/>
                <a:gd name="T4" fmla="*/ 2481 w 2481"/>
                <a:gd name="T5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1" h="291">
                  <a:moveTo>
                    <a:pt x="0" y="0"/>
                  </a:moveTo>
                  <a:lnTo>
                    <a:pt x="0" y="291"/>
                  </a:lnTo>
                  <a:lnTo>
                    <a:pt x="2481" y="29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9" name="Rectangle 153"/>
            <p:cNvSpPr>
              <a:spLocks noChangeArrowheads="1"/>
            </p:cNvSpPr>
            <p:nvPr/>
          </p:nvSpPr>
          <p:spPr bwMode="auto">
            <a:xfrm>
              <a:off x="3298" y="5159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kumimoji="0" lang="zh-CN" altLang="zh-CN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0" name="Rectangle 154"/>
            <p:cNvSpPr>
              <a:spLocks noChangeArrowheads="1"/>
            </p:cNvSpPr>
            <p:nvPr/>
          </p:nvSpPr>
          <p:spPr bwMode="auto">
            <a:xfrm>
              <a:off x="3828" y="3819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55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1" name="Rectangle 155"/>
            <p:cNvSpPr>
              <a:spLocks noChangeArrowheads="1"/>
            </p:cNvSpPr>
            <p:nvPr/>
          </p:nvSpPr>
          <p:spPr bwMode="auto">
            <a:xfrm>
              <a:off x="3723" y="3728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81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2" name="Rectangle 156"/>
            <p:cNvSpPr>
              <a:spLocks noChangeArrowheads="1"/>
            </p:cNvSpPr>
            <p:nvPr/>
          </p:nvSpPr>
          <p:spPr bwMode="auto">
            <a:xfrm>
              <a:off x="3399" y="4185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96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3" name="Rectangle 157"/>
            <p:cNvSpPr>
              <a:spLocks noChangeArrowheads="1"/>
            </p:cNvSpPr>
            <p:nvPr/>
          </p:nvSpPr>
          <p:spPr bwMode="auto">
            <a:xfrm>
              <a:off x="3241" y="4550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53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6" name="Rectangle 160"/>
            <p:cNvSpPr>
              <a:spLocks noChangeArrowheads="1"/>
            </p:cNvSpPr>
            <p:nvPr/>
          </p:nvSpPr>
          <p:spPr bwMode="auto">
            <a:xfrm>
              <a:off x="3531" y="3332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83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7" name="Rectangle 161"/>
            <p:cNvSpPr>
              <a:spLocks noChangeArrowheads="1"/>
            </p:cNvSpPr>
            <p:nvPr/>
          </p:nvSpPr>
          <p:spPr bwMode="auto">
            <a:xfrm>
              <a:off x="3656" y="2601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83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60" name="Rectangle 164"/>
            <p:cNvSpPr>
              <a:spLocks noChangeArrowheads="1"/>
            </p:cNvSpPr>
            <p:nvPr/>
          </p:nvSpPr>
          <p:spPr bwMode="auto">
            <a:xfrm>
              <a:off x="3728" y="-850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93</a:t>
              </a:r>
              <a:endParaRPr kumimoji="0" lang="zh-CN" altLang="zh-CN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Rectangle 167"/>
            <p:cNvSpPr>
              <a:spLocks noChangeArrowheads="1"/>
            </p:cNvSpPr>
            <p:nvPr/>
          </p:nvSpPr>
          <p:spPr bwMode="auto">
            <a:xfrm>
              <a:off x="3565" y="1930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99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77" name="Rectangle 181"/>
            <p:cNvSpPr>
              <a:spLocks noChangeArrowheads="1"/>
            </p:cNvSpPr>
            <p:nvPr/>
          </p:nvSpPr>
          <p:spPr bwMode="auto">
            <a:xfrm>
              <a:off x="3912" y="1504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64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79" name="Rectangle 183"/>
            <p:cNvSpPr>
              <a:spLocks noChangeArrowheads="1"/>
            </p:cNvSpPr>
            <p:nvPr/>
          </p:nvSpPr>
          <p:spPr bwMode="auto">
            <a:xfrm>
              <a:off x="3847" y="880"/>
              <a:ext cx="10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7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97</a:t>
              </a:r>
              <a:endParaRPr lang="zh-CN" altLang="zh-CN" sz="7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80" name="Line 184"/>
            <p:cNvSpPr>
              <a:spLocks noChangeShapeType="1"/>
            </p:cNvSpPr>
            <p:nvPr/>
          </p:nvSpPr>
          <p:spPr bwMode="auto">
            <a:xfrm>
              <a:off x="2242" y="5497"/>
              <a:ext cx="603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1" name="Line 185"/>
            <p:cNvSpPr>
              <a:spLocks noChangeShapeType="1"/>
            </p:cNvSpPr>
            <p:nvPr/>
          </p:nvSpPr>
          <p:spPr bwMode="auto">
            <a:xfrm>
              <a:off x="2242" y="5477"/>
              <a:ext cx="0" cy="4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2" name="Line 186"/>
            <p:cNvSpPr>
              <a:spLocks noChangeShapeType="1"/>
            </p:cNvSpPr>
            <p:nvPr/>
          </p:nvSpPr>
          <p:spPr bwMode="auto">
            <a:xfrm>
              <a:off x="2845" y="5477"/>
              <a:ext cx="0" cy="4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3" name="Rectangle 187"/>
            <p:cNvSpPr>
              <a:spLocks noChangeArrowheads="1"/>
            </p:cNvSpPr>
            <p:nvPr/>
          </p:nvSpPr>
          <p:spPr bwMode="auto">
            <a:xfrm>
              <a:off x="2459" y="5520"/>
              <a:ext cx="32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eaLnBrk="0" fontAlgn="base" hangingPunct="0">
                <a:buClrTx/>
                <a:buSzTx/>
                <a:buFontTx/>
              </a:pPr>
              <a:r>
                <a:rPr lang="zh-CN" altLang="zh-CN" sz="9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0.050</a:t>
              </a:r>
              <a:endParaRPr lang="zh-CN" altLang="zh-CN" sz="90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584" name="右大括号 583"/>
          <p:cNvSpPr/>
          <p:nvPr/>
        </p:nvSpPr>
        <p:spPr>
          <a:xfrm>
            <a:off x="8751293" y="144780"/>
            <a:ext cx="184785" cy="360045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5" name="矩形 584"/>
          <p:cNvSpPr/>
          <p:nvPr/>
        </p:nvSpPr>
        <p:spPr>
          <a:xfrm>
            <a:off x="8974178" y="202565"/>
            <a:ext cx="253428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guangzhouense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(Cluster 2)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6" name="右箭头 585"/>
          <p:cNvSpPr/>
          <p:nvPr/>
        </p:nvSpPr>
        <p:spPr>
          <a:xfrm>
            <a:off x="8722834" y="554703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7" name="矩形 586"/>
          <p:cNvSpPr/>
          <p:nvPr/>
        </p:nvSpPr>
        <p:spPr>
          <a:xfrm>
            <a:off x="8975448" y="476885"/>
            <a:ext cx="220980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3)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8" name="右箭头 587"/>
          <p:cNvSpPr/>
          <p:nvPr/>
        </p:nvSpPr>
        <p:spPr>
          <a:xfrm>
            <a:off x="8722855" y="1193367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9" name="矩形 588"/>
          <p:cNvSpPr/>
          <p:nvPr/>
        </p:nvSpPr>
        <p:spPr>
          <a:xfrm>
            <a:off x="8975432" y="1105479"/>
            <a:ext cx="221297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V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(Cluster 8)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0" name="右箭头 589"/>
          <p:cNvSpPr/>
          <p:nvPr/>
        </p:nvSpPr>
        <p:spPr>
          <a:xfrm>
            <a:off x="8723233" y="1357574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1" name="矩形 590"/>
          <p:cNvSpPr/>
          <p:nvPr/>
        </p:nvSpPr>
        <p:spPr>
          <a:xfrm>
            <a:off x="8975891" y="1292204"/>
            <a:ext cx="2262505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(Cluster 7)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2" name="右大括号 591"/>
          <p:cNvSpPr/>
          <p:nvPr/>
        </p:nvSpPr>
        <p:spPr>
          <a:xfrm>
            <a:off x="8789670" y="1576070"/>
            <a:ext cx="146685" cy="1337945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3" name="矩形 592"/>
          <p:cNvSpPr/>
          <p:nvPr/>
        </p:nvSpPr>
        <p:spPr>
          <a:xfrm>
            <a:off x="8975448" y="2148840"/>
            <a:ext cx="254127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guangdongense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(Cluster 1)</a:t>
            </a: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94" name="右大括号 593"/>
          <p:cNvSpPr/>
          <p:nvPr/>
        </p:nvSpPr>
        <p:spPr>
          <a:xfrm>
            <a:off x="8789670" y="2976880"/>
            <a:ext cx="194945" cy="323850"/>
          </a:xfrm>
          <a:prstGeom prst="rightBrac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5" name="矩形 594"/>
          <p:cNvSpPr/>
          <p:nvPr/>
        </p:nvSpPr>
        <p:spPr>
          <a:xfrm>
            <a:off x="9024620" y="3016250"/>
            <a:ext cx="2492375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zhengyangense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(Cluster 5)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6" name="右箭头 595"/>
          <p:cNvSpPr/>
          <p:nvPr/>
        </p:nvSpPr>
        <p:spPr>
          <a:xfrm>
            <a:off x="8725723" y="3401310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7" name="矩形 596"/>
          <p:cNvSpPr/>
          <p:nvPr/>
        </p:nvSpPr>
        <p:spPr>
          <a:xfrm>
            <a:off x="8975448" y="3329305"/>
            <a:ext cx="224409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(Cluster 6)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8" name="右箭头 597"/>
          <p:cNvSpPr/>
          <p:nvPr/>
        </p:nvSpPr>
        <p:spPr>
          <a:xfrm>
            <a:off x="8725374" y="4323635"/>
            <a:ext cx="252627" cy="1080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9" name="矩形 598"/>
          <p:cNvSpPr/>
          <p:nvPr/>
        </p:nvSpPr>
        <p:spPr>
          <a:xfrm>
            <a:off x="9006563" y="4244340"/>
            <a:ext cx="2231390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radyrhizobium</a:t>
            </a:r>
            <a:r>
              <a:rPr lang="zh-CN" altLang="zh-CN" sz="10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genosp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(Cluster 4)</a:t>
            </a: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92719" y="192757"/>
            <a:ext cx="44963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Maximum-likelihood phylogenetic tree based on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nodC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 sequences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showing the relationships of rhizobia isolated from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Arachis hypogaea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from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Zhengyang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Hennan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Province. The tree was constructed under 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T92+G model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Bootstrap confidence values &gt;50% are indicated at the internodes. Bar =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nucleotide divergence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 sv.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arachis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suggested.</a:t>
            </a:r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76450" y="2741613"/>
            <a:ext cx="6151383" cy="2134473"/>
            <a:chOff x="2076450" y="2741613"/>
            <a:chExt cx="6151383" cy="2134473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127625" y="2741613"/>
              <a:ext cx="304730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zhengyangense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WYCCWR 12678 (JAKLTZ010000032)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5124450" y="2801938"/>
              <a:ext cx="0" cy="87313"/>
            </a:xfrm>
            <a:custGeom>
              <a:avLst/>
              <a:gdLst>
                <a:gd name="T0" fmla="*/ 55 h 55"/>
                <a:gd name="T1" fmla="*/ 0 h 55"/>
                <a:gd name="T2" fmla="*/ 0 h 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127625" y="2924175"/>
              <a:ext cx="306975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zhengyangense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WYCCWR 12774 (JAKLUA010000034)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5124450" y="2897188"/>
              <a:ext cx="0" cy="87313"/>
            </a:xfrm>
            <a:custGeom>
              <a:avLst/>
              <a:gdLst>
                <a:gd name="T0" fmla="*/ 0 h 55"/>
                <a:gd name="T1" fmla="*/ 55 h 55"/>
                <a:gd name="T2" fmla="*/ 55 h 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  <a:lnTo>
                    <a:pt x="0" y="5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127625" y="3106738"/>
              <a:ext cx="246862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sp.</a:t>
              </a:r>
              <a:r>
                <a:rPr lang="en-US" altLang="zh-CN" sz="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 13022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(JAUIZJ000000000)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5124450" y="2987675"/>
              <a:ext cx="0" cy="179388"/>
            </a:xfrm>
            <a:custGeom>
              <a:avLst/>
              <a:gdLst>
                <a:gd name="T0" fmla="*/ 0 h 113"/>
                <a:gd name="T1" fmla="*/ 113 h 113"/>
                <a:gd name="T2" fmla="*/ 113 h 1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3">
                  <a:moveTo>
                    <a:pt x="0" y="0"/>
                  </a:moveTo>
                  <a:lnTo>
                    <a:pt x="0" y="113"/>
                  </a:lnTo>
                  <a:lnTo>
                    <a:pt x="0" y="11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5127625" y="3290888"/>
              <a:ext cx="25087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sp.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 12699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(JAVTJN000000000)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5124450" y="3079750"/>
              <a:ext cx="0" cy="269875"/>
            </a:xfrm>
            <a:custGeom>
              <a:avLst/>
              <a:gdLst>
                <a:gd name="T0" fmla="*/ 0 h 170"/>
                <a:gd name="T1" fmla="*/ 170 h 170"/>
                <a:gd name="T2" fmla="*/ 170 h 17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0">
                  <a:moveTo>
                    <a:pt x="0" y="0"/>
                  </a:moveTo>
                  <a:lnTo>
                    <a:pt x="0" y="170"/>
                  </a:lnTo>
                  <a:lnTo>
                    <a:pt x="0" y="17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127625" y="3473450"/>
              <a:ext cx="250228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sp.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 12677</a:t>
              </a:r>
              <a:r>
                <a:rPr lang="en-US" altLang="zh-CN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(JAUIZK000000000)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124450" y="3171825"/>
              <a:ext cx="0" cy="361950"/>
            </a:xfrm>
            <a:custGeom>
              <a:avLst/>
              <a:gdLst>
                <a:gd name="T0" fmla="*/ 0 h 228"/>
                <a:gd name="T1" fmla="*/ 228 h 228"/>
                <a:gd name="T2" fmla="*/ 228 h 2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8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5127625" y="3656013"/>
              <a:ext cx="24189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 guangxiense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CCBAU 53363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CP022220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5124450" y="3262313"/>
              <a:ext cx="0" cy="454025"/>
            </a:xfrm>
            <a:custGeom>
              <a:avLst/>
              <a:gdLst>
                <a:gd name="T0" fmla="*/ 0 h 286"/>
                <a:gd name="T1" fmla="*/ 286 h 286"/>
                <a:gd name="T2" fmla="*/ 286 h 2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6">
                  <a:moveTo>
                    <a:pt x="0" y="0"/>
                  </a:moveTo>
                  <a:lnTo>
                    <a:pt x="0" y="286"/>
                  </a:lnTo>
                  <a:lnTo>
                    <a:pt x="0" y="28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5158105" y="3838575"/>
              <a:ext cx="251350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 guangzhouense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CCBAU 51670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CP030054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5124450" y="3354388"/>
              <a:ext cx="0" cy="544513"/>
            </a:xfrm>
            <a:custGeom>
              <a:avLst/>
              <a:gdLst>
                <a:gd name="T0" fmla="*/ 0 h 343"/>
                <a:gd name="T1" fmla="*/ 343 h 343"/>
                <a:gd name="T2" fmla="*/ 343 h 3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3">
                  <a:moveTo>
                    <a:pt x="0" y="0"/>
                  </a:moveTo>
                  <a:lnTo>
                    <a:pt x="0" y="343"/>
                  </a:lnTo>
                  <a:lnTo>
                    <a:pt x="0" y="34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127625" y="4021138"/>
              <a:ext cx="25503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 guangdongense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CCBAU 51649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CP030052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5124450" y="4081463"/>
              <a:ext cx="0" cy="87313"/>
            </a:xfrm>
            <a:custGeom>
              <a:avLst/>
              <a:gdLst>
                <a:gd name="T0" fmla="*/ 55 h 55"/>
                <a:gd name="T1" fmla="*/ 0 h 55"/>
                <a:gd name="T2" fmla="*/ 0 h 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127625" y="4205288"/>
              <a:ext cx="31002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zhengyangense</a:t>
              </a:r>
              <a:r>
                <a:rPr lang="en-US" altLang="zh-CN" sz="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WYCCWR 13023</a:t>
              </a:r>
              <a:r>
                <a:rPr kumimoji="0" lang="zh-CN" altLang="zh-CN" sz="8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(JAKLTY010000053)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5124450" y="4176713"/>
              <a:ext cx="0" cy="87313"/>
            </a:xfrm>
            <a:custGeom>
              <a:avLst/>
              <a:gdLst>
                <a:gd name="T0" fmla="*/ 0 h 55"/>
                <a:gd name="T1" fmla="*/ 55 h 55"/>
                <a:gd name="T2" fmla="*/ 55 h 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  <a:lnTo>
                    <a:pt x="0" y="5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5124450" y="2801938"/>
              <a:ext cx="0" cy="72707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5124450" y="3536950"/>
              <a:ext cx="0" cy="72707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2076450" y="3533775"/>
              <a:ext cx="3048000" cy="520700"/>
            </a:xfrm>
            <a:custGeom>
              <a:avLst/>
              <a:gdLst>
                <a:gd name="T0" fmla="*/ 0 w 1920"/>
                <a:gd name="T1" fmla="*/ 328 h 328"/>
                <a:gd name="T2" fmla="*/ 0 w 1920"/>
                <a:gd name="T3" fmla="*/ 0 h 328"/>
                <a:gd name="T4" fmla="*/ 1920 w 1920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8">
                  <a:moveTo>
                    <a:pt x="0" y="328"/>
                  </a:moveTo>
                  <a:lnTo>
                    <a:pt x="0" y="0"/>
                  </a:lnTo>
                  <a:lnTo>
                    <a:pt x="192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5118100" y="4387850"/>
              <a:ext cx="189955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Rhizobium lusitanum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P1-7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FMAF01000028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892425" y="4448175"/>
              <a:ext cx="2222500" cy="133350"/>
            </a:xfrm>
            <a:custGeom>
              <a:avLst/>
              <a:gdLst>
                <a:gd name="T0" fmla="*/ 0 w 1400"/>
                <a:gd name="T1" fmla="*/ 84 h 84"/>
                <a:gd name="T2" fmla="*/ 0 w 1400"/>
                <a:gd name="T3" fmla="*/ 0 h 84"/>
                <a:gd name="T4" fmla="*/ 1400 w 140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0" h="84">
                  <a:moveTo>
                    <a:pt x="0" y="84"/>
                  </a:moveTo>
                  <a:lnTo>
                    <a:pt x="0" y="0"/>
                  </a:lnTo>
                  <a:lnTo>
                    <a:pt x="140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127625" y="4570413"/>
              <a:ext cx="290784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Bradyrhizobium huanghuaihaiense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CCBAU 23303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VLLA01000029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4935538" y="4630738"/>
              <a:ext cx="188913" cy="87313"/>
            </a:xfrm>
            <a:custGeom>
              <a:avLst/>
              <a:gdLst>
                <a:gd name="T0" fmla="*/ 0 w 119"/>
                <a:gd name="T1" fmla="*/ 55 h 55"/>
                <a:gd name="T2" fmla="*/ 0 w 119"/>
                <a:gd name="T3" fmla="*/ 0 h 55"/>
                <a:gd name="T4" fmla="*/ 119 w 119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55">
                  <a:moveTo>
                    <a:pt x="0" y="55"/>
                  </a:moveTo>
                  <a:lnTo>
                    <a:pt x="0" y="0"/>
                  </a:lnTo>
                  <a:lnTo>
                    <a:pt x="11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097463" y="4752975"/>
              <a:ext cx="264174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Bradyrhizobium nanningense 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CCBAU 53390 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kumimoji="0" lang="zh-CN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LBJC01000020</a:t>
              </a:r>
              <a:r>
                <a:rPr kumimoji="0" lang="en-US" altLang="zh-CN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4935538" y="4725988"/>
              <a:ext cx="158750" cy="87313"/>
            </a:xfrm>
            <a:custGeom>
              <a:avLst/>
              <a:gdLst>
                <a:gd name="T0" fmla="*/ 0 w 100"/>
                <a:gd name="T1" fmla="*/ 0 h 55"/>
                <a:gd name="T2" fmla="*/ 0 w 100"/>
                <a:gd name="T3" fmla="*/ 55 h 55"/>
                <a:gd name="T4" fmla="*/ 100 w 100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55">
                  <a:moveTo>
                    <a:pt x="0" y="0"/>
                  </a:moveTo>
                  <a:lnTo>
                    <a:pt x="0" y="55"/>
                  </a:lnTo>
                  <a:lnTo>
                    <a:pt x="100" y="5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892425" y="4587875"/>
              <a:ext cx="2043113" cy="133350"/>
            </a:xfrm>
            <a:custGeom>
              <a:avLst/>
              <a:gdLst>
                <a:gd name="T0" fmla="*/ 0 w 1287"/>
                <a:gd name="T1" fmla="*/ 0 h 84"/>
                <a:gd name="T2" fmla="*/ 0 w 1287"/>
                <a:gd name="T3" fmla="*/ 84 h 84"/>
                <a:gd name="T4" fmla="*/ 1287 w 1287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84">
                  <a:moveTo>
                    <a:pt x="0" y="0"/>
                  </a:moveTo>
                  <a:lnTo>
                    <a:pt x="0" y="84"/>
                  </a:lnTo>
                  <a:lnTo>
                    <a:pt x="1287" y="8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076450" y="4062413"/>
              <a:ext cx="815975" cy="522288"/>
            </a:xfrm>
            <a:custGeom>
              <a:avLst/>
              <a:gdLst>
                <a:gd name="T0" fmla="*/ 0 w 514"/>
                <a:gd name="T1" fmla="*/ 0 h 329"/>
                <a:gd name="T2" fmla="*/ 0 w 514"/>
                <a:gd name="T3" fmla="*/ 329 h 329"/>
                <a:gd name="T4" fmla="*/ 514 w 514"/>
                <a:gd name="T5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4" h="329">
                  <a:moveTo>
                    <a:pt x="0" y="0"/>
                  </a:moveTo>
                  <a:lnTo>
                    <a:pt x="0" y="329"/>
                  </a:lnTo>
                  <a:lnTo>
                    <a:pt x="514" y="32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4760913" y="4748213"/>
              <a:ext cx="134652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4949825" y="3408363"/>
              <a:ext cx="134652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2924175" y="3047286"/>
              <a:ext cx="731838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2924175" y="3015536"/>
              <a:ext cx="0" cy="6191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3656013" y="3015536"/>
              <a:ext cx="0" cy="6191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32150" y="3075861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0.1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右大括号 3"/>
          <p:cNvSpPr/>
          <p:nvPr/>
        </p:nvSpPr>
        <p:spPr>
          <a:xfrm>
            <a:off x="8574833" y="2801938"/>
            <a:ext cx="531845" cy="1521619"/>
          </a:xfrm>
          <a:prstGeom prst="rightBrac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106678" y="3403081"/>
            <a:ext cx="257524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novel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sv. </a:t>
            </a:r>
            <a:r>
              <a:rPr lang="en-US" altLang="zh-CN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arachis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jY2MmIwOGZhNWY2YTY1YzQ1MzgyMWQ0MjQzZDQ2YzUifQ=="/>
  <p:tag name="KSO_WPP_MARK_KEY" val="603fe22d-8efd-41f2-a3f9-6842aef5d739"/>
  <p:tag name="commondata" val="eyJoZGlkIjoiMTU2Y2Q1YTFiNGNkNDA3YzcwN2IzZTllMjg4M2U3OW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9585</Words>
  <Application>WPS 演示</Application>
  <PresentationFormat>自定义</PresentationFormat>
  <Paragraphs>517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Times New Roman</vt:lpstr>
      <vt:lpstr>Tahoma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shanshan</dc:creator>
  <cp:lastModifiedBy>Lenovo</cp:lastModifiedBy>
  <cp:revision>169</cp:revision>
  <cp:lastPrinted>2021-01-08T14:05:00Z</cp:lastPrinted>
  <dcterms:created xsi:type="dcterms:W3CDTF">2020-02-27T12:35:00Z</dcterms:created>
  <dcterms:modified xsi:type="dcterms:W3CDTF">2023-10-03T09:12:06Z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2F3C9B95CEB34A73A0BB3147591E741B</vt:lpwstr>
  </property>
</Properties>
</file>