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72" r:id="rId1"/>
  </p:sldMasterIdLst>
  <p:notesMasterIdLst>
    <p:notesMasterId r:id="rId10"/>
  </p:notesMasterIdLst>
  <p:sldIdLst>
    <p:sldId id="278" r:id="rId2"/>
    <p:sldId id="279" r:id="rId3"/>
    <p:sldId id="281" r:id="rId4"/>
    <p:sldId id="282" r:id="rId5"/>
    <p:sldId id="283" r:id="rId6"/>
    <p:sldId id="284" r:id="rId7"/>
    <p:sldId id="285" r:id="rId8"/>
    <p:sldId id="280" r:id="rId9"/>
  </p:sldIdLst>
  <p:sldSz cx="7559675" cy="10691813"/>
  <p:notesSz cx="6799263" cy="9929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tilisateur Microsoft Office" initials="O" lastIdx="4" clrIdx="0">
    <p:extLst>
      <p:ext uri="{19B8F6BF-5375-455C-9EA6-DF929625EA0E}">
        <p15:presenceInfo xmlns:p15="http://schemas.microsoft.com/office/powerpoint/2012/main" userId="Utilisateur Microsoft Offic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362" autoAdjust="0"/>
    <p:restoredTop sz="94660"/>
  </p:normalViewPr>
  <p:slideViewPr>
    <p:cSldViewPr>
      <p:cViewPr varScale="1">
        <p:scale>
          <a:sx n="46" d="100"/>
          <a:sy n="46" d="100"/>
        </p:scale>
        <p:origin x="133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Exp&#233;rience%202017\M1UB\M1UB_Transcriptomique\M1UB_FiguresGO\HS%20effect\HS%20B\HSBvsNT_All_ResultsGO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Exp&#233;rience%202017\M1UB\M1UB_Transcriptomique\M1UB_FiguresGO\HS%20effect\HS%20A\HSAvsNT_All_ResultsGO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71534172260313"/>
          <c:y val="6.823618422840988E-2"/>
          <c:w val="0.2592693480882457"/>
          <c:h val="0.89805210985565809"/>
        </c:manualLayout>
      </c:layout>
      <c:barChart>
        <c:barDir val="bar"/>
        <c:grouping val="clustered"/>
        <c:varyColors val="0"/>
        <c:ser>
          <c:idx val="0"/>
          <c:order val="0"/>
          <c:tx>
            <c:v>Up DEGs</c:v>
          </c:tx>
          <c:spPr>
            <a:solidFill>
              <a:schemeClr val="dk1">
                <a:tint val="885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'HSB_Figure GO (4)'!$C$2:$G$55</c:f>
              <c:multiLvlStrCache>
                <c:ptCount val="54"/>
                <c:lvl>
                  <c:pt idx="0">
                    <c:v>*** INOSITOL PHOSPHATE BioP (GO:0032958)</c:v>
                  </c:pt>
                  <c:pt idx="1">
                    <c:v>*** MYO-INOSITOL HEXAKISPHOSPHATE BioP (GO:0010264)</c:v>
                  </c:pt>
                  <c:pt idx="2">
                    <c:v>*** MYO-INOSITOL HEXAKISPHOSPHATE MP (GO:0033517)</c:v>
                  </c:pt>
                  <c:pt idx="3">
                    <c:v>*** POLYOL BIOSYNTHETIC PROCESS (GO:0046173)</c:v>
                  </c:pt>
                  <c:pt idx="4">
                    <c:v>*** inositol phosphate metabolic process (GO:0043647)</c:v>
                  </c:pt>
                  <c:pt idx="5">
                    <c:v>** ALCOHOL BIOSYNTHETIC PROCESS (GO:0046165)</c:v>
                  </c:pt>
                  <c:pt idx="6">
                    <c:v>** polyol metabolic process (GO:0019751)</c:v>
                  </c:pt>
                  <c:pt idx="7">
                    <c:v>** alcohol metabolic process (GO:0006066)</c:v>
                  </c:pt>
                  <c:pt idx="8">
                    <c:v>* organic hydroxy compound BioP (GO:1901617)</c:v>
                  </c:pt>
                  <c:pt idx="9">
                    <c:v>* organic hydroxy compound MP (GO:1901615)</c:v>
                  </c:pt>
                  <c:pt idx="10">
                    <c:v>* cell wall macromolecule metabolic process (GO:0044036)</c:v>
                  </c:pt>
                  <c:pt idx="11">
                    <c:v>* cell wall polysaccharide metabolic process (GO:0010383)</c:v>
                  </c:pt>
                  <c:pt idx="12">
                    <c:v>* polysaccharide metabolic process (GO:0005976)</c:v>
                  </c:pt>
                  <c:pt idx="13">
                    <c:v>* hemicellulose metabolic process (GO:0010410)</c:v>
                  </c:pt>
                  <c:pt idx="14">
                    <c:v>** PROTEIN-CHROMOPHORE LINKAGE (GO:0018298)</c:v>
                  </c:pt>
                  <c:pt idx="15">
                    <c:v>** PHOTOSYNTHESIS, LIGHT HARVESTING (GO:0009765)</c:v>
                  </c:pt>
                  <c:pt idx="16">
                    <c:v>*** plant-type cell wall organization or bio... (GO:0071669)</c:v>
                  </c:pt>
                  <c:pt idx="17">
                    <c:v>** plant-type cell wall organization (GO:0009664)</c:v>
                  </c:pt>
                  <c:pt idx="18">
                    <c:v>** cell wall organization or biogenesis (GO:0071554)</c:v>
                  </c:pt>
                  <c:pt idx="19">
                    <c:v>* cell wall biogenesis (GO:0042546)</c:v>
                  </c:pt>
                  <c:pt idx="20">
                    <c:v>* cell wall organization (GO:0071555)</c:v>
                  </c:pt>
                  <c:pt idx="21">
                    <c:v>* plant-type cell wall biogenesis (GO:0009832)</c:v>
                  </c:pt>
                  <c:pt idx="22">
                    <c:v>* plant-type secondary cell wall biogenesis (GO:0009834)</c:v>
                  </c:pt>
                  <c:pt idx="23">
                    <c:v>* external encapsulating structure organization (GO:0045229)</c:v>
                  </c:pt>
                  <c:pt idx="24">
                    <c:v>* INORGANIC ANION TRANSPORT (GO:0015698)</c:v>
                  </c:pt>
                  <c:pt idx="25">
                    <c:v>* anion transport (GO:0006820)</c:v>
                  </c:pt>
                  <c:pt idx="26">
                    <c:v>* NITRATE TRANSPORT (GO:0015706)</c:v>
                  </c:pt>
                  <c:pt idx="27">
                    <c:v>* response to auxin (GO:0009733)</c:v>
                  </c:pt>
                  <c:pt idx="28">
                    <c:v>** transferase activity, transferring glycosyl... (GO:0016757)</c:v>
                  </c:pt>
                  <c:pt idx="29">
                    <c:v>** TRANSFERASE ACTIVITY, TRANSFERRING... (GO:0016758)</c:v>
                  </c:pt>
                  <c:pt idx="30">
                    <c:v>** transferase activity, transferring acyl... (GO:0016747)</c:v>
                  </c:pt>
                  <c:pt idx="31">
                    <c:v>* transferase activity, transferring acyl groups (GO:0016746)</c:v>
                  </c:pt>
                  <c:pt idx="32">
                    <c:v>* UDP-glycosyltransferase activity (GO:0008194)</c:v>
                  </c:pt>
                  <c:pt idx="33">
                    <c:v>* oxidoreductase activity, acting on paired... (GO:0016705)</c:v>
                  </c:pt>
                  <c:pt idx="34">
                    <c:v>* monooxygenase activity (GO:0004497)</c:v>
                  </c:pt>
                  <c:pt idx="35">
                    <c:v>** tetrapyrrole binding (GO:0046906)</c:v>
                  </c:pt>
                  <c:pt idx="36">
                    <c:v>** CHLOROPHYLL BINDING (GO:0016168)</c:v>
                  </c:pt>
                  <c:pt idx="37">
                    <c:v>* heme binding (GO:0020037)</c:v>
                  </c:pt>
                  <c:pt idx="38">
                    <c:v>** nucleic acid binding TF activity (GO:0001071)</c:v>
                  </c:pt>
                  <c:pt idx="39">
                    <c:v>** TF activity, sequence-specific DNA binding (GO:0003700)</c:v>
                  </c:pt>
                  <c:pt idx="40">
                    <c:v>* ANION TRANSMEMBRANE TRANSPORTER... (GO:0008509)</c:v>
                  </c:pt>
                  <c:pt idx="41">
                    <c:v>* electron carrier activity (GO:0009055)</c:v>
                  </c:pt>
                  <c:pt idx="42">
                    <c:v>** intrinsic component of membrane (GO:0031224)</c:v>
                  </c:pt>
                  <c:pt idx="43">
                    <c:v>** anchored component of membrane (GO:0031225)</c:v>
                  </c:pt>
                  <c:pt idx="44">
                    <c:v>** integral component of membrane (GO:0016021)</c:v>
                  </c:pt>
                  <c:pt idx="45">
                    <c:v>* membrane part (GO:0044425)</c:v>
                  </c:pt>
                  <c:pt idx="46">
                    <c:v>* anchored component of plasma membrane (GO:0046658)</c:v>
                  </c:pt>
                  <c:pt idx="47">
                    <c:v>** PHOTOSYSTEM II (GO:0009523)</c:v>
                  </c:pt>
                  <c:pt idx="48">
                    <c:v>** photosystem I (GO:0009522)</c:v>
                  </c:pt>
                  <c:pt idx="49">
                    <c:v>* PHOTOSYSTEM (GO:0009521)</c:v>
                  </c:pt>
                  <c:pt idx="50">
                    <c:v>** external encapsulating structure (GO:0030312)</c:v>
                  </c:pt>
                  <c:pt idx="51">
                    <c:v>** cell wall (GO:0005618)</c:v>
                  </c:pt>
                  <c:pt idx="52">
                    <c:v>* cell periphery (GO:0071944)</c:v>
                  </c:pt>
                  <c:pt idx="53">
                    <c:v>** extracellular region (GO:0005576)</c:v>
                  </c:pt>
                </c:lvl>
                <c:lvl>
                  <c:pt idx="0">
                    <c:v>Alcohol metabolic process</c:v>
                  </c:pt>
                  <c:pt idx="8">
                    <c:v>  </c:v>
                  </c:pt>
                </c:lvl>
                <c:lvl>
                  <c:pt idx="0">
                    <c:v>Organic hydroxy compound MP</c:v>
                  </c:pt>
                  <c:pt idx="10">
                    <c:v>Macromolecule MP / Carbohydrate MP</c:v>
                  </c:pt>
                  <c:pt idx="14">
                    <c:v>[b]</c:v>
                  </c:pt>
                  <c:pt idx="15">
                    <c:v>[a]</c:v>
                  </c:pt>
                  <c:pt idx="16">
                    <c:v>Cell wall organization or biogenesis</c:v>
                  </c:pt>
                  <c:pt idx="23">
                    <c:v>  </c:v>
                  </c:pt>
                  <c:pt idx="28">
                    <c:v>Transferase activity</c:v>
                  </c:pt>
                  <c:pt idx="33">
                    <c:v>Oxidore-ductase activity</c:v>
                  </c:pt>
                  <c:pt idx="42">
                    <c:v>Membrane part</c:v>
                  </c:pt>
                  <c:pt idx="47">
                    <c:v>Photosynthe-  tic membrane</c:v>
                  </c:pt>
                </c:lvl>
                <c:lvl>
                  <c:pt idx="0">
                    <c:v>Metabolic process</c:v>
                  </c:pt>
                  <c:pt idx="16">
                    <c:v>Cellular process</c:v>
                  </c:pt>
                  <c:pt idx="24">
                    <c:v>Transport</c:v>
                  </c:pt>
                  <c:pt idx="27">
                    <c:v>[f]</c:v>
                  </c:pt>
                  <c:pt idx="28">
                    <c:v>Catalytic activity</c:v>
                  </c:pt>
                  <c:pt idx="35">
                    <c:v>Binding</c:v>
                  </c:pt>
                  <c:pt idx="38">
                    <c:v>TF activity</c:v>
                  </c:pt>
                  <c:pt idx="40">
                    <c:v>[g]</c:v>
                  </c:pt>
                  <c:pt idx="41">
                    <c:v>  </c:v>
                  </c:pt>
                  <c:pt idx="42">
                    <c:v>Membrane</c:v>
                  </c:pt>
                  <c:pt idx="50">
                    <c:v>Cell periphery</c:v>
                  </c:pt>
                  <c:pt idx="53">
                    <c:v>  </c:v>
                  </c:pt>
                </c:lvl>
                <c:lvl>
                  <c:pt idx="0">
                    <c:v>Biological process</c:v>
                  </c:pt>
                  <c:pt idx="28">
                    <c:v>Molecular function</c:v>
                  </c:pt>
                  <c:pt idx="42">
                    <c:v>Cellular component</c:v>
                  </c:pt>
                </c:lvl>
              </c:multiLvlStrCache>
            </c:multiLvlStrRef>
          </c:cat>
          <c:val>
            <c:numRef>
              <c:f>'HSB_Figure GO (4)'!$M$2:$M$55</c:f>
              <c:numCache>
                <c:formatCode>General</c:formatCode>
                <c:ptCount val="54"/>
                <c:pt idx="0">
                  <c:v>4</c:v>
                </c:pt>
                <c:pt idx="1">
                  <c:v>4</c:v>
                </c:pt>
                <c:pt idx="2">
                  <c:v>4</c:v>
                </c:pt>
                <c:pt idx="3">
                  <c:v>4</c:v>
                </c:pt>
                <c:pt idx="4">
                  <c:v>4</c:v>
                </c:pt>
                <c:pt idx="5">
                  <c:v>4</c:v>
                </c:pt>
                <c:pt idx="6">
                  <c:v>4</c:v>
                </c:pt>
                <c:pt idx="7">
                  <c:v>4</c:v>
                </c:pt>
                <c:pt idx="8">
                  <c:v>11</c:v>
                </c:pt>
                <c:pt idx="9">
                  <c:v>12</c:v>
                </c:pt>
                <c:pt idx="10">
                  <c:v>24</c:v>
                </c:pt>
                <c:pt idx="11">
                  <c:v>19</c:v>
                </c:pt>
                <c:pt idx="12">
                  <c:v>37</c:v>
                </c:pt>
                <c:pt idx="13">
                  <c:v>18</c:v>
                </c:pt>
                <c:pt idx="14">
                  <c:v>1</c:v>
                </c:pt>
                <c:pt idx="15">
                  <c:v>1</c:v>
                </c:pt>
                <c:pt idx="16">
                  <c:v>27</c:v>
                </c:pt>
                <c:pt idx="17">
                  <c:v>20</c:v>
                </c:pt>
                <c:pt idx="18">
                  <c:v>55</c:v>
                </c:pt>
                <c:pt idx="19">
                  <c:v>26</c:v>
                </c:pt>
                <c:pt idx="20">
                  <c:v>37</c:v>
                </c:pt>
                <c:pt idx="21">
                  <c:v>14</c:v>
                </c:pt>
                <c:pt idx="22">
                  <c:v>8</c:v>
                </c:pt>
                <c:pt idx="23">
                  <c:v>38</c:v>
                </c:pt>
                <c:pt idx="24">
                  <c:v>7</c:v>
                </c:pt>
                <c:pt idx="25">
                  <c:v>12</c:v>
                </c:pt>
                <c:pt idx="26">
                  <c:v>5</c:v>
                </c:pt>
                <c:pt idx="27">
                  <c:v>20</c:v>
                </c:pt>
                <c:pt idx="28">
                  <c:v>43</c:v>
                </c:pt>
                <c:pt idx="29">
                  <c:v>35</c:v>
                </c:pt>
                <c:pt idx="30">
                  <c:v>11</c:v>
                </c:pt>
                <c:pt idx="31">
                  <c:v>11</c:v>
                </c:pt>
                <c:pt idx="32">
                  <c:v>13</c:v>
                </c:pt>
                <c:pt idx="33">
                  <c:v>26</c:v>
                </c:pt>
                <c:pt idx="34">
                  <c:v>20</c:v>
                </c:pt>
                <c:pt idx="35">
                  <c:v>32</c:v>
                </c:pt>
                <c:pt idx="36">
                  <c:v>1</c:v>
                </c:pt>
                <c:pt idx="37">
                  <c:v>28</c:v>
                </c:pt>
                <c:pt idx="38">
                  <c:v>39</c:v>
                </c:pt>
                <c:pt idx="39">
                  <c:v>39</c:v>
                </c:pt>
                <c:pt idx="40">
                  <c:v>2</c:v>
                </c:pt>
                <c:pt idx="41">
                  <c:v>34</c:v>
                </c:pt>
                <c:pt idx="42">
                  <c:v>95</c:v>
                </c:pt>
                <c:pt idx="43">
                  <c:v>16</c:v>
                </c:pt>
                <c:pt idx="44">
                  <c:v>79</c:v>
                </c:pt>
                <c:pt idx="45">
                  <c:v>109</c:v>
                </c:pt>
                <c:pt idx="46">
                  <c:v>7</c:v>
                </c:pt>
                <c:pt idx="47">
                  <c:v>3</c:v>
                </c:pt>
                <c:pt idx="48">
                  <c:v>1</c:v>
                </c:pt>
                <c:pt idx="49">
                  <c:v>3</c:v>
                </c:pt>
                <c:pt idx="50">
                  <c:v>32</c:v>
                </c:pt>
                <c:pt idx="51">
                  <c:v>32</c:v>
                </c:pt>
                <c:pt idx="52">
                  <c:v>68</c:v>
                </c:pt>
                <c:pt idx="53">
                  <c:v>41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24F-EC44-A754-850C45ED3467}"/>
            </c:ext>
          </c:extLst>
        </c:ser>
        <c:ser>
          <c:idx val="1"/>
          <c:order val="1"/>
          <c:tx>
            <c:v>Down DEGs</c:v>
          </c:tx>
          <c:spPr>
            <a:solidFill>
              <a:schemeClr val="dk1">
                <a:tint val="55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'HSB_Figure GO (4)'!$C$2:$G$55</c:f>
              <c:multiLvlStrCache>
                <c:ptCount val="54"/>
                <c:lvl>
                  <c:pt idx="0">
                    <c:v>*** INOSITOL PHOSPHATE BioP (GO:0032958)</c:v>
                  </c:pt>
                  <c:pt idx="1">
                    <c:v>*** MYO-INOSITOL HEXAKISPHOSPHATE BioP (GO:0010264)</c:v>
                  </c:pt>
                  <c:pt idx="2">
                    <c:v>*** MYO-INOSITOL HEXAKISPHOSPHATE MP (GO:0033517)</c:v>
                  </c:pt>
                  <c:pt idx="3">
                    <c:v>*** POLYOL BIOSYNTHETIC PROCESS (GO:0046173)</c:v>
                  </c:pt>
                  <c:pt idx="4">
                    <c:v>*** inositol phosphate metabolic process (GO:0043647)</c:v>
                  </c:pt>
                  <c:pt idx="5">
                    <c:v>** ALCOHOL BIOSYNTHETIC PROCESS (GO:0046165)</c:v>
                  </c:pt>
                  <c:pt idx="6">
                    <c:v>** polyol metabolic process (GO:0019751)</c:v>
                  </c:pt>
                  <c:pt idx="7">
                    <c:v>** alcohol metabolic process (GO:0006066)</c:v>
                  </c:pt>
                  <c:pt idx="8">
                    <c:v>* organic hydroxy compound BioP (GO:1901617)</c:v>
                  </c:pt>
                  <c:pt idx="9">
                    <c:v>* organic hydroxy compound MP (GO:1901615)</c:v>
                  </c:pt>
                  <c:pt idx="10">
                    <c:v>* cell wall macromolecule metabolic process (GO:0044036)</c:v>
                  </c:pt>
                  <c:pt idx="11">
                    <c:v>* cell wall polysaccharide metabolic process (GO:0010383)</c:v>
                  </c:pt>
                  <c:pt idx="12">
                    <c:v>* polysaccharide metabolic process (GO:0005976)</c:v>
                  </c:pt>
                  <c:pt idx="13">
                    <c:v>* hemicellulose metabolic process (GO:0010410)</c:v>
                  </c:pt>
                  <c:pt idx="14">
                    <c:v>** PROTEIN-CHROMOPHORE LINKAGE (GO:0018298)</c:v>
                  </c:pt>
                  <c:pt idx="15">
                    <c:v>** PHOTOSYNTHESIS, LIGHT HARVESTING (GO:0009765)</c:v>
                  </c:pt>
                  <c:pt idx="16">
                    <c:v>*** plant-type cell wall organization or bio... (GO:0071669)</c:v>
                  </c:pt>
                  <c:pt idx="17">
                    <c:v>** plant-type cell wall organization (GO:0009664)</c:v>
                  </c:pt>
                  <c:pt idx="18">
                    <c:v>** cell wall organization or biogenesis (GO:0071554)</c:v>
                  </c:pt>
                  <c:pt idx="19">
                    <c:v>* cell wall biogenesis (GO:0042546)</c:v>
                  </c:pt>
                  <c:pt idx="20">
                    <c:v>* cell wall organization (GO:0071555)</c:v>
                  </c:pt>
                  <c:pt idx="21">
                    <c:v>* plant-type cell wall biogenesis (GO:0009832)</c:v>
                  </c:pt>
                  <c:pt idx="22">
                    <c:v>* plant-type secondary cell wall biogenesis (GO:0009834)</c:v>
                  </c:pt>
                  <c:pt idx="23">
                    <c:v>* external encapsulating structure organization (GO:0045229)</c:v>
                  </c:pt>
                  <c:pt idx="24">
                    <c:v>* INORGANIC ANION TRANSPORT (GO:0015698)</c:v>
                  </c:pt>
                  <c:pt idx="25">
                    <c:v>* anion transport (GO:0006820)</c:v>
                  </c:pt>
                  <c:pt idx="26">
                    <c:v>* NITRATE TRANSPORT (GO:0015706)</c:v>
                  </c:pt>
                  <c:pt idx="27">
                    <c:v>* response to auxin (GO:0009733)</c:v>
                  </c:pt>
                  <c:pt idx="28">
                    <c:v>** transferase activity, transferring glycosyl... (GO:0016757)</c:v>
                  </c:pt>
                  <c:pt idx="29">
                    <c:v>** TRANSFERASE ACTIVITY, TRANSFERRING... (GO:0016758)</c:v>
                  </c:pt>
                  <c:pt idx="30">
                    <c:v>** transferase activity, transferring acyl... (GO:0016747)</c:v>
                  </c:pt>
                  <c:pt idx="31">
                    <c:v>* transferase activity, transferring acyl groups (GO:0016746)</c:v>
                  </c:pt>
                  <c:pt idx="32">
                    <c:v>* UDP-glycosyltransferase activity (GO:0008194)</c:v>
                  </c:pt>
                  <c:pt idx="33">
                    <c:v>* oxidoreductase activity, acting on paired... (GO:0016705)</c:v>
                  </c:pt>
                  <c:pt idx="34">
                    <c:v>* monooxygenase activity (GO:0004497)</c:v>
                  </c:pt>
                  <c:pt idx="35">
                    <c:v>** tetrapyrrole binding (GO:0046906)</c:v>
                  </c:pt>
                  <c:pt idx="36">
                    <c:v>** CHLOROPHYLL BINDING (GO:0016168)</c:v>
                  </c:pt>
                  <c:pt idx="37">
                    <c:v>* heme binding (GO:0020037)</c:v>
                  </c:pt>
                  <c:pt idx="38">
                    <c:v>** nucleic acid binding TF activity (GO:0001071)</c:v>
                  </c:pt>
                  <c:pt idx="39">
                    <c:v>** TF activity, sequence-specific DNA binding (GO:0003700)</c:v>
                  </c:pt>
                  <c:pt idx="40">
                    <c:v>* ANION TRANSMEMBRANE TRANSPORTER... (GO:0008509)</c:v>
                  </c:pt>
                  <c:pt idx="41">
                    <c:v>* electron carrier activity (GO:0009055)</c:v>
                  </c:pt>
                  <c:pt idx="42">
                    <c:v>** intrinsic component of membrane (GO:0031224)</c:v>
                  </c:pt>
                  <c:pt idx="43">
                    <c:v>** anchored component of membrane (GO:0031225)</c:v>
                  </c:pt>
                  <c:pt idx="44">
                    <c:v>** integral component of membrane (GO:0016021)</c:v>
                  </c:pt>
                  <c:pt idx="45">
                    <c:v>* membrane part (GO:0044425)</c:v>
                  </c:pt>
                  <c:pt idx="46">
                    <c:v>* anchored component of plasma membrane (GO:0046658)</c:v>
                  </c:pt>
                  <c:pt idx="47">
                    <c:v>** PHOTOSYSTEM II (GO:0009523)</c:v>
                  </c:pt>
                  <c:pt idx="48">
                    <c:v>** photosystem I (GO:0009522)</c:v>
                  </c:pt>
                  <c:pt idx="49">
                    <c:v>* PHOTOSYSTEM (GO:0009521)</c:v>
                  </c:pt>
                  <c:pt idx="50">
                    <c:v>** external encapsulating structure (GO:0030312)</c:v>
                  </c:pt>
                  <c:pt idx="51">
                    <c:v>** cell wall (GO:0005618)</c:v>
                  </c:pt>
                  <c:pt idx="52">
                    <c:v>* cell periphery (GO:0071944)</c:v>
                  </c:pt>
                  <c:pt idx="53">
                    <c:v>** extracellular region (GO:0005576)</c:v>
                  </c:pt>
                </c:lvl>
                <c:lvl>
                  <c:pt idx="0">
                    <c:v>Alcohol metabolic process</c:v>
                  </c:pt>
                  <c:pt idx="8">
                    <c:v>  </c:v>
                  </c:pt>
                </c:lvl>
                <c:lvl>
                  <c:pt idx="0">
                    <c:v>Organic hydroxy compound MP</c:v>
                  </c:pt>
                  <c:pt idx="10">
                    <c:v>Macromolecule MP / Carbohydrate MP</c:v>
                  </c:pt>
                  <c:pt idx="14">
                    <c:v>[b]</c:v>
                  </c:pt>
                  <c:pt idx="15">
                    <c:v>[a]</c:v>
                  </c:pt>
                  <c:pt idx="16">
                    <c:v>Cell wall organization or biogenesis</c:v>
                  </c:pt>
                  <c:pt idx="23">
                    <c:v>  </c:v>
                  </c:pt>
                  <c:pt idx="28">
                    <c:v>Transferase activity</c:v>
                  </c:pt>
                  <c:pt idx="33">
                    <c:v>Oxidore-ductase activity</c:v>
                  </c:pt>
                  <c:pt idx="42">
                    <c:v>Membrane part</c:v>
                  </c:pt>
                  <c:pt idx="47">
                    <c:v>Photosynthe-  tic membrane</c:v>
                  </c:pt>
                </c:lvl>
                <c:lvl>
                  <c:pt idx="0">
                    <c:v>Metabolic process</c:v>
                  </c:pt>
                  <c:pt idx="16">
                    <c:v>Cellular process</c:v>
                  </c:pt>
                  <c:pt idx="24">
                    <c:v>Transport</c:v>
                  </c:pt>
                  <c:pt idx="27">
                    <c:v>[f]</c:v>
                  </c:pt>
                  <c:pt idx="28">
                    <c:v>Catalytic activity</c:v>
                  </c:pt>
                  <c:pt idx="35">
                    <c:v>Binding</c:v>
                  </c:pt>
                  <c:pt idx="38">
                    <c:v>TF activity</c:v>
                  </c:pt>
                  <c:pt idx="40">
                    <c:v>[g]</c:v>
                  </c:pt>
                  <c:pt idx="41">
                    <c:v>  </c:v>
                  </c:pt>
                  <c:pt idx="42">
                    <c:v>Membrane</c:v>
                  </c:pt>
                  <c:pt idx="50">
                    <c:v>Cell periphery</c:v>
                  </c:pt>
                  <c:pt idx="53">
                    <c:v>  </c:v>
                  </c:pt>
                </c:lvl>
                <c:lvl>
                  <c:pt idx="0">
                    <c:v>Biological process</c:v>
                  </c:pt>
                  <c:pt idx="28">
                    <c:v>Molecular function</c:v>
                  </c:pt>
                  <c:pt idx="42">
                    <c:v>Cellular component</c:v>
                  </c:pt>
                </c:lvl>
              </c:multiLvlStrCache>
            </c:multiLvlStrRef>
          </c:cat>
          <c:val>
            <c:numRef>
              <c:f>'HSB_Figure GO (4)'!$N$2:$N$55</c:f>
              <c:numCache>
                <c:formatCode>General</c:formatCode>
                <c:ptCount val="54"/>
                <c:pt idx="0">
                  <c:v>11</c:v>
                </c:pt>
                <c:pt idx="1">
                  <c:v>11</c:v>
                </c:pt>
                <c:pt idx="2">
                  <c:v>11</c:v>
                </c:pt>
                <c:pt idx="3">
                  <c:v>11</c:v>
                </c:pt>
                <c:pt idx="4">
                  <c:v>12</c:v>
                </c:pt>
                <c:pt idx="5">
                  <c:v>11</c:v>
                </c:pt>
                <c:pt idx="6">
                  <c:v>12</c:v>
                </c:pt>
                <c:pt idx="7">
                  <c:v>13</c:v>
                </c:pt>
                <c:pt idx="8">
                  <c:v>13</c:v>
                </c:pt>
                <c:pt idx="9">
                  <c:v>15</c:v>
                </c:pt>
                <c:pt idx="10">
                  <c:v>5</c:v>
                </c:pt>
                <c:pt idx="11">
                  <c:v>3</c:v>
                </c:pt>
                <c:pt idx="12">
                  <c:v>21</c:v>
                </c:pt>
                <c:pt idx="13">
                  <c:v>2</c:v>
                </c:pt>
                <c:pt idx="14">
                  <c:v>9</c:v>
                </c:pt>
                <c:pt idx="15">
                  <c:v>9</c:v>
                </c:pt>
                <c:pt idx="16">
                  <c:v>5</c:v>
                </c:pt>
                <c:pt idx="17">
                  <c:v>4</c:v>
                </c:pt>
                <c:pt idx="18">
                  <c:v>9</c:v>
                </c:pt>
                <c:pt idx="19">
                  <c:v>4</c:v>
                </c:pt>
                <c:pt idx="20">
                  <c:v>6</c:v>
                </c:pt>
                <c:pt idx="21">
                  <c:v>2</c:v>
                </c:pt>
                <c:pt idx="22">
                  <c:v>0</c:v>
                </c:pt>
                <c:pt idx="23">
                  <c:v>6</c:v>
                </c:pt>
                <c:pt idx="24">
                  <c:v>13</c:v>
                </c:pt>
                <c:pt idx="25">
                  <c:v>20</c:v>
                </c:pt>
                <c:pt idx="26">
                  <c:v>7</c:v>
                </c:pt>
                <c:pt idx="27">
                  <c:v>8</c:v>
                </c:pt>
                <c:pt idx="28">
                  <c:v>32</c:v>
                </c:pt>
                <c:pt idx="29">
                  <c:v>31</c:v>
                </c:pt>
                <c:pt idx="30">
                  <c:v>30</c:v>
                </c:pt>
                <c:pt idx="31">
                  <c:v>33</c:v>
                </c:pt>
                <c:pt idx="32">
                  <c:v>13</c:v>
                </c:pt>
                <c:pt idx="33">
                  <c:v>40</c:v>
                </c:pt>
                <c:pt idx="34">
                  <c:v>23</c:v>
                </c:pt>
                <c:pt idx="35">
                  <c:v>32</c:v>
                </c:pt>
                <c:pt idx="36">
                  <c:v>9</c:v>
                </c:pt>
                <c:pt idx="37">
                  <c:v>26</c:v>
                </c:pt>
                <c:pt idx="38">
                  <c:v>44</c:v>
                </c:pt>
                <c:pt idx="39">
                  <c:v>44</c:v>
                </c:pt>
                <c:pt idx="40">
                  <c:v>13</c:v>
                </c:pt>
                <c:pt idx="41">
                  <c:v>27</c:v>
                </c:pt>
                <c:pt idx="42">
                  <c:v>79</c:v>
                </c:pt>
                <c:pt idx="43">
                  <c:v>0</c:v>
                </c:pt>
                <c:pt idx="44">
                  <c:v>79</c:v>
                </c:pt>
                <c:pt idx="45">
                  <c:v>72</c:v>
                </c:pt>
                <c:pt idx="46">
                  <c:v>0</c:v>
                </c:pt>
                <c:pt idx="47">
                  <c:v>10</c:v>
                </c:pt>
                <c:pt idx="48">
                  <c:v>9</c:v>
                </c:pt>
                <c:pt idx="49">
                  <c:v>10</c:v>
                </c:pt>
                <c:pt idx="50">
                  <c:v>5</c:v>
                </c:pt>
                <c:pt idx="51">
                  <c:v>4</c:v>
                </c:pt>
                <c:pt idx="52">
                  <c:v>22</c:v>
                </c:pt>
                <c:pt idx="53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24F-EC44-A754-850C45ED34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48456720"/>
        <c:axId val="248647784"/>
        <c:extLst xmlns:c16r2="http://schemas.microsoft.com/office/drawing/2015/06/chart"/>
      </c:barChart>
      <c:catAx>
        <c:axId val="24845672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500" b="0" i="0" u="none" strike="noStrike" kern="1200" baseline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48647784"/>
        <c:crosses val="autoZero"/>
        <c:auto val="1"/>
        <c:lblAlgn val="ctr"/>
        <c:lblOffset val="50"/>
        <c:tickMarkSkip val="1"/>
        <c:noMultiLvlLbl val="0"/>
      </c:catAx>
      <c:valAx>
        <c:axId val="248647784"/>
        <c:scaling>
          <c:orientation val="minMax"/>
          <c:max val="200"/>
        </c:scaling>
        <c:delete val="0"/>
        <c:axPos val="t"/>
        <c:majorGridlines>
          <c:spPr>
            <a:ln w="317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800"/>
                  <a:t>Number</a:t>
                </a:r>
                <a:r>
                  <a:rPr lang="en-US" sz="800" baseline="0"/>
                  <a:t> of DEGs</a:t>
                </a:r>
                <a:endParaRPr lang="en-US" sz="800"/>
              </a:p>
            </c:rich>
          </c:tx>
          <c:layout>
            <c:manualLayout>
              <c:xMode val="edge"/>
              <c:yMode val="edge"/>
              <c:x val="0.69339405547279565"/>
              <c:y val="2.7922522909892236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48456720"/>
        <c:crosses val="autoZero"/>
        <c:crossBetween val="between"/>
        <c:majorUnit val="100"/>
      </c:valAx>
      <c:spPr>
        <a:noFill/>
        <a:ln>
          <a:solidFill>
            <a:schemeClr val="bg1">
              <a:lumMod val="50000"/>
            </a:schemeClr>
          </a:solidFill>
        </a:ln>
        <a:effectLst/>
      </c:spPr>
    </c:plotArea>
    <c:legend>
      <c:legendPos val="b"/>
      <c:layout>
        <c:manualLayout>
          <c:xMode val="edge"/>
          <c:yMode val="edge"/>
          <c:x val="0.3172524650634887"/>
          <c:y val="0.97223536051167669"/>
          <c:w val="0.35355426931611078"/>
          <c:h val="1.810357542108970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 anchor="b" anchorCtr="0"/>
    <a:lstStyle/>
    <a:p>
      <a:pPr>
        <a:defRPr sz="900"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>
        <c:manualLayout>
          <c:layoutTarget val="inner"/>
          <c:xMode val="edge"/>
          <c:yMode val="edge"/>
          <c:x val="0.73367454068241467"/>
          <c:y val="6.4846389963966355E-2"/>
          <c:w val="0.22927282773863794"/>
          <c:h val="0.89805210985565809"/>
        </c:manualLayout>
      </c:layout>
      <c:barChart>
        <c:barDir val="bar"/>
        <c:grouping val="clustered"/>
        <c:varyColors val="0"/>
        <c:ser>
          <c:idx val="0"/>
          <c:order val="0"/>
          <c:tx>
            <c:v>Up DEGs</c:v>
          </c:tx>
          <c:spPr>
            <a:solidFill>
              <a:schemeClr val="dk1">
                <a:tint val="885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'HSA_Figure GO (4)'!$C$2:$G$66</c:f>
              <c:multiLvlStrCache>
                <c:ptCount val="65"/>
                <c:lvl>
                  <c:pt idx="0">
                    <c:v>*** response to heat (GO:0009408)</c:v>
                  </c:pt>
                  <c:pt idx="1">
                    <c:v>*** response to high light intensity (GO:0009644)</c:v>
                  </c:pt>
                  <c:pt idx="2">
                    <c:v>*** response to light intensity (GO:0009642)</c:v>
                  </c:pt>
                  <c:pt idx="3">
                    <c:v>*** response to temperature stimulus (GO:0009266)</c:v>
                  </c:pt>
                  <c:pt idx="4">
                    <c:v>** response to light stimulus (GO:0009416)</c:v>
                  </c:pt>
                  <c:pt idx="5">
                    <c:v>** heat acclimation (GO:0010286)</c:v>
                  </c:pt>
                  <c:pt idx="6">
                    <c:v>** response to abiotic stimulus (GO:0009628)</c:v>
                  </c:pt>
                  <c:pt idx="7">
                    <c:v>** response to radiation (GO:0009314)</c:v>
                  </c:pt>
                  <c:pt idx="8">
                    <c:v>*** response to hydrogen peroxide (GO:0042542)</c:v>
                  </c:pt>
                  <c:pt idx="9">
                    <c:v>*** response to reactive oxygen species (GO:0000302)</c:v>
                  </c:pt>
                  <c:pt idx="10">
                    <c:v>*** response to inorganic substance (GO:0010035)</c:v>
                  </c:pt>
                  <c:pt idx="11">
                    <c:v>*** response to oxidative stress (GO:0006979)</c:v>
                  </c:pt>
                  <c:pt idx="12">
                    <c:v>** response to oxygen-containing compound (GO:1901700)</c:v>
                  </c:pt>
                  <c:pt idx="13">
                    <c:v>** response to stress (GO:0006950)</c:v>
                  </c:pt>
                  <c:pt idx="14">
                    <c:v>* response to endoplasmic reticulum stress (GO:0034976)</c:v>
                  </c:pt>
                  <c:pt idx="15">
                    <c:v>* response to chemical (GO:0042221)</c:v>
                  </c:pt>
                  <c:pt idx="16">
                    <c:v>* innate immune response (GO:0045087)</c:v>
                  </c:pt>
                  <c:pt idx="17">
                    <c:v>* immune response (GO:0006955)</c:v>
                  </c:pt>
                  <c:pt idx="18">
                    <c:v>* defense response, incompatible interaction (GO:0009814)</c:v>
                  </c:pt>
                  <c:pt idx="19">
                    <c:v>* MYO-INOSITOL HEXAKIPHOSPHATE BioP (GO:0010264)</c:v>
                  </c:pt>
                  <c:pt idx="20">
                    <c:v>* MYO-INOSITOL HEXAKISPHOSPHATE MP (GO:0033517)</c:v>
                  </c:pt>
                  <c:pt idx="21">
                    <c:v>* INOSITOL PHOSPHATE BIOSYNTHETIC PROCESS (GO:0032958)</c:v>
                  </c:pt>
                  <c:pt idx="22">
                    <c:v>* ALCOHOL BIOSYNTHETIC PROCESS (GO:0046165)</c:v>
                  </c:pt>
                  <c:pt idx="23">
                    <c:v>* POLYOL BIOSYNTHETIC PROCESS (GO:0046173)</c:v>
                  </c:pt>
                  <c:pt idx="24">
                    <c:v>** photosynthesis (GO:0015979)</c:v>
                  </c:pt>
                  <c:pt idx="25">
                    <c:v>* PHOTOSYNTHESIS, LIGHT HARVESTING (GO:0009765)</c:v>
                  </c:pt>
                  <c:pt idx="26">
                    <c:v>* energy reserve metabolic process (GO:0006112)</c:v>
                  </c:pt>
                  <c:pt idx="27">
                    <c:v>* glycogen metabolic process (GO:0005977)</c:v>
                  </c:pt>
                  <c:pt idx="28">
                    <c:v>** starch metabolic process (GO:0005982)</c:v>
                  </c:pt>
                  <c:pt idx="29">
                    <c:v>** starch catabolic process (GO:0005983)</c:v>
                  </c:pt>
                  <c:pt idx="30">
                    <c:v>* cellular polysaccharide catabolic process (GO:0044247)</c:v>
                  </c:pt>
                  <c:pt idx="31">
                    <c:v>* glucan catabolic process (GO:0009251)</c:v>
                  </c:pt>
                  <c:pt idx="32">
                    <c:v>* starch biosynthetic process (GO:0019252)</c:v>
                  </c:pt>
                  <c:pt idx="33">
                    <c:v>** mRNA modification (GO:0016556)</c:v>
                  </c:pt>
                  <c:pt idx="34">
                    <c:v>** RNA modification (GO:0009451)</c:v>
                  </c:pt>
                  <c:pt idx="35">
                    <c:v>* chloroplast RNA processing (GO:0031425)</c:v>
                  </c:pt>
                  <c:pt idx="36">
                    <c:v>** PROTEIN-CHROMOPHORE LINKAGE (GO:0018298)</c:v>
                  </c:pt>
                  <c:pt idx="37">
                    <c:v>* regulation of hydrogen peroxide MP (GO:0010310)</c:v>
                  </c:pt>
                  <c:pt idx="38">
                    <c:v>* regulation of molecular function (GO:0065009)</c:v>
                  </c:pt>
                  <c:pt idx="39">
                    <c:v>* regulation of reactive oxygen species MP (GO:2000377)</c:v>
                  </c:pt>
                  <c:pt idx="40">
                    <c:v>* regulation of catalytic activity (GO:0050790)</c:v>
                  </c:pt>
                  <c:pt idx="41">
                    <c:v>* negative regulation of molecular function (GO:0044092)</c:v>
                  </c:pt>
                  <c:pt idx="42">
                    <c:v>* INORGANIC ANION TRANSPORT (GO:0015698)</c:v>
                  </c:pt>
                  <c:pt idx="43">
                    <c:v>* NITRATE TRANSPORT (GO:0015706)</c:v>
                  </c:pt>
                  <c:pt idx="44">
                    <c:v>* amide transport (GO:0042886)</c:v>
                  </c:pt>
                  <c:pt idx="45">
                    <c:v>*** protein folding (GO:0006457)</c:v>
                  </c:pt>
                  <c:pt idx="46">
                    <c:v>*** zinc ion binding (GO:0008270)</c:v>
                  </c:pt>
                  <c:pt idx="47">
                    <c:v>* cation binding (GO:0043169)</c:v>
                  </c:pt>
                  <c:pt idx="48">
                    <c:v>* transition metal ion binding (GO:0046914)</c:v>
                  </c:pt>
                  <c:pt idx="49">
                    <c:v>* ion binding (GO:0043167)</c:v>
                  </c:pt>
                  <c:pt idx="50">
                    <c:v>* metal ion binding (GO:0046872)</c:v>
                  </c:pt>
                  <c:pt idx="51">
                    <c:v>** protein binding (GO:0005515)</c:v>
                  </c:pt>
                  <c:pt idx="52">
                    <c:v>* unfolded protein binding (GO:0051082)</c:v>
                  </c:pt>
                  <c:pt idx="53">
                    <c:v>** CHLOROPHYLL BINDING (GO:0016168)</c:v>
                  </c:pt>
                  <c:pt idx="54">
                    <c:v>* inorganic anion transmembrane transporter... (GO:0015103)</c:v>
                  </c:pt>
                  <c:pt idx="55">
                    <c:v>* ANION TRANSMEMBRANE TRANSPORTER... (GO:0008509)</c:v>
                  </c:pt>
                  <c:pt idx="56">
                    <c:v>* amylase activity (GO:0016160)</c:v>
                  </c:pt>
                  <c:pt idx="57">
                    <c:v>* TRANSFERASE ACTIVITY, TRANSFERRING… (GO:0016758)</c:v>
                  </c:pt>
                  <c:pt idx="58">
                    <c:v>*** PHOTOSYSTEM II (GO:0009523)</c:v>
                  </c:pt>
                  <c:pt idx="59">
                    <c:v>*** PHOTOSYSTEM (GO:0009521)</c:v>
                  </c:pt>
                  <c:pt idx="60">
                    <c:v>*** photosynthetic membrane (GO:0034357)</c:v>
                  </c:pt>
                  <c:pt idx="61">
                    <c:v>*** thylakoid (GO:0009579)</c:v>
                  </c:pt>
                  <c:pt idx="62">
                    <c:v>*** thylakoid part (GO:0044436)</c:v>
                  </c:pt>
                  <c:pt idx="63">
                    <c:v>*** chloroplast (GO:0009507)</c:v>
                  </c:pt>
                  <c:pt idx="64">
                    <c:v>*** plastid (GO:0009536)</c:v>
                  </c:pt>
                </c:lvl>
                <c:lvl>
                  <c:pt idx="19">
                    <c:v>Alcohol MP</c:v>
                  </c:pt>
                  <c:pt idx="24">
                    <c:v>[a]</c:v>
                  </c:pt>
                  <c:pt idx="26">
                    <c:v>Energy reserve MP</c:v>
                  </c:pt>
                </c:lvl>
                <c:lvl>
                  <c:pt idx="0">
                    <c:v>Response to abiotic stress</c:v>
                  </c:pt>
                  <c:pt idx="8">
                    <c:v>Response to chemical / Response to stress</c:v>
                  </c:pt>
                  <c:pt idx="16">
                    <c:v>Immune response</c:v>
                  </c:pt>
                  <c:pt idx="19">
                    <c:v>Single-organism MP</c:v>
                  </c:pt>
                  <c:pt idx="28">
                    <c:v>Carbohydrate MP</c:v>
                  </c:pt>
                  <c:pt idx="33">
                    <c:v>RNA MP</c:v>
                  </c:pt>
                  <c:pt idx="36">
                    <c:v>[b]</c:v>
                  </c:pt>
                  <c:pt idx="42">
                    <c:v>[c]</c:v>
                  </c:pt>
                  <c:pt idx="44">
                    <c:v>   </c:v>
                  </c:pt>
                  <c:pt idx="46">
                    <c:v>Ion binding</c:v>
                  </c:pt>
                  <c:pt idx="51">
                    <c:v>Protein binding</c:v>
                  </c:pt>
                  <c:pt idx="53">
                    <c:v>   </c:v>
                  </c:pt>
                  <c:pt idx="56">
                    <c:v>[d]</c:v>
                  </c:pt>
                  <c:pt idx="57">
                    <c:v>[e]</c:v>
                  </c:pt>
                  <c:pt idx="58">
                    <c:v>Photosyn-thetic membrane</c:v>
                  </c:pt>
                  <c:pt idx="61">
                    <c:v>  </c:v>
                  </c:pt>
                </c:lvl>
                <c:lvl>
                  <c:pt idx="0">
                    <c:v>Response to stimulus</c:v>
                  </c:pt>
                  <c:pt idx="19">
                    <c:v>Metabolic process</c:v>
                  </c:pt>
                  <c:pt idx="37">
                    <c:v>Regulation of MF</c:v>
                  </c:pt>
                  <c:pt idx="42">
                    <c:v>Transport</c:v>
                  </c:pt>
                  <c:pt idx="45">
                    <c:v>    </c:v>
                  </c:pt>
                  <c:pt idx="46">
                    <c:v>Binding</c:v>
                  </c:pt>
                  <c:pt idx="54">
                    <c:v>Trans-porter activity</c:v>
                  </c:pt>
                  <c:pt idx="56">
                    <c:v>Cataly-tic activity</c:v>
                  </c:pt>
                  <c:pt idx="58">
                    <c:v>Intracellular part</c:v>
                  </c:pt>
                </c:lvl>
                <c:lvl>
                  <c:pt idx="0">
                    <c:v>Biological process</c:v>
                  </c:pt>
                  <c:pt idx="46">
                    <c:v>Molecular function</c:v>
                  </c:pt>
                  <c:pt idx="58">
                    <c:v>Cellular component</c:v>
                  </c:pt>
                </c:lvl>
              </c:multiLvlStrCache>
            </c:multiLvlStrRef>
          </c:cat>
          <c:val>
            <c:numRef>
              <c:f>'HSA_Figure GO (4)'!$M$2:$M$66</c:f>
              <c:numCache>
                <c:formatCode>General</c:formatCode>
                <c:ptCount val="65"/>
                <c:pt idx="0">
                  <c:v>31</c:v>
                </c:pt>
                <c:pt idx="1">
                  <c:v>23</c:v>
                </c:pt>
                <c:pt idx="2">
                  <c:v>23</c:v>
                </c:pt>
                <c:pt idx="3">
                  <c:v>33</c:v>
                </c:pt>
                <c:pt idx="4">
                  <c:v>36</c:v>
                </c:pt>
                <c:pt idx="5">
                  <c:v>9</c:v>
                </c:pt>
                <c:pt idx="6">
                  <c:v>55</c:v>
                </c:pt>
                <c:pt idx="7">
                  <c:v>36</c:v>
                </c:pt>
                <c:pt idx="8">
                  <c:v>21</c:v>
                </c:pt>
                <c:pt idx="9">
                  <c:v>21</c:v>
                </c:pt>
                <c:pt idx="10">
                  <c:v>30</c:v>
                </c:pt>
                <c:pt idx="11">
                  <c:v>27</c:v>
                </c:pt>
                <c:pt idx="12">
                  <c:v>41</c:v>
                </c:pt>
                <c:pt idx="13">
                  <c:v>81</c:v>
                </c:pt>
                <c:pt idx="14">
                  <c:v>15</c:v>
                </c:pt>
                <c:pt idx="15">
                  <c:v>58</c:v>
                </c:pt>
                <c:pt idx="16">
                  <c:v>10</c:v>
                </c:pt>
                <c:pt idx="17">
                  <c:v>10</c:v>
                </c:pt>
                <c:pt idx="18">
                  <c:v>7</c:v>
                </c:pt>
                <c:pt idx="19">
                  <c:v>7</c:v>
                </c:pt>
                <c:pt idx="20">
                  <c:v>7</c:v>
                </c:pt>
                <c:pt idx="21">
                  <c:v>7</c:v>
                </c:pt>
                <c:pt idx="22">
                  <c:v>8</c:v>
                </c:pt>
                <c:pt idx="23">
                  <c:v>7</c:v>
                </c:pt>
                <c:pt idx="24">
                  <c:v>23</c:v>
                </c:pt>
                <c:pt idx="25">
                  <c:v>7</c:v>
                </c:pt>
                <c:pt idx="26">
                  <c:v>0</c:v>
                </c:pt>
                <c:pt idx="27">
                  <c:v>0</c:v>
                </c:pt>
                <c:pt idx="28">
                  <c:v>2</c:v>
                </c:pt>
                <c:pt idx="29">
                  <c:v>0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2</c:v>
                </c:pt>
                <c:pt idx="34">
                  <c:v>3</c:v>
                </c:pt>
                <c:pt idx="35">
                  <c:v>0</c:v>
                </c:pt>
                <c:pt idx="36">
                  <c:v>9</c:v>
                </c:pt>
                <c:pt idx="37">
                  <c:v>4</c:v>
                </c:pt>
                <c:pt idx="38">
                  <c:v>16</c:v>
                </c:pt>
                <c:pt idx="39">
                  <c:v>4</c:v>
                </c:pt>
                <c:pt idx="40">
                  <c:v>14</c:v>
                </c:pt>
                <c:pt idx="41">
                  <c:v>8</c:v>
                </c:pt>
                <c:pt idx="42">
                  <c:v>6</c:v>
                </c:pt>
                <c:pt idx="43">
                  <c:v>4</c:v>
                </c:pt>
                <c:pt idx="44">
                  <c:v>5</c:v>
                </c:pt>
                <c:pt idx="45">
                  <c:v>40</c:v>
                </c:pt>
                <c:pt idx="46">
                  <c:v>41</c:v>
                </c:pt>
                <c:pt idx="47">
                  <c:v>92</c:v>
                </c:pt>
                <c:pt idx="48">
                  <c:v>58</c:v>
                </c:pt>
                <c:pt idx="49">
                  <c:v>94</c:v>
                </c:pt>
                <c:pt idx="50">
                  <c:v>92</c:v>
                </c:pt>
                <c:pt idx="51">
                  <c:v>108</c:v>
                </c:pt>
                <c:pt idx="52">
                  <c:v>12</c:v>
                </c:pt>
                <c:pt idx="53">
                  <c:v>9</c:v>
                </c:pt>
                <c:pt idx="54">
                  <c:v>4</c:v>
                </c:pt>
                <c:pt idx="55">
                  <c:v>5</c:v>
                </c:pt>
                <c:pt idx="56">
                  <c:v>0</c:v>
                </c:pt>
                <c:pt idx="57">
                  <c:v>15</c:v>
                </c:pt>
                <c:pt idx="58">
                  <c:v>14</c:v>
                </c:pt>
                <c:pt idx="59">
                  <c:v>16</c:v>
                </c:pt>
                <c:pt idx="60">
                  <c:v>24</c:v>
                </c:pt>
                <c:pt idx="61">
                  <c:v>28</c:v>
                </c:pt>
                <c:pt idx="62">
                  <c:v>25</c:v>
                </c:pt>
                <c:pt idx="63">
                  <c:v>40</c:v>
                </c:pt>
                <c:pt idx="64">
                  <c:v>41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B2B-C843-9598-6FE96E92E989}"/>
            </c:ext>
          </c:extLst>
        </c:ser>
        <c:ser>
          <c:idx val="1"/>
          <c:order val="1"/>
          <c:tx>
            <c:v>Down DEGs</c:v>
          </c:tx>
          <c:spPr>
            <a:solidFill>
              <a:schemeClr val="dk1">
                <a:tint val="55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'HSA_Figure GO (4)'!$C$2:$G$66</c:f>
              <c:multiLvlStrCache>
                <c:ptCount val="65"/>
                <c:lvl>
                  <c:pt idx="0">
                    <c:v>*** response to heat (GO:0009408)</c:v>
                  </c:pt>
                  <c:pt idx="1">
                    <c:v>*** response to high light intensity (GO:0009644)</c:v>
                  </c:pt>
                  <c:pt idx="2">
                    <c:v>*** response to light intensity (GO:0009642)</c:v>
                  </c:pt>
                  <c:pt idx="3">
                    <c:v>*** response to temperature stimulus (GO:0009266)</c:v>
                  </c:pt>
                  <c:pt idx="4">
                    <c:v>** response to light stimulus (GO:0009416)</c:v>
                  </c:pt>
                  <c:pt idx="5">
                    <c:v>** heat acclimation (GO:0010286)</c:v>
                  </c:pt>
                  <c:pt idx="6">
                    <c:v>** response to abiotic stimulus (GO:0009628)</c:v>
                  </c:pt>
                  <c:pt idx="7">
                    <c:v>** response to radiation (GO:0009314)</c:v>
                  </c:pt>
                  <c:pt idx="8">
                    <c:v>*** response to hydrogen peroxide (GO:0042542)</c:v>
                  </c:pt>
                  <c:pt idx="9">
                    <c:v>*** response to reactive oxygen species (GO:0000302)</c:v>
                  </c:pt>
                  <c:pt idx="10">
                    <c:v>*** response to inorganic substance (GO:0010035)</c:v>
                  </c:pt>
                  <c:pt idx="11">
                    <c:v>*** response to oxidative stress (GO:0006979)</c:v>
                  </c:pt>
                  <c:pt idx="12">
                    <c:v>** response to oxygen-containing compound (GO:1901700)</c:v>
                  </c:pt>
                  <c:pt idx="13">
                    <c:v>** response to stress (GO:0006950)</c:v>
                  </c:pt>
                  <c:pt idx="14">
                    <c:v>* response to endoplasmic reticulum stress (GO:0034976)</c:v>
                  </c:pt>
                  <c:pt idx="15">
                    <c:v>* response to chemical (GO:0042221)</c:v>
                  </c:pt>
                  <c:pt idx="16">
                    <c:v>* innate immune response (GO:0045087)</c:v>
                  </c:pt>
                  <c:pt idx="17">
                    <c:v>* immune response (GO:0006955)</c:v>
                  </c:pt>
                  <c:pt idx="18">
                    <c:v>* defense response, incompatible interaction (GO:0009814)</c:v>
                  </c:pt>
                  <c:pt idx="19">
                    <c:v>* MYO-INOSITOL HEXAKIPHOSPHATE BioP (GO:0010264)</c:v>
                  </c:pt>
                  <c:pt idx="20">
                    <c:v>* MYO-INOSITOL HEXAKISPHOSPHATE MP (GO:0033517)</c:v>
                  </c:pt>
                  <c:pt idx="21">
                    <c:v>* INOSITOL PHOSPHATE BIOSYNTHETIC PROCESS (GO:0032958)</c:v>
                  </c:pt>
                  <c:pt idx="22">
                    <c:v>* ALCOHOL BIOSYNTHETIC PROCESS (GO:0046165)</c:v>
                  </c:pt>
                  <c:pt idx="23">
                    <c:v>* POLYOL BIOSYNTHETIC PROCESS (GO:0046173)</c:v>
                  </c:pt>
                  <c:pt idx="24">
                    <c:v>** photosynthesis (GO:0015979)</c:v>
                  </c:pt>
                  <c:pt idx="25">
                    <c:v>* PHOTOSYNTHESIS, LIGHT HARVESTING (GO:0009765)</c:v>
                  </c:pt>
                  <c:pt idx="26">
                    <c:v>* energy reserve metabolic process (GO:0006112)</c:v>
                  </c:pt>
                  <c:pt idx="27">
                    <c:v>* glycogen metabolic process (GO:0005977)</c:v>
                  </c:pt>
                  <c:pt idx="28">
                    <c:v>** starch metabolic process (GO:0005982)</c:v>
                  </c:pt>
                  <c:pt idx="29">
                    <c:v>** starch catabolic process (GO:0005983)</c:v>
                  </c:pt>
                  <c:pt idx="30">
                    <c:v>* cellular polysaccharide catabolic process (GO:0044247)</c:v>
                  </c:pt>
                  <c:pt idx="31">
                    <c:v>* glucan catabolic process (GO:0009251)</c:v>
                  </c:pt>
                  <c:pt idx="32">
                    <c:v>* starch biosynthetic process (GO:0019252)</c:v>
                  </c:pt>
                  <c:pt idx="33">
                    <c:v>** mRNA modification (GO:0016556)</c:v>
                  </c:pt>
                  <c:pt idx="34">
                    <c:v>** RNA modification (GO:0009451)</c:v>
                  </c:pt>
                  <c:pt idx="35">
                    <c:v>* chloroplast RNA processing (GO:0031425)</c:v>
                  </c:pt>
                  <c:pt idx="36">
                    <c:v>** PROTEIN-CHROMOPHORE LINKAGE (GO:0018298)</c:v>
                  </c:pt>
                  <c:pt idx="37">
                    <c:v>* regulation of hydrogen peroxide MP (GO:0010310)</c:v>
                  </c:pt>
                  <c:pt idx="38">
                    <c:v>* regulation of molecular function (GO:0065009)</c:v>
                  </c:pt>
                  <c:pt idx="39">
                    <c:v>* regulation of reactive oxygen species MP (GO:2000377)</c:v>
                  </c:pt>
                  <c:pt idx="40">
                    <c:v>* regulation of catalytic activity (GO:0050790)</c:v>
                  </c:pt>
                  <c:pt idx="41">
                    <c:v>* negative regulation of molecular function (GO:0044092)</c:v>
                  </c:pt>
                  <c:pt idx="42">
                    <c:v>* INORGANIC ANION TRANSPORT (GO:0015698)</c:v>
                  </c:pt>
                  <c:pt idx="43">
                    <c:v>* NITRATE TRANSPORT (GO:0015706)</c:v>
                  </c:pt>
                  <c:pt idx="44">
                    <c:v>* amide transport (GO:0042886)</c:v>
                  </c:pt>
                  <c:pt idx="45">
                    <c:v>*** protein folding (GO:0006457)</c:v>
                  </c:pt>
                  <c:pt idx="46">
                    <c:v>*** zinc ion binding (GO:0008270)</c:v>
                  </c:pt>
                  <c:pt idx="47">
                    <c:v>* cation binding (GO:0043169)</c:v>
                  </c:pt>
                  <c:pt idx="48">
                    <c:v>* transition metal ion binding (GO:0046914)</c:v>
                  </c:pt>
                  <c:pt idx="49">
                    <c:v>* ion binding (GO:0043167)</c:v>
                  </c:pt>
                  <c:pt idx="50">
                    <c:v>* metal ion binding (GO:0046872)</c:v>
                  </c:pt>
                  <c:pt idx="51">
                    <c:v>** protein binding (GO:0005515)</c:v>
                  </c:pt>
                  <c:pt idx="52">
                    <c:v>* unfolded protein binding (GO:0051082)</c:v>
                  </c:pt>
                  <c:pt idx="53">
                    <c:v>** CHLOROPHYLL BINDING (GO:0016168)</c:v>
                  </c:pt>
                  <c:pt idx="54">
                    <c:v>* inorganic anion transmembrane transporter... (GO:0015103)</c:v>
                  </c:pt>
                  <c:pt idx="55">
                    <c:v>* ANION TRANSMEMBRANE TRANSPORTER... (GO:0008509)</c:v>
                  </c:pt>
                  <c:pt idx="56">
                    <c:v>* amylase activity (GO:0016160)</c:v>
                  </c:pt>
                  <c:pt idx="57">
                    <c:v>* TRANSFERASE ACTIVITY, TRANSFERRING… (GO:0016758)</c:v>
                  </c:pt>
                  <c:pt idx="58">
                    <c:v>*** PHOTOSYSTEM II (GO:0009523)</c:v>
                  </c:pt>
                  <c:pt idx="59">
                    <c:v>*** PHOTOSYSTEM (GO:0009521)</c:v>
                  </c:pt>
                  <c:pt idx="60">
                    <c:v>*** photosynthetic membrane (GO:0034357)</c:v>
                  </c:pt>
                  <c:pt idx="61">
                    <c:v>*** thylakoid (GO:0009579)</c:v>
                  </c:pt>
                  <c:pt idx="62">
                    <c:v>*** thylakoid part (GO:0044436)</c:v>
                  </c:pt>
                  <c:pt idx="63">
                    <c:v>*** chloroplast (GO:0009507)</c:v>
                  </c:pt>
                  <c:pt idx="64">
                    <c:v>*** plastid (GO:0009536)</c:v>
                  </c:pt>
                </c:lvl>
                <c:lvl>
                  <c:pt idx="19">
                    <c:v>Alcohol MP</c:v>
                  </c:pt>
                  <c:pt idx="24">
                    <c:v>[a]</c:v>
                  </c:pt>
                  <c:pt idx="26">
                    <c:v>Energy reserve MP</c:v>
                  </c:pt>
                </c:lvl>
                <c:lvl>
                  <c:pt idx="0">
                    <c:v>Response to abiotic stress</c:v>
                  </c:pt>
                  <c:pt idx="8">
                    <c:v>Response to chemical / Response to stress</c:v>
                  </c:pt>
                  <c:pt idx="16">
                    <c:v>Immune response</c:v>
                  </c:pt>
                  <c:pt idx="19">
                    <c:v>Single-organism MP</c:v>
                  </c:pt>
                  <c:pt idx="28">
                    <c:v>Carbohydrate MP</c:v>
                  </c:pt>
                  <c:pt idx="33">
                    <c:v>RNA MP</c:v>
                  </c:pt>
                  <c:pt idx="36">
                    <c:v>[b]</c:v>
                  </c:pt>
                  <c:pt idx="42">
                    <c:v>[c]</c:v>
                  </c:pt>
                  <c:pt idx="44">
                    <c:v>   </c:v>
                  </c:pt>
                  <c:pt idx="46">
                    <c:v>Ion binding</c:v>
                  </c:pt>
                  <c:pt idx="51">
                    <c:v>Protein binding</c:v>
                  </c:pt>
                  <c:pt idx="53">
                    <c:v>   </c:v>
                  </c:pt>
                  <c:pt idx="56">
                    <c:v>[d]</c:v>
                  </c:pt>
                  <c:pt idx="57">
                    <c:v>[e]</c:v>
                  </c:pt>
                  <c:pt idx="58">
                    <c:v>Photosyn-thetic membrane</c:v>
                  </c:pt>
                  <c:pt idx="61">
                    <c:v>  </c:v>
                  </c:pt>
                </c:lvl>
                <c:lvl>
                  <c:pt idx="0">
                    <c:v>Response to stimulus</c:v>
                  </c:pt>
                  <c:pt idx="19">
                    <c:v>Metabolic process</c:v>
                  </c:pt>
                  <c:pt idx="37">
                    <c:v>Regulation of MF</c:v>
                  </c:pt>
                  <c:pt idx="42">
                    <c:v>Transport</c:v>
                  </c:pt>
                  <c:pt idx="45">
                    <c:v>    </c:v>
                  </c:pt>
                  <c:pt idx="46">
                    <c:v>Binding</c:v>
                  </c:pt>
                  <c:pt idx="54">
                    <c:v>Trans-porter activity</c:v>
                  </c:pt>
                  <c:pt idx="56">
                    <c:v>Cataly-tic activity</c:v>
                  </c:pt>
                  <c:pt idx="58">
                    <c:v>Intracellular part</c:v>
                  </c:pt>
                </c:lvl>
                <c:lvl>
                  <c:pt idx="0">
                    <c:v>Biological process</c:v>
                  </c:pt>
                  <c:pt idx="46">
                    <c:v>Molecular function</c:v>
                  </c:pt>
                  <c:pt idx="58">
                    <c:v>Cellular component</c:v>
                  </c:pt>
                </c:lvl>
              </c:multiLvlStrCache>
            </c:multiLvlStrRef>
          </c:cat>
          <c:val>
            <c:numRef>
              <c:f>'HSA_Figure GO (4)'!$N$2:$N$66</c:f>
              <c:numCache>
                <c:formatCode>General</c:formatCode>
                <c:ptCount val="65"/>
                <c:pt idx="0">
                  <c:v>5</c:v>
                </c:pt>
                <c:pt idx="1">
                  <c:v>1</c:v>
                </c:pt>
                <c:pt idx="2">
                  <c:v>3</c:v>
                </c:pt>
                <c:pt idx="3">
                  <c:v>8</c:v>
                </c:pt>
                <c:pt idx="4">
                  <c:v>12</c:v>
                </c:pt>
                <c:pt idx="5">
                  <c:v>0</c:v>
                </c:pt>
                <c:pt idx="6">
                  <c:v>23</c:v>
                </c:pt>
                <c:pt idx="7">
                  <c:v>12</c:v>
                </c:pt>
                <c:pt idx="8">
                  <c:v>2</c:v>
                </c:pt>
                <c:pt idx="9">
                  <c:v>2</c:v>
                </c:pt>
                <c:pt idx="10">
                  <c:v>11</c:v>
                </c:pt>
                <c:pt idx="11">
                  <c:v>7</c:v>
                </c:pt>
                <c:pt idx="12">
                  <c:v>23</c:v>
                </c:pt>
                <c:pt idx="13">
                  <c:v>55</c:v>
                </c:pt>
                <c:pt idx="14">
                  <c:v>2</c:v>
                </c:pt>
                <c:pt idx="15">
                  <c:v>35</c:v>
                </c:pt>
                <c:pt idx="16">
                  <c:v>18</c:v>
                </c:pt>
                <c:pt idx="17">
                  <c:v>18</c:v>
                </c:pt>
                <c:pt idx="18">
                  <c:v>11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8</c:v>
                </c:pt>
                <c:pt idx="25">
                  <c:v>0</c:v>
                </c:pt>
                <c:pt idx="26">
                  <c:v>5</c:v>
                </c:pt>
                <c:pt idx="27">
                  <c:v>5</c:v>
                </c:pt>
                <c:pt idx="28">
                  <c:v>20</c:v>
                </c:pt>
                <c:pt idx="29">
                  <c:v>6</c:v>
                </c:pt>
                <c:pt idx="30">
                  <c:v>6</c:v>
                </c:pt>
                <c:pt idx="31">
                  <c:v>6</c:v>
                </c:pt>
                <c:pt idx="32">
                  <c:v>14</c:v>
                </c:pt>
                <c:pt idx="33">
                  <c:v>14</c:v>
                </c:pt>
                <c:pt idx="34">
                  <c:v>25</c:v>
                </c:pt>
                <c:pt idx="35">
                  <c:v>5</c:v>
                </c:pt>
                <c:pt idx="36">
                  <c:v>0</c:v>
                </c:pt>
                <c:pt idx="37">
                  <c:v>6</c:v>
                </c:pt>
                <c:pt idx="38">
                  <c:v>16</c:v>
                </c:pt>
                <c:pt idx="39">
                  <c:v>6</c:v>
                </c:pt>
                <c:pt idx="40">
                  <c:v>16</c:v>
                </c:pt>
                <c:pt idx="41">
                  <c:v>11</c:v>
                </c:pt>
                <c:pt idx="42">
                  <c:v>11</c:v>
                </c:pt>
                <c:pt idx="43">
                  <c:v>7</c:v>
                </c:pt>
                <c:pt idx="44">
                  <c:v>4</c:v>
                </c:pt>
                <c:pt idx="45">
                  <c:v>6</c:v>
                </c:pt>
                <c:pt idx="46">
                  <c:v>65</c:v>
                </c:pt>
                <c:pt idx="47">
                  <c:v>124</c:v>
                </c:pt>
                <c:pt idx="48">
                  <c:v>88</c:v>
                </c:pt>
                <c:pt idx="49">
                  <c:v>129</c:v>
                </c:pt>
                <c:pt idx="50">
                  <c:v>115</c:v>
                </c:pt>
                <c:pt idx="51">
                  <c:v>167</c:v>
                </c:pt>
                <c:pt idx="52">
                  <c:v>2</c:v>
                </c:pt>
                <c:pt idx="53">
                  <c:v>0</c:v>
                </c:pt>
                <c:pt idx="54">
                  <c:v>6</c:v>
                </c:pt>
                <c:pt idx="55">
                  <c:v>7</c:v>
                </c:pt>
                <c:pt idx="56">
                  <c:v>6</c:v>
                </c:pt>
                <c:pt idx="57">
                  <c:v>32</c:v>
                </c:pt>
                <c:pt idx="58">
                  <c:v>1</c:v>
                </c:pt>
                <c:pt idx="59">
                  <c:v>1</c:v>
                </c:pt>
                <c:pt idx="60">
                  <c:v>8</c:v>
                </c:pt>
                <c:pt idx="61">
                  <c:v>14</c:v>
                </c:pt>
                <c:pt idx="62">
                  <c:v>9</c:v>
                </c:pt>
                <c:pt idx="63">
                  <c:v>58</c:v>
                </c:pt>
                <c:pt idx="64">
                  <c:v>60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B2B-C843-9598-6FE96E92E9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49218696"/>
        <c:axId val="249219080"/>
        <c:extLst xmlns:c16r2="http://schemas.microsoft.com/office/drawing/2015/06/chart"/>
      </c:barChart>
      <c:catAx>
        <c:axId val="24921869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49219080"/>
        <c:crosses val="autoZero"/>
        <c:auto val="1"/>
        <c:lblAlgn val="ctr"/>
        <c:lblOffset val="50"/>
        <c:noMultiLvlLbl val="0"/>
      </c:catAx>
      <c:valAx>
        <c:axId val="249219080"/>
        <c:scaling>
          <c:orientation val="minMax"/>
          <c:max val="200"/>
        </c:scaling>
        <c:delete val="0"/>
        <c:axPos val="t"/>
        <c:majorGridlines>
          <c:spPr>
            <a:ln w="317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800"/>
                  <a:t>Number</a:t>
                </a:r>
                <a:r>
                  <a:rPr lang="en-US" sz="800" baseline="0"/>
                  <a:t> of DEGs</a:t>
                </a:r>
                <a:endParaRPr lang="en-US" sz="800"/>
              </a:p>
            </c:rich>
          </c:tx>
          <c:layout>
            <c:manualLayout>
              <c:xMode val="edge"/>
              <c:yMode val="edge"/>
              <c:x val="0.74083298079941051"/>
              <c:y val="2.7461097023888964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bg1">
                <a:lumMod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49218696"/>
        <c:crosses val="autoZero"/>
        <c:crossBetween val="between"/>
        <c:majorUnit val="100"/>
      </c:valAx>
      <c:spPr>
        <a:noFill/>
        <a:ln>
          <a:solidFill>
            <a:schemeClr val="bg1">
              <a:lumMod val="50000"/>
            </a:schemeClr>
          </a:solidFill>
        </a:ln>
        <a:effectLst/>
      </c:spPr>
    </c:plotArea>
    <c:legend>
      <c:legendPos val="b"/>
      <c:layout>
        <c:manualLayout>
          <c:xMode val="edge"/>
          <c:yMode val="edge"/>
          <c:x val="0.37258359400280444"/>
          <c:y val="0.96544414787134658"/>
          <c:w val="0.35355426931611078"/>
          <c:h val="1.810357542108970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 anchor="b" anchorCtr="0"/>
    <a:lstStyle/>
    <a:p>
      <a:pPr>
        <a:defRPr sz="900"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7088" cy="497047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587" y="0"/>
            <a:ext cx="2947088" cy="497047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r">
              <a:defRPr sz="1200"/>
            </a:lvl1pPr>
          </a:lstStyle>
          <a:p>
            <a:fld id="{D773C467-27CB-4F02-A5E7-255D1EB0B7FA}" type="datetimeFigureOut">
              <a:rPr lang="fr-FR" smtClean="0"/>
              <a:t>29/12/2022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14563" y="1241425"/>
            <a:ext cx="2370137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58" tIns="45729" rIns="91458" bIns="45729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609" y="4778316"/>
            <a:ext cx="5440046" cy="3909675"/>
          </a:xfrm>
          <a:prstGeom prst="rect">
            <a:avLst/>
          </a:prstGeom>
        </p:spPr>
        <p:txBody>
          <a:bodyPr vert="horz" lIns="91458" tIns="45729" rIns="91458" bIns="45729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2766"/>
            <a:ext cx="2947088" cy="497047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587" y="9432766"/>
            <a:ext cx="2947088" cy="497047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r">
              <a:defRPr sz="1200"/>
            </a:lvl1pPr>
          </a:lstStyle>
          <a:p>
            <a:fld id="{6F6004BF-F8EA-4B7C-B1EC-DED1FC51C8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6795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F3BA-8BC1-4F80-8B93-43A0281FB361}" type="datetimeFigureOut">
              <a:rPr lang="fr-FR" smtClean="0"/>
              <a:t>29/12/2022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B877A-523C-4561-BD30-FBBF5958DF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2653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F3BA-8BC1-4F80-8B93-43A0281FB361}" type="datetimeFigureOut">
              <a:rPr lang="fr-FR" smtClean="0"/>
              <a:t>29/12/2022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B877A-523C-4561-BD30-FBBF5958DF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1329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F3BA-8BC1-4F80-8B93-43A0281FB361}" type="datetimeFigureOut">
              <a:rPr lang="fr-FR" smtClean="0"/>
              <a:t>29/12/2022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B877A-523C-4561-BD30-FBBF5958DF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3243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F3BA-8BC1-4F80-8B93-43A0281FB361}" type="datetimeFigureOut">
              <a:rPr lang="fr-FR" smtClean="0"/>
              <a:t>29/12/2022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B877A-523C-4561-BD30-FBBF5958DF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0036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F3BA-8BC1-4F80-8B93-43A0281FB361}" type="datetimeFigureOut">
              <a:rPr lang="fr-FR" smtClean="0"/>
              <a:t>29/12/2022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B877A-523C-4561-BD30-FBBF5958DF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8009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F3BA-8BC1-4F80-8B93-43A0281FB361}" type="datetimeFigureOut">
              <a:rPr lang="fr-FR" smtClean="0"/>
              <a:t>29/12/2022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B877A-523C-4561-BD30-FBBF5958DF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2157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F3BA-8BC1-4F80-8B93-43A0281FB361}" type="datetimeFigureOut">
              <a:rPr lang="fr-FR" smtClean="0"/>
              <a:t>29/12/2022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B877A-523C-4561-BD30-FBBF5958DF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2310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F3BA-8BC1-4F80-8B93-43A0281FB361}" type="datetimeFigureOut">
              <a:rPr lang="fr-FR" smtClean="0"/>
              <a:t>29/12/2022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B877A-523C-4561-BD30-FBBF5958DF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611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F3BA-8BC1-4F80-8B93-43A0281FB361}" type="datetimeFigureOut">
              <a:rPr lang="fr-FR" smtClean="0"/>
              <a:t>29/12/2022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B877A-523C-4561-BD30-FBBF5958DF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1325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F3BA-8BC1-4F80-8B93-43A0281FB361}" type="datetimeFigureOut">
              <a:rPr lang="fr-FR" smtClean="0"/>
              <a:t>29/12/2022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B877A-523C-4561-BD30-FBBF5958DF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9417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F3BA-8BC1-4F80-8B93-43A0281FB361}" type="datetimeFigureOut">
              <a:rPr lang="fr-FR" smtClean="0"/>
              <a:t>29/12/2022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B877A-523C-4561-BD30-FBBF5958DF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4411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DDF3BA-8BC1-4F80-8B93-43A0281FB361}" type="datetimeFigureOut">
              <a:rPr lang="fr-FR" smtClean="0"/>
              <a:t>29/12/2022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4B877A-523C-4561-BD30-FBBF5958DF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2808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e 8"/>
          <p:cNvGrpSpPr/>
          <p:nvPr/>
        </p:nvGrpSpPr>
        <p:grpSpPr>
          <a:xfrm>
            <a:off x="140469" y="847453"/>
            <a:ext cx="7188200" cy="7512050"/>
            <a:chOff x="0" y="0"/>
            <a:chExt cx="7188200" cy="7512050"/>
          </a:xfrm>
        </p:grpSpPr>
        <p:sp>
          <p:nvSpPr>
            <p:cNvPr id="10" name="Zone de texte 5"/>
            <p:cNvSpPr txBox="1"/>
            <p:nvPr/>
          </p:nvSpPr>
          <p:spPr>
            <a:xfrm>
              <a:off x="146050" y="215900"/>
              <a:ext cx="266700" cy="234315"/>
            </a:xfrm>
            <a:prstGeom prst="rect">
              <a:avLst/>
            </a:prstGeom>
            <a:noFill/>
            <a:ln w="3175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100">
                  <a:effectLst/>
                  <a:ea typeface="SimSun" panose="02010600030101010101" pitchFamily="2" charset="-122"/>
                  <a:cs typeface="Times New Roman" panose="02020603050405020304" pitchFamily="18" charset="0"/>
                </a:rPr>
                <a:t>A</a:t>
              </a:r>
            </a:p>
          </p:txBody>
        </p:sp>
        <p:sp>
          <p:nvSpPr>
            <p:cNvPr id="11" name="Zone de texte 8"/>
            <p:cNvSpPr txBox="1"/>
            <p:nvPr/>
          </p:nvSpPr>
          <p:spPr>
            <a:xfrm>
              <a:off x="3765550" y="222250"/>
              <a:ext cx="266700" cy="234315"/>
            </a:xfrm>
            <a:prstGeom prst="rect">
              <a:avLst/>
            </a:prstGeom>
            <a:noFill/>
            <a:ln w="3175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fr-FR" sz="1100">
                  <a:effectLst/>
                  <a:ea typeface="SimSun" panose="02010600030101010101" pitchFamily="2" charset="-122"/>
                  <a:cs typeface="Times New Roman" panose="02020603050405020304" pitchFamily="18" charset="0"/>
                </a:rPr>
                <a:t>B</a:t>
              </a:r>
            </a:p>
          </p:txBody>
        </p:sp>
        <p:graphicFrame>
          <p:nvGraphicFramePr>
            <p:cNvPr id="12" name="Graphique 11">
              <a:extLst/>
            </p:cNvPr>
            <p:cNvGraphicFramePr/>
            <p:nvPr/>
          </p:nvGraphicFramePr>
          <p:xfrm>
            <a:off x="3663950" y="0"/>
            <a:ext cx="3524250" cy="7442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13" name="Graphique 12">
              <a:extLst/>
            </p:cNvPr>
            <p:cNvGraphicFramePr/>
            <p:nvPr/>
          </p:nvGraphicFramePr>
          <p:xfrm>
            <a:off x="0" y="19050"/>
            <a:ext cx="3708400" cy="7493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sp>
        <p:nvSpPr>
          <p:cNvPr id="15" name="Zone de texte 17"/>
          <p:cNvSpPr txBox="1"/>
          <p:nvPr/>
        </p:nvSpPr>
        <p:spPr>
          <a:xfrm>
            <a:off x="330969" y="449362"/>
            <a:ext cx="6807200" cy="798195"/>
          </a:xfrm>
          <a:prstGeom prst="rect">
            <a:avLst/>
          </a:prstGeom>
          <a:noFill/>
          <a:ln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0"/>
              </a:spcAft>
            </a:pPr>
            <a:r>
              <a:rPr lang="en-US" sz="12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Figure S1. </a:t>
            </a:r>
            <a:endParaRPr lang="fr-FR" sz="12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sz="1200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endParaRPr lang="fr-FR" sz="1200" dirty="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1000"/>
              </a:spcAft>
            </a:pPr>
            <a:r>
              <a:rPr lang="en-US" sz="1200" i="1" dirty="0">
                <a:solidFill>
                  <a:srgbClr val="44546A"/>
                </a:solidFill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 </a:t>
            </a:r>
            <a:endParaRPr lang="fr-FR" sz="1200" i="1" dirty="0">
              <a:solidFill>
                <a:srgbClr val="44546A"/>
              </a:solidFill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676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67469" y="161330"/>
            <a:ext cx="648072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Figure S2:</a:t>
            </a:r>
          </a:p>
        </p:txBody>
      </p:sp>
      <p:grpSp>
        <p:nvGrpSpPr>
          <p:cNvPr id="16" name="Groupe 15"/>
          <p:cNvGrpSpPr/>
          <p:nvPr/>
        </p:nvGrpSpPr>
        <p:grpSpPr>
          <a:xfrm>
            <a:off x="35421" y="498717"/>
            <a:ext cx="7530361" cy="9385994"/>
            <a:chOff x="35421" y="498717"/>
            <a:chExt cx="7530361" cy="9385994"/>
          </a:xfrm>
        </p:grpSpPr>
        <p:pic>
          <p:nvPicPr>
            <p:cNvPr id="3" name="Imag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>
              <a:off x="-2573893" y="3346708"/>
              <a:ext cx="9004572" cy="3785944"/>
            </a:xfrm>
            <a:prstGeom prst="rect">
              <a:avLst/>
            </a:prstGeom>
          </p:spPr>
        </p:pic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5400000">
              <a:off x="1167475" y="3340087"/>
              <a:ext cx="9010669" cy="3785944"/>
            </a:xfrm>
            <a:prstGeom prst="rect">
              <a:avLst/>
            </a:prstGeom>
          </p:spPr>
        </p:pic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9437" y="9738394"/>
              <a:ext cx="3170195" cy="146317"/>
            </a:xfrm>
            <a:prstGeom prst="rect">
              <a:avLst/>
            </a:prstGeom>
          </p:spPr>
        </p:pic>
        <p:pic>
          <p:nvPicPr>
            <p:cNvPr id="11" name="Image 10"/>
            <p:cNvPicPr>
              <a:picLocks noChangeAspect="1"/>
            </p:cNvPicPr>
            <p:nvPr/>
          </p:nvPicPr>
          <p:blipFill rotWithShape="1">
            <a:blip r:embed="rId5"/>
            <a:srcRect t="1" r="21808" b="18541"/>
            <a:stretch/>
          </p:blipFill>
          <p:spPr>
            <a:xfrm>
              <a:off x="4216174" y="9738395"/>
              <a:ext cx="2660007" cy="144016"/>
            </a:xfrm>
            <a:prstGeom prst="rect">
              <a:avLst/>
            </a:prstGeom>
          </p:spPr>
        </p:pic>
        <p:pic>
          <p:nvPicPr>
            <p:cNvPr id="12" name="Image 1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2148" y="687710"/>
              <a:ext cx="573074" cy="286537"/>
            </a:xfrm>
            <a:prstGeom prst="rect">
              <a:avLst/>
            </a:prstGeom>
          </p:spPr>
        </p:pic>
        <p:pic>
          <p:nvPicPr>
            <p:cNvPr id="13" name="Image 1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008370" y="498717"/>
              <a:ext cx="506012" cy="499915"/>
            </a:xfrm>
            <a:prstGeom prst="rect">
              <a:avLst/>
            </a:prstGeom>
          </p:spPr>
        </p:pic>
        <p:pic>
          <p:nvPicPr>
            <p:cNvPr id="14" name="Image 13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587185" y="643876"/>
              <a:ext cx="865707" cy="121931"/>
            </a:xfrm>
            <a:prstGeom prst="rect">
              <a:avLst/>
            </a:prstGeom>
          </p:spPr>
        </p:pic>
        <p:pic>
          <p:nvPicPr>
            <p:cNvPr id="15" name="Image 14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244134" y="643876"/>
              <a:ext cx="865707" cy="12193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22881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115" y="2321570"/>
            <a:ext cx="5889404" cy="701749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51445" y="248448"/>
            <a:ext cx="669674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Fig S3 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3380659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17" y="2033538"/>
            <a:ext cx="5758019" cy="888446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95461" y="161330"/>
            <a:ext cx="66247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Figure S4: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3854830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278" y="521370"/>
            <a:ext cx="6259115" cy="887429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31464" y="-21952"/>
            <a:ext cx="669674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Figure  S5: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20928796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602" y="3041650"/>
            <a:ext cx="7078063" cy="577295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40806" y="312966"/>
            <a:ext cx="707806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Figure S6</a:t>
            </a:r>
          </a:p>
        </p:txBody>
      </p:sp>
    </p:spTree>
    <p:extLst>
      <p:ext uri="{BB962C8B-B14F-4D97-AF65-F5344CB8AC3E}">
        <p14:creationId xmlns:p14="http://schemas.microsoft.com/office/powerpoint/2010/main" val="3099383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3493" y="305346"/>
            <a:ext cx="66247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Figure S7: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xmlns="" id="{3988A2B3-7C4A-4C97-8700-17D3402344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42" y="1940243"/>
            <a:ext cx="7449590" cy="6811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178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95461" y="3638361"/>
            <a:ext cx="10953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Figure S8 </a:t>
            </a:r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xmlns="" id="{867F28C3-5C67-4C4C-B97E-1B6055C792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461" y="4121770"/>
            <a:ext cx="6754953" cy="413344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1593891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1666</TotalTime>
  <Words>30</Words>
  <Application>Microsoft Office PowerPoint</Application>
  <PresentationFormat>Personnalisé</PresentationFormat>
  <Paragraphs>14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4" baseType="lpstr">
      <vt:lpstr>SimSun</vt:lpstr>
      <vt:lpstr>Arial</vt:lpstr>
      <vt:lpstr>Calibri</vt:lpstr>
      <vt:lpstr>Calibri Light</vt:lpstr>
      <vt:lpstr>Times New Roman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Microsoft Office</dc:creator>
  <cp:lastModifiedBy>Utilisateur Microsoft Office</cp:lastModifiedBy>
  <cp:revision>111</cp:revision>
  <cp:lastPrinted>2022-09-29T11:41:19Z</cp:lastPrinted>
  <dcterms:created xsi:type="dcterms:W3CDTF">2020-07-21T06:06:05Z</dcterms:created>
  <dcterms:modified xsi:type="dcterms:W3CDTF">2022-12-29T10:41:08Z</dcterms:modified>
</cp:coreProperties>
</file>